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7" r:id="rId2"/>
    <p:sldId id="258" r:id="rId3"/>
    <p:sldId id="259" r:id="rId4"/>
    <p:sldId id="260"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4A6DB1-5AAE-48E9-A293-36A384C10A89}" type="datetimeFigureOut">
              <a:rPr lang="en-US" smtClean="0"/>
              <a:t>11/13/2014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91EC02-3AE1-4D59-8736-4491511AB17A}" type="slidenum">
              <a:rPr lang="en-US" smtClean="0"/>
              <a:t>‹#›</a:t>
            </a:fld>
            <a:endParaRPr lang="en-US"/>
          </a:p>
        </p:txBody>
      </p:sp>
    </p:spTree>
    <p:extLst>
      <p:ext uri="{BB962C8B-B14F-4D97-AF65-F5344CB8AC3E}">
        <p14:creationId xmlns:p14="http://schemas.microsoft.com/office/powerpoint/2010/main" val="124846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CSD Overview</a:t>
            </a:r>
            <a:endParaRPr lang="en-US" dirty="0"/>
          </a:p>
        </p:txBody>
      </p:sp>
      <p:sp>
        <p:nvSpPr>
          <p:cNvPr id="4" name="Slide Number Placeholder 3"/>
          <p:cNvSpPr>
            <a:spLocks noGrp="1"/>
          </p:cNvSpPr>
          <p:nvPr>
            <p:ph type="sldNum" sz="quarter" idx="10"/>
          </p:nvPr>
        </p:nvSpPr>
        <p:spPr/>
        <p:txBody>
          <a:bodyPr/>
          <a:lstStyle/>
          <a:p>
            <a:fld id="{D1F518B3-765F-465C-9C9F-572F6ABAEB7C}"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770714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the ECS events, mention</a:t>
            </a:r>
            <a:r>
              <a:rPr lang="en-US" sz="1200" kern="1200" baseline="0" dirty="0" smtClean="0">
                <a:solidFill>
                  <a:schemeClr val="tx1"/>
                </a:solidFill>
                <a:effectLst/>
                <a:latin typeface="+mn-lt"/>
                <a:ea typeface="+mn-ea"/>
                <a:cs typeface="+mn-cs"/>
              </a:rPr>
              <a:t> the </a:t>
            </a:r>
            <a:r>
              <a:rPr lang="en-US" sz="1200" kern="1200" dirty="0" smtClean="0">
                <a:solidFill>
                  <a:schemeClr val="tx1"/>
                </a:solidFill>
                <a:effectLst/>
                <a:latin typeface="+mn-lt"/>
                <a:ea typeface="+mn-ea"/>
                <a:cs typeface="+mn-cs"/>
              </a:rPr>
              <a:t>two networking happy hours at the American Association for the Advancement of Sciences and the Ecological Society of America annual meetings, which brought together more than 175 new scientists to learn about pursuing unconventional scientific careers related to public policy.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New resources include-- </a:t>
            </a:r>
            <a:r>
              <a:rPr lang="en-US" sz="1200" kern="1200" dirty="0" smtClean="0">
                <a:solidFill>
                  <a:schemeClr val="tx1"/>
                </a:solidFill>
                <a:effectLst/>
                <a:latin typeface="+mn-lt"/>
                <a:ea typeface="+mn-ea"/>
                <a:cs typeface="+mn-cs"/>
              </a:rPr>
              <a:t>“how-to” videos, succinct practical guides, “tip of the week” info graphics, and ECS- tailored toolkit, for our members to help strengthen their voice for science.</a:t>
            </a:r>
          </a:p>
          <a:p>
            <a:endParaRPr lang="en-US" dirty="0"/>
          </a:p>
        </p:txBody>
      </p:sp>
      <p:sp>
        <p:nvSpPr>
          <p:cNvPr id="4" name="Slide Number Placeholder 3"/>
          <p:cNvSpPr>
            <a:spLocks noGrp="1"/>
          </p:cNvSpPr>
          <p:nvPr>
            <p:ph type="sldNum" sz="quarter" idx="10"/>
          </p:nvPr>
        </p:nvSpPr>
        <p:spPr/>
        <p:txBody>
          <a:bodyPr/>
          <a:lstStyle/>
          <a:p>
            <a:fld id="{F7353183-7D19-41E9-8089-E52C6F2BAD28}"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90758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Scientists today are under more scrutiny than ever. When their research ends up at the center of a contentious public policy debate, scientists receive many legitimate requests for more information, but they are also sometimes attacked by individuals who do not like the research results. These attacks can take multiple forms—emails, newspaper op-eds, blogs, open-records requests, even subpoenas—but the goals are</a:t>
            </a:r>
          </a:p>
          <a:p>
            <a:r>
              <a:rPr lang="en-US" sz="1200" b="0" i="0" u="none" strike="noStrike" kern="1200" baseline="0" dirty="0" smtClean="0">
                <a:solidFill>
                  <a:schemeClr val="tx1"/>
                </a:solidFill>
                <a:latin typeface="+mn-lt"/>
                <a:ea typeface="+mn-ea"/>
                <a:cs typeface="+mn-cs"/>
              </a:rPr>
              <a:t>the same: to discredit the research by discrediting the researcher.</a:t>
            </a:r>
          </a:p>
          <a:p>
            <a:r>
              <a:rPr lang="en-US" sz="1200" b="0" i="0" u="none" strike="noStrike" kern="1200" baseline="0" dirty="0" smtClean="0">
                <a:solidFill>
                  <a:schemeClr val="tx1"/>
                </a:solidFill>
                <a:latin typeface="+mn-lt"/>
                <a:ea typeface="+mn-ea"/>
                <a:cs typeface="+mn-cs"/>
              </a:rPr>
              <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Fortunately, there are steps scientists can take to protect their reputations and the</a:t>
            </a:r>
          </a:p>
          <a:p>
            <a:r>
              <a:rPr lang="en-US" sz="1200" b="0" i="0" u="none" strike="noStrike" kern="1200" baseline="0" dirty="0" smtClean="0">
                <a:solidFill>
                  <a:schemeClr val="tx1"/>
                </a:solidFill>
                <a:latin typeface="+mn-lt"/>
                <a:ea typeface="+mn-ea"/>
                <a:cs typeface="+mn-cs"/>
              </a:rPr>
              <a:t>integrity of their research while contributing their expertise to the critical issues of the</a:t>
            </a:r>
          </a:p>
          <a:p>
            <a:r>
              <a:rPr lang="en-US" sz="1200" b="0" i="0" u="none" strike="noStrike" kern="1200" baseline="0" dirty="0" smtClean="0">
                <a:solidFill>
                  <a:schemeClr val="tx1"/>
                </a:solidFill>
                <a:latin typeface="+mn-lt"/>
                <a:ea typeface="+mn-ea"/>
                <a:cs typeface="+mn-cs"/>
              </a:rPr>
              <a:t>day. This guide will help scientists who find themselves in the spotlight make smart</a:t>
            </a:r>
          </a:p>
          <a:p>
            <a:r>
              <a:rPr lang="en-US" sz="1200" b="0" i="0" u="none" strike="noStrike" kern="1200" baseline="0" dirty="0" smtClean="0">
                <a:solidFill>
                  <a:schemeClr val="tx1"/>
                </a:solidFill>
                <a:latin typeface="+mn-lt"/>
                <a:ea typeface="+mn-ea"/>
                <a:cs typeface="+mn-cs"/>
              </a:rPr>
              <a:t>decisions about how to respond.</a:t>
            </a:r>
            <a:endParaRPr lang="en-US" dirty="0" smtClean="0"/>
          </a:p>
          <a:p>
            <a:endParaRPr lang="en-US" dirty="0" smtClean="0"/>
          </a:p>
          <a:p>
            <a:endParaRPr lang="en-US" dirty="0" smtClean="0"/>
          </a:p>
          <a:p>
            <a:r>
              <a:rPr lang="en-US" dirty="0" smtClean="0"/>
              <a:t>------------------------</a:t>
            </a:r>
            <a:r>
              <a:rPr lang="en-US" baseline="0" dirty="0" smtClean="0"/>
              <a:t> 1</a:t>
            </a:r>
            <a:r>
              <a:rPr lang="en-US" baseline="30000" dirty="0" smtClean="0"/>
              <a:t>st</a:t>
            </a:r>
            <a:r>
              <a:rPr lang="en-US" baseline="0" dirty="0" smtClean="0"/>
              <a:t> page text below</a:t>
            </a:r>
            <a:endParaRPr lang="en-US" dirty="0" smtClean="0"/>
          </a:p>
          <a:p>
            <a:endParaRPr lang="en-US" dirty="0" smtClean="0"/>
          </a:p>
          <a:p>
            <a:endParaRPr lang="en-US" dirty="0" smtClean="0"/>
          </a:p>
          <a:p>
            <a:endParaRPr lang="en-US" dirty="0" smtClean="0"/>
          </a:p>
          <a:p>
            <a:endParaRPr lang="en-US" dirty="0" smtClean="0"/>
          </a:p>
          <a:p>
            <a:r>
              <a:rPr lang="en-US" dirty="0" smtClean="0"/>
              <a:t>Have you received hateful e-mail </a:t>
            </a:r>
            <a:r>
              <a:rPr lang="en-US" dirty="0" err="1" smtClean="0"/>
              <a:t>fromstrangers</a:t>
            </a:r>
            <a:r>
              <a:rPr lang="en-US" dirty="0" smtClean="0"/>
              <a:t>? Are public officials using</a:t>
            </a:r>
          </a:p>
          <a:p>
            <a:r>
              <a:rPr lang="en-US" dirty="0" smtClean="0"/>
              <a:t>their office to cast doubt on your</a:t>
            </a:r>
          </a:p>
          <a:p>
            <a:r>
              <a:rPr lang="en-US" dirty="0" smtClean="0"/>
              <a:t>research? Has your institution been</a:t>
            </a:r>
          </a:p>
          <a:p>
            <a:r>
              <a:rPr lang="en-US" dirty="0" smtClean="0"/>
              <a:t>served with an open-records request for your e-mail?</a:t>
            </a:r>
          </a:p>
          <a:p>
            <a:r>
              <a:rPr lang="en-US" dirty="0" smtClean="0"/>
              <a:t>Has a blogger publicly misrepresented your findings</a:t>
            </a:r>
          </a:p>
          <a:p>
            <a:r>
              <a:rPr lang="en-US" dirty="0" smtClean="0"/>
              <a:t>or questioned your integrity?</a:t>
            </a:r>
          </a:p>
          <a:p>
            <a:r>
              <a:rPr lang="en-US" dirty="0" smtClean="0"/>
              <a:t>As odd as it may seem, you deserve congratulations.</a:t>
            </a:r>
          </a:p>
          <a:p>
            <a:r>
              <a:rPr lang="en-US" dirty="0" smtClean="0"/>
              <a:t>The attention you are receiving shows that your</a:t>
            </a:r>
          </a:p>
          <a:p>
            <a:r>
              <a:rPr lang="en-US" dirty="0" smtClean="0"/>
              <a:t>research is now at the center of public policy debate.</a:t>
            </a:r>
          </a:p>
          <a:p>
            <a:r>
              <a:rPr lang="en-US" dirty="0" smtClean="0"/>
              <a:t>Nevertheless, scientists often find such experiences</a:t>
            </a:r>
          </a:p>
          <a:p>
            <a:r>
              <a:rPr lang="en-US" dirty="0" smtClean="0"/>
              <a:t>intimidating. This guide suggests some steps you can</a:t>
            </a:r>
          </a:p>
          <a:p>
            <a:r>
              <a:rPr lang="en-US" dirty="0" smtClean="0"/>
              <a:t>take to deal with harassment and other attacks on the</a:t>
            </a:r>
          </a:p>
          <a:p>
            <a:r>
              <a:rPr lang="en-US" dirty="0" smtClean="0"/>
              <a:t>integrity of your work. Based on the experiences of</a:t>
            </a:r>
          </a:p>
          <a:p>
            <a:r>
              <a:rPr lang="en-US" dirty="0" smtClean="0"/>
              <a:t>other scientists, we know that the first 24 hours after</a:t>
            </a:r>
          </a:p>
          <a:p>
            <a:r>
              <a:rPr lang="en-US" dirty="0" smtClean="0"/>
              <a:t>such attacks occur are critical, as this is often when</a:t>
            </a:r>
          </a:p>
          <a:p>
            <a:r>
              <a:rPr lang="en-US" dirty="0" smtClean="0"/>
              <a:t>scientists make mistakes in attempting—or not</a:t>
            </a:r>
          </a:p>
          <a:p>
            <a:r>
              <a:rPr lang="en-US" dirty="0" smtClean="0"/>
              <a:t>attempting—to respond.</a:t>
            </a:r>
          </a:p>
          <a:p>
            <a:r>
              <a:rPr lang="en-US" dirty="0" smtClean="0"/>
              <a:t>It is vitally important that scientists respond to</a:t>
            </a:r>
          </a:p>
          <a:p>
            <a:r>
              <a:rPr lang="en-US" dirty="0" smtClean="0"/>
              <a:t>valid critiques and questions about their work, from</a:t>
            </a:r>
          </a:p>
          <a:p>
            <a:r>
              <a:rPr lang="en-US" dirty="0" smtClean="0"/>
              <a:t>both colleagues and the public. However, it is equally</a:t>
            </a:r>
          </a:p>
          <a:p>
            <a:r>
              <a:rPr lang="en-US" dirty="0" smtClean="0"/>
              <a:t>important for scientists to differentiate between </a:t>
            </a:r>
            <a:r>
              <a:rPr lang="en-US" dirty="0" err="1" smtClean="0"/>
              <a:t>goodfaith</a:t>
            </a:r>
            <a:endParaRPr lang="en-US" dirty="0" smtClean="0"/>
          </a:p>
          <a:p>
            <a:r>
              <a:rPr lang="en-US" dirty="0" smtClean="0"/>
              <a:t>inquiries about their research and unfounded</a:t>
            </a:r>
          </a:p>
          <a:p>
            <a:r>
              <a:rPr lang="en-US" dirty="0" smtClean="0"/>
              <a:t>criticisms designed to undermine public confidence</a:t>
            </a:r>
          </a:p>
          <a:p>
            <a:r>
              <a:rPr lang="en-US" dirty="0" smtClean="0"/>
              <a:t>in either themselves or their field of research. And in</a:t>
            </a:r>
          </a:p>
          <a:p>
            <a:r>
              <a:rPr lang="en-US" dirty="0" smtClean="0"/>
              <a:t>both cases, it is important for scientists to be honest,</a:t>
            </a:r>
          </a:p>
          <a:p>
            <a:r>
              <a:rPr lang="en-US" dirty="0" smtClean="0"/>
              <a:t>communicate clearly, and demonstrate their trustworthiness</a:t>
            </a:r>
          </a:p>
          <a:p>
            <a:r>
              <a:rPr lang="en-US" dirty="0" smtClean="0"/>
              <a:t>to the public.</a:t>
            </a:r>
          </a:p>
          <a:p>
            <a:r>
              <a:rPr lang="en-US" dirty="0" smtClean="0"/>
              <a:t>Scientists who face harassment need to know</a:t>
            </a:r>
          </a:p>
          <a:p>
            <a:r>
              <a:rPr lang="en-US" dirty="0" smtClean="0"/>
              <a:t>they are not alone. It is not uncommon for scientists</a:t>
            </a:r>
          </a:p>
          <a:p>
            <a:r>
              <a:rPr lang="en-US" dirty="0" smtClean="0"/>
              <a:t>to face public criticism and attacks when their findings</a:t>
            </a:r>
          </a:p>
          <a:p>
            <a:r>
              <a:rPr lang="en-US" dirty="0" smtClean="0"/>
              <a:t>threaten vested ideological and financial interests.</a:t>
            </a:r>
          </a:p>
          <a:p>
            <a:r>
              <a:rPr lang="en-US" dirty="0" smtClean="0"/>
              <a:t>This has happened for decades. In the 1960s,</a:t>
            </a:r>
          </a:p>
          <a:p>
            <a:r>
              <a:rPr lang="en-US" dirty="0" smtClean="0"/>
              <a:t>asbestos manufacturers hired public relations firms</a:t>
            </a:r>
          </a:p>
          <a:p>
            <a:r>
              <a:rPr lang="en-US" dirty="0" smtClean="0"/>
              <a:t>to question research linking asbestos exposure to</a:t>
            </a:r>
          </a:p>
          <a:p>
            <a:r>
              <a:rPr lang="en-US" dirty="0" smtClean="0"/>
              <a:t>cancer, specifically attacking the work of Dr. Irving</a:t>
            </a:r>
          </a:p>
          <a:p>
            <a:r>
              <a:rPr lang="en-US" dirty="0" err="1" smtClean="0"/>
              <a:t>Selikoff</a:t>
            </a:r>
            <a:r>
              <a:rPr lang="en-US" dirty="0" smtClean="0"/>
              <a:t>, a pioneering asbestos researcher.1 In the</a:t>
            </a:r>
          </a:p>
          <a:p>
            <a:r>
              <a:rPr lang="en-US" dirty="0" smtClean="0"/>
              <a:t>1970s, the lead industry targeted Dr. Herbert Needleman,</a:t>
            </a:r>
          </a:p>
          <a:p>
            <a:r>
              <a:rPr lang="en-US" dirty="0" smtClean="0"/>
              <a:t>a physician whose research revealed the harmful</a:t>
            </a:r>
          </a:p>
          <a:p>
            <a:r>
              <a:rPr lang="en-US" dirty="0" smtClean="0"/>
              <a:t>effects of lead exposure on children’s development.2</a:t>
            </a:r>
          </a:p>
          <a:p>
            <a:r>
              <a:rPr lang="en-US" dirty="0" smtClean="0"/>
              <a:t>Climate scientists have become the most recent</a:t>
            </a:r>
          </a:p>
          <a:p>
            <a:r>
              <a:rPr lang="en-US" dirty="0" smtClean="0"/>
              <a:t>high-profile public targets, as industry-funded groups</a:t>
            </a:r>
          </a:p>
          <a:p>
            <a:r>
              <a:rPr lang="en-US" dirty="0" smtClean="0"/>
              <a:t>have attempted to discredit the research and reputation</a:t>
            </a:r>
          </a:p>
          <a:p>
            <a:r>
              <a:rPr lang="en-US" dirty="0" smtClean="0"/>
              <a:t>of notable investigators. These include Dr. Benjamin</a:t>
            </a:r>
          </a:p>
          <a:p>
            <a:r>
              <a:rPr lang="en-US" dirty="0" err="1" smtClean="0"/>
              <a:t>Santer</a:t>
            </a:r>
            <a:r>
              <a:rPr lang="en-US" dirty="0" smtClean="0"/>
              <a:t>, who drafted part of a report from the Intergovernmental</a:t>
            </a:r>
          </a:p>
          <a:p>
            <a:r>
              <a:rPr lang="en-US" dirty="0" smtClean="0"/>
              <a:t>Panel on Climate Change,3 and Dr.</a:t>
            </a:r>
          </a:p>
          <a:p>
            <a:r>
              <a:rPr lang="en-US" dirty="0" smtClean="0"/>
              <a:t>Michael Mann, whose research on modern versus</a:t>
            </a:r>
          </a:p>
          <a:p>
            <a:r>
              <a:rPr lang="en-US" dirty="0" smtClean="0"/>
              <a:t>past climate4 has been attacked by members of</a:t>
            </a:r>
          </a:p>
          <a:p>
            <a:r>
              <a:rPr lang="en-US" dirty="0" smtClean="0"/>
              <a:t>Congress and a state attorney general, as well as</a:t>
            </a:r>
          </a:p>
          <a:p>
            <a:r>
              <a:rPr lang="en-US" dirty="0" smtClean="0"/>
              <a:t>industry-funded groups.</a:t>
            </a:r>
          </a:p>
          <a:p>
            <a:r>
              <a:rPr lang="en-US" dirty="0" smtClean="0"/>
              <a:t>Some organizations and elected officials have also</a:t>
            </a:r>
          </a:p>
          <a:p>
            <a:r>
              <a:rPr lang="en-US" dirty="0" smtClean="0"/>
              <a:t>used subpoenas and taken advantage of open-records</a:t>
            </a:r>
          </a:p>
          <a:p>
            <a:r>
              <a:rPr lang="en-US" dirty="0" smtClean="0"/>
              <a:t>laws to demand data and private correspondence</a:t>
            </a:r>
          </a:p>
          <a:p>
            <a:r>
              <a:rPr lang="en-US" dirty="0" smtClean="0"/>
              <a:t>from scientists at public universities and in government</a:t>
            </a:r>
          </a:p>
          <a:p>
            <a:r>
              <a:rPr lang="en-US" dirty="0" smtClean="0"/>
              <a:t>agencies.5 Given ideological divides on many</a:t>
            </a:r>
          </a:p>
          <a:p>
            <a:r>
              <a:rPr lang="en-US" dirty="0" smtClean="0"/>
              <a:t>science-based policy challenges, as well as the integral</a:t>
            </a:r>
          </a:p>
          <a:p>
            <a:r>
              <a:rPr lang="en-US" dirty="0" smtClean="0"/>
              <a:t>role of science in the policy-making process, we can</a:t>
            </a:r>
          </a:p>
          <a:p>
            <a:r>
              <a:rPr lang="en-US" dirty="0" smtClean="0"/>
              <a:t>expect such attacks to continue.</a:t>
            </a:r>
          </a:p>
          <a:p>
            <a:r>
              <a:rPr lang="en-US" dirty="0" smtClean="0"/>
              <a:t>The Union of Concerned Scientists has created</a:t>
            </a:r>
          </a:p>
          <a:p>
            <a:r>
              <a:rPr lang="en-US" dirty="0" smtClean="0"/>
              <a:t>this booklet to provide some basic guidance on dealing</a:t>
            </a:r>
          </a:p>
          <a:p>
            <a:r>
              <a:rPr lang="en-US" dirty="0" smtClean="0"/>
              <a:t>with harassment as well as legitimate requests</a:t>
            </a:r>
          </a:p>
          <a:p>
            <a:r>
              <a:rPr lang="en-US" dirty="0" smtClean="0"/>
              <a:t>for information. Nothing in this guide constitutes or</a:t>
            </a:r>
          </a:p>
          <a:p>
            <a:r>
              <a:rPr lang="en-US" dirty="0" smtClean="0"/>
              <a:t>should replace legal advice. We advise you to consult</a:t>
            </a:r>
          </a:p>
          <a:p>
            <a:r>
              <a:rPr lang="en-US" dirty="0" smtClean="0"/>
              <a:t>with your own counsel, or to contact organizations</a:t>
            </a:r>
          </a:p>
          <a:p>
            <a:r>
              <a:rPr lang="en-US" dirty="0" smtClean="0"/>
              <a:t>that could provide you with legal assistance and</a:t>
            </a:r>
          </a:p>
          <a:p>
            <a:r>
              <a:rPr lang="en-US" dirty="0" smtClean="0"/>
              <a:t>advice specific to your circumstances, such as Public</a:t>
            </a:r>
          </a:p>
          <a:p>
            <a:r>
              <a:rPr lang="en-US" dirty="0" smtClean="0"/>
              <a:t>Employees for Environmental Responsibility or the</a:t>
            </a:r>
          </a:p>
          <a:p>
            <a:r>
              <a:rPr lang="en-US" dirty="0" smtClean="0"/>
              <a:t>American Civil Liberties Union.</a:t>
            </a:r>
            <a:endParaRPr lang="en-US" dirty="0"/>
          </a:p>
        </p:txBody>
      </p:sp>
      <p:sp>
        <p:nvSpPr>
          <p:cNvPr id="4" name="Slide Number Placeholder 3"/>
          <p:cNvSpPr>
            <a:spLocks noGrp="1"/>
          </p:cNvSpPr>
          <p:nvPr>
            <p:ph type="sldNum" sz="quarter" idx="10"/>
          </p:nvPr>
        </p:nvSpPr>
        <p:spPr/>
        <p:txBody>
          <a:bodyPr/>
          <a:lstStyle/>
          <a:p>
            <a:fld id="{E2670F7A-0B0F-43A2-99C5-A32AED428A5E}" type="slidenum">
              <a:rPr lang="en-US" smtClean="0"/>
              <a:t>5</a:t>
            </a:fld>
            <a:endParaRPr lang="en-US"/>
          </a:p>
        </p:txBody>
      </p:sp>
    </p:spTree>
    <p:extLst>
      <p:ext uri="{BB962C8B-B14F-4D97-AF65-F5344CB8AC3E}">
        <p14:creationId xmlns:p14="http://schemas.microsoft.com/office/powerpoint/2010/main" val="2835367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8613" name="Rectangle 5"/>
          <p:cNvSpPr>
            <a:spLocks noGrp="1" noChangeArrowheads="1"/>
          </p:cNvSpPr>
          <p:nvPr>
            <p:ph type="subTitle" sz="quarter" idx="1"/>
          </p:nvPr>
        </p:nvSpPr>
        <p:spPr>
          <a:xfrm>
            <a:off x="2590800" y="3276600"/>
            <a:ext cx="3962400" cy="1981200"/>
          </a:xfrm>
        </p:spPr>
        <p:txBody>
          <a:bodyPr anchor="ctr"/>
          <a:lstStyle>
            <a:lvl1pPr marL="0" indent="0" algn="ctr">
              <a:buFont typeface="Wingdings" pitchFamily="2" charset="2"/>
              <a:buNone/>
              <a:defRPr/>
            </a:lvl1pPr>
          </a:lstStyle>
          <a:p>
            <a:pPr lvl="0"/>
            <a:r>
              <a:rPr lang="en-US" noProof="0" smtClean="0"/>
              <a:t>Click to edit Master subtitle style</a:t>
            </a:r>
          </a:p>
        </p:txBody>
      </p:sp>
      <p:sp>
        <p:nvSpPr>
          <p:cNvPr id="68617" name="Rectangle 9"/>
          <p:cNvSpPr>
            <a:spLocks noGrp="1" noChangeArrowheads="1"/>
          </p:cNvSpPr>
          <p:nvPr>
            <p:ph type="ctrTitle" sz="quarter"/>
          </p:nvPr>
        </p:nvSpPr>
        <p:spPr>
          <a:xfrm>
            <a:off x="609600" y="381000"/>
            <a:ext cx="7772400" cy="1736725"/>
          </a:xfrm>
        </p:spPr>
        <p:txBody>
          <a:bodyPr anchor="b" anchorCtr="1"/>
          <a:lstStyle>
            <a:lvl1pPr>
              <a:defRPr sz="4400"/>
            </a:lvl1pPr>
          </a:lstStyle>
          <a:p>
            <a:pPr lvl="0"/>
            <a:r>
              <a:rPr lang="en-US" noProof="0" smtClean="0"/>
              <a:t>Click to edit Master title style</a:t>
            </a:r>
          </a:p>
        </p:txBody>
      </p:sp>
    </p:spTree>
    <p:extLst>
      <p:ext uri="{BB962C8B-B14F-4D97-AF65-F5344CB8AC3E}">
        <p14:creationId xmlns:p14="http://schemas.microsoft.com/office/powerpoint/2010/main" val="547056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9367200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001277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252136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8479551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534400" cy="990600"/>
          </a:xfrm>
        </p:spPr>
        <p:txBody>
          <a:bodyPr/>
          <a:lstStyle/>
          <a:p>
            <a:r>
              <a:rPr lang="en-US" smtClean="0"/>
              <a:t>Click to edit Master title style</a:t>
            </a:r>
            <a:endParaRPr lang="en-US"/>
          </a:p>
        </p:txBody>
      </p:sp>
    </p:spTree>
    <p:extLst>
      <p:ext uri="{BB962C8B-B14F-4D97-AF65-F5344CB8AC3E}">
        <p14:creationId xmlns:p14="http://schemas.microsoft.com/office/powerpoint/2010/main" val="268419846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15717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9840803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1768968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800" cy="99060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4468429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76200"/>
            <a:ext cx="211455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
            <a:ext cx="619125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5779110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64008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749246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67589" name="Rectangle 5"/>
          <p:cNvSpPr>
            <a:spLocks noGrp="1" noChangeArrowheads="1"/>
          </p:cNvSpPr>
          <p:nvPr>
            <p:ph type="title"/>
          </p:nvPr>
        </p:nvSpPr>
        <p:spPr bwMode="auto">
          <a:xfrm>
            <a:off x="304800" y="-76200"/>
            <a:ext cx="86106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6"/>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22087488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ctr" rtl="0" eaLnBrk="1" fontAlgn="base" hangingPunct="1">
        <a:spcBef>
          <a:spcPct val="0"/>
        </a:spcBef>
        <a:spcAft>
          <a:spcPct val="0"/>
        </a:spcAft>
        <a:defRPr sz="3600">
          <a:solidFill>
            <a:schemeClr val="hlink"/>
          </a:solidFill>
          <a:effectLst>
            <a:outerShdw blurRad="38100" dist="38100" dir="2700000" algn="tl">
              <a:srgbClr val="FFFFFF"/>
            </a:outerShdw>
          </a:effectLst>
          <a:latin typeface="+mj-lt"/>
          <a:ea typeface="+mj-ea"/>
          <a:cs typeface="+mj-cs"/>
        </a:defRPr>
      </a:lvl1pPr>
      <a:lvl2pPr algn="l" rtl="0" eaLnBrk="1" fontAlgn="base" hangingPunct="1">
        <a:spcBef>
          <a:spcPct val="0"/>
        </a:spcBef>
        <a:spcAft>
          <a:spcPct val="0"/>
        </a:spcAft>
        <a:defRPr sz="3600">
          <a:solidFill>
            <a:schemeClr val="hlink"/>
          </a:solidFill>
          <a:effectLst>
            <a:outerShdw blurRad="38100" dist="38100" dir="2700000" algn="tl">
              <a:srgbClr val="FFFFFF"/>
            </a:outerShdw>
          </a:effectLst>
          <a:latin typeface="Tahoma" pitchFamily="34" charset="0"/>
        </a:defRPr>
      </a:lvl2pPr>
      <a:lvl3pPr algn="l" rtl="0" eaLnBrk="1" fontAlgn="base" hangingPunct="1">
        <a:spcBef>
          <a:spcPct val="0"/>
        </a:spcBef>
        <a:spcAft>
          <a:spcPct val="0"/>
        </a:spcAft>
        <a:defRPr sz="3600">
          <a:solidFill>
            <a:schemeClr val="hlink"/>
          </a:solidFill>
          <a:effectLst>
            <a:outerShdw blurRad="38100" dist="38100" dir="2700000" algn="tl">
              <a:srgbClr val="FFFFFF"/>
            </a:outerShdw>
          </a:effectLst>
          <a:latin typeface="Tahoma" pitchFamily="34" charset="0"/>
        </a:defRPr>
      </a:lvl3pPr>
      <a:lvl4pPr algn="l" rtl="0" eaLnBrk="1" fontAlgn="base" hangingPunct="1">
        <a:spcBef>
          <a:spcPct val="0"/>
        </a:spcBef>
        <a:spcAft>
          <a:spcPct val="0"/>
        </a:spcAft>
        <a:defRPr sz="3600">
          <a:solidFill>
            <a:schemeClr val="hlink"/>
          </a:solidFill>
          <a:effectLst>
            <a:outerShdw blurRad="38100" dist="38100" dir="2700000" algn="tl">
              <a:srgbClr val="FFFFFF"/>
            </a:outerShdw>
          </a:effectLst>
          <a:latin typeface="Tahoma" pitchFamily="34" charset="0"/>
        </a:defRPr>
      </a:lvl4pPr>
      <a:lvl5pPr algn="l" rtl="0" eaLnBrk="1" fontAlgn="base" hangingPunct="1">
        <a:spcBef>
          <a:spcPct val="0"/>
        </a:spcBef>
        <a:spcAft>
          <a:spcPct val="0"/>
        </a:spcAft>
        <a:defRPr sz="3600">
          <a:solidFill>
            <a:schemeClr val="hlink"/>
          </a:solidFill>
          <a:effectLst>
            <a:outerShdw blurRad="38100" dist="38100" dir="2700000" algn="tl">
              <a:srgbClr val="FFFFFF"/>
            </a:outerShdw>
          </a:effectLst>
          <a:latin typeface="Tahoma" pitchFamily="34" charset="0"/>
        </a:defRPr>
      </a:lvl5pPr>
      <a:lvl6pPr marL="457200" algn="l" rtl="0" eaLnBrk="1" fontAlgn="base" hangingPunct="1">
        <a:spcBef>
          <a:spcPct val="0"/>
        </a:spcBef>
        <a:spcAft>
          <a:spcPct val="0"/>
        </a:spcAft>
        <a:defRPr sz="3600">
          <a:solidFill>
            <a:schemeClr val="hlink"/>
          </a:solidFill>
          <a:effectLst>
            <a:outerShdw blurRad="38100" dist="38100" dir="2700000" algn="tl">
              <a:srgbClr val="FFFFFF"/>
            </a:outerShdw>
          </a:effectLst>
          <a:latin typeface="Tahoma" pitchFamily="34" charset="0"/>
        </a:defRPr>
      </a:lvl6pPr>
      <a:lvl7pPr marL="914400" algn="l" rtl="0" eaLnBrk="1" fontAlgn="base" hangingPunct="1">
        <a:spcBef>
          <a:spcPct val="0"/>
        </a:spcBef>
        <a:spcAft>
          <a:spcPct val="0"/>
        </a:spcAft>
        <a:defRPr sz="3600">
          <a:solidFill>
            <a:schemeClr val="hlink"/>
          </a:solidFill>
          <a:effectLst>
            <a:outerShdw blurRad="38100" dist="38100" dir="2700000" algn="tl">
              <a:srgbClr val="FFFFFF"/>
            </a:outerShdw>
          </a:effectLst>
          <a:latin typeface="Tahoma" pitchFamily="34" charset="0"/>
        </a:defRPr>
      </a:lvl7pPr>
      <a:lvl8pPr marL="1371600" algn="l" rtl="0" eaLnBrk="1" fontAlgn="base" hangingPunct="1">
        <a:spcBef>
          <a:spcPct val="0"/>
        </a:spcBef>
        <a:spcAft>
          <a:spcPct val="0"/>
        </a:spcAft>
        <a:defRPr sz="3600">
          <a:solidFill>
            <a:schemeClr val="hlink"/>
          </a:solidFill>
          <a:effectLst>
            <a:outerShdw blurRad="38100" dist="38100" dir="2700000" algn="tl">
              <a:srgbClr val="FFFFFF"/>
            </a:outerShdw>
          </a:effectLst>
          <a:latin typeface="Tahoma" pitchFamily="34" charset="0"/>
        </a:defRPr>
      </a:lvl8pPr>
      <a:lvl9pPr marL="1828800" algn="l" rtl="0" eaLnBrk="1" fontAlgn="base" hangingPunct="1">
        <a:spcBef>
          <a:spcPct val="0"/>
        </a:spcBef>
        <a:spcAft>
          <a:spcPct val="0"/>
        </a:spcAft>
        <a:defRPr sz="3600">
          <a:solidFill>
            <a:schemeClr val="hlink"/>
          </a:solidFill>
          <a:effectLst>
            <a:outerShdw blurRad="38100" dist="38100" dir="2700000" algn="tl">
              <a:srgbClr val="FFFFFF"/>
            </a:outerShdw>
          </a:effectLst>
          <a:latin typeface="Tahoma" pitchFamily="34" charset="0"/>
        </a:defRPr>
      </a:lvl9pPr>
    </p:titleStyle>
    <p:bodyStyle>
      <a:lvl1pPr marL="342900" indent="-342900" algn="l" rtl="0" eaLnBrk="1" fontAlgn="base" hangingPunct="1">
        <a:spcBef>
          <a:spcPct val="20000"/>
        </a:spcBef>
        <a:spcAft>
          <a:spcPct val="0"/>
        </a:spcAft>
        <a:buClr>
          <a:schemeClr val="hlink"/>
        </a:buClr>
        <a:buSzPct val="80000"/>
        <a:buFont typeface="Wingdings" pitchFamily="2" charset="2"/>
        <a:buChar char="n"/>
        <a:defRPr sz="3200">
          <a:solidFill>
            <a:schemeClr val="tx2"/>
          </a:solidFill>
          <a:latin typeface="+mn-lt"/>
          <a:ea typeface="+mn-ea"/>
          <a:cs typeface="+mn-cs"/>
        </a:defRPr>
      </a:lvl1pPr>
      <a:lvl2pPr marL="742950" indent="-285750" algn="l" rtl="0" eaLnBrk="1" fontAlgn="base" hangingPunct="1">
        <a:spcBef>
          <a:spcPct val="20000"/>
        </a:spcBef>
        <a:spcAft>
          <a:spcPct val="0"/>
        </a:spcAft>
        <a:buClr>
          <a:schemeClr val="hlink"/>
        </a:buClr>
        <a:buChar char="•"/>
        <a:defRPr sz="2800">
          <a:solidFill>
            <a:schemeClr val="tx2"/>
          </a:solidFill>
          <a:latin typeface="+mn-lt"/>
        </a:defRPr>
      </a:lvl2pPr>
      <a:lvl3pPr marL="1143000" indent="-228600" algn="l" rtl="0" eaLnBrk="1" fontAlgn="base" hangingPunct="1">
        <a:spcBef>
          <a:spcPct val="20000"/>
        </a:spcBef>
        <a:spcAft>
          <a:spcPct val="0"/>
        </a:spcAft>
        <a:buClr>
          <a:schemeClr val="hlink"/>
        </a:buClr>
        <a:buFont typeface="Wingdings" pitchFamily="2" charset="2"/>
        <a:buChar char="§"/>
        <a:defRPr sz="2400">
          <a:solidFill>
            <a:schemeClr val="tx2"/>
          </a:solidFill>
          <a:latin typeface="+mn-lt"/>
        </a:defRPr>
      </a:lvl3pPr>
      <a:lvl4pPr marL="1600200" indent="-228600" algn="l" rtl="0" eaLnBrk="1" fontAlgn="base" hangingPunct="1">
        <a:spcBef>
          <a:spcPct val="20000"/>
        </a:spcBef>
        <a:spcAft>
          <a:spcPct val="0"/>
        </a:spcAft>
        <a:buChar char="–"/>
        <a:defRPr sz="2000">
          <a:solidFill>
            <a:schemeClr val="tx2"/>
          </a:solidFill>
          <a:latin typeface="+mn-lt"/>
        </a:defRPr>
      </a:lvl4pPr>
      <a:lvl5pPr marL="2057400" indent="-228600" algn="l" rtl="0" eaLnBrk="1" fontAlgn="base" hangingPunct="1">
        <a:spcBef>
          <a:spcPct val="20000"/>
        </a:spcBef>
        <a:spcAft>
          <a:spcPct val="0"/>
        </a:spcAft>
        <a:buClr>
          <a:schemeClr val="hlink"/>
        </a:buClr>
        <a:buFont typeface="Wingdings" pitchFamily="2" charset="2"/>
        <a:buChar char="§"/>
        <a:defRPr sz="2000">
          <a:solidFill>
            <a:schemeClr val="tx2"/>
          </a:solidFill>
          <a:latin typeface="+mn-lt"/>
        </a:defRPr>
      </a:lvl5pPr>
      <a:lvl6pPr marL="2514600" indent="-228600" algn="l" rtl="0" eaLnBrk="1" fontAlgn="base" hangingPunct="1">
        <a:spcBef>
          <a:spcPct val="20000"/>
        </a:spcBef>
        <a:spcAft>
          <a:spcPct val="0"/>
        </a:spcAft>
        <a:buClr>
          <a:schemeClr val="hlink"/>
        </a:buClr>
        <a:buFont typeface="Wingdings" pitchFamily="2" charset="2"/>
        <a:buChar char="§"/>
        <a:defRPr sz="2000">
          <a:solidFill>
            <a:schemeClr val="tx2"/>
          </a:solidFill>
          <a:latin typeface="+mn-lt"/>
        </a:defRPr>
      </a:lvl6pPr>
      <a:lvl7pPr marL="2971800" indent="-228600" algn="l" rtl="0" eaLnBrk="1" fontAlgn="base" hangingPunct="1">
        <a:spcBef>
          <a:spcPct val="20000"/>
        </a:spcBef>
        <a:spcAft>
          <a:spcPct val="0"/>
        </a:spcAft>
        <a:buClr>
          <a:schemeClr val="hlink"/>
        </a:buClr>
        <a:buFont typeface="Wingdings" pitchFamily="2" charset="2"/>
        <a:buChar char="§"/>
        <a:defRPr sz="2000">
          <a:solidFill>
            <a:schemeClr val="tx2"/>
          </a:solidFill>
          <a:latin typeface="+mn-lt"/>
        </a:defRPr>
      </a:lvl7pPr>
      <a:lvl8pPr marL="3429000" indent="-228600" algn="l" rtl="0" eaLnBrk="1" fontAlgn="base" hangingPunct="1">
        <a:spcBef>
          <a:spcPct val="20000"/>
        </a:spcBef>
        <a:spcAft>
          <a:spcPct val="0"/>
        </a:spcAft>
        <a:buClr>
          <a:schemeClr val="hlink"/>
        </a:buClr>
        <a:buFont typeface="Wingdings" pitchFamily="2" charset="2"/>
        <a:buChar char="§"/>
        <a:defRPr sz="2000">
          <a:solidFill>
            <a:schemeClr val="tx2"/>
          </a:solidFill>
          <a:latin typeface="+mn-lt"/>
        </a:defRPr>
      </a:lvl8pPr>
      <a:lvl9pPr marL="3886200" indent="-228600" algn="l" rtl="0" eaLnBrk="1" fontAlgn="base" hangingPunct="1">
        <a:spcBef>
          <a:spcPct val="20000"/>
        </a:spcBef>
        <a:spcAft>
          <a:spcPct val="0"/>
        </a:spcAft>
        <a:buClr>
          <a:schemeClr val="hlink"/>
        </a:buClr>
        <a:buFont typeface="Wingdings" pitchFamily="2" charset="2"/>
        <a:buChar char="§"/>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610600" cy="990600"/>
          </a:xfrm>
        </p:spPr>
        <p:txBody>
          <a:bodyPr/>
          <a:lstStyle/>
          <a:p>
            <a:r>
              <a:rPr lang="en-US" dirty="0" smtClean="0"/>
              <a:t>Center for Science and Democracy</a:t>
            </a:r>
            <a:br>
              <a:rPr lang="en-US" dirty="0" smtClean="0"/>
            </a:br>
            <a:r>
              <a:rPr lang="en-US" sz="2400" dirty="0" smtClean="0">
                <a:solidFill>
                  <a:schemeClr val="tx1"/>
                </a:solidFill>
              </a:rPr>
              <a:t>at the Union of Concerned Scientists</a:t>
            </a:r>
            <a:br>
              <a:rPr lang="en-US" sz="2400" dirty="0" smtClean="0">
                <a:solidFill>
                  <a:schemeClr val="tx1"/>
                </a:solidFill>
              </a:rPr>
            </a:br>
            <a:r>
              <a:rPr lang="en-US" sz="2000" dirty="0" smtClean="0">
                <a:solidFill>
                  <a:schemeClr val="tx1"/>
                </a:solidFill>
              </a:rPr>
              <a:t>Andrew A Rosenberg, Director</a:t>
            </a:r>
            <a:endParaRPr lang="en-US" sz="3200" dirty="0">
              <a:solidFill>
                <a:schemeClr val="tx1"/>
              </a:solidFill>
            </a:endParaRPr>
          </a:p>
        </p:txBody>
      </p:sp>
      <p:sp>
        <p:nvSpPr>
          <p:cNvPr id="3" name="Content Placeholder 2"/>
          <p:cNvSpPr>
            <a:spLocks noGrp="1"/>
          </p:cNvSpPr>
          <p:nvPr>
            <p:ph idx="1"/>
          </p:nvPr>
        </p:nvSpPr>
        <p:spPr>
          <a:xfrm>
            <a:off x="351221" y="4267200"/>
            <a:ext cx="8763000" cy="2590800"/>
          </a:xfrm>
        </p:spPr>
        <p:txBody>
          <a:bodyPr/>
          <a:lstStyle/>
          <a:p>
            <a:r>
              <a:rPr lang="en-US" dirty="0" smtClean="0"/>
              <a:t>Advance the role of science in public policy</a:t>
            </a:r>
          </a:p>
          <a:p>
            <a:r>
              <a:rPr lang="en-US" dirty="0" smtClean="0"/>
              <a:t>Leverage UCS capabilities</a:t>
            </a:r>
          </a:p>
          <a:p>
            <a:r>
              <a:rPr lang="en-US" dirty="0" smtClean="0"/>
              <a:t>Engage citizens, media and policy-makers</a:t>
            </a:r>
          </a:p>
          <a:p>
            <a:r>
              <a:rPr lang="en-US" dirty="0" smtClean="0"/>
              <a:t>Connect to science in people’s well-being</a:t>
            </a:r>
          </a:p>
          <a:p>
            <a:endParaRPr lang="en-US" dirty="0"/>
          </a:p>
        </p:txBody>
      </p:sp>
      <p:pic>
        <p:nvPicPr>
          <p:cNvPr id="5"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735304" y="2133600"/>
            <a:ext cx="4029061" cy="222369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921162" y="2133598"/>
            <a:ext cx="2146638" cy="2223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076" y="2133599"/>
            <a:ext cx="2517422" cy="2223697"/>
          </a:xfrm>
          <a:prstGeom prst="rect">
            <a:avLst/>
          </a:prstGeom>
        </p:spPr>
      </p:pic>
    </p:spTree>
    <p:extLst>
      <p:ext uri="{BB962C8B-B14F-4D97-AF65-F5344CB8AC3E}">
        <p14:creationId xmlns:p14="http://schemas.microsoft.com/office/powerpoint/2010/main" val="8249803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546100"/>
            <a:ext cx="9144000" cy="5762625"/>
          </a:xfrm>
          <a:prstGeom prst="rect">
            <a:avLst/>
          </a:prstGeom>
        </p:spPr>
      </p:pic>
    </p:spTree>
    <p:extLst>
      <p:ext uri="{BB962C8B-B14F-4D97-AF65-F5344CB8AC3E}">
        <p14:creationId xmlns:p14="http://schemas.microsoft.com/office/powerpoint/2010/main" val="2638636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089" y="152400"/>
            <a:ext cx="8229600" cy="1143000"/>
          </a:xfrm>
        </p:spPr>
        <p:txBody>
          <a:bodyPr>
            <a:normAutofit fontScale="90000"/>
          </a:bodyPr>
          <a:lstStyle/>
          <a:p>
            <a:r>
              <a:rPr lang="en-US" b="1" dirty="0" smtClean="0"/>
              <a:t>Strengthen the Voice for Science</a:t>
            </a:r>
            <a:br>
              <a:rPr lang="en-US" b="1" dirty="0" smtClean="0"/>
            </a:br>
            <a:r>
              <a:rPr lang="en-US" b="1" dirty="0" smtClean="0"/>
              <a:t>The UCS Science Network</a:t>
            </a:r>
            <a:endParaRPr lang="en-US" b="1" dirty="0"/>
          </a:p>
        </p:txBody>
      </p:sp>
      <p:sp>
        <p:nvSpPr>
          <p:cNvPr id="3" name="Content Placeholder 2"/>
          <p:cNvSpPr>
            <a:spLocks noGrp="1"/>
          </p:cNvSpPr>
          <p:nvPr>
            <p:ph idx="1"/>
          </p:nvPr>
        </p:nvSpPr>
        <p:spPr>
          <a:xfrm>
            <a:off x="76201" y="1790568"/>
            <a:ext cx="5105400" cy="4610232"/>
          </a:xfrm>
        </p:spPr>
        <p:txBody>
          <a:bodyPr>
            <a:normAutofit fontScale="85000" lnSpcReduction="10000"/>
          </a:bodyPr>
          <a:lstStyle/>
          <a:p>
            <a:r>
              <a:rPr lang="en-US" dirty="0" smtClean="0"/>
              <a:t>Cross Program</a:t>
            </a:r>
          </a:p>
          <a:p>
            <a:endParaRPr lang="en-US" dirty="0"/>
          </a:p>
          <a:p>
            <a:r>
              <a:rPr lang="en-US" dirty="0" smtClean="0"/>
              <a:t>Skill-building workshops</a:t>
            </a:r>
          </a:p>
          <a:p>
            <a:endParaRPr lang="en-US" dirty="0" smtClean="0"/>
          </a:p>
          <a:p>
            <a:r>
              <a:rPr lang="en-US" dirty="0" smtClean="0"/>
              <a:t>Early Career Scientist events</a:t>
            </a:r>
          </a:p>
          <a:p>
            <a:endParaRPr lang="en-US" dirty="0" smtClean="0"/>
          </a:p>
          <a:p>
            <a:r>
              <a:rPr lang="en-US" dirty="0" smtClean="0"/>
              <a:t>Communications &amp; advocacy resources</a:t>
            </a:r>
          </a:p>
          <a:p>
            <a:endParaRPr lang="en-US" dirty="0"/>
          </a:p>
          <a:p>
            <a:r>
              <a:rPr lang="en-US" dirty="0" smtClean="0"/>
              <a:t> Engagement tools</a:t>
            </a:r>
            <a:endParaRPr lang="en-US" dirty="0"/>
          </a:p>
          <a:p>
            <a:endParaRPr lang="en-US" b="1" dirty="0" smtClean="0"/>
          </a:p>
          <a:p>
            <a:endParaRPr lang="en-US" b="1" dirty="0"/>
          </a:p>
          <a:p>
            <a:endParaRPr lang="en-US" b="1" dirty="0" smtClean="0"/>
          </a:p>
          <a:p>
            <a:endParaRPr lang="en-US" b="1" dirty="0" smtClean="0"/>
          </a:p>
          <a:p>
            <a:endParaRPr lang="en-US" b="1" dirty="0"/>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05400" y="1274492"/>
            <a:ext cx="4000500" cy="2649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05401" y="3842463"/>
            <a:ext cx="4020716" cy="3015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67598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50" y="3424"/>
            <a:ext cx="9122885" cy="2660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15" y="4191000"/>
            <a:ext cx="9141569"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0688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748009" y="0"/>
            <a:ext cx="5395991" cy="678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0" y="5715000"/>
            <a:ext cx="3886200" cy="400110"/>
          </a:xfrm>
          <a:prstGeom prst="rect">
            <a:avLst/>
          </a:prstGeom>
        </p:spPr>
        <p:txBody>
          <a:bodyPr wrap="square">
            <a:spAutoFit/>
          </a:bodyPr>
          <a:lstStyle/>
          <a:p>
            <a:r>
              <a:rPr lang="en-US" sz="2000" b="1" dirty="0" smtClean="0">
                <a:solidFill>
                  <a:schemeClr val="tx2"/>
                </a:solidFill>
              </a:rPr>
              <a:t>ucsusa.org/</a:t>
            </a:r>
            <a:r>
              <a:rPr lang="en-US" sz="2000" b="1" dirty="0" err="1" smtClean="0">
                <a:solidFill>
                  <a:schemeClr val="tx2"/>
                </a:solidFill>
              </a:rPr>
              <a:t>scientistsunderscrutiny</a:t>
            </a:r>
            <a:endParaRPr lang="en-US" sz="2000" b="1" dirty="0">
              <a:solidFill>
                <a:schemeClr val="tx2"/>
              </a:solidFill>
            </a:endParaRPr>
          </a:p>
        </p:txBody>
      </p:sp>
      <p:pic>
        <p:nvPicPr>
          <p:cNvPr id="4"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0" y="1143000"/>
            <a:ext cx="4003042" cy="4288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1057626"/>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ck with Orange">
  <a:themeElements>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Sli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222</Words>
  <Application>Microsoft Office PowerPoint</Application>
  <PresentationFormat>On-screen Show (4:3)</PresentationFormat>
  <Paragraphs>107</Paragraphs>
  <Slides>5</Slides>
  <Notes>3</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Black with Orange</vt:lpstr>
      <vt:lpstr>Center for Science and Democracy at the Union of Concerned Scientists Andrew A Rosenberg, Director</vt:lpstr>
      <vt:lpstr>PowerPoint Presentation</vt:lpstr>
      <vt:lpstr>Strengthen the Voice for Science The UCS Science Network</vt:lpstr>
      <vt:lpstr>PowerPoint Presentation</vt:lpstr>
      <vt:lpstr>PowerPoint Presentation</vt:lpstr>
    </vt:vector>
  </TitlesOfParts>
  <Company>Union of Concerned Scientists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Center for Science and Democracy at the Union of Concerned Scientists Andrew A Rosenberg, Director</dc:title>
  <dc:creator>Andrew Rosenberg</dc:creator>
  <cp:lastModifiedBy>Katharine Lusk</cp:lastModifiedBy>
  <cp:revision>1</cp:revision>
  <dcterms:created xsi:type="dcterms:W3CDTF">2014-11-10T19:47:44Z</dcterms:created>
  <dcterms:modified xsi:type="dcterms:W3CDTF">2014-11-13T16:07:41Z</dcterms:modified>
</cp:coreProperties>
</file>