
<file path=[Content_Types].xml><?xml version="1.0" encoding="utf-8"?>
<Types xmlns="http://schemas.openxmlformats.org/package/2006/content-types">
  <Default Extension="xml" ContentType="application/xml"/>
  <Default Extension="xlsx" ContentType="application/vnd.openxmlformats-officedocument.spreadsheetml.sheet"/>
  <Default Extension="bin" ContentType="application/vnd.openxmlformats-officedocument.presentationml.printerSettings"/>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5.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64" r:id="rId2"/>
    <p:sldMasterId id="2147483666" r:id="rId3"/>
    <p:sldMasterId id="2147483668" r:id="rId4"/>
    <p:sldMasterId id="2147483670" r:id="rId5"/>
  </p:sldMasterIdLst>
  <p:sldIdLst>
    <p:sldId id="257" r:id="rId6"/>
  </p:sldIdLst>
  <p:sldSz cx="37490400" cy="21031200"/>
  <p:notesSz cx="6858000" cy="9144000"/>
  <p:defaultText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3120">
          <p15:clr>
            <a:srgbClr val="A4A3A4"/>
          </p15:clr>
        </p15:guide>
        <p15:guide id="2" orient="horz" pos="3171">
          <p15:clr>
            <a:srgbClr val="A4A3A4"/>
          </p15:clr>
        </p15:guide>
        <p15:guide id="3" orient="horz" pos="6624">
          <p15:clr>
            <a:srgbClr val="A4A3A4"/>
          </p15:clr>
        </p15:guide>
        <p15:guide id="4" orient="horz" pos="3205">
          <p15:clr>
            <a:srgbClr val="A4A3A4"/>
          </p15:clr>
        </p15:guide>
        <p15:guide id="5" pos="114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680" autoAdjust="0"/>
    <p:restoredTop sz="99796" autoAdjust="0"/>
  </p:normalViewPr>
  <p:slideViewPr>
    <p:cSldViewPr snapToGrid="0" snapToObjects="1">
      <p:cViewPr>
        <p:scale>
          <a:sx n="28" d="100"/>
          <a:sy n="28" d="100"/>
        </p:scale>
        <p:origin x="-1200" y="-136"/>
      </p:cViewPr>
      <p:guideLst>
        <p:guide orient="horz" pos="13120"/>
        <p:guide orient="horz" pos="3171"/>
        <p:guide orient="horz" pos="6624"/>
        <p:guide orient="horz" pos="3205"/>
        <p:guide pos="1143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8"/>
    </mc:Choice>
    <mc:Fallback>
      <c:style val="38"/>
    </mc:Fallback>
  </mc:AlternateContent>
  <c:chart>
    <c:title>
      <c:tx>
        <c:rich>
          <a:bodyPr/>
          <a:lstStyle/>
          <a:p>
            <a:pPr>
              <a:defRPr>
                <a:solidFill>
                  <a:srgbClr val="374D81"/>
                </a:solidFill>
              </a:defRPr>
            </a:pPr>
            <a:r>
              <a:rPr lang="en-US" dirty="0">
                <a:solidFill>
                  <a:schemeClr val="tx2"/>
                </a:solidFill>
              </a:rPr>
              <a:t>Figure 2. Top Barriers to Shower Access</a:t>
            </a:r>
          </a:p>
        </c:rich>
      </c:tx>
      <c:layout/>
      <c:overlay val="0"/>
    </c:title>
    <c:autoTitleDeleted val="0"/>
    <c:plotArea>
      <c:layout>
        <c:manualLayout>
          <c:layoutTarget val="inner"/>
          <c:xMode val="edge"/>
          <c:yMode val="edge"/>
          <c:x val="0.0287915819064701"/>
          <c:y val="0.159338549143835"/>
          <c:w val="0.951275784465974"/>
          <c:h val="0.840661450856165"/>
        </c:manualLayout>
      </c:layout>
      <c:barChart>
        <c:barDir val="bar"/>
        <c:grouping val="clustered"/>
        <c:varyColors val="0"/>
        <c:ser>
          <c:idx val="0"/>
          <c:order val="0"/>
          <c:tx>
            <c:strRef>
              <c:f>Sheet1!$B$1</c:f>
              <c:strCache>
                <c:ptCount val="1"/>
                <c:pt idx="0">
                  <c:v>Series 1</c:v>
                </c:pt>
              </c:strCache>
            </c:strRef>
          </c:tx>
          <c:spPr>
            <a:solidFill>
              <a:schemeClr val="tx2"/>
            </a:solidFill>
          </c:spPr>
          <c:invertIfNegative val="0"/>
          <c:dLbls>
            <c:spPr>
              <a:noFill/>
              <a:ln>
                <a:noFill/>
              </a:ln>
              <a:effectLst/>
            </c:spPr>
            <c:txPr>
              <a:bodyPr/>
              <a:lstStyle/>
              <a:p>
                <a:pPr>
                  <a:defRPr>
                    <a:solidFill>
                      <a:srgbClr val="374D81"/>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Sheet1!$A$2:$A$6</c:f>
              <c:strCache>
                <c:ptCount val="5"/>
                <c:pt idx="0">
                  <c:v>Inconvenient hours of operation</c:v>
                </c:pt>
                <c:pt idx="1">
                  <c:v>Privacy concerns</c:v>
                </c:pt>
                <c:pt idx="2">
                  <c:v>Long wait for services</c:v>
                </c:pt>
                <c:pt idx="3">
                  <c:v>Not enough facilities</c:v>
                </c:pt>
                <c:pt idx="4">
                  <c:v>Concerned about belongings being stolen</c:v>
                </c:pt>
              </c:strCache>
            </c:strRef>
          </c:cat>
          <c:val>
            <c:numRef>
              <c:f>Sheet1!$B$2:$B$6</c:f>
              <c:numCache>
                <c:formatCode>General</c:formatCode>
                <c:ptCount val="5"/>
                <c:pt idx="0">
                  <c:v>16.0</c:v>
                </c:pt>
                <c:pt idx="1">
                  <c:v>16.0</c:v>
                </c:pt>
                <c:pt idx="2">
                  <c:v>18.0</c:v>
                </c:pt>
                <c:pt idx="3">
                  <c:v>19.0</c:v>
                </c:pt>
                <c:pt idx="4">
                  <c:v>24.0</c:v>
                </c:pt>
              </c:numCache>
            </c:numRef>
          </c:val>
          <c:extLst xmlns:c16r2="http://schemas.microsoft.com/office/drawing/2015/06/chart">
            <c:ext xmlns:c16="http://schemas.microsoft.com/office/drawing/2014/chart" uri="{C3380CC4-5D6E-409C-BE32-E72D297353CC}">
              <c16:uniqueId val="{00000000-36BF-4D54-B29B-F17F87621760}"/>
            </c:ext>
          </c:extLst>
        </c:ser>
        <c:dLbls>
          <c:showLegendKey val="0"/>
          <c:showVal val="0"/>
          <c:showCatName val="0"/>
          <c:showSerName val="0"/>
          <c:showPercent val="0"/>
          <c:showBubbleSize val="0"/>
        </c:dLbls>
        <c:gapWidth val="50"/>
        <c:axId val="-2114407096"/>
        <c:axId val="-2114404184"/>
      </c:barChart>
      <c:catAx>
        <c:axId val="-2114407096"/>
        <c:scaling>
          <c:orientation val="minMax"/>
        </c:scaling>
        <c:delete val="1"/>
        <c:axPos val="l"/>
        <c:numFmt formatCode="General" sourceLinked="0"/>
        <c:majorTickMark val="out"/>
        <c:minorTickMark val="none"/>
        <c:tickLblPos val="none"/>
        <c:crossAx val="-2114404184"/>
        <c:crosses val="autoZero"/>
        <c:auto val="1"/>
        <c:lblAlgn val="ctr"/>
        <c:lblOffset val="100"/>
        <c:noMultiLvlLbl val="0"/>
      </c:catAx>
      <c:valAx>
        <c:axId val="-2114404184"/>
        <c:scaling>
          <c:orientation val="minMax"/>
        </c:scaling>
        <c:delete val="1"/>
        <c:axPos val="b"/>
        <c:numFmt formatCode="General" sourceLinked="1"/>
        <c:majorTickMark val="out"/>
        <c:minorTickMark val="none"/>
        <c:tickLblPos val="none"/>
        <c:crossAx val="-2114407096"/>
        <c:crosses val="autoZero"/>
        <c:crossBetween val="between"/>
      </c:valAx>
    </c:plotArea>
    <c:plotVisOnly val="1"/>
    <c:dispBlanksAs val="gap"/>
    <c:showDLblsOverMax val="0"/>
  </c:chart>
  <c:spPr>
    <a:solidFill>
      <a:schemeClr val="accent3">
        <a:lumMod val="20000"/>
        <a:lumOff val="80000"/>
      </a:schemeClr>
    </a:solidFill>
    <a:ln>
      <a:solidFill>
        <a:schemeClr val="tx2"/>
      </a:solidFill>
    </a:ln>
  </c:spPr>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8"/>
    </mc:Choice>
    <mc:Fallback>
      <c:style val="38"/>
    </mc:Fallback>
  </mc:AlternateContent>
  <c:chart>
    <c:title>
      <c:tx>
        <c:rich>
          <a:bodyPr/>
          <a:lstStyle/>
          <a:p>
            <a:pPr>
              <a:defRPr>
                <a:solidFill>
                  <a:srgbClr val="374D81"/>
                </a:solidFill>
              </a:defRPr>
            </a:pPr>
            <a:r>
              <a:rPr lang="en-US" dirty="0">
                <a:solidFill>
                  <a:schemeClr val="tx2"/>
                </a:solidFill>
              </a:rPr>
              <a:t>Figure 1. Overall, how easy</a:t>
            </a:r>
            <a:r>
              <a:rPr lang="en-US" baseline="0" dirty="0">
                <a:solidFill>
                  <a:schemeClr val="tx2"/>
                </a:solidFill>
              </a:rPr>
              <a:t> or hard is it to access showers?</a:t>
            </a:r>
            <a:endParaRPr lang="en-US" dirty="0">
              <a:solidFill>
                <a:schemeClr val="tx2"/>
              </a:solidFill>
            </a:endParaRPr>
          </a:p>
        </c:rich>
      </c:tx>
      <c:layout/>
      <c:overlay val="0"/>
    </c:title>
    <c:autoTitleDeleted val="0"/>
    <c:plotArea>
      <c:layout/>
      <c:barChart>
        <c:barDir val="col"/>
        <c:grouping val="clustered"/>
        <c:varyColors val="0"/>
        <c:ser>
          <c:idx val="0"/>
          <c:order val="0"/>
          <c:tx>
            <c:strRef>
              <c:f>Sheet1!$B$1</c:f>
              <c:strCache>
                <c:ptCount val="1"/>
                <c:pt idx="0">
                  <c:v>Column1</c:v>
                </c:pt>
              </c:strCache>
            </c:strRef>
          </c:tx>
          <c:spPr>
            <a:solidFill>
              <a:srgbClr val="242852"/>
            </a:solidFill>
          </c:spPr>
          <c:invertIfNegative val="0"/>
          <c:dLbls>
            <c:spPr>
              <a:noFill/>
              <a:ln>
                <a:noFill/>
              </a:ln>
              <a:effectLst/>
            </c:spPr>
            <c:txPr>
              <a:bodyPr/>
              <a:lstStyle/>
              <a:p>
                <a:pPr>
                  <a:defRPr>
                    <a:solidFill>
                      <a:schemeClr val="tx2"/>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Sheet1!$A$2:$A$11</c:f>
              <c:strCache>
                <c:ptCount val="10"/>
                <c:pt idx="0">
                  <c:v>1                 Very Easy</c:v>
                </c:pt>
                <c:pt idx="1">
                  <c:v>2</c:v>
                </c:pt>
                <c:pt idx="2">
                  <c:v>3</c:v>
                </c:pt>
                <c:pt idx="3">
                  <c:v>4</c:v>
                </c:pt>
                <c:pt idx="4">
                  <c:v>5</c:v>
                </c:pt>
                <c:pt idx="5">
                  <c:v>6</c:v>
                </c:pt>
                <c:pt idx="6">
                  <c:v>7</c:v>
                </c:pt>
                <c:pt idx="7">
                  <c:v>8</c:v>
                </c:pt>
                <c:pt idx="8">
                  <c:v>9</c:v>
                </c:pt>
                <c:pt idx="9">
                  <c:v>10                                 Very Hard</c:v>
                </c:pt>
              </c:strCache>
            </c:strRef>
          </c:cat>
          <c:val>
            <c:numRef>
              <c:f>Sheet1!$B$2:$B$11</c:f>
              <c:numCache>
                <c:formatCode>General</c:formatCode>
                <c:ptCount val="10"/>
                <c:pt idx="0">
                  <c:v>5.0</c:v>
                </c:pt>
                <c:pt idx="1">
                  <c:v>3.0</c:v>
                </c:pt>
                <c:pt idx="2">
                  <c:v>0.0</c:v>
                </c:pt>
                <c:pt idx="3">
                  <c:v>2.0</c:v>
                </c:pt>
                <c:pt idx="4">
                  <c:v>2.0</c:v>
                </c:pt>
                <c:pt idx="5">
                  <c:v>4.0</c:v>
                </c:pt>
                <c:pt idx="6">
                  <c:v>1.0</c:v>
                </c:pt>
                <c:pt idx="7">
                  <c:v>3.0</c:v>
                </c:pt>
                <c:pt idx="8">
                  <c:v>1.0</c:v>
                </c:pt>
                <c:pt idx="9">
                  <c:v>12.0</c:v>
                </c:pt>
              </c:numCache>
            </c:numRef>
          </c:val>
          <c:extLst xmlns:c16r2="http://schemas.microsoft.com/office/drawing/2015/06/chart">
            <c:ext xmlns:c16="http://schemas.microsoft.com/office/drawing/2014/chart" uri="{C3380CC4-5D6E-409C-BE32-E72D297353CC}">
              <c16:uniqueId val="{00000000-51E7-4F6D-B891-5C0437122273}"/>
            </c:ext>
          </c:extLst>
        </c:ser>
        <c:dLbls>
          <c:showLegendKey val="0"/>
          <c:showVal val="0"/>
          <c:showCatName val="0"/>
          <c:showSerName val="0"/>
          <c:showPercent val="0"/>
          <c:showBubbleSize val="0"/>
        </c:dLbls>
        <c:gapWidth val="50"/>
        <c:axId val="-2114343784"/>
        <c:axId val="-2114340696"/>
      </c:barChart>
      <c:catAx>
        <c:axId val="-2114343784"/>
        <c:scaling>
          <c:orientation val="minMax"/>
        </c:scaling>
        <c:delete val="0"/>
        <c:axPos val="b"/>
        <c:numFmt formatCode="General" sourceLinked="1"/>
        <c:majorTickMark val="out"/>
        <c:minorTickMark val="none"/>
        <c:tickLblPos val="nextTo"/>
        <c:txPr>
          <a:bodyPr/>
          <a:lstStyle/>
          <a:p>
            <a:pPr>
              <a:defRPr b="1">
                <a:solidFill>
                  <a:srgbClr val="242852"/>
                </a:solidFill>
              </a:defRPr>
            </a:pPr>
            <a:endParaRPr lang="en-US"/>
          </a:p>
        </c:txPr>
        <c:crossAx val="-2114340696"/>
        <c:crosses val="autoZero"/>
        <c:auto val="1"/>
        <c:lblAlgn val="ctr"/>
        <c:lblOffset val="100"/>
        <c:noMultiLvlLbl val="0"/>
      </c:catAx>
      <c:valAx>
        <c:axId val="-2114340696"/>
        <c:scaling>
          <c:orientation val="minMax"/>
        </c:scaling>
        <c:delete val="1"/>
        <c:axPos val="l"/>
        <c:numFmt formatCode="General" sourceLinked="1"/>
        <c:majorTickMark val="out"/>
        <c:minorTickMark val="none"/>
        <c:tickLblPos val="none"/>
        <c:crossAx val="-2114343784"/>
        <c:crosses val="autoZero"/>
        <c:crossBetween val="between"/>
      </c:valAx>
    </c:plotArea>
    <c:plotVisOnly val="1"/>
    <c:dispBlanksAs val="gap"/>
    <c:showDLblsOverMax val="0"/>
  </c:chart>
  <c:spPr>
    <a:solidFill>
      <a:srgbClr val="E5E9EE"/>
    </a:solidFill>
    <a:ln>
      <a:solidFill>
        <a:schemeClr val="tx2"/>
      </a:solidFill>
    </a:ln>
  </c:spPr>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3868C4-121B-F842-A3DE-178ECA2CCE14}" type="doc">
      <dgm:prSet loTypeId="urn:microsoft.com/office/officeart/2005/8/layout/list1" loCatId="" qsTypeId="urn:microsoft.com/office/officeart/2005/8/quickstyle/simple1" qsCatId="simple" csTypeId="urn:microsoft.com/office/officeart/2005/8/colors/accent1_2" csCatId="accent1" phldr="1"/>
      <dgm:spPr/>
      <dgm:t>
        <a:bodyPr/>
        <a:lstStyle/>
        <a:p>
          <a:endParaRPr lang="en-US"/>
        </a:p>
      </dgm:t>
    </dgm:pt>
    <dgm:pt modelId="{D88D7F9D-44E3-1048-A3E8-25C810F583C4}">
      <dgm:prSet custT="1"/>
      <dgm:spPr>
        <a:solidFill>
          <a:schemeClr val="tx2"/>
        </a:solidFill>
      </dgm:spPr>
      <dgm:t>
        <a:bodyPr/>
        <a:lstStyle/>
        <a:p>
          <a:pPr rtl="0"/>
          <a:r>
            <a:rPr lang="en-US" sz="2400" dirty="0"/>
            <a:t>The Stigma of Homelessness &amp; it’s Effects</a:t>
          </a:r>
        </a:p>
      </dgm:t>
    </dgm:pt>
    <dgm:pt modelId="{8360A526-5941-7E4B-B29A-412806D1496A}" type="parTrans" cxnId="{AEC82C98-B735-5647-BAAC-4F930F2AAC3D}">
      <dgm:prSet/>
      <dgm:spPr/>
      <dgm:t>
        <a:bodyPr/>
        <a:lstStyle/>
        <a:p>
          <a:endParaRPr lang="en-US"/>
        </a:p>
      </dgm:t>
    </dgm:pt>
    <dgm:pt modelId="{836E0091-35C3-A44A-9D2D-BD3989478341}" type="sibTrans" cxnId="{AEC82C98-B735-5647-BAAC-4F930F2AAC3D}">
      <dgm:prSet/>
      <dgm:spPr/>
      <dgm:t>
        <a:bodyPr/>
        <a:lstStyle/>
        <a:p>
          <a:endParaRPr lang="en-US"/>
        </a:p>
      </dgm:t>
    </dgm:pt>
    <dgm:pt modelId="{4B53D0B3-1C77-B546-B46B-60A16FA00FCC}">
      <dgm:prSet custT="1"/>
      <dgm:spPr>
        <a:solidFill>
          <a:schemeClr val="accent3">
            <a:lumMod val="20000"/>
            <a:lumOff val="80000"/>
            <a:alpha val="90000"/>
          </a:schemeClr>
        </a:solidFill>
        <a:ln>
          <a:solidFill>
            <a:schemeClr val="tx2"/>
          </a:solidFill>
        </a:ln>
      </dgm:spPr>
      <dgm:t>
        <a:bodyPr/>
        <a:lstStyle/>
        <a:p>
          <a:pPr rtl="0"/>
          <a:r>
            <a:rPr lang="en-US" sz="2400" dirty="0"/>
            <a:t>Many respondents faced difficulties accessing public bathrooms </a:t>
          </a:r>
        </a:p>
      </dgm:t>
    </dgm:pt>
    <dgm:pt modelId="{E8FBB53F-3740-844C-A636-0B127386A6AD}" type="parTrans" cxnId="{F018C5F9-5546-B646-9517-75EB92E7840E}">
      <dgm:prSet/>
      <dgm:spPr/>
      <dgm:t>
        <a:bodyPr/>
        <a:lstStyle/>
        <a:p>
          <a:endParaRPr lang="en-US"/>
        </a:p>
      </dgm:t>
    </dgm:pt>
    <dgm:pt modelId="{9CB4BA0A-B053-8644-B2FC-ECDB5818BBE0}" type="sibTrans" cxnId="{F018C5F9-5546-B646-9517-75EB92E7840E}">
      <dgm:prSet/>
      <dgm:spPr/>
      <dgm:t>
        <a:bodyPr/>
        <a:lstStyle/>
        <a:p>
          <a:endParaRPr lang="en-US"/>
        </a:p>
      </dgm:t>
    </dgm:pt>
    <dgm:pt modelId="{2491A5C1-1ACD-0D42-862C-6A0D39DE54D8}">
      <dgm:prSet custT="1"/>
      <dgm:spPr>
        <a:solidFill>
          <a:schemeClr val="accent3">
            <a:lumMod val="20000"/>
            <a:lumOff val="80000"/>
            <a:alpha val="90000"/>
          </a:schemeClr>
        </a:solidFill>
        <a:ln>
          <a:solidFill>
            <a:schemeClr val="tx2"/>
          </a:solidFill>
        </a:ln>
      </dgm:spPr>
      <dgm:t>
        <a:bodyPr/>
        <a:lstStyle/>
        <a:p>
          <a:pPr rtl="0"/>
          <a:r>
            <a:rPr lang="en-US" sz="2400" dirty="0"/>
            <a:t>“You can bring your kid into Dunkin or Starbucks to use the bathroom” but as a homeless person you “get labeled”</a:t>
          </a:r>
          <a:r>
            <a:rPr lang="en-US" sz="2400" i="1" dirty="0"/>
            <a:t> </a:t>
          </a:r>
          <a:endParaRPr lang="en-US" sz="2400" dirty="0"/>
        </a:p>
      </dgm:t>
    </dgm:pt>
    <dgm:pt modelId="{DDB7BAB2-175E-AA4D-BA39-1E5D747690C7}" type="parTrans" cxnId="{92A4A5F6-8214-FB41-AE87-A65EE7480B3E}">
      <dgm:prSet/>
      <dgm:spPr/>
      <dgm:t>
        <a:bodyPr/>
        <a:lstStyle/>
        <a:p>
          <a:endParaRPr lang="en-US"/>
        </a:p>
      </dgm:t>
    </dgm:pt>
    <dgm:pt modelId="{0EE62FA2-DD54-BC4D-A88A-4044F22ADC19}" type="sibTrans" cxnId="{92A4A5F6-8214-FB41-AE87-A65EE7480B3E}">
      <dgm:prSet/>
      <dgm:spPr/>
      <dgm:t>
        <a:bodyPr/>
        <a:lstStyle/>
        <a:p>
          <a:endParaRPr lang="en-US"/>
        </a:p>
      </dgm:t>
    </dgm:pt>
    <dgm:pt modelId="{21700B14-8A2E-8846-B3EA-9B5C687D3B4B}">
      <dgm:prSet custT="1"/>
      <dgm:spPr>
        <a:solidFill>
          <a:srgbClr val="242852"/>
        </a:solidFill>
      </dgm:spPr>
      <dgm:t>
        <a:bodyPr/>
        <a:lstStyle/>
        <a:p>
          <a:pPr rtl="0"/>
          <a:r>
            <a:rPr lang="en-US" sz="2400" dirty="0"/>
            <a:t>Resiliency</a:t>
          </a:r>
        </a:p>
      </dgm:t>
    </dgm:pt>
    <dgm:pt modelId="{27A136C6-33A8-EB45-AA55-FC392A8CDD48}" type="parTrans" cxnId="{A925B79D-4B61-C742-81BA-9B5AA00BFCCB}">
      <dgm:prSet/>
      <dgm:spPr/>
      <dgm:t>
        <a:bodyPr/>
        <a:lstStyle/>
        <a:p>
          <a:endParaRPr lang="en-US"/>
        </a:p>
      </dgm:t>
    </dgm:pt>
    <dgm:pt modelId="{2E49AC6B-0D5A-3940-8CE5-5F48F540C436}" type="sibTrans" cxnId="{A925B79D-4B61-C742-81BA-9B5AA00BFCCB}">
      <dgm:prSet/>
      <dgm:spPr/>
      <dgm:t>
        <a:bodyPr/>
        <a:lstStyle/>
        <a:p>
          <a:endParaRPr lang="en-US"/>
        </a:p>
      </dgm:t>
    </dgm:pt>
    <dgm:pt modelId="{E2E611D4-B348-7C4C-AF29-608DB722FFA5}">
      <dgm:prSet custT="1"/>
      <dgm:spPr>
        <a:solidFill>
          <a:srgbClr val="242852"/>
        </a:solidFill>
      </dgm:spPr>
      <dgm:t>
        <a:bodyPr/>
        <a:lstStyle/>
        <a:p>
          <a:pPr rtl="0"/>
          <a:r>
            <a:rPr lang="en-US" sz="2400" dirty="0"/>
            <a:t>The  Criminalization of Homelessness</a:t>
          </a:r>
        </a:p>
      </dgm:t>
    </dgm:pt>
    <dgm:pt modelId="{264FDEA8-0721-BD47-B09C-40FE393DCBED}" type="parTrans" cxnId="{D1867564-EB26-DC4A-A6DC-4E365030DDB9}">
      <dgm:prSet/>
      <dgm:spPr/>
      <dgm:t>
        <a:bodyPr/>
        <a:lstStyle/>
        <a:p>
          <a:endParaRPr lang="en-US"/>
        </a:p>
      </dgm:t>
    </dgm:pt>
    <dgm:pt modelId="{96AA9B92-E676-CC48-8A35-EDB71104A751}" type="sibTrans" cxnId="{D1867564-EB26-DC4A-A6DC-4E365030DDB9}">
      <dgm:prSet/>
      <dgm:spPr/>
      <dgm:t>
        <a:bodyPr/>
        <a:lstStyle/>
        <a:p>
          <a:endParaRPr lang="en-US"/>
        </a:p>
      </dgm:t>
    </dgm:pt>
    <dgm:pt modelId="{7782E40D-991D-284C-85D7-0EA67B8EEE88}">
      <dgm:prSet custT="1"/>
      <dgm:spPr>
        <a:solidFill>
          <a:srgbClr val="E5E9EE"/>
        </a:solidFill>
        <a:ln>
          <a:solidFill>
            <a:srgbClr val="242852"/>
          </a:solidFill>
        </a:ln>
      </dgm:spPr>
      <dgm:t>
        <a:bodyPr/>
        <a:lstStyle/>
        <a:p>
          <a:pPr rtl="0"/>
          <a:r>
            <a:rPr lang="en-US" sz="2400" dirty="0"/>
            <a:t>Respondents explained their fears of getting arrested for trespassing while trying to access public bathrooms</a:t>
          </a:r>
        </a:p>
      </dgm:t>
    </dgm:pt>
    <dgm:pt modelId="{84FB0E6C-A82E-3342-B8C5-1E90AF77F0BE}" type="parTrans" cxnId="{0F2D591F-FA9B-4A4D-9C8F-AD16A3FAF687}">
      <dgm:prSet/>
      <dgm:spPr/>
      <dgm:t>
        <a:bodyPr/>
        <a:lstStyle/>
        <a:p>
          <a:endParaRPr lang="en-US"/>
        </a:p>
      </dgm:t>
    </dgm:pt>
    <dgm:pt modelId="{BE42DC86-3215-2549-A29D-7C3C4657A66A}" type="sibTrans" cxnId="{0F2D591F-FA9B-4A4D-9C8F-AD16A3FAF687}">
      <dgm:prSet/>
      <dgm:spPr/>
      <dgm:t>
        <a:bodyPr/>
        <a:lstStyle/>
        <a:p>
          <a:endParaRPr lang="en-US"/>
        </a:p>
      </dgm:t>
    </dgm:pt>
    <dgm:pt modelId="{155B294D-581D-F74A-9F84-2816C6D15BD2}">
      <dgm:prSet custT="1"/>
      <dgm:spPr>
        <a:solidFill>
          <a:srgbClr val="E5E9EE"/>
        </a:solidFill>
        <a:ln>
          <a:solidFill>
            <a:srgbClr val="242852"/>
          </a:solidFill>
        </a:ln>
      </dgm:spPr>
      <dgm:t>
        <a:bodyPr/>
        <a:lstStyle/>
        <a:p>
          <a:pPr rtl="0"/>
          <a:r>
            <a:rPr lang="en-US" sz="2400" dirty="0"/>
            <a:t>A male respondent shared the story of a friend who was arrested for indecent exposure for going to the bathroom in an alleyway one night </a:t>
          </a:r>
        </a:p>
      </dgm:t>
    </dgm:pt>
    <dgm:pt modelId="{E9F8F1D8-6030-5340-89C8-CAE9F61E1D05}" type="parTrans" cxnId="{F49EE0C6-0BBB-D24E-A036-929051A4BB36}">
      <dgm:prSet/>
      <dgm:spPr/>
      <dgm:t>
        <a:bodyPr/>
        <a:lstStyle/>
        <a:p>
          <a:endParaRPr lang="en-US"/>
        </a:p>
      </dgm:t>
    </dgm:pt>
    <dgm:pt modelId="{3E363EAB-236C-0049-BD5E-00D5BE4C82F2}" type="sibTrans" cxnId="{F49EE0C6-0BBB-D24E-A036-929051A4BB36}">
      <dgm:prSet/>
      <dgm:spPr/>
      <dgm:t>
        <a:bodyPr/>
        <a:lstStyle/>
        <a:p>
          <a:endParaRPr lang="en-US"/>
        </a:p>
      </dgm:t>
    </dgm:pt>
    <dgm:pt modelId="{1F6D8F2D-15C4-A748-BD20-BD5154E88811}">
      <dgm:prSet custT="1"/>
      <dgm:spPr>
        <a:solidFill>
          <a:srgbClr val="E5E9EE"/>
        </a:solidFill>
        <a:ln>
          <a:solidFill>
            <a:srgbClr val="242852"/>
          </a:solidFill>
        </a:ln>
      </dgm:spPr>
      <dgm:t>
        <a:bodyPr/>
        <a:lstStyle/>
        <a:p>
          <a:pPr rtl="0"/>
          <a:r>
            <a:rPr lang="en-US" sz="2400" dirty="0"/>
            <a:t>Despite the many challenges in accessing bathrooms and showers, many respondents reported that they would be able to find a place to wash up if they needed to</a:t>
          </a:r>
        </a:p>
      </dgm:t>
    </dgm:pt>
    <dgm:pt modelId="{872A39BA-3E82-E445-A33C-14099C098F1D}" type="parTrans" cxnId="{C47A2F05-483A-5D4A-A75F-C8A88A0CB6C5}">
      <dgm:prSet/>
      <dgm:spPr/>
      <dgm:t>
        <a:bodyPr/>
        <a:lstStyle/>
        <a:p>
          <a:endParaRPr lang="en-US"/>
        </a:p>
      </dgm:t>
    </dgm:pt>
    <dgm:pt modelId="{C1ED489C-0A45-6D42-8EAC-54085B166EB0}" type="sibTrans" cxnId="{C47A2F05-483A-5D4A-A75F-C8A88A0CB6C5}">
      <dgm:prSet/>
      <dgm:spPr/>
      <dgm:t>
        <a:bodyPr/>
        <a:lstStyle/>
        <a:p>
          <a:endParaRPr lang="en-US"/>
        </a:p>
      </dgm:t>
    </dgm:pt>
    <dgm:pt modelId="{75EB4079-3F65-B24B-B545-D2682FD54087}">
      <dgm:prSet custT="1"/>
      <dgm:spPr>
        <a:solidFill>
          <a:srgbClr val="E5E9EE"/>
        </a:solidFill>
        <a:ln>
          <a:solidFill>
            <a:srgbClr val="242852"/>
          </a:solidFill>
        </a:ln>
      </dgm:spPr>
      <dgm:t>
        <a:bodyPr/>
        <a:lstStyle/>
        <a:p>
          <a:pPr rtl="0"/>
          <a:r>
            <a:rPr lang="en-US" sz="2400" dirty="0"/>
            <a:t>In addition to public bathrooms, respondents reported washing up in park fountains, bath houses,  playground spray pools, the Charles River, </a:t>
          </a:r>
          <a:r>
            <a:rPr lang="en-US" sz="2400" dirty="0" smtClean="0"/>
            <a:t>and, in the case of  one women who was a prostitute, at her “</a:t>
          </a:r>
          <a:r>
            <a:rPr lang="en-US" sz="2400" dirty="0"/>
            <a:t>john’s” </a:t>
          </a:r>
          <a:r>
            <a:rPr lang="en-US" sz="2400" dirty="0" smtClean="0"/>
            <a:t>or clients’ </a:t>
          </a:r>
          <a:endParaRPr lang="en-US" sz="2400" dirty="0"/>
        </a:p>
      </dgm:t>
    </dgm:pt>
    <dgm:pt modelId="{D361D8FE-BB71-7642-B734-B2C33845AA41}" type="parTrans" cxnId="{FE5AD9B0-20DF-4848-85CA-0986E668AFDB}">
      <dgm:prSet/>
      <dgm:spPr/>
      <dgm:t>
        <a:bodyPr/>
        <a:lstStyle/>
        <a:p>
          <a:endParaRPr lang="en-US"/>
        </a:p>
      </dgm:t>
    </dgm:pt>
    <dgm:pt modelId="{18E76535-9E62-1347-B620-D08129E5BBB7}" type="sibTrans" cxnId="{FE5AD9B0-20DF-4848-85CA-0986E668AFDB}">
      <dgm:prSet/>
      <dgm:spPr/>
      <dgm:t>
        <a:bodyPr/>
        <a:lstStyle/>
        <a:p>
          <a:endParaRPr lang="en-US"/>
        </a:p>
      </dgm:t>
    </dgm:pt>
    <dgm:pt modelId="{714BBCEE-495F-4F4B-B32D-39258F449AAC}" type="pres">
      <dgm:prSet presAssocID="{613868C4-121B-F842-A3DE-178ECA2CCE14}" presName="linear" presStyleCnt="0">
        <dgm:presLayoutVars>
          <dgm:dir/>
          <dgm:animLvl val="lvl"/>
          <dgm:resizeHandles val="exact"/>
        </dgm:presLayoutVars>
      </dgm:prSet>
      <dgm:spPr/>
      <dgm:t>
        <a:bodyPr/>
        <a:lstStyle/>
        <a:p>
          <a:endParaRPr lang="en-US"/>
        </a:p>
      </dgm:t>
    </dgm:pt>
    <dgm:pt modelId="{CC2A7CDB-B3F3-7C4B-ABF6-E61235826B75}" type="pres">
      <dgm:prSet presAssocID="{D88D7F9D-44E3-1048-A3E8-25C810F583C4}" presName="parentLin" presStyleCnt="0"/>
      <dgm:spPr/>
    </dgm:pt>
    <dgm:pt modelId="{DB5EA235-B5E6-A447-AD2D-5993E283498B}" type="pres">
      <dgm:prSet presAssocID="{D88D7F9D-44E3-1048-A3E8-25C810F583C4}" presName="parentLeftMargin" presStyleLbl="node1" presStyleIdx="0" presStyleCnt="3"/>
      <dgm:spPr/>
      <dgm:t>
        <a:bodyPr/>
        <a:lstStyle/>
        <a:p>
          <a:endParaRPr lang="en-US"/>
        </a:p>
      </dgm:t>
    </dgm:pt>
    <dgm:pt modelId="{142A2B8C-E03A-A34C-85E5-F272A8BFF92A}" type="pres">
      <dgm:prSet presAssocID="{D88D7F9D-44E3-1048-A3E8-25C810F583C4}" presName="parentText" presStyleLbl="node1" presStyleIdx="0" presStyleCnt="3" custLinFactY="-38501" custLinFactNeighborY="-100000">
        <dgm:presLayoutVars>
          <dgm:chMax val="0"/>
          <dgm:bulletEnabled val="1"/>
        </dgm:presLayoutVars>
      </dgm:prSet>
      <dgm:spPr/>
      <dgm:t>
        <a:bodyPr/>
        <a:lstStyle/>
        <a:p>
          <a:endParaRPr lang="en-US"/>
        </a:p>
      </dgm:t>
    </dgm:pt>
    <dgm:pt modelId="{90ADDC1F-B4C6-B44B-8347-A1B7E4600624}" type="pres">
      <dgm:prSet presAssocID="{D88D7F9D-44E3-1048-A3E8-25C810F583C4}" presName="negativeSpace" presStyleCnt="0"/>
      <dgm:spPr/>
    </dgm:pt>
    <dgm:pt modelId="{1721D0BF-20CE-3648-9EB9-DBBD24F35F3B}" type="pres">
      <dgm:prSet presAssocID="{D88D7F9D-44E3-1048-A3E8-25C810F583C4}" presName="childText" presStyleLbl="conFgAcc1" presStyleIdx="0" presStyleCnt="3">
        <dgm:presLayoutVars>
          <dgm:bulletEnabled val="1"/>
        </dgm:presLayoutVars>
      </dgm:prSet>
      <dgm:spPr/>
      <dgm:t>
        <a:bodyPr/>
        <a:lstStyle/>
        <a:p>
          <a:endParaRPr lang="en-US"/>
        </a:p>
      </dgm:t>
    </dgm:pt>
    <dgm:pt modelId="{A85D3AA6-5A51-D74F-B77D-B42EEC6C20CA}" type="pres">
      <dgm:prSet presAssocID="{836E0091-35C3-A44A-9D2D-BD3989478341}" presName="spaceBetweenRectangles" presStyleCnt="0"/>
      <dgm:spPr/>
    </dgm:pt>
    <dgm:pt modelId="{3B1637C2-14EC-2847-9C38-DE78AE0440D6}" type="pres">
      <dgm:prSet presAssocID="{21700B14-8A2E-8846-B3EA-9B5C687D3B4B}" presName="parentLin" presStyleCnt="0"/>
      <dgm:spPr/>
    </dgm:pt>
    <dgm:pt modelId="{38ED72DD-C2E3-984F-83EB-443EC59523A1}" type="pres">
      <dgm:prSet presAssocID="{21700B14-8A2E-8846-B3EA-9B5C687D3B4B}" presName="parentLeftMargin" presStyleLbl="node1" presStyleIdx="0" presStyleCnt="3"/>
      <dgm:spPr/>
      <dgm:t>
        <a:bodyPr/>
        <a:lstStyle/>
        <a:p>
          <a:endParaRPr lang="en-US"/>
        </a:p>
      </dgm:t>
    </dgm:pt>
    <dgm:pt modelId="{3E67DE9D-D2DB-8C45-B1A1-54430FEF637D}" type="pres">
      <dgm:prSet presAssocID="{21700B14-8A2E-8846-B3EA-9B5C687D3B4B}" presName="parentText" presStyleLbl="node1" presStyleIdx="1" presStyleCnt="3">
        <dgm:presLayoutVars>
          <dgm:chMax val="0"/>
          <dgm:bulletEnabled val="1"/>
        </dgm:presLayoutVars>
      </dgm:prSet>
      <dgm:spPr/>
      <dgm:t>
        <a:bodyPr/>
        <a:lstStyle/>
        <a:p>
          <a:endParaRPr lang="en-US"/>
        </a:p>
      </dgm:t>
    </dgm:pt>
    <dgm:pt modelId="{1C74D61A-2920-1B4F-9714-0B53630E0E64}" type="pres">
      <dgm:prSet presAssocID="{21700B14-8A2E-8846-B3EA-9B5C687D3B4B}" presName="negativeSpace" presStyleCnt="0"/>
      <dgm:spPr/>
    </dgm:pt>
    <dgm:pt modelId="{C4498FD8-EE13-6648-9850-8AA71970E492}" type="pres">
      <dgm:prSet presAssocID="{21700B14-8A2E-8846-B3EA-9B5C687D3B4B}" presName="childText" presStyleLbl="conFgAcc1" presStyleIdx="1" presStyleCnt="3">
        <dgm:presLayoutVars>
          <dgm:bulletEnabled val="1"/>
        </dgm:presLayoutVars>
      </dgm:prSet>
      <dgm:spPr/>
      <dgm:t>
        <a:bodyPr/>
        <a:lstStyle/>
        <a:p>
          <a:endParaRPr lang="en-US"/>
        </a:p>
      </dgm:t>
    </dgm:pt>
    <dgm:pt modelId="{3CFDD8C2-BC72-8145-92D3-145188B63750}" type="pres">
      <dgm:prSet presAssocID="{2E49AC6B-0D5A-3940-8CE5-5F48F540C436}" presName="spaceBetweenRectangles" presStyleCnt="0"/>
      <dgm:spPr/>
    </dgm:pt>
    <dgm:pt modelId="{07D41F75-F7FF-3844-BF41-A881B699CCF8}" type="pres">
      <dgm:prSet presAssocID="{E2E611D4-B348-7C4C-AF29-608DB722FFA5}" presName="parentLin" presStyleCnt="0"/>
      <dgm:spPr/>
    </dgm:pt>
    <dgm:pt modelId="{52F076BF-2ECB-364A-9BCB-45AC93A731E4}" type="pres">
      <dgm:prSet presAssocID="{E2E611D4-B348-7C4C-AF29-608DB722FFA5}" presName="parentLeftMargin" presStyleLbl="node1" presStyleIdx="1" presStyleCnt="3"/>
      <dgm:spPr/>
      <dgm:t>
        <a:bodyPr/>
        <a:lstStyle/>
        <a:p>
          <a:endParaRPr lang="en-US"/>
        </a:p>
      </dgm:t>
    </dgm:pt>
    <dgm:pt modelId="{01DE05CD-EFF6-1849-9F87-AC1B0C63BA4F}" type="pres">
      <dgm:prSet presAssocID="{E2E611D4-B348-7C4C-AF29-608DB722FFA5}" presName="parentText" presStyleLbl="node1" presStyleIdx="2" presStyleCnt="3">
        <dgm:presLayoutVars>
          <dgm:chMax val="0"/>
          <dgm:bulletEnabled val="1"/>
        </dgm:presLayoutVars>
      </dgm:prSet>
      <dgm:spPr/>
      <dgm:t>
        <a:bodyPr/>
        <a:lstStyle/>
        <a:p>
          <a:endParaRPr lang="en-US"/>
        </a:p>
      </dgm:t>
    </dgm:pt>
    <dgm:pt modelId="{EBDE7221-8A77-554E-97F5-D9F6FE0AED35}" type="pres">
      <dgm:prSet presAssocID="{E2E611D4-B348-7C4C-AF29-608DB722FFA5}" presName="negativeSpace" presStyleCnt="0"/>
      <dgm:spPr/>
    </dgm:pt>
    <dgm:pt modelId="{BBEF5BC8-40B0-1446-A927-6CA0280D6552}" type="pres">
      <dgm:prSet presAssocID="{E2E611D4-B348-7C4C-AF29-608DB722FFA5}" presName="childText" presStyleLbl="conFgAcc1" presStyleIdx="2" presStyleCnt="3">
        <dgm:presLayoutVars>
          <dgm:bulletEnabled val="1"/>
        </dgm:presLayoutVars>
      </dgm:prSet>
      <dgm:spPr/>
      <dgm:t>
        <a:bodyPr/>
        <a:lstStyle/>
        <a:p>
          <a:endParaRPr lang="en-US"/>
        </a:p>
      </dgm:t>
    </dgm:pt>
  </dgm:ptLst>
  <dgm:cxnLst>
    <dgm:cxn modelId="{FE5AD9B0-20DF-4848-85CA-0986E668AFDB}" srcId="{21700B14-8A2E-8846-B3EA-9B5C687D3B4B}" destId="{75EB4079-3F65-B24B-B545-D2682FD54087}" srcOrd="1" destOrd="0" parTransId="{D361D8FE-BB71-7642-B734-B2C33845AA41}" sibTransId="{18E76535-9E62-1347-B620-D08129E5BBB7}"/>
    <dgm:cxn modelId="{92A4A5F6-8214-FB41-AE87-A65EE7480B3E}" srcId="{D88D7F9D-44E3-1048-A3E8-25C810F583C4}" destId="{2491A5C1-1ACD-0D42-862C-6A0D39DE54D8}" srcOrd="1" destOrd="0" parTransId="{DDB7BAB2-175E-AA4D-BA39-1E5D747690C7}" sibTransId="{0EE62FA2-DD54-BC4D-A88A-4044F22ADC19}"/>
    <dgm:cxn modelId="{A925B79D-4B61-C742-81BA-9B5AA00BFCCB}" srcId="{613868C4-121B-F842-A3DE-178ECA2CCE14}" destId="{21700B14-8A2E-8846-B3EA-9B5C687D3B4B}" srcOrd="1" destOrd="0" parTransId="{27A136C6-33A8-EB45-AA55-FC392A8CDD48}" sibTransId="{2E49AC6B-0D5A-3940-8CE5-5F48F540C436}"/>
    <dgm:cxn modelId="{309AC3A6-F3A1-6543-9E2A-36EAC22DD50A}" type="presOf" srcId="{D88D7F9D-44E3-1048-A3E8-25C810F583C4}" destId="{142A2B8C-E03A-A34C-85E5-F272A8BFF92A}" srcOrd="1" destOrd="0" presId="urn:microsoft.com/office/officeart/2005/8/layout/list1"/>
    <dgm:cxn modelId="{F018C5F9-5546-B646-9517-75EB92E7840E}" srcId="{D88D7F9D-44E3-1048-A3E8-25C810F583C4}" destId="{4B53D0B3-1C77-B546-B46B-60A16FA00FCC}" srcOrd="0" destOrd="0" parTransId="{E8FBB53F-3740-844C-A636-0B127386A6AD}" sibTransId="{9CB4BA0A-B053-8644-B2FC-ECDB5818BBE0}"/>
    <dgm:cxn modelId="{79C0B0AE-7B52-7F43-BB8B-81144B4F7583}" type="presOf" srcId="{21700B14-8A2E-8846-B3EA-9B5C687D3B4B}" destId="{38ED72DD-C2E3-984F-83EB-443EC59523A1}" srcOrd="0" destOrd="0" presId="urn:microsoft.com/office/officeart/2005/8/layout/list1"/>
    <dgm:cxn modelId="{BFCDA818-A3EE-7A46-A57E-E8EE578DD8EE}" type="presOf" srcId="{155B294D-581D-F74A-9F84-2816C6D15BD2}" destId="{BBEF5BC8-40B0-1446-A927-6CA0280D6552}" srcOrd="0" destOrd="1" presId="urn:microsoft.com/office/officeart/2005/8/layout/list1"/>
    <dgm:cxn modelId="{914DE1EF-28BB-CE47-9FB6-C8E630B05004}" type="presOf" srcId="{1F6D8F2D-15C4-A748-BD20-BD5154E88811}" destId="{C4498FD8-EE13-6648-9850-8AA71970E492}" srcOrd="0" destOrd="0" presId="urn:microsoft.com/office/officeart/2005/8/layout/list1"/>
    <dgm:cxn modelId="{4651DC5D-3F59-C447-B23F-A83BF7A6021A}" type="presOf" srcId="{21700B14-8A2E-8846-B3EA-9B5C687D3B4B}" destId="{3E67DE9D-D2DB-8C45-B1A1-54430FEF637D}" srcOrd="1" destOrd="0" presId="urn:microsoft.com/office/officeart/2005/8/layout/list1"/>
    <dgm:cxn modelId="{D1867564-EB26-DC4A-A6DC-4E365030DDB9}" srcId="{613868C4-121B-F842-A3DE-178ECA2CCE14}" destId="{E2E611D4-B348-7C4C-AF29-608DB722FFA5}" srcOrd="2" destOrd="0" parTransId="{264FDEA8-0721-BD47-B09C-40FE393DCBED}" sibTransId="{96AA9B92-E676-CC48-8A35-EDB71104A751}"/>
    <dgm:cxn modelId="{F49EE0C6-0BBB-D24E-A036-929051A4BB36}" srcId="{E2E611D4-B348-7C4C-AF29-608DB722FFA5}" destId="{155B294D-581D-F74A-9F84-2816C6D15BD2}" srcOrd="1" destOrd="0" parTransId="{E9F8F1D8-6030-5340-89C8-CAE9F61E1D05}" sibTransId="{3E363EAB-236C-0049-BD5E-00D5BE4C82F2}"/>
    <dgm:cxn modelId="{521C4DF9-4110-8148-AC41-338CB0D66076}" type="presOf" srcId="{D88D7F9D-44E3-1048-A3E8-25C810F583C4}" destId="{DB5EA235-B5E6-A447-AD2D-5993E283498B}" srcOrd="0" destOrd="0" presId="urn:microsoft.com/office/officeart/2005/8/layout/list1"/>
    <dgm:cxn modelId="{1AFAD4AD-0E8C-0446-9BBD-689C02A10767}" type="presOf" srcId="{2491A5C1-1ACD-0D42-862C-6A0D39DE54D8}" destId="{1721D0BF-20CE-3648-9EB9-DBBD24F35F3B}" srcOrd="0" destOrd="1" presId="urn:microsoft.com/office/officeart/2005/8/layout/list1"/>
    <dgm:cxn modelId="{F69A02DD-7E92-A741-9D42-88A4608C44A4}" type="presOf" srcId="{4B53D0B3-1C77-B546-B46B-60A16FA00FCC}" destId="{1721D0BF-20CE-3648-9EB9-DBBD24F35F3B}" srcOrd="0" destOrd="0" presId="urn:microsoft.com/office/officeart/2005/8/layout/list1"/>
    <dgm:cxn modelId="{C7CA4B90-166F-A14F-9F5A-350082100A62}" type="presOf" srcId="{613868C4-121B-F842-A3DE-178ECA2CCE14}" destId="{714BBCEE-495F-4F4B-B32D-39258F449AAC}" srcOrd="0" destOrd="0" presId="urn:microsoft.com/office/officeart/2005/8/layout/list1"/>
    <dgm:cxn modelId="{C8896AAF-E852-BC4B-B7EC-5AB89578D04E}" type="presOf" srcId="{E2E611D4-B348-7C4C-AF29-608DB722FFA5}" destId="{52F076BF-2ECB-364A-9BCB-45AC93A731E4}" srcOrd="0" destOrd="0" presId="urn:microsoft.com/office/officeart/2005/8/layout/list1"/>
    <dgm:cxn modelId="{AEC82C98-B735-5647-BAAC-4F930F2AAC3D}" srcId="{613868C4-121B-F842-A3DE-178ECA2CCE14}" destId="{D88D7F9D-44E3-1048-A3E8-25C810F583C4}" srcOrd="0" destOrd="0" parTransId="{8360A526-5941-7E4B-B29A-412806D1496A}" sibTransId="{836E0091-35C3-A44A-9D2D-BD3989478341}"/>
    <dgm:cxn modelId="{C47A2F05-483A-5D4A-A75F-C8A88A0CB6C5}" srcId="{21700B14-8A2E-8846-B3EA-9B5C687D3B4B}" destId="{1F6D8F2D-15C4-A748-BD20-BD5154E88811}" srcOrd="0" destOrd="0" parTransId="{872A39BA-3E82-E445-A33C-14099C098F1D}" sibTransId="{C1ED489C-0A45-6D42-8EAC-54085B166EB0}"/>
    <dgm:cxn modelId="{C7F44C49-F040-6142-8FAC-ECC7C30C64B7}" type="presOf" srcId="{7782E40D-991D-284C-85D7-0EA67B8EEE88}" destId="{BBEF5BC8-40B0-1446-A927-6CA0280D6552}" srcOrd="0" destOrd="0" presId="urn:microsoft.com/office/officeart/2005/8/layout/list1"/>
    <dgm:cxn modelId="{6C3D11B3-8A11-1746-A892-F152DE2DE780}" type="presOf" srcId="{75EB4079-3F65-B24B-B545-D2682FD54087}" destId="{C4498FD8-EE13-6648-9850-8AA71970E492}" srcOrd="0" destOrd="1" presId="urn:microsoft.com/office/officeart/2005/8/layout/list1"/>
    <dgm:cxn modelId="{647A6F92-00C9-124F-977A-65240C37B289}" type="presOf" srcId="{E2E611D4-B348-7C4C-AF29-608DB722FFA5}" destId="{01DE05CD-EFF6-1849-9F87-AC1B0C63BA4F}" srcOrd="1" destOrd="0" presId="urn:microsoft.com/office/officeart/2005/8/layout/list1"/>
    <dgm:cxn modelId="{0F2D591F-FA9B-4A4D-9C8F-AD16A3FAF687}" srcId="{E2E611D4-B348-7C4C-AF29-608DB722FFA5}" destId="{7782E40D-991D-284C-85D7-0EA67B8EEE88}" srcOrd="0" destOrd="0" parTransId="{84FB0E6C-A82E-3342-B8C5-1E90AF77F0BE}" sibTransId="{BE42DC86-3215-2549-A29D-7C3C4657A66A}"/>
    <dgm:cxn modelId="{10B88D54-CAE5-2E44-99F5-E13E9B088810}" type="presParOf" srcId="{714BBCEE-495F-4F4B-B32D-39258F449AAC}" destId="{CC2A7CDB-B3F3-7C4B-ABF6-E61235826B75}" srcOrd="0" destOrd="0" presId="urn:microsoft.com/office/officeart/2005/8/layout/list1"/>
    <dgm:cxn modelId="{F1F954A8-0F5B-EB48-86E8-0FCB883B27E1}" type="presParOf" srcId="{CC2A7CDB-B3F3-7C4B-ABF6-E61235826B75}" destId="{DB5EA235-B5E6-A447-AD2D-5993E283498B}" srcOrd="0" destOrd="0" presId="urn:microsoft.com/office/officeart/2005/8/layout/list1"/>
    <dgm:cxn modelId="{F6D28238-E39C-5945-AF38-A329BF5EAA84}" type="presParOf" srcId="{CC2A7CDB-B3F3-7C4B-ABF6-E61235826B75}" destId="{142A2B8C-E03A-A34C-85E5-F272A8BFF92A}" srcOrd="1" destOrd="0" presId="urn:microsoft.com/office/officeart/2005/8/layout/list1"/>
    <dgm:cxn modelId="{E5BA675A-ACE4-E046-8C03-E79810BE1165}" type="presParOf" srcId="{714BBCEE-495F-4F4B-B32D-39258F449AAC}" destId="{90ADDC1F-B4C6-B44B-8347-A1B7E4600624}" srcOrd="1" destOrd="0" presId="urn:microsoft.com/office/officeart/2005/8/layout/list1"/>
    <dgm:cxn modelId="{82F772ED-EDE3-E541-A876-D9C9FD993062}" type="presParOf" srcId="{714BBCEE-495F-4F4B-B32D-39258F449AAC}" destId="{1721D0BF-20CE-3648-9EB9-DBBD24F35F3B}" srcOrd="2" destOrd="0" presId="urn:microsoft.com/office/officeart/2005/8/layout/list1"/>
    <dgm:cxn modelId="{CF5DB7C5-F1D8-0C4D-8921-31044A84A357}" type="presParOf" srcId="{714BBCEE-495F-4F4B-B32D-39258F449AAC}" destId="{A85D3AA6-5A51-D74F-B77D-B42EEC6C20CA}" srcOrd="3" destOrd="0" presId="urn:microsoft.com/office/officeart/2005/8/layout/list1"/>
    <dgm:cxn modelId="{C7E99483-E2DC-734B-8B3B-541F12BB092A}" type="presParOf" srcId="{714BBCEE-495F-4F4B-B32D-39258F449AAC}" destId="{3B1637C2-14EC-2847-9C38-DE78AE0440D6}" srcOrd="4" destOrd="0" presId="urn:microsoft.com/office/officeart/2005/8/layout/list1"/>
    <dgm:cxn modelId="{6C04E916-AC6E-0A4A-960F-187766C7AFF5}" type="presParOf" srcId="{3B1637C2-14EC-2847-9C38-DE78AE0440D6}" destId="{38ED72DD-C2E3-984F-83EB-443EC59523A1}" srcOrd="0" destOrd="0" presId="urn:microsoft.com/office/officeart/2005/8/layout/list1"/>
    <dgm:cxn modelId="{AF58EAE7-4CC8-D042-A128-0D32F86EBB41}" type="presParOf" srcId="{3B1637C2-14EC-2847-9C38-DE78AE0440D6}" destId="{3E67DE9D-D2DB-8C45-B1A1-54430FEF637D}" srcOrd="1" destOrd="0" presId="urn:microsoft.com/office/officeart/2005/8/layout/list1"/>
    <dgm:cxn modelId="{80868C1F-F474-8743-ADDB-557BDB944C3C}" type="presParOf" srcId="{714BBCEE-495F-4F4B-B32D-39258F449AAC}" destId="{1C74D61A-2920-1B4F-9714-0B53630E0E64}" srcOrd="5" destOrd="0" presId="urn:microsoft.com/office/officeart/2005/8/layout/list1"/>
    <dgm:cxn modelId="{367824AA-A38C-EF48-96F7-5210AC6F416D}" type="presParOf" srcId="{714BBCEE-495F-4F4B-B32D-39258F449AAC}" destId="{C4498FD8-EE13-6648-9850-8AA71970E492}" srcOrd="6" destOrd="0" presId="urn:microsoft.com/office/officeart/2005/8/layout/list1"/>
    <dgm:cxn modelId="{00EF232C-986E-4A4F-BF60-76B7BB9EBAF3}" type="presParOf" srcId="{714BBCEE-495F-4F4B-B32D-39258F449AAC}" destId="{3CFDD8C2-BC72-8145-92D3-145188B63750}" srcOrd="7" destOrd="0" presId="urn:microsoft.com/office/officeart/2005/8/layout/list1"/>
    <dgm:cxn modelId="{CB33AAE1-CD81-8C40-8263-7199EF3398B9}" type="presParOf" srcId="{714BBCEE-495F-4F4B-B32D-39258F449AAC}" destId="{07D41F75-F7FF-3844-BF41-A881B699CCF8}" srcOrd="8" destOrd="0" presId="urn:microsoft.com/office/officeart/2005/8/layout/list1"/>
    <dgm:cxn modelId="{F63B6DA1-EEB5-2346-BB65-A7B0301FF8AA}" type="presParOf" srcId="{07D41F75-F7FF-3844-BF41-A881B699CCF8}" destId="{52F076BF-2ECB-364A-9BCB-45AC93A731E4}" srcOrd="0" destOrd="0" presId="urn:microsoft.com/office/officeart/2005/8/layout/list1"/>
    <dgm:cxn modelId="{74C7D5F6-92D7-9248-B3D9-5028071F2B9F}" type="presParOf" srcId="{07D41F75-F7FF-3844-BF41-A881B699CCF8}" destId="{01DE05CD-EFF6-1849-9F87-AC1B0C63BA4F}" srcOrd="1" destOrd="0" presId="urn:microsoft.com/office/officeart/2005/8/layout/list1"/>
    <dgm:cxn modelId="{15E07F11-5CB3-6D41-8E6C-711B23826030}" type="presParOf" srcId="{714BBCEE-495F-4F4B-B32D-39258F449AAC}" destId="{EBDE7221-8A77-554E-97F5-D9F6FE0AED35}" srcOrd="9" destOrd="0" presId="urn:microsoft.com/office/officeart/2005/8/layout/list1"/>
    <dgm:cxn modelId="{9E01A10E-FDDC-9148-8B2F-BCF668440CD8}" type="presParOf" srcId="{714BBCEE-495F-4F4B-B32D-39258F449AAC}" destId="{BBEF5BC8-40B0-1446-A927-6CA0280D6552}"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1D0BF-20CE-3648-9EB9-DBBD24F35F3B}">
      <dsp:nvSpPr>
        <dsp:cNvPr id="0" name=""/>
        <dsp:cNvSpPr/>
      </dsp:nvSpPr>
      <dsp:spPr>
        <a:xfrm>
          <a:off x="0" y="229024"/>
          <a:ext cx="17013233" cy="1559250"/>
        </a:xfrm>
        <a:prstGeom prst="rect">
          <a:avLst/>
        </a:prstGeom>
        <a:solidFill>
          <a:schemeClr val="accent3">
            <a:lumMod val="20000"/>
            <a:lumOff val="80000"/>
            <a:alpha val="9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1320416" tIns="312420" rIns="1320416"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Many respondents faced difficulties accessing public bathrooms </a:t>
          </a:r>
        </a:p>
        <a:p>
          <a:pPr marL="228600" lvl="1" indent="-228600" algn="l" defTabSz="1066800" rtl="0">
            <a:lnSpc>
              <a:spcPct val="90000"/>
            </a:lnSpc>
            <a:spcBef>
              <a:spcPct val="0"/>
            </a:spcBef>
            <a:spcAft>
              <a:spcPct val="15000"/>
            </a:spcAft>
            <a:buChar char="••"/>
          </a:pPr>
          <a:r>
            <a:rPr lang="en-US" sz="2400" kern="1200" dirty="0"/>
            <a:t>“You can bring your kid into Dunkin or Starbucks to use the bathroom” but as a homeless person you “get labeled”</a:t>
          </a:r>
          <a:r>
            <a:rPr lang="en-US" sz="2400" i="1" kern="1200" dirty="0"/>
            <a:t> </a:t>
          </a:r>
          <a:endParaRPr lang="en-US" sz="2400" kern="1200" dirty="0"/>
        </a:p>
      </dsp:txBody>
      <dsp:txXfrm>
        <a:off x="0" y="229024"/>
        <a:ext cx="17013233" cy="1559250"/>
      </dsp:txXfrm>
    </dsp:sp>
    <dsp:sp modelId="{142A2B8C-E03A-A34C-85E5-F272A8BFF92A}">
      <dsp:nvSpPr>
        <dsp:cNvPr id="0" name=""/>
        <dsp:cNvSpPr/>
      </dsp:nvSpPr>
      <dsp:spPr>
        <a:xfrm>
          <a:off x="850661" y="0"/>
          <a:ext cx="11909263" cy="44280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0142" tIns="0" rIns="450142" bIns="0" numCol="1" spcCol="1270" anchor="ctr" anchorCtr="0">
          <a:noAutofit/>
        </a:bodyPr>
        <a:lstStyle/>
        <a:p>
          <a:pPr lvl="0" algn="l" defTabSz="1066800" rtl="0">
            <a:lnSpc>
              <a:spcPct val="90000"/>
            </a:lnSpc>
            <a:spcBef>
              <a:spcPct val="0"/>
            </a:spcBef>
            <a:spcAft>
              <a:spcPct val="35000"/>
            </a:spcAft>
          </a:pPr>
          <a:r>
            <a:rPr lang="en-US" sz="2400" kern="1200" dirty="0"/>
            <a:t>The Stigma of Homelessness &amp; it’s Effects</a:t>
          </a:r>
        </a:p>
      </dsp:txBody>
      <dsp:txXfrm>
        <a:off x="872277" y="21616"/>
        <a:ext cx="11866031" cy="399568"/>
      </dsp:txXfrm>
    </dsp:sp>
    <dsp:sp modelId="{C4498FD8-EE13-6648-9850-8AA71970E492}">
      <dsp:nvSpPr>
        <dsp:cNvPr id="0" name=""/>
        <dsp:cNvSpPr/>
      </dsp:nvSpPr>
      <dsp:spPr>
        <a:xfrm>
          <a:off x="0" y="2090674"/>
          <a:ext cx="17013233" cy="1890000"/>
        </a:xfrm>
        <a:prstGeom prst="rect">
          <a:avLst/>
        </a:prstGeom>
        <a:solidFill>
          <a:srgbClr val="E5E9EE"/>
        </a:solidFill>
        <a:ln w="25400" cap="flat" cmpd="sng" algn="ctr">
          <a:solidFill>
            <a:srgbClr val="242852"/>
          </a:solidFill>
          <a:prstDash val="solid"/>
        </a:ln>
        <a:effectLst/>
      </dsp:spPr>
      <dsp:style>
        <a:lnRef idx="2">
          <a:scrgbClr r="0" g="0" b="0"/>
        </a:lnRef>
        <a:fillRef idx="1">
          <a:scrgbClr r="0" g="0" b="0"/>
        </a:fillRef>
        <a:effectRef idx="0">
          <a:scrgbClr r="0" g="0" b="0"/>
        </a:effectRef>
        <a:fontRef idx="minor"/>
      </dsp:style>
      <dsp:txBody>
        <a:bodyPr spcFirstLastPara="0" vert="horz" wrap="square" lIns="1320416" tIns="312420" rIns="1320416"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Despite the many challenges in accessing bathrooms and showers, many respondents reported that they would be able to find a place to wash up if they needed to</a:t>
          </a:r>
        </a:p>
        <a:p>
          <a:pPr marL="228600" lvl="1" indent="-228600" algn="l" defTabSz="1066800" rtl="0">
            <a:lnSpc>
              <a:spcPct val="90000"/>
            </a:lnSpc>
            <a:spcBef>
              <a:spcPct val="0"/>
            </a:spcBef>
            <a:spcAft>
              <a:spcPct val="15000"/>
            </a:spcAft>
            <a:buChar char="••"/>
          </a:pPr>
          <a:r>
            <a:rPr lang="en-US" sz="2400" kern="1200" dirty="0"/>
            <a:t>In addition to public bathrooms, respondents reported washing up in park fountains, bath houses,  playground spray pools, the Charles River, </a:t>
          </a:r>
          <a:r>
            <a:rPr lang="en-US" sz="2400" kern="1200" dirty="0" smtClean="0"/>
            <a:t>and, in the case of  one women who was a prostitute, at her “</a:t>
          </a:r>
          <a:r>
            <a:rPr lang="en-US" sz="2400" kern="1200" dirty="0"/>
            <a:t>john’s” </a:t>
          </a:r>
          <a:r>
            <a:rPr lang="en-US" sz="2400" kern="1200" dirty="0" smtClean="0"/>
            <a:t>or clients’ </a:t>
          </a:r>
          <a:endParaRPr lang="en-US" sz="2400" kern="1200" dirty="0"/>
        </a:p>
      </dsp:txBody>
      <dsp:txXfrm>
        <a:off x="0" y="2090674"/>
        <a:ext cx="17013233" cy="1890000"/>
      </dsp:txXfrm>
    </dsp:sp>
    <dsp:sp modelId="{3E67DE9D-D2DB-8C45-B1A1-54430FEF637D}">
      <dsp:nvSpPr>
        <dsp:cNvPr id="0" name=""/>
        <dsp:cNvSpPr/>
      </dsp:nvSpPr>
      <dsp:spPr>
        <a:xfrm>
          <a:off x="850661" y="1869274"/>
          <a:ext cx="11909263" cy="442800"/>
        </a:xfrm>
        <a:prstGeom prst="roundRect">
          <a:avLst/>
        </a:prstGeom>
        <a:solidFill>
          <a:srgbClr val="24285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0142" tIns="0" rIns="450142" bIns="0" numCol="1" spcCol="1270" anchor="ctr" anchorCtr="0">
          <a:noAutofit/>
        </a:bodyPr>
        <a:lstStyle/>
        <a:p>
          <a:pPr lvl="0" algn="l" defTabSz="1066800" rtl="0">
            <a:lnSpc>
              <a:spcPct val="90000"/>
            </a:lnSpc>
            <a:spcBef>
              <a:spcPct val="0"/>
            </a:spcBef>
            <a:spcAft>
              <a:spcPct val="35000"/>
            </a:spcAft>
          </a:pPr>
          <a:r>
            <a:rPr lang="en-US" sz="2400" kern="1200" dirty="0"/>
            <a:t>Resiliency</a:t>
          </a:r>
        </a:p>
      </dsp:txBody>
      <dsp:txXfrm>
        <a:off x="872277" y="1890890"/>
        <a:ext cx="11866031" cy="399568"/>
      </dsp:txXfrm>
    </dsp:sp>
    <dsp:sp modelId="{BBEF5BC8-40B0-1446-A927-6CA0280D6552}">
      <dsp:nvSpPr>
        <dsp:cNvPr id="0" name=""/>
        <dsp:cNvSpPr/>
      </dsp:nvSpPr>
      <dsp:spPr>
        <a:xfrm>
          <a:off x="0" y="4283075"/>
          <a:ext cx="17013233" cy="1559250"/>
        </a:xfrm>
        <a:prstGeom prst="rect">
          <a:avLst/>
        </a:prstGeom>
        <a:solidFill>
          <a:srgbClr val="E5E9EE"/>
        </a:solidFill>
        <a:ln w="25400" cap="flat" cmpd="sng" algn="ctr">
          <a:solidFill>
            <a:srgbClr val="242852"/>
          </a:solidFill>
          <a:prstDash val="solid"/>
        </a:ln>
        <a:effectLst/>
      </dsp:spPr>
      <dsp:style>
        <a:lnRef idx="2">
          <a:scrgbClr r="0" g="0" b="0"/>
        </a:lnRef>
        <a:fillRef idx="1">
          <a:scrgbClr r="0" g="0" b="0"/>
        </a:fillRef>
        <a:effectRef idx="0">
          <a:scrgbClr r="0" g="0" b="0"/>
        </a:effectRef>
        <a:fontRef idx="minor"/>
      </dsp:style>
      <dsp:txBody>
        <a:bodyPr spcFirstLastPara="0" vert="horz" wrap="square" lIns="1320416" tIns="312420" rIns="1320416"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Respondents explained their fears of getting arrested for trespassing while trying to access public bathrooms</a:t>
          </a:r>
        </a:p>
        <a:p>
          <a:pPr marL="228600" lvl="1" indent="-228600" algn="l" defTabSz="1066800" rtl="0">
            <a:lnSpc>
              <a:spcPct val="90000"/>
            </a:lnSpc>
            <a:spcBef>
              <a:spcPct val="0"/>
            </a:spcBef>
            <a:spcAft>
              <a:spcPct val="15000"/>
            </a:spcAft>
            <a:buChar char="••"/>
          </a:pPr>
          <a:r>
            <a:rPr lang="en-US" sz="2400" kern="1200" dirty="0"/>
            <a:t>A male respondent shared the story of a friend who was arrested for indecent exposure for going to the bathroom in an alleyway one night </a:t>
          </a:r>
        </a:p>
      </dsp:txBody>
      <dsp:txXfrm>
        <a:off x="0" y="4283075"/>
        <a:ext cx="17013233" cy="1559250"/>
      </dsp:txXfrm>
    </dsp:sp>
    <dsp:sp modelId="{01DE05CD-EFF6-1849-9F87-AC1B0C63BA4F}">
      <dsp:nvSpPr>
        <dsp:cNvPr id="0" name=""/>
        <dsp:cNvSpPr/>
      </dsp:nvSpPr>
      <dsp:spPr>
        <a:xfrm>
          <a:off x="850661" y="4061675"/>
          <a:ext cx="11909263" cy="442800"/>
        </a:xfrm>
        <a:prstGeom prst="roundRect">
          <a:avLst/>
        </a:prstGeom>
        <a:solidFill>
          <a:srgbClr val="24285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0142" tIns="0" rIns="450142" bIns="0" numCol="1" spcCol="1270" anchor="ctr" anchorCtr="0">
          <a:noAutofit/>
        </a:bodyPr>
        <a:lstStyle/>
        <a:p>
          <a:pPr lvl="0" algn="l" defTabSz="1066800" rtl="0">
            <a:lnSpc>
              <a:spcPct val="90000"/>
            </a:lnSpc>
            <a:spcBef>
              <a:spcPct val="0"/>
            </a:spcBef>
            <a:spcAft>
              <a:spcPct val="35000"/>
            </a:spcAft>
          </a:pPr>
          <a:r>
            <a:rPr lang="en-US" sz="2400" kern="1200" dirty="0"/>
            <a:t>The  Criminalization of Homelessness</a:t>
          </a:r>
        </a:p>
      </dsp:txBody>
      <dsp:txXfrm>
        <a:off x="872277" y="4083291"/>
        <a:ext cx="11866031"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0.03175</cdr:x>
      <cdr:y>0.17896</cdr:y>
    </cdr:from>
    <cdr:to>
      <cdr:x>0.76999</cdr:x>
      <cdr:y>0.26313</cdr:y>
    </cdr:to>
    <cdr:sp macro="" textlink="">
      <cdr:nvSpPr>
        <cdr:cNvPr id="2" name="TextBox 1"/>
        <cdr:cNvSpPr txBox="1"/>
      </cdr:nvSpPr>
      <cdr:spPr>
        <a:xfrm xmlns:a="http://schemas.openxmlformats.org/drawingml/2006/main">
          <a:off x="182089" y="818241"/>
          <a:ext cx="4233304" cy="3848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a:solidFill>
                <a:schemeClr val="bg1">
                  <a:lumMod val="95000"/>
                </a:schemeClr>
              </a:solidFill>
            </a:rPr>
            <a:t>Concerns about belongings being stolen</a:t>
          </a:r>
        </a:p>
      </cdr:txBody>
    </cdr:sp>
  </cdr:relSizeAnchor>
  <cdr:relSizeAnchor xmlns:cdr="http://schemas.openxmlformats.org/drawingml/2006/chartDrawing">
    <cdr:from>
      <cdr:x>0.03166</cdr:x>
      <cdr:y>0.34438</cdr:y>
    </cdr:from>
    <cdr:to>
      <cdr:x>0.76991</cdr:x>
      <cdr:y>0.42854</cdr:y>
    </cdr:to>
    <cdr:sp macro="" textlink="">
      <cdr:nvSpPr>
        <cdr:cNvPr id="3" name="TextBox 2"/>
        <cdr:cNvSpPr txBox="1"/>
      </cdr:nvSpPr>
      <cdr:spPr>
        <a:xfrm xmlns:a="http://schemas.openxmlformats.org/drawingml/2006/main">
          <a:off x="181576" y="1574571"/>
          <a:ext cx="4233304" cy="38483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chemeClr val="bg1">
                  <a:lumMod val="95000"/>
                </a:schemeClr>
              </a:solidFill>
            </a:rPr>
            <a:t>Not enough facilities</a:t>
          </a:r>
        </a:p>
      </cdr:txBody>
    </cdr:sp>
  </cdr:relSizeAnchor>
  <cdr:relSizeAnchor xmlns:cdr="http://schemas.openxmlformats.org/drawingml/2006/chartDrawing">
    <cdr:from>
      <cdr:x>0.02943</cdr:x>
      <cdr:y>0.51271</cdr:y>
    </cdr:from>
    <cdr:to>
      <cdr:x>0.5955</cdr:x>
      <cdr:y>0.59688</cdr:y>
    </cdr:to>
    <cdr:sp macro="" textlink="">
      <cdr:nvSpPr>
        <cdr:cNvPr id="4" name="TextBox 3"/>
        <cdr:cNvSpPr txBox="1"/>
      </cdr:nvSpPr>
      <cdr:spPr>
        <a:xfrm xmlns:a="http://schemas.openxmlformats.org/drawingml/2006/main">
          <a:off x="168748" y="2344239"/>
          <a:ext cx="3246046" cy="38483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chemeClr val="bg1">
                  <a:lumMod val="95000"/>
                </a:schemeClr>
              </a:solidFill>
            </a:rPr>
            <a:t>Long wait times</a:t>
          </a:r>
        </a:p>
      </cdr:txBody>
    </cdr:sp>
  </cdr:relSizeAnchor>
  <cdr:relSizeAnchor xmlns:cdr="http://schemas.openxmlformats.org/drawingml/2006/chartDrawing">
    <cdr:from>
      <cdr:x>0.03158</cdr:x>
      <cdr:y>0.67813</cdr:y>
    </cdr:from>
    <cdr:to>
      <cdr:x>0.59765</cdr:x>
      <cdr:y>0.76229</cdr:y>
    </cdr:to>
    <cdr:sp macro="" textlink="">
      <cdr:nvSpPr>
        <cdr:cNvPr id="5" name="TextBox 4"/>
        <cdr:cNvSpPr txBox="1"/>
      </cdr:nvSpPr>
      <cdr:spPr>
        <a:xfrm xmlns:a="http://schemas.openxmlformats.org/drawingml/2006/main">
          <a:off x="181064" y="3100569"/>
          <a:ext cx="3246046" cy="38483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chemeClr val="bg1">
                  <a:lumMod val="95000"/>
                </a:schemeClr>
              </a:solidFill>
            </a:rPr>
            <a:t>Privacy concerns</a:t>
          </a:r>
        </a:p>
      </cdr:txBody>
    </cdr:sp>
  </cdr:relSizeAnchor>
  <cdr:relSizeAnchor xmlns:cdr="http://schemas.openxmlformats.org/drawingml/2006/chartDrawing">
    <cdr:from>
      <cdr:x>0.02925</cdr:x>
      <cdr:y>0.84074</cdr:y>
    </cdr:from>
    <cdr:to>
      <cdr:x>0.59532</cdr:x>
      <cdr:y>0.92491</cdr:y>
    </cdr:to>
    <cdr:sp macro="" textlink="">
      <cdr:nvSpPr>
        <cdr:cNvPr id="6" name="TextBox 5"/>
        <cdr:cNvSpPr txBox="1"/>
      </cdr:nvSpPr>
      <cdr:spPr>
        <a:xfrm xmlns:a="http://schemas.openxmlformats.org/drawingml/2006/main">
          <a:off x="167723" y="3844071"/>
          <a:ext cx="3246046" cy="38483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chemeClr val="bg1">
                  <a:lumMod val="95000"/>
                </a:schemeClr>
              </a:solidFill>
            </a:rPr>
            <a:t>Inconvenient hours</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p:spPr>
        <p:txBody>
          <a:bodyPr vert="horz" anchor="ctr"/>
          <a:lstStyle>
            <a:lvl1pPr marL="0" indent="0" algn="ctr">
              <a:buNone/>
              <a:defRPr sz="4000" u="sng" baseline="0"/>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p:spPr>
        <p:txBody>
          <a:bodyPr vert="horz" anchor="ctr"/>
          <a:lstStyle>
            <a:lvl1pPr marL="0" indent="0" algn="ctr">
              <a:buNone/>
              <a:defRPr sz="4000" u="sng" baseline="0"/>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p:spPr>
        <p:txBody>
          <a:bodyPr vert="horz" anchor="ctr"/>
          <a:lstStyle>
            <a:lvl1pPr marL="0" indent="0" algn="ctr">
              <a:buNone/>
              <a:defRPr sz="4000" u="sng" baseline="0"/>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p:spPr>
        <p:txBody>
          <a:bodyPr vert="horz" anchor="ctr"/>
          <a:lstStyle>
            <a:lvl1pPr marL="0" indent="0" algn="ctr">
              <a:buNone/>
              <a:defRPr sz="4000" u="sng" baseline="0"/>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p:spPr>
        <p:txBody>
          <a:bodyPr vert="horz" anchor="ctr"/>
          <a:lstStyle>
            <a:lvl1pPr marL="0" indent="0" algn="ctr">
              <a:buNone/>
              <a:defRPr sz="4000" u="sng" baseline="0"/>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2438317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423424" y="5262831"/>
            <a:ext cx="11887200" cy="881505"/>
          </a:xfrm>
          <a:prstGeom prst="rect">
            <a:avLst/>
          </a:prstGeom>
        </p:spPr>
        <p:txBody>
          <a:bodyPr vert="horz" anchor="ctr"/>
          <a:lstStyle>
            <a:lvl1pPr marL="0" indent="0" algn="ctr">
              <a:buNone/>
              <a:defRPr sz="4000" u="sng" baseline="0"/>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423424" y="6157444"/>
            <a:ext cx="118872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25148326" y="5285237"/>
            <a:ext cx="11887200" cy="859098"/>
          </a:xfrm>
          <a:prstGeom prst="rect">
            <a:avLst/>
          </a:prstGeom>
        </p:spPr>
        <p:txBody>
          <a:bodyPr vert="horz" anchor="ctr"/>
          <a:lstStyle>
            <a:lvl1pPr marL="0" indent="0" algn="ctr">
              <a:buNone/>
              <a:defRPr sz="4000" u="sng" baseline="0"/>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423424" y="11339797"/>
            <a:ext cx="11887200" cy="859098"/>
          </a:xfrm>
          <a:prstGeom prst="rect">
            <a:avLst/>
          </a:prstGeom>
        </p:spPr>
        <p:txBody>
          <a:bodyPr vert="horz" anchor="ctr"/>
          <a:lstStyle>
            <a:lvl1pPr marL="0" indent="0" algn="ctr">
              <a:buNone/>
              <a:defRPr sz="4000" u="sng" baseline="0"/>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423424" y="12198895"/>
            <a:ext cx="118872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25148326" y="6161001"/>
            <a:ext cx="11887200" cy="822376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25148326" y="14447477"/>
            <a:ext cx="11887200" cy="859098"/>
          </a:xfrm>
          <a:prstGeom prst="rect">
            <a:avLst/>
          </a:prstGeom>
        </p:spPr>
        <p:txBody>
          <a:bodyPr vert="horz" anchor="ctr"/>
          <a:lstStyle>
            <a:lvl1pPr marL="0" indent="0" algn="ctr">
              <a:buNone/>
              <a:defRPr sz="4000" u="sng" baseline="0"/>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25196882" y="15290694"/>
            <a:ext cx="11887200" cy="5537304"/>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2801602" y="5285237"/>
            <a:ext cx="11887200" cy="859098"/>
          </a:xfrm>
          <a:prstGeom prst="rect">
            <a:avLst/>
          </a:prstGeom>
        </p:spPr>
        <p:txBody>
          <a:bodyPr vert="horz" anchor="ctr"/>
          <a:lstStyle>
            <a:lvl1pPr marL="0" indent="0" algn="ctr">
              <a:buNone/>
              <a:defRPr sz="4000" u="sng" baseline="0"/>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2801602" y="6157444"/>
            <a:ext cx="11887200" cy="14639196"/>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183002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423424" y="5262831"/>
            <a:ext cx="11887200" cy="881505"/>
          </a:xfrm>
          <a:prstGeom prst="rect">
            <a:avLst/>
          </a:prstGeom>
          <a:solidFill>
            <a:schemeClr val="tx2">
              <a:lumMod val="75000"/>
            </a:schemeClr>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423424" y="6157444"/>
            <a:ext cx="118872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25148326" y="5285237"/>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423424" y="11339797"/>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423424" y="12198895"/>
            <a:ext cx="118872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25148326" y="6161001"/>
            <a:ext cx="11887200" cy="822376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25148326" y="14447477"/>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25196882" y="15290694"/>
            <a:ext cx="11887200" cy="5537304"/>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2801602" y="5285237"/>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2801602" y="6157444"/>
            <a:ext cx="11887200" cy="14639196"/>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107685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815009" y="5262831"/>
            <a:ext cx="35860383"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806520" y="6140664"/>
            <a:ext cx="17604188" cy="333421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22637612" y="12489949"/>
            <a:ext cx="13940713"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806520" y="9474879"/>
            <a:ext cx="35771805"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4" name="Content Placeholder 27"/>
          <p:cNvSpPr>
            <a:spLocks noGrp="1"/>
          </p:cNvSpPr>
          <p:nvPr>
            <p:ph sz="quarter" idx="20" hasCustomPrompt="1"/>
          </p:nvPr>
        </p:nvSpPr>
        <p:spPr>
          <a:xfrm>
            <a:off x="22637612" y="13340627"/>
            <a:ext cx="13952018" cy="456152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22637611" y="17902149"/>
            <a:ext cx="1403778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22637612" y="18761248"/>
            <a:ext cx="13940713" cy="206675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600331" y="12489949"/>
            <a:ext cx="20729129"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600331" y="13349047"/>
            <a:ext cx="20729129" cy="7478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6" name="Content Placeholder 27"/>
          <p:cNvSpPr>
            <a:spLocks noGrp="1"/>
          </p:cNvSpPr>
          <p:nvPr>
            <p:ph sz="quarter" idx="25" hasCustomPrompt="1"/>
          </p:nvPr>
        </p:nvSpPr>
        <p:spPr>
          <a:xfrm>
            <a:off x="19085568" y="6134640"/>
            <a:ext cx="17589824" cy="333421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1" name="Content Placeholder 27"/>
          <p:cNvSpPr>
            <a:spLocks noGrp="1"/>
          </p:cNvSpPr>
          <p:nvPr>
            <p:ph sz="quarter" idx="26" hasCustomPrompt="1"/>
          </p:nvPr>
        </p:nvSpPr>
        <p:spPr>
          <a:xfrm>
            <a:off x="806520" y="10353233"/>
            <a:ext cx="17604188" cy="2051824"/>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2" name="Content Placeholder 27"/>
          <p:cNvSpPr>
            <a:spLocks noGrp="1"/>
          </p:cNvSpPr>
          <p:nvPr>
            <p:ph sz="quarter" idx="27" hasCustomPrompt="1"/>
          </p:nvPr>
        </p:nvSpPr>
        <p:spPr>
          <a:xfrm>
            <a:off x="19071203" y="10353233"/>
            <a:ext cx="17604188" cy="2051824"/>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86771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83661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5548897" y="222269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5548897" y="321496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theme" Target="../theme/theme2.xml"/><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Layout" Target="../slideLayouts/slideLayout8.xml"/><Relationship Id="rId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theme" Target="../theme/theme5.xml"/><Relationship Id="rId1" Type="http://schemas.openxmlformats.org/officeDocument/2006/relationships/slideLayout" Target="../slideLayouts/slideLayout10.xml"/><Relationship Id="rId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8"/>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914400" y="5258851"/>
            <a:ext cx="17373600"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sp>
        <p:nvSpPr>
          <p:cNvPr id="25" name="Rounded Rectangle 24"/>
          <p:cNvSpPr>
            <a:spLocks/>
          </p:cNvSpPr>
          <p:nvPr userDrawn="1"/>
        </p:nvSpPr>
        <p:spPr>
          <a:xfrm>
            <a:off x="19202400" y="5258851"/>
            <a:ext cx="17373600"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spTree>
    <p:extLst>
      <p:ext uri="{BB962C8B-B14F-4D97-AF65-F5344CB8AC3E}">
        <p14:creationId xmlns:p14="http://schemas.microsoft.com/office/powerpoint/2010/main" val="3912718737"/>
      </p:ext>
    </p:extLst>
  </p:cSld>
  <p:clrMap bg1="lt1" tx1="dk1" bg2="lt2" tx2="dk2" accent1="accent1" accent2="accent2" accent3="accent3" accent4="accent4" accent5="accent5" accent6="accent6" hlink="hlink" folHlink="folHlink"/>
  <p:sldLayoutIdLst>
    <p:sldLayoutId id="2147483663" r:id="rId1"/>
    <p:sldLayoutId id="2147483676" r:id="rId2"/>
    <p:sldLayoutId id="2147483677" r:id="rId3"/>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8"/>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457200" y="5258851"/>
            <a:ext cx="36576000"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spTree>
    <p:extLst>
      <p:ext uri="{BB962C8B-B14F-4D97-AF65-F5344CB8AC3E}">
        <p14:creationId xmlns:p14="http://schemas.microsoft.com/office/powerpoint/2010/main" val="790830232"/>
      </p:ext>
    </p:extLst>
  </p:cSld>
  <p:clrMap bg1="lt1" tx1="dk1" bg2="lt2" tx2="dk2" accent1="accent1" accent2="accent2" accent3="accent3" accent4="accent4" accent5="accent5" accent6="accent6" hlink="hlink" folHlink="folHlink"/>
  <p:sldLayoutIdLst>
    <p:sldLayoutId id="2147483665" r:id="rId1"/>
    <p:sldLayoutId id="2147483674" r:id="rId2"/>
    <p:sldLayoutId id="2147483675" r:id="rId3"/>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8"/>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09724833"/>
      </p:ext>
    </p:extLst>
  </p:cSld>
  <p:clrMap bg1="lt1" tx1="dk1" bg2="lt2" tx2="dk2" accent1="accent1" accent2="accent2" accent3="accent3" accent4="accent4" accent5="accent5" accent6="accent6" hlink="hlink" folHlink="folHlink"/>
  <p:sldLayoutIdLst>
    <p:sldLayoutId id="2147483667" r:id="rId1"/>
    <p:sldLayoutId id="2147483678" r:id="rId2"/>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8"/>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74019808"/>
      </p:ext>
    </p:extLst>
  </p:cSld>
  <p:clrMap bg1="lt1" tx1="dk1" bg2="lt2" tx2="dk2" accent1="accent1" accent2="accent2" accent3="accent3" accent4="accent4" accent5="accent5" accent6="accent6" hlink="hlink" folHlink="folHlink"/>
  <p:sldLayoutIdLst>
    <p:sldLayoutId id="2147483669"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8"/>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142012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image" Target="../media/image1.gif"/><Relationship Id="rId1" Type="http://schemas.openxmlformats.org/officeDocument/2006/relationships/slideLayout" Target="../slideLayouts/slideLayout8.xml"/><Relationship Id="rId2"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070760" y="1235819"/>
            <a:ext cx="30313745" cy="925973"/>
          </a:xfrm>
        </p:spPr>
        <p:txBody>
          <a:bodyPr/>
          <a:lstStyle/>
          <a:p>
            <a:r>
              <a:rPr lang="en-US" dirty="0"/>
              <a:t>Accessibility of Showers and Bathrooms Among Boston’s Homeless Population:</a:t>
            </a:r>
            <a:br>
              <a:rPr lang="en-US" dirty="0"/>
            </a:br>
            <a:r>
              <a:rPr lang="en-US" dirty="0"/>
              <a:t>An Exploratory Study</a:t>
            </a:r>
          </a:p>
        </p:txBody>
      </p:sp>
      <p:sp>
        <p:nvSpPr>
          <p:cNvPr id="3" name="Text Placeholder 2"/>
          <p:cNvSpPr>
            <a:spLocks noGrp="1"/>
          </p:cNvSpPr>
          <p:nvPr>
            <p:ph type="body" sz="quarter" idx="11"/>
          </p:nvPr>
        </p:nvSpPr>
        <p:spPr>
          <a:xfrm>
            <a:off x="5548897" y="3104214"/>
            <a:ext cx="26392606" cy="992272"/>
          </a:xfrm>
        </p:spPr>
        <p:txBody>
          <a:bodyPr/>
          <a:lstStyle/>
          <a:p>
            <a:r>
              <a:rPr lang="en-US" dirty="0"/>
              <a:t>Kaitlyn Moran, MPH, Debora Perez, MPH (c), and Becca Walmer, MPH</a:t>
            </a:r>
          </a:p>
        </p:txBody>
      </p:sp>
      <p:sp>
        <p:nvSpPr>
          <p:cNvPr id="4" name="Text Placeholder 3"/>
          <p:cNvSpPr>
            <a:spLocks noGrp="1"/>
          </p:cNvSpPr>
          <p:nvPr>
            <p:ph type="body" sz="quarter" idx="12"/>
          </p:nvPr>
        </p:nvSpPr>
        <p:spPr>
          <a:xfrm>
            <a:off x="5548897" y="3950770"/>
            <a:ext cx="26392606" cy="992272"/>
          </a:xfrm>
        </p:spPr>
        <p:txBody>
          <a:bodyPr/>
          <a:lstStyle/>
          <a:p>
            <a:r>
              <a:rPr lang="en-US" dirty="0"/>
              <a:t>Boston University School of Public Health</a:t>
            </a:r>
          </a:p>
        </p:txBody>
      </p:sp>
      <p:sp>
        <p:nvSpPr>
          <p:cNvPr id="5" name="Text Placeholder 4"/>
          <p:cNvSpPr>
            <a:spLocks noGrp="1"/>
          </p:cNvSpPr>
          <p:nvPr>
            <p:ph type="body" sz="quarter" idx="13"/>
          </p:nvPr>
        </p:nvSpPr>
        <p:spPr>
          <a:xfrm>
            <a:off x="939370" y="5262830"/>
            <a:ext cx="8722404" cy="925971"/>
          </a:xfrm>
          <a:solidFill>
            <a:schemeClr val="tx2"/>
          </a:solidFill>
        </p:spPr>
        <p:txBody>
          <a:bodyPr/>
          <a:lstStyle/>
          <a:p>
            <a:r>
              <a:rPr lang="en-US" u="none" dirty="0"/>
              <a:t>BACKGROUND</a:t>
            </a:r>
          </a:p>
        </p:txBody>
      </p:sp>
      <p:sp>
        <p:nvSpPr>
          <p:cNvPr id="6" name="Content Placeholder 5"/>
          <p:cNvSpPr>
            <a:spLocks noGrp="1"/>
          </p:cNvSpPr>
          <p:nvPr>
            <p:ph sz="quarter" idx="14"/>
          </p:nvPr>
        </p:nvSpPr>
        <p:spPr>
          <a:xfrm>
            <a:off x="920693" y="6342174"/>
            <a:ext cx="8690529" cy="2695835"/>
          </a:xfrm>
        </p:spPr>
        <p:txBody>
          <a:bodyPr/>
          <a:lstStyle/>
          <a:p>
            <a:r>
              <a:rPr lang="en-US" sz="2750" dirty="0"/>
              <a:t>Urban homeless populations face numerous challenges, including insufficient access to bathing facilities. Although the city of Boston has many outreach services in place to address the need for shelter and basic medical and mental health services, access to bathing facilities has traditionally received limited attention.</a:t>
            </a:r>
          </a:p>
        </p:txBody>
      </p:sp>
      <p:graphicFrame>
        <p:nvGraphicFramePr>
          <p:cNvPr id="8" name="Content Placeholder 7"/>
          <p:cNvGraphicFramePr>
            <a:graphicFrameLocks noGrp="1"/>
          </p:cNvGraphicFramePr>
          <p:nvPr>
            <p:ph sz="quarter" idx="20"/>
            <p:extLst>
              <p:ext uri="{D42A27DB-BD31-4B8C-83A1-F6EECF244321}">
                <p14:modId xmlns:p14="http://schemas.microsoft.com/office/powerpoint/2010/main" val="2230583403"/>
              </p:ext>
            </p:extLst>
          </p:nvPr>
        </p:nvGraphicFramePr>
        <p:xfrm>
          <a:off x="16154400" y="9702800"/>
          <a:ext cx="11063329" cy="4296292"/>
        </p:xfrm>
        <a:graphic>
          <a:graphicData uri="http://schemas.openxmlformats.org/drawingml/2006/chart">
            <c:chart xmlns:c="http://schemas.openxmlformats.org/drawingml/2006/chart" xmlns:r="http://schemas.openxmlformats.org/officeDocument/2006/relationships" r:id="rId2"/>
          </a:graphicData>
        </a:graphic>
      </p:graphicFrame>
      <p:sp>
        <p:nvSpPr>
          <p:cNvPr id="9" name="Content Placeholder 8"/>
          <p:cNvSpPr>
            <a:spLocks noGrp="1"/>
          </p:cNvSpPr>
          <p:nvPr>
            <p:ph sz="quarter" idx="22"/>
          </p:nvPr>
        </p:nvSpPr>
        <p:spPr>
          <a:xfrm>
            <a:off x="27855922" y="13763375"/>
            <a:ext cx="8801944" cy="4795907"/>
          </a:xfrm>
        </p:spPr>
        <p:txBody>
          <a:bodyPr/>
          <a:lstStyle/>
          <a:p>
            <a:r>
              <a:rPr lang="en-US" sz="2750" dirty="0"/>
              <a:t>This study identified numerous barriers to accessing showers and bathrooms for individuals experiencing homelessness. We plan on conducting interviews with service providers to obtain their perspectives on this topic. We will also analyze medical record data to better understand the burden of hygiene-related disease among homeless individuals. W</a:t>
            </a:r>
            <a:r>
              <a:rPr lang="en-US" sz="2750" dirty="0" smtClean="0"/>
              <a:t>e </a:t>
            </a:r>
            <a:r>
              <a:rPr lang="en-US" sz="2750" dirty="0"/>
              <a:t>hope our findings will help inform cost-effective, practical solutions to improve the services available to this </a:t>
            </a:r>
            <a:r>
              <a:rPr lang="en-US" sz="2750" dirty="0" smtClean="0"/>
              <a:t>population, as access to showers  and bathrooms has many implications for health and well-being.</a:t>
            </a:r>
            <a:endParaRPr lang="en-US" sz="2750" dirty="0"/>
          </a:p>
        </p:txBody>
      </p:sp>
      <p:sp>
        <p:nvSpPr>
          <p:cNvPr id="14" name="Text Placeholder 4"/>
          <p:cNvSpPr>
            <a:spLocks noGrp="1"/>
          </p:cNvSpPr>
          <p:nvPr>
            <p:ph type="body" sz="quarter" idx="13"/>
          </p:nvPr>
        </p:nvSpPr>
        <p:spPr>
          <a:xfrm>
            <a:off x="10160161" y="5262829"/>
            <a:ext cx="17146821" cy="925971"/>
          </a:xfrm>
          <a:solidFill>
            <a:schemeClr val="tx2"/>
          </a:solidFill>
        </p:spPr>
        <p:txBody>
          <a:bodyPr/>
          <a:lstStyle/>
          <a:p>
            <a:r>
              <a:rPr lang="en-US" u="none" dirty="0"/>
              <a:t>RESULTS</a:t>
            </a:r>
          </a:p>
        </p:txBody>
      </p:sp>
      <p:sp>
        <p:nvSpPr>
          <p:cNvPr id="7" name="Text Placeholder 6"/>
          <p:cNvSpPr>
            <a:spLocks noGrp="1"/>
          </p:cNvSpPr>
          <p:nvPr>
            <p:ph type="body" sz="quarter" idx="17"/>
          </p:nvPr>
        </p:nvSpPr>
        <p:spPr>
          <a:xfrm>
            <a:off x="920693" y="13988242"/>
            <a:ext cx="8741081" cy="859098"/>
          </a:xfrm>
          <a:solidFill>
            <a:srgbClr val="242852"/>
          </a:solidFill>
        </p:spPr>
        <p:txBody>
          <a:bodyPr/>
          <a:lstStyle/>
          <a:p>
            <a:r>
              <a:rPr lang="en-US" u="none" dirty="0"/>
              <a:t>METHODS</a:t>
            </a:r>
          </a:p>
        </p:txBody>
      </p:sp>
      <p:sp>
        <p:nvSpPr>
          <p:cNvPr id="16" name="Text Placeholder 4"/>
          <p:cNvSpPr>
            <a:spLocks noGrp="1"/>
          </p:cNvSpPr>
          <p:nvPr>
            <p:ph type="body" sz="quarter" idx="13"/>
          </p:nvPr>
        </p:nvSpPr>
        <p:spPr>
          <a:xfrm>
            <a:off x="27855921" y="5262831"/>
            <a:ext cx="8722404" cy="925971"/>
          </a:xfrm>
          <a:solidFill>
            <a:schemeClr val="tx2"/>
          </a:solidFill>
        </p:spPr>
        <p:txBody>
          <a:bodyPr/>
          <a:lstStyle/>
          <a:p>
            <a:r>
              <a:rPr lang="en-US" u="none" dirty="0"/>
              <a:t>DISCUSSION</a:t>
            </a:r>
          </a:p>
        </p:txBody>
      </p:sp>
      <p:sp>
        <p:nvSpPr>
          <p:cNvPr id="18" name="Text Placeholder 4"/>
          <p:cNvSpPr>
            <a:spLocks noGrp="1"/>
          </p:cNvSpPr>
          <p:nvPr>
            <p:ph type="body" sz="quarter" idx="13"/>
          </p:nvPr>
        </p:nvSpPr>
        <p:spPr>
          <a:xfrm>
            <a:off x="27855922" y="12840575"/>
            <a:ext cx="8801944" cy="867572"/>
          </a:xfrm>
          <a:solidFill>
            <a:schemeClr val="tx2"/>
          </a:solidFill>
        </p:spPr>
        <p:txBody>
          <a:bodyPr/>
          <a:lstStyle/>
          <a:p>
            <a:r>
              <a:rPr lang="en-US" u="none" dirty="0"/>
              <a:t>CONCLUSION &amp; NEXT STEPS</a:t>
            </a:r>
          </a:p>
        </p:txBody>
      </p:sp>
      <p:graphicFrame>
        <p:nvGraphicFramePr>
          <p:cNvPr id="11" name="Content Placeholder 10"/>
          <p:cNvGraphicFramePr>
            <a:graphicFrameLocks noGrp="1"/>
          </p:cNvGraphicFramePr>
          <p:nvPr>
            <p:ph sz="quarter" idx="18"/>
            <p:extLst>
              <p:ext uri="{D42A27DB-BD31-4B8C-83A1-F6EECF244321}">
                <p14:modId xmlns:p14="http://schemas.microsoft.com/office/powerpoint/2010/main" val="3860697719"/>
              </p:ext>
            </p:extLst>
          </p:nvPr>
        </p:nvGraphicFramePr>
        <p:xfrm>
          <a:off x="16154400" y="6456171"/>
          <a:ext cx="11063329" cy="2865630"/>
        </p:xfrm>
        <a:graphic>
          <a:graphicData uri="http://schemas.openxmlformats.org/drawingml/2006/chart">
            <c:chart xmlns:c="http://schemas.openxmlformats.org/drawingml/2006/chart" xmlns:r="http://schemas.openxmlformats.org/officeDocument/2006/relationships" r:id="rId3"/>
          </a:graphicData>
        </a:graphic>
      </p:graphicFrame>
      <p:sp>
        <p:nvSpPr>
          <p:cNvPr id="17" name="Content Placeholder 5"/>
          <p:cNvSpPr txBox="1">
            <a:spLocks/>
          </p:cNvSpPr>
          <p:nvPr/>
        </p:nvSpPr>
        <p:spPr>
          <a:xfrm>
            <a:off x="911354" y="15020609"/>
            <a:ext cx="8741081" cy="6010592"/>
          </a:xfrm>
          <a:prstGeom prst="rect">
            <a:avLst/>
          </a:prstGeom>
        </p:spPr>
        <p:txBody>
          <a:bodyPr vert="horz"/>
          <a:lstStyle>
            <a:lvl1pPr marL="0" indent="0" algn="l" defTabSz="1672026" rtl="0" eaLnBrk="1" latinLnBrk="0" hangingPunct="1">
              <a:spcBef>
                <a:spcPct val="20000"/>
              </a:spcBef>
              <a:buFont typeface="Arial"/>
              <a:buNone/>
              <a:defRPr sz="2800" kern="1200" baseline="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a:lstStyle>
          <a:p>
            <a:r>
              <a:rPr lang="en-US" sz="2750" b="1" dirty="0"/>
              <a:t>Data Collection:</a:t>
            </a:r>
          </a:p>
          <a:p>
            <a:pPr marL="457200" indent="-457200">
              <a:buFont typeface="Arial" panose="020B0604020202020204" pitchFamily="34" charset="0"/>
              <a:buChar char="•"/>
            </a:pPr>
            <a:r>
              <a:rPr lang="en-US" sz="2750" dirty="0"/>
              <a:t>An 18-item questionnaire was administered to 34 homeless patients at Boston Healthcare for the Homeless Program’s (BHCHP) medical respite facility over 3 mornings in February and March, 2016.</a:t>
            </a:r>
          </a:p>
          <a:p>
            <a:pPr marL="457200" indent="-457200">
              <a:buFont typeface="Arial" panose="020B0604020202020204" pitchFamily="34" charset="0"/>
              <a:buChar char="•"/>
            </a:pPr>
            <a:r>
              <a:rPr lang="en-US" sz="2750" dirty="0"/>
              <a:t>Questionnaire was administered via semi-structured interview to both English and Spanish-speaking patients who were admitted to respite within the past 30 days.</a:t>
            </a:r>
          </a:p>
          <a:p>
            <a:pPr marL="457200" indent="-457200">
              <a:buFont typeface="Arial" panose="020B0604020202020204" pitchFamily="34" charset="0"/>
              <a:buChar char="•"/>
            </a:pPr>
            <a:r>
              <a:rPr lang="en-US" sz="2750" dirty="0"/>
              <a:t>Questions assessed demographics, housing status, ease of accessing existing showering facilities, barriers impacting shower access, and suggestions for improving access to these facilities in Boston.</a:t>
            </a:r>
          </a:p>
          <a:p>
            <a:pPr marL="457200" indent="-457200">
              <a:buFont typeface="Arial" panose="020B0604020202020204" pitchFamily="34" charset="0"/>
              <a:buChar char="•"/>
            </a:pPr>
            <a:endParaRPr lang="en-US" dirty="0"/>
          </a:p>
          <a:p>
            <a:endParaRPr lang="en-US" dirty="0"/>
          </a:p>
          <a:p>
            <a:pPr marL="457200" indent="-457200">
              <a:buFont typeface="Arial" panose="020B0604020202020204" pitchFamily="34" charset="0"/>
              <a:buChar char="•"/>
            </a:pPr>
            <a:endParaRPr lang="en-US" dirty="0"/>
          </a:p>
          <a:p>
            <a:endParaRPr lang="en-US" dirty="0"/>
          </a:p>
        </p:txBody>
      </p:sp>
      <p:sp>
        <p:nvSpPr>
          <p:cNvPr id="19" name="Text Placeholder 4"/>
          <p:cNvSpPr>
            <a:spLocks noGrp="1"/>
          </p:cNvSpPr>
          <p:nvPr>
            <p:ph type="body" sz="quarter" idx="13"/>
          </p:nvPr>
        </p:nvSpPr>
        <p:spPr>
          <a:xfrm>
            <a:off x="904755" y="9134841"/>
            <a:ext cx="8722404" cy="925971"/>
          </a:xfrm>
          <a:solidFill>
            <a:schemeClr val="tx2"/>
          </a:solidFill>
        </p:spPr>
        <p:txBody>
          <a:bodyPr/>
          <a:lstStyle/>
          <a:p>
            <a:r>
              <a:rPr lang="en-US" u="none" dirty="0"/>
              <a:t>OBJECTIVES</a:t>
            </a:r>
          </a:p>
        </p:txBody>
      </p:sp>
      <p:sp>
        <p:nvSpPr>
          <p:cNvPr id="20" name="Content Placeholder 5"/>
          <p:cNvSpPr txBox="1">
            <a:spLocks/>
          </p:cNvSpPr>
          <p:nvPr/>
        </p:nvSpPr>
        <p:spPr>
          <a:xfrm>
            <a:off x="973208" y="10157197"/>
            <a:ext cx="8741081" cy="3841895"/>
          </a:xfrm>
          <a:prstGeom prst="rect">
            <a:avLst/>
          </a:prstGeom>
        </p:spPr>
        <p:txBody>
          <a:bodyPr vert="horz"/>
          <a:lstStyle>
            <a:lvl1pPr marL="0" indent="0" algn="l" defTabSz="1672026" rtl="0" eaLnBrk="1" latinLnBrk="0" hangingPunct="1">
              <a:spcBef>
                <a:spcPct val="20000"/>
              </a:spcBef>
              <a:buFont typeface="Arial"/>
              <a:buNone/>
              <a:defRPr sz="2800" kern="1200" baseline="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a:lstStyle>
          <a:p>
            <a:r>
              <a:rPr lang="en-US" sz="2750" dirty="0"/>
              <a:t>We aimed to explore the accessibility of public showering facilities available to Boston’s homeless population, with an emphasis on the following objectives:</a:t>
            </a:r>
          </a:p>
          <a:p>
            <a:pPr marL="514350" indent="-514350">
              <a:buAutoNum type="arabicParenR"/>
            </a:pPr>
            <a:r>
              <a:rPr lang="en-US" sz="2750" dirty="0"/>
              <a:t>Identify barriers and facilitators that impact utilization of bathing facilities.</a:t>
            </a:r>
          </a:p>
          <a:p>
            <a:pPr marL="514350" indent="-514350">
              <a:buAutoNum type="arabicParenR"/>
            </a:pPr>
            <a:r>
              <a:rPr lang="en-US" sz="2750" dirty="0"/>
              <a:t>Identify physical health conditions associated with irregular personal hygiene.</a:t>
            </a:r>
          </a:p>
          <a:p>
            <a:pPr marL="514350" indent="-514350">
              <a:buAutoNum type="arabicParenR"/>
            </a:pPr>
            <a:r>
              <a:rPr lang="en-US" sz="2750" dirty="0"/>
              <a:t>Share findings with relevant stakeholders. </a:t>
            </a:r>
          </a:p>
          <a:p>
            <a:endParaRPr lang="en-US" dirty="0"/>
          </a:p>
          <a:p>
            <a:endParaRPr lang="en-US" dirty="0"/>
          </a:p>
        </p:txBody>
      </p:sp>
      <p:graphicFrame>
        <p:nvGraphicFramePr>
          <p:cNvPr id="38" name="Content Placeholder 37"/>
          <p:cNvGraphicFramePr>
            <a:graphicFrameLocks noGrp="1"/>
          </p:cNvGraphicFramePr>
          <p:nvPr>
            <p:ph sz="quarter" idx="24"/>
            <p:extLst>
              <p:ext uri="{D42A27DB-BD31-4B8C-83A1-F6EECF244321}">
                <p14:modId xmlns:p14="http://schemas.microsoft.com/office/powerpoint/2010/main" val="682063462"/>
              </p:ext>
            </p:extLst>
          </p:nvPr>
        </p:nvGraphicFramePr>
        <p:xfrm>
          <a:off x="10212695" y="6355057"/>
          <a:ext cx="5560705" cy="7639882"/>
        </p:xfrm>
        <a:graphic>
          <a:graphicData uri="http://schemas.openxmlformats.org/drawingml/2006/table">
            <a:tbl>
              <a:tblPr firstRow="1" bandRow="1">
                <a:tableStyleId>{5C22544A-7EE6-4342-B048-85BDC9FD1C3A}</a:tableStyleId>
              </a:tblPr>
              <a:tblGrid>
                <a:gridCol w="3367857">
                  <a:extLst>
                    <a:ext uri="{9D8B030D-6E8A-4147-A177-3AD203B41FA5}">
                      <a16:colId xmlns="" xmlns:a16="http://schemas.microsoft.com/office/drawing/2014/main" val="20000"/>
                    </a:ext>
                  </a:extLst>
                </a:gridCol>
                <a:gridCol w="2192848">
                  <a:extLst>
                    <a:ext uri="{9D8B030D-6E8A-4147-A177-3AD203B41FA5}">
                      <a16:colId xmlns="" xmlns:a16="http://schemas.microsoft.com/office/drawing/2014/main" val="20001"/>
                    </a:ext>
                  </a:extLst>
                </a:gridCol>
              </a:tblGrid>
              <a:tr h="420030">
                <a:tc gridSpan="2">
                  <a:txBody>
                    <a:bodyPr/>
                    <a:lstStyle/>
                    <a:p>
                      <a:pPr algn="l"/>
                      <a:r>
                        <a:rPr lang="en-US" sz="2200" b="0" dirty="0">
                          <a:solidFill>
                            <a:schemeClr val="accent3">
                              <a:lumMod val="20000"/>
                              <a:lumOff val="80000"/>
                            </a:schemeClr>
                          </a:solidFill>
                        </a:rPr>
                        <a:t>Table 1. Characteristics of</a:t>
                      </a:r>
                      <a:r>
                        <a:rPr lang="en-US" sz="2200" b="0" baseline="0" dirty="0">
                          <a:solidFill>
                            <a:schemeClr val="accent3">
                              <a:lumMod val="20000"/>
                              <a:lumOff val="80000"/>
                            </a:schemeClr>
                          </a:solidFill>
                        </a:rPr>
                        <a:t> Respondents </a:t>
                      </a:r>
                      <a:endParaRPr lang="en-US" sz="2200" b="0" dirty="0">
                        <a:solidFill>
                          <a:schemeClr val="accent3">
                            <a:lumMod val="20000"/>
                            <a:lumOff val="8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en-US" sz="2800" dirty="0"/>
                    </a:p>
                  </a:txBody>
                  <a:tcPr/>
                </a:tc>
                <a:extLst>
                  <a:ext uri="{0D108BD9-81ED-4DB2-BD59-A6C34878D82A}">
                    <a16:rowId xmlns="" xmlns:a16="http://schemas.microsoft.com/office/drawing/2014/main" val="10000"/>
                  </a:ext>
                </a:extLst>
              </a:tr>
              <a:tr h="429355">
                <a:tc>
                  <a:txBody>
                    <a:bodyPr/>
                    <a:lstStyle/>
                    <a:p>
                      <a:r>
                        <a:rPr lang="en-US" sz="2200" dirty="0"/>
                        <a:t>Total (n)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D9DEF0"/>
                    </a:solidFill>
                  </a:tcPr>
                </a:tc>
                <a:tc>
                  <a:txBody>
                    <a:bodyPr/>
                    <a:lstStyle/>
                    <a:p>
                      <a:r>
                        <a:rPr lang="en-US" sz="2200" dirty="0"/>
                        <a:t>34</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D9DEF0"/>
                    </a:solidFill>
                  </a:tcPr>
                </a:tc>
                <a:extLst>
                  <a:ext uri="{0D108BD9-81ED-4DB2-BD59-A6C34878D82A}">
                    <a16:rowId xmlns="" xmlns:a16="http://schemas.microsoft.com/office/drawing/2014/main" val="10001"/>
                  </a:ext>
                </a:extLst>
              </a:tr>
              <a:tr h="429355">
                <a:tc>
                  <a:txBody>
                    <a:bodyPr/>
                    <a:lstStyle/>
                    <a:p>
                      <a:r>
                        <a:rPr lang="en-US" sz="2200" dirty="0"/>
                        <a:t>Gender (n)</a:t>
                      </a:r>
                    </a:p>
                  </a:txBody>
                  <a:tcPr>
                    <a:lnL w="12700" cap="flat" cmpd="sng" algn="ctr">
                      <a:solidFill>
                        <a:schemeClr val="tx1"/>
                      </a:solidFill>
                      <a:prstDash val="solid"/>
                      <a:round/>
                      <a:headEnd type="none" w="med" len="med"/>
                      <a:tailEnd type="none" w="med" len="med"/>
                    </a:lnL>
                    <a:solidFill>
                      <a:schemeClr val="accent3">
                        <a:lumMod val="20000"/>
                        <a:lumOff val="80000"/>
                      </a:schemeClr>
                    </a:solidFill>
                  </a:tcPr>
                </a:tc>
                <a:tc>
                  <a:txBody>
                    <a:bodyPr/>
                    <a:lstStyle/>
                    <a:p>
                      <a:endParaRPr lang="en-US" sz="2200" dirty="0"/>
                    </a:p>
                  </a:txBody>
                  <a:tcPr>
                    <a:lnR w="12700" cap="flat" cmpd="sng" algn="ctr">
                      <a:solidFill>
                        <a:schemeClr val="tx1"/>
                      </a:solidFill>
                      <a:prstDash val="solid"/>
                      <a:round/>
                      <a:headEnd type="none" w="med" len="med"/>
                      <a:tailEnd type="none" w="med" len="med"/>
                    </a:lnR>
                    <a:solidFill>
                      <a:schemeClr val="accent3">
                        <a:lumMod val="20000"/>
                        <a:lumOff val="80000"/>
                      </a:schemeClr>
                    </a:solidFill>
                  </a:tcPr>
                </a:tc>
                <a:extLst>
                  <a:ext uri="{0D108BD9-81ED-4DB2-BD59-A6C34878D82A}">
                    <a16:rowId xmlns="" xmlns:a16="http://schemas.microsoft.com/office/drawing/2014/main" val="10002"/>
                  </a:ext>
                </a:extLst>
              </a:tr>
              <a:tr h="429355">
                <a:tc>
                  <a:txBody>
                    <a:bodyPr/>
                    <a:lstStyle/>
                    <a:p>
                      <a:r>
                        <a:rPr lang="en-US" sz="2200" dirty="0"/>
                        <a:t>Male</a:t>
                      </a:r>
                    </a:p>
                  </a:txBody>
                  <a:tcPr>
                    <a:lnL w="12700" cap="flat" cmpd="sng" algn="ctr">
                      <a:solidFill>
                        <a:schemeClr val="tx1"/>
                      </a:solidFill>
                      <a:prstDash val="solid"/>
                      <a:round/>
                      <a:headEnd type="none" w="med" len="med"/>
                      <a:tailEnd type="none" w="med" len="med"/>
                    </a:lnL>
                    <a:solidFill>
                      <a:srgbClr val="D9DEF0"/>
                    </a:solidFill>
                  </a:tcPr>
                </a:tc>
                <a:tc>
                  <a:txBody>
                    <a:bodyPr/>
                    <a:lstStyle/>
                    <a:p>
                      <a:r>
                        <a:rPr lang="en-US" sz="2200" dirty="0"/>
                        <a:t>20</a:t>
                      </a:r>
                    </a:p>
                  </a:txBody>
                  <a:tcPr>
                    <a:lnR w="12700" cap="flat" cmpd="sng" algn="ctr">
                      <a:solidFill>
                        <a:schemeClr val="tx1"/>
                      </a:solidFill>
                      <a:prstDash val="solid"/>
                      <a:round/>
                      <a:headEnd type="none" w="med" len="med"/>
                      <a:tailEnd type="none" w="med" len="med"/>
                    </a:lnR>
                    <a:solidFill>
                      <a:srgbClr val="D9DEF0"/>
                    </a:solidFill>
                  </a:tcPr>
                </a:tc>
                <a:extLst>
                  <a:ext uri="{0D108BD9-81ED-4DB2-BD59-A6C34878D82A}">
                    <a16:rowId xmlns="" xmlns:a16="http://schemas.microsoft.com/office/drawing/2014/main" val="10003"/>
                  </a:ext>
                </a:extLst>
              </a:tr>
              <a:tr h="429355">
                <a:tc>
                  <a:txBody>
                    <a:bodyPr/>
                    <a:lstStyle/>
                    <a:p>
                      <a:r>
                        <a:rPr lang="en-US" sz="2200" dirty="0"/>
                        <a:t>Female</a:t>
                      </a:r>
                    </a:p>
                  </a:txBody>
                  <a:tcPr>
                    <a:lnL w="12700" cap="flat" cmpd="sng" algn="ctr">
                      <a:solidFill>
                        <a:schemeClr val="tx1"/>
                      </a:solidFill>
                      <a:prstDash val="solid"/>
                      <a:round/>
                      <a:headEnd type="none" w="med" len="med"/>
                      <a:tailEnd type="none" w="med" len="med"/>
                    </a:lnL>
                    <a:solidFill>
                      <a:srgbClr val="E5E9EE"/>
                    </a:solidFill>
                  </a:tcPr>
                </a:tc>
                <a:tc>
                  <a:txBody>
                    <a:bodyPr/>
                    <a:lstStyle/>
                    <a:p>
                      <a:r>
                        <a:rPr lang="en-US" sz="2200" dirty="0"/>
                        <a:t>13</a:t>
                      </a:r>
                    </a:p>
                  </a:txBody>
                  <a:tcPr>
                    <a:lnR w="12700" cap="flat" cmpd="sng" algn="ctr">
                      <a:solidFill>
                        <a:schemeClr val="tx1"/>
                      </a:solidFill>
                      <a:prstDash val="solid"/>
                      <a:round/>
                      <a:headEnd type="none" w="med" len="med"/>
                      <a:tailEnd type="none" w="med" len="med"/>
                    </a:lnR>
                    <a:solidFill>
                      <a:srgbClr val="E5E9EE"/>
                    </a:solidFill>
                  </a:tcPr>
                </a:tc>
                <a:extLst>
                  <a:ext uri="{0D108BD9-81ED-4DB2-BD59-A6C34878D82A}">
                    <a16:rowId xmlns="" xmlns:a16="http://schemas.microsoft.com/office/drawing/2014/main" val="10004"/>
                  </a:ext>
                </a:extLst>
              </a:tr>
              <a:tr h="429355">
                <a:tc>
                  <a:txBody>
                    <a:bodyPr/>
                    <a:lstStyle/>
                    <a:p>
                      <a:r>
                        <a:rPr lang="en-US" sz="2200" dirty="0"/>
                        <a:t>Trans</a:t>
                      </a:r>
                    </a:p>
                  </a:txBody>
                  <a:tcPr>
                    <a:lnL w="12700" cap="flat" cmpd="sng" algn="ctr">
                      <a:solidFill>
                        <a:schemeClr val="tx1"/>
                      </a:solidFill>
                      <a:prstDash val="solid"/>
                      <a:round/>
                      <a:headEnd type="none" w="med" len="med"/>
                      <a:tailEnd type="none" w="med" len="med"/>
                    </a:lnL>
                    <a:solidFill>
                      <a:srgbClr val="D9DEF0"/>
                    </a:solidFill>
                  </a:tcPr>
                </a:tc>
                <a:tc>
                  <a:txBody>
                    <a:bodyPr/>
                    <a:lstStyle/>
                    <a:p>
                      <a:r>
                        <a:rPr lang="en-US" sz="2200" dirty="0"/>
                        <a:t>1</a:t>
                      </a:r>
                    </a:p>
                  </a:txBody>
                  <a:tcPr>
                    <a:lnR w="12700" cap="flat" cmpd="sng" algn="ctr">
                      <a:solidFill>
                        <a:schemeClr val="tx1"/>
                      </a:solidFill>
                      <a:prstDash val="solid"/>
                      <a:round/>
                      <a:headEnd type="none" w="med" len="med"/>
                      <a:tailEnd type="none" w="med" len="med"/>
                    </a:lnR>
                    <a:solidFill>
                      <a:srgbClr val="D9DEF0"/>
                    </a:solidFill>
                  </a:tcPr>
                </a:tc>
                <a:extLst>
                  <a:ext uri="{0D108BD9-81ED-4DB2-BD59-A6C34878D82A}">
                    <a16:rowId xmlns="" xmlns:a16="http://schemas.microsoft.com/office/drawing/2014/main" val="10005"/>
                  </a:ext>
                </a:extLst>
              </a:tr>
              <a:tr h="429355">
                <a:tc>
                  <a:txBody>
                    <a:bodyPr/>
                    <a:lstStyle/>
                    <a:p>
                      <a:r>
                        <a:rPr lang="en-US" sz="2200" dirty="0"/>
                        <a:t>Mean Age (years)</a:t>
                      </a:r>
                    </a:p>
                  </a:txBody>
                  <a:tcPr>
                    <a:lnL w="12700" cap="flat" cmpd="sng" algn="ctr">
                      <a:solidFill>
                        <a:schemeClr val="tx1"/>
                      </a:solidFill>
                      <a:prstDash val="solid"/>
                      <a:round/>
                      <a:headEnd type="none" w="med" len="med"/>
                      <a:tailEnd type="none" w="med" len="med"/>
                    </a:lnL>
                    <a:solidFill>
                      <a:srgbClr val="E5E9EE"/>
                    </a:solidFill>
                  </a:tcPr>
                </a:tc>
                <a:tc>
                  <a:txBody>
                    <a:bodyPr/>
                    <a:lstStyle/>
                    <a:p>
                      <a:r>
                        <a:rPr lang="en-US" sz="2200" dirty="0"/>
                        <a:t>49.6 (30-66)</a:t>
                      </a:r>
                    </a:p>
                  </a:txBody>
                  <a:tcPr>
                    <a:lnR w="12700" cap="flat" cmpd="sng" algn="ctr">
                      <a:solidFill>
                        <a:schemeClr val="tx1"/>
                      </a:solidFill>
                      <a:prstDash val="solid"/>
                      <a:round/>
                      <a:headEnd type="none" w="med" len="med"/>
                      <a:tailEnd type="none" w="med" len="med"/>
                    </a:lnR>
                    <a:solidFill>
                      <a:srgbClr val="E5E9EE"/>
                    </a:solidFill>
                  </a:tcPr>
                </a:tc>
                <a:extLst>
                  <a:ext uri="{0D108BD9-81ED-4DB2-BD59-A6C34878D82A}">
                    <a16:rowId xmlns="" xmlns:a16="http://schemas.microsoft.com/office/drawing/2014/main" val="10006"/>
                  </a:ext>
                </a:extLst>
              </a:tr>
              <a:tr h="772837">
                <a:tc>
                  <a:txBody>
                    <a:bodyPr/>
                    <a:lstStyle/>
                    <a:p>
                      <a:r>
                        <a:rPr lang="en-US" sz="2200" dirty="0"/>
                        <a:t>Mean Age When</a:t>
                      </a:r>
                      <a:r>
                        <a:rPr lang="en-US" sz="2200" baseline="0" dirty="0"/>
                        <a:t> First  Homeless (years)</a:t>
                      </a:r>
                      <a:endParaRPr lang="en-US" sz="2200" dirty="0"/>
                    </a:p>
                  </a:txBody>
                  <a:tcPr>
                    <a:lnL w="12700" cap="flat" cmpd="sng" algn="ctr">
                      <a:solidFill>
                        <a:schemeClr val="tx1"/>
                      </a:solidFill>
                      <a:prstDash val="solid"/>
                      <a:round/>
                      <a:headEnd type="none" w="med" len="med"/>
                      <a:tailEnd type="none" w="med" len="med"/>
                    </a:lnL>
                    <a:solidFill>
                      <a:srgbClr val="D9DEF0"/>
                    </a:solidFill>
                  </a:tcPr>
                </a:tc>
                <a:tc>
                  <a:txBody>
                    <a:bodyPr/>
                    <a:lstStyle/>
                    <a:p>
                      <a:r>
                        <a:rPr lang="en-US" sz="2200" dirty="0"/>
                        <a:t>33.1 (14-65)</a:t>
                      </a:r>
                    </a:p>
                  </a:txBody>
                  <a:tcPr anchor="ctr">
                    <a:lnR w="12700" cap="flat" cmpd="sng" algn="ctr">
                      <a:solidFill>
                        <a:schemeClr val="tx1"/>
                      </a:solidFill>
                      <a:prstDash val="solid"/>
                      <a:round/>
                      <a:headEnd type="none" w="med" len="med"/>
                      <a:tailEnd type="none" w="med" len="med"/>
                    </a:lnR>
                    <a:solidFill>
                      <a:srgbClr val="D9DEF0"/>
                    </a:solidFill>
                  </a:tcPr>
                </a:tc>
                <a:extLst>
                  <a:ext uri="{0D108BD9-81ED-4DB2-BD59-A6C34878D82A}">
                    <a16:rowId xmlns="" xmlns:a16="http://schemas.microsoft.com/office/drawing/2014/main" val="10007"/>
                  </a:ext>
                </a:extLst>
              </a:tr>
              <a:tr h="429355">
                <a:tc>
                  <a:txBody>
                    <a:bodyPr/>
                    <a:lstStyle/>
                    <a:p>
                      <a:r>
                        <a:rPr lang="en-US" sz="2200" dirty="0"/>
                        <a:t>Race/Ethnicity (n)</a:t>
                      </a:r>
                    </a:p>
                  </a:txBody>
                  <a:tcPr>
                    <a:lnL w="12700" cap="flat" cmpd="sng" algn="ctr">
                      <a:solidFill>
                        <a:schemeClr val="tx1"/>
                      </a:solidFill>
                      <a:prstDash val="solid"/>
                      <a:round/>
                      <a:headEnd type="none" w="med" len="med"/>
                      <a:tailEnd type="none" w="med" len="med"/>
                    </a:lnL>
                    <a:solidFill>
                      <a:srgbClr val="E5E9EE"/>
                    </a:solidFill>
                  </a:tcPr>
                </a:tc>
                <a:tc>
                  <a:txBody>
                    <a:bodyPr/>
                    <a:lstStyle/>
                    <a:p>
                      <a:endParaRPr lang="en-US" sz="2200" dirty="0"/>
                    </a:p>
                  </a:txBody>
                  <a:tcPr>
                    <a:lnR w="12700" cap="flat" cmpd="sng" algn="ctr">
                      <a:solidFill>
                        <a:schemeClr val="tx1"/>
                      </a:solidFill>
                      <a:prstDash val="solid"/>
                      <a:round/>
                      <a:headEnd type="none" w="med" len="med"/>
                      <a:tailEnd type="none" w="med" len="med"/>
                    </a:lnR>
                    <a:solidFill>
                      <a:srgbClr val="E5E9EE"/>
                    </a:solidFill>
                  </a:tcPr>
                </a:tc>
                <a:extLst>
                  <a:ext uri="{0D108BD9-81ED-4DB2-BD59-A6C34878D82A}">
                    <a16:rowId xmlns="" xmlns:a16="http://schemas.microsoft.com/office/drawing/2014/main" val="10008"/>
                  </a:ext>
                </a:extLst>
              </a:tr>
              <a:tr h="429355">
                <a:tc>
                  <a:txBody>
                    <a:bodyPr/>
                    <a:lstStyle/>
                    <a:p>
                      <a:r>
                        <a:rPr lang="en-US" sz="2200" dirty="0"/>
                        <a:t>White Non-Hispanic</a:t>
                      </a:r>
                    </a:p>
                  </a:txBody>
                  <a:tcPr>
                    <a:lnL w="12700" cap="flat" cmpd="sng" algn="ctr">
                      <a:solidFill>
                        <a:schemeClr val="tx1"/>
                      </a:solidFill>
                      <a:prstDash val="solid"/>
                      <a:round/>
                      <a:headEnd type="none" w="med" len="med"/>
                      <a:tailEnd type="none" w="med" len="med"/>
                    </a:lnL>
                    <a:solidFill>
                      <a:srgbClr val="D9DEF0"/>
                    </a:solidFill>
                  </a:tcPr>
                </a:tc>
                <a:tc>
                  <a:txBody>
                    <a:bodyPr/>
                    <a:lstStyle/>
                    <a:p>
                      <a:r>
                        <a:rPr lang="en-US" sz="2200" dirty="0"/>
                        <a:t>24</a:t>
                      </a:r>
                    </a:p>
                  </a:txBody>
                  <a:tcPr>
                    <a:lnR w="12700" cap="flat" cmpd="sng" algn="ctr">
                      <a:solidFill>
                        <a:schemeClr val="tx1"/>
                      </a:solidFill>
                      <a:prstDash val="solid"/>
                      <a:round/>
                      <a:headEnd type="none" w="med" len="med"/>
                      <a:tailEnd type="none" w="med" len="med"/>
                    </a:lnR>
                    <a:solidFill>
                      <a:srgbClr val="D9DEF0"/>
                    </a:solidFill>
                  </a:tcPr>
                </a:tc>
                <a:extLst>
                  <a:ext uri="{0D108BD9-81ED-4DB2-BD59-A6C34878D82A}">
                    <a16:rowId xmlns="" xmlns:a16="http://schemas.microsoft.com/office/drawing/2014/main" val="10009"/>
                  </a:ext>
                </a:extLst>
              </a:tr>
              <a:tr h="429355">
                <a:tc>
                  <a:txBody>
                    <a:bodyPr/>
                    <a:lstStyle/>
                    <a:p>
                      <a:r>
                        <a:rPr lang="en-US" sz="2200" dirty="0"/>
                        <a:t>Black Non-Hispanic</a:t>
                      </a:r>
                    </a:p>
                  </a:txBody>
                  <a:tcPr>
                    <a:lnL w="12700" cap="flat" cmpd="sng" algn="ctr">
                      <a:solidFill>
                        <a:schemeClr val="tx1"/>
                      </a:solidFill>
                      <a:prstDash val="solid"/>
                      <a:round/>
                      <a:headEnd type="none" w="med" len="med"/>
                      <a:tailEnd type="none" w="med" len="med"/>
                    </a:lnL>
                    <a:solidFill>
                      <a:srgbClr val="E5E9EE"/>
                    </a:solidFill>
                  </a:tcPr>
                </a:tc>
                <a:tc>
                  <a:txBody>
                    <a:bodyPr/>
                    <a:lstStyle/>
                    <a:p>
                      <a:r>
                        <a:rPr lang="en-US" sz="2200" dirty="0"/>
                        <a:t>4</a:t>
                      </a:r>
                    </a:p>
                  </a:txBody>
                  <a:tcPr>
                    <a:lnR w="12700" cap="flat" cmpd="sng" algn="ctr">
                      <a:solidFill>
                        <a:schemeClr val="tx1"/>
                      </a:solidFill>
                      <a:prstDash val="solid"/>
                      <a:round/>
                      <a:headEnd type="none" w="med" len="med"/>
                      <a:tailEnd type="none" w="med" len="med"/>
                    </a:lnR>
                    <a:solidFill>
                      <a:srgbClr val="E5E9EE"/>
                    </a:solidFill>
                  </a:tcPr>
                </a:tc>
                <a:extLst>
                  <a:ext uri="{0D108BD9-81ED-4DB2-BD59-A6C34878D82A}">
                    <a16:rowId xmlns="" xmlns:a16="http://schemas.microsoft.com/office/drawing/2014/main" val="10010"/>
                  </a:ext>
                </a:extLst>
              </a:tr>
              <a:tr h="429355">
                <a:tc>
                  <a:txBody>
                    <a:bodyPr/>
                    <a:lstStyle/>
                    <a:p>
                      <a:r>
                        <a:rPr lang="en-US" sz="2200" dirty="0"/>
                        <a:t>Hispanic </a:t>
                      </a:r>
                    </a:p>
                  </a:txBody>
                  <a:tcPr>
                    <a:lnL w="12700"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r>
                        <a:rPr lang="en-US" sz="2200" dirty="0"/>
                        <a:t>4</a:t>
                      </a:r>
                    </a:p>
                  </a:txBody>
                  <a:tcPr>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 xmlns:a16="http://schemas.microsoft.com/office/drawing/2014/main" val="10011"/>
                  </a:ext>
                </a:extLst>
              </a:tr>
              <a:tr h="429355">
                <a:tc>
                  <a:txBody>
                    <a:bodyPr/>
                    <a:lstStyle/>
                    <a:p>
                      <a:r>
                        <a:rPr lang="en-US" sz="2200" dirty="0"/>
                        <a:t>Two or</a:t>
                      </a:r>
                      <a:r>
                        <a:rPr lang="en-US" sz="2200" baseline="0" dirty="0"/>
                        <a:t> more races</a:t>
                      </a:r>
                      <a:endParaRPr lang="en-US" sz="2200" dirty="0"/>
                    </a:p>
                  </a:txBody>
                  <a:tcPr>
                    <a:lnL w="12700" cap="flat" cmpd="sng" algn="ctr">
                      <a:solidFill>
                        <a:schemeClr val="tx1"/>
                      </a:solidFill>
                      <a:prstDash val="solid"/>
                      <a:round/>
                      <a:headEnd type="none" w="med" len="med"/>
                      <a:tailEnd type="none" w="med" len="med"/>
                    </a:lnL>
                    <a:solidFill>
                      <a:srgbClr val="E5E9EE"/>
                    </a:solidFill>
                  </a:tcPr>
                </a:tc>
                <a:tc>
                  <a:txBody>
                    <a:bodyPr/>
                    <a:lstStyle/>
                    <a:p>
                      <a:r>
                        <a:rPr lang="en-US" sz="2200" dirty="0"/>
                        <a:t>1</a:t>
                      </a:r>
                    </a:p>
                  </a:txBody>
                  <a:tcPr>
                    <a:lnR w="12700" cap="flat" cmpd="sng" algn="ctr">
                      <a:solidFill>
                        <a:schemeClr val="tx1"/>
                      </a:solidFill>
                      <a:prstDash val="solid"/>
                      <a:round/>
                      <a:headEnd type="none" w="med" len="med"/>
                      <a:tailEnd type="none" w="med" len="med"/>
                    </a:lnR>
                    <a:solidFill>
                      <a:srgbClr val="E5E9EE"/>
                    </a:solidFill>
                  </a:tcPr>
                </a:tc>
                <a:extLst>
                  <a:ext uri="{0D108BD9-81ED-4DB2-BD59-A6C34878D82A}">
                    <a16:rowId xmlns="" xmlns:a16="http://schemas.microsoft.com/office/drawing/2014/main" val="10012"/>
                  </a:ext>
                </a:extLst>
              </a:tr>
              <a:tr h="429355">
                <a:tc>
                  <a:txBody>
                    <a:bodyPr/>
                    <a:lstStyle/>
                    <a:p>
                      <a:r>
                        <a:rPr lang="en-US" sz="2200" dirty="0"/>
                        <a:t>Other</a:t>
                      </a:r>
                    </a:p>
                  </a:txBody>
                  <a:tcPr>
                    <a:lnL w="12700" cap="flat" cmpd="sng" algn="ctr">
                      <a:solidFill>
                        <a:schemeClr val="tx1"/>
                      </a:solidFill>
                      <a:prstDash val="solid"/>
                      <a:round/>
                      <a:headEnd type="none" w="med" len="med"/>
                      <a:tailEnd type="none" w="med" len="med"/>
                    </a:lnL>
                    <a:solidFill>
                      <a:srgbClr val="D9DEF0"/>
                    </a:solidFill>
                  </a:tcPr>
                </a:tc>
                <a:tc>
                  <a:txBody>
                    <a:bodyPr/>
                    <a:lstStyle/>
                    <a:p>
                      <a:r>
                        <a:rPr lang="en-US" sz="2200" dirty="0"/>
                        <a:t>1</a:t>
                      </a:r>
                    </a:p>
                  </a:txBody>
                  <a:tcPr>
                    <a:lnR w="12700" cap="flat" cmpd="sng" algn="ctr">
                      <a:solidFill>
                        <a:schemeClr val="tx1"/>
                      </a:solidFill>
                      <a:prstDash val="solid"/>
                      <a:round/>
                      <a:headEnd type="none" w="med" len="med"/>
                      <a:tailEnd type="none" w="med" len="med"/>
                    </a:lnR>
                    <a:solidFill>
                      <a:srgbClr val="D9DEF0"/>
                    </a:solidFill>
                  </a:tcPr>
                </a:tc>
                <a:extLst>
                  <a:ext uri="{0D108BD9-81ED-4DB2-BD59-A6C34878D82A}">
                    <a16:rowId xmlns="" xmlns:a16="http://schemas.microsoft.com/office/drawing/2014/main" val="10013"/>
                  </a:ext>
                </a:extLst>
              </a:tr>
              <a:tr h="429355">
                <a:tc>
                  <a:txBody>
                    <a:bodyPr/>
                    <a:lstStyle/>
                    <a:p>
                      <a:r>
                        <a:rPr lang="en-US" sz="2200" dirty="0"/>
                        <a:t>Language (n)</a:t>
                      </a:r>
                    </a:p>
                  </a:txBody>
                  <a:tcPr>
                    <a:lnL w="12700" cap="flat" cmpd="sng" algn="ctr">
                      <a:solidFill>
                        <a:schemeClr val="tx1"/>
                      </a:solidFill>
                      <a:prstDash val="solid"/>
                      <a:round/>
                      <a:headEnd type="none" w="med" len="med"/>
                      <a:tailEnd type="none" w="med" len="med"/>
                    </a:lnL>
                    <a:solidFill>
                      <a:srgbClr val="E5E9EE"/>
                    </a:solidFill>
                  </a:tcPr>
                </a:tc>
                <a:tc>
                  <a:txBody>
                    <a:bodyPr/>
                    <a:lstStyle/>
                    <a:p>
                      <a:endParaRPr lang="en-US" sz="2200" dirty="0"/>
                    </a:p>
                  </a:txBody>
                  <a:tcPr>
                    <a:lnR w="12700" cap="flat" cmpd="sng" algn="ctr">
                      <a:solidFill>
                        <a:schemeClr val="tx1"/>
                      </a:solidFill>
                      <a:prstDash val="solid"/>
                      <a:round/>
                      <a:headEnd type="none" w="med" len="med"/>
                      <a:tailEnd type="none" w="med" len="med"/>
                    </a:lnR>
                    <a:solidFill>
                      <a:srgbClr val="E5E9EE"/>
                    </a:solidFill>
                  </a:tcPr>
                </a:tc>
                <a:extLst>
                  <a:ext uri="{0D108BD9-81ED-4DB2-BD59-A6C34878D82A}">
                    <a16:rowId xmlns="" xmlns:a16="http://schemas.microsoft.com/office/drawing/2014/main" val="10014"/>
                  </a:ext>
                </a:extLst>
              </a:tr>
              <a:tr h="429355">
                <a:tc>
                  <a:txBody>
                    <a:bodyPr/>
                    <a:lstStyle/>
                    <a:p>
                      <a:r>
                        <a:rPr lang="en-US" sz="2200" dirty="0"/>
                        <a:t>English</a:t>
                      </a:r>
                    </a:p>
                  </a:txBody>
                  <a:tcPr>
                    <a:lnL w="12700"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r>
                        <a:rPr lang="en-US" sz="2200" dirty="0"/>
                        <a:t>30</a:t>
                      </a:r>
                    </a:p>
                  </a:txBody>
                  <a:tcPr>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 xmlns:a16="http://schemas.microsoft.com/office/drawing/2014/main" val="10015"/>
                  </a:ext>
                </a:extLst>
              </a:tr>
              <a:tr h="429355">
                <a:tc>
                  <a:txBody>
                    <a:bodyPr/>
                    <a:lstStyle/>
                    <a:p>
                      <a:r>
                        <a:rPr lang="en-US" sz="2200" dirty="0"/>
                        <a:t>Spanish</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E5E9EE"/>
                    </a:solidFill>
                  </a:tcPr>
                </a:tc>
                <a:tc>
                  <a:txBody>
                    <a:bodyPr/>
                    <a:lstStyle/>
                    <a:p>
                      <a:r>
                        <a:rPr lang="en-US" sz="2200" dirty="0"/>
                        <a:t>4</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5E9EE"/>
                    </a:solidFill>
                  </a:tcPr>
                </a:tc>
                <a:extLst>
                  <a:ext uri="{0D108BD9-81ED-4DB2-BD59-A6C34878D82A}">
                    <a16:rowId xmlns="" xmlns:a16="http://schemas.microsoft.com/office/drawing/2014/main" val="10016"/>
                  </a:ext>
                </a:extLst>
              </a:tr>
            </a:tbl>
          </a:graphicData>
        </a:graphic>
      </p:graphicFrame>
      <p:sp>
        <p:nvSpPr>
          <p:cNvPr id="40" name="Content Placeholder 5"/>
          <p:cNvSpPr txBox="1">
            <a:spLocks/>
          </p:cNvSpPr>
          <p:nvPr/>
        </p:nvSpPr>
        <p:spPr>
          <a:xfrm>
            <a:off x="10164861" y="21115376"/>
            <a:ext cx="17160677" cy="3685316"/>
          </a:xfrm>
          <a:prstGeom prst="rect">
            <a:avLst/>
          </a:prstGeom>
        </p:spPr>
        <p:txBody>
          <a:bodyPr vert="horz"/>
          <a:lstStyle>
            <a:lvl1pPr marL="0" indent="0" algn="l" defTabSz="1672026" rtl="0" eaLnBrk="1" latinLnBrk="0" hangingPunct="1">
              <a:spcBef>
                <a:spcPct val="20000"/>
              </a:spcBef>
              <a:buFont typeface="Arial"/>
              <a:buNone/>
              <a:defRPr sz="2800" kern="1200" baseline="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a:lstStyle>
          <a:p>
            <a:endParaRPr lang="en-US" b="1"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endParaRPr lang="en-US" dirty="0"/>
          </a:p>
        </p:txBody>
      </p:sp>
      <p:sp>
        <p:nvSpPr>
          <p:cNvPr id="41" name="Rectangle 40"/>
          <p:cNvSpPr/>
          <p:nvPr/>
        </p:nvSpPr>
        <p:spPr>
          <a:xfrm>
            <a:off x="9774381" y="17442818"/>
            <a:ext cx="19458710" cy="523220"/>
          </a:xfrm>
          <a:prstGeom prst="rect">
            <a:avLst/>
          </a:prstGeom>
        </p:spPr>
        <p:txBody>
          <a:bodyPr wrap="square">
            <a:spAutoFit/>
          </a:bodyPr>
          <a:lstStyle/>
          <a:p>
            <a:endParaRPr lang="en-US" sz="2800" dirty="0">
              <a:latin typeface="+mj-lt"/>
            </a:endParaRPr>
          </a:p>
        </p:txBody>
      </p:sp>
      <p:graphicFrame>
        <p:nvGraphicFramePr>
          <p:cNvPr id="21" name="Diagram 20"/>
          <p:cNvGraphicFramePr/>
          <p:nvPr>
            <p:extLst>
              <p:ext uri="{D42A27DB-BD31-4B8C-83A1-F6EECF244321}">
                <p14:modId xmlns:p14="http://schemas.microsoft.com/office/powerpoint/2010/main" val="307289764"/>
              </p:ext>
            </p:extLst>
          </p:nvPr>
        </p:nvGraphicFramePr>
        <p:xfrm>
          <a:off x="10204496" y="14847341"/>
          <a:ext cx="17013233" cy="5849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http://www.psr.org/chapters/boston/assets/images/boston-university-school-of-public-health.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3208" y="794966"/>
            <a:ext cx="3895961" cy="308430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7855921" y="6226617"/>
            <a:ext cx="8722404" cy="6440225"/>
          </a:xfrm>
          <a:prstGeom prst="rect">
            <a:avLst/>
          </a:prstGeom>
        </p:spPr>
        <p:txBody>
          <a:bodyPr wrap="square">
            <a:spAutoFit/>
          </a:bodyPr>
          <a:lstStyle/>
          <a:p>
            <a:r>
              <a:rPr lang="en-US" sz="2750" dirty="0"/>
              <a:t>Our preliminary findings show that accessing showers and bathrooms is a challenge for those that experience homelessness in Boston, with 79% of subjects stating that there aren’t enough public showers available. Subjects also reported </a:t>
            </a:r>
            <a:r>
              <a:rPr lang="en-US" sz="2750" dirty="0" smtClean="0"/>
              <a:t>that, </a:t>
            </a:r>
            <a:r>
              <a:rPr lang="en-US" sz="2750" dirty="0"/>
              <a:t>on </a:t>
            </a:r>
            <a:r>
              <a:rPr lang="en-US" sz="2750" dirty="0" smtClean="0"/>
              <a:t>average, </a:t>
            </a:r>
            <a:r>
              <a:rPr lang="en-US" sz="2750" dirty="0"/>
              <a:t>they </a:t>
            </a:r>
            <a:r>
              <a:rPr lang="en-US" sz="2750" dirty="0" smtClean="0"/>
              <a:t>are unable </a:t>
            </a:r>
            <a:r>
              <a:rPr lang="en-US" sz="2750" dirty="0"/>
              <a:t>to shower when they wanted to 3 days out of the week. </a:t>
            </a:r>
            <a:r>
              <a:rPr lang="en-US" sz="2750" dirty="0" smtClean="0"/>
              <a:t>Access to showers was particularly limited on </a:t>
            </a:r>
            <a:r>
              <a:rPr lang="en-US" sz="2750" dirty="0"/>
              <a:t>weekends. Access to public toilets also emerged as a major issue, with many respondents explaining the numerous challenges in using public bathrooms as a homeless individual.</a:t>
            </a:r>
          </a:p>
          <a:p>
            <a:r>
              <a:rPr lang="en-US" sz="2750" dirty="0" smtClean="0"/>
              <a:t>The </a:t>
            </a:r>
            <a:r>
              <a:rPr lang="en-US" sz="2750" dirty="0"/>
              <a:t>majority of our respondents were middle-aged and white, which could limit the generalizability of </a:t>
            </a:r>
            <a:r>
              <a:rPr lang="en-US" sz="2750" dirty="0" smtClean="0"/>
              <a:t>findings.  Although </a:t>
            </a:r>
            <a:r>
              <a:rPr lang="en-US" sz="2750" dirty="0"/>
              <a:t>our sample size was small, which may be seen as a limitation, it allowed us to gather a substantial amount of </a:t>
            </a:r>
            <a:r>
              <a:rPr lang="en-US" sz="2750" dirty="0" smtClean="0"/>
              <a:t>in-depth qualitative feedback.</a:t>
            </a:r>
            <a:r>
              <a:rPr lang="en-US" sz="2750" dirty="0"/>
              <a:t> </a:t>
            </a:r>
          </a:p>
        </p:txBody>
      </p:sp>
      <p:sp>
        <p:nvSpPr>
          <p:cNvPr id="22" name="TextBox 21"/>
          <p:cNvSpPr txBox="1"/>
          <p:nvPr/>
        </p:nvSpPr>
        <p:spPr>
          <a:xfrm>
            <a:off x="10212695" y="14113807"/>
            <a:ext cx="17005033" cy="58477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200" b="1" dirty="0">
                <a:solidFill>
                  <a:schemeClr val="tx2"/>
                </a:solidFill>
              </a:rPr>
              <a:t>QUALITATIVE RESULTS</a:t>
            </a:r>
          </a:p>
        </p:txBody>
      </p:sp>
      <p:sp>
        <p:nvSpPr>
          <p:cNvPr id="29" name="Text Placeholder 4"/>
          <p:cNvSpPr>
            <a:spLocks noGrp="1"/>
          </p:cNvSpPr>
          <p:nvPr>
            <p:ph type="body" sz="quarter" idx="13"/>
          </p:nvPr>
        </p:nvSpPr>
        <p:spPr>
          <a:xfrm>
            <a:off x="27855922" y="18393028"/>
            <a:ext cx="8801944" cy="867572"/>
          </a:xfrm>
          <a:solidFill>
            <a:schemeClr val="tx2"/>
          </a:solidFill>
        </p:spPr>
        <p:txBody>
          <a:bodyPr/>
          <a:lstStyle/>
          <a:p>
            <a:r>
              <a:rPr lang="en-US" u="none" dirty="0"/>
              <a:t>ACKNOWLDGEMENTS</a:t>
            </a:r>
          </a:p>
        </p:txBody>
      </p:sp>
      <p:sp>
        <p:nvSpPr>
          <p:cNvPr id="30" name="Content Placeholder 8"/>
          <p:cNvSpPr txBox="1">
            <a:spLocks/>
          </p:cNvSpPr>
          <p:nvPr/>
        </p:nvSpPr>
        <p:spPr>
          <a:xfrm>
            <a:off x="27760451" y="19343727"/>
            <a:ext cx="8897415" cy="2540873"/>
          </a:xfrm>
          <a:prstGeom prst="rect">
            <a:avLst/>
          </a:prstGeom>
        </p:spPr>
        <p:txBody>
          <a:bodyPr vert="horz"/>
          <a:lstStyle>
            <a:lvl1pPr marL="0" indent="0" algn="l" defTabSz="1672026" rtl="0" eaLnBrk="1" latinLnBrk="0" hangingPunct="1">
              <a:spcBef>
                <a:spcPct val="20000"/>
              </a:spcBef>
              <a:buFont typeface="Arial"/>
              <a:buNone/>
              <a:defRPr sz="2800" kern="1200" baseline="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a:lstStyle>
          <a:p>
            <a:r>
              <a:rPr lang="en-US" sz="2550" dirty="0"/>
              <a:t>This project was funded through an Urban Research Award from the </a:t>
            </a:r>
            <a:r>
              <a:rPr lang="en-US" sz="2550" dirty="0" smtClean="0"/>
              <a:t>BU Initiative </a:t>
            </a:r>
            <a:r>
              <a:rPr lang="en-US" sz="2550" dirty="0"/>
              <a:t>on Cities. We also want to thank our faculty advisors Dr. Yvette Cozier and Dr. Jessica </a:t>
            </a:r>
            <a:r>
              <a:rPr lang="en-US" sz="2550" dirty="0" err="1"/>
              <a:t>Leibler</a:t>
            </a:r>
            <a:r>
              <a:rPr lang="en-US" sz="2550" dirty="0"/>
              <a:t> for </a:t>
            </a:r>
            <a:r>
              <a:rPr lang="en-US" sz="2550" dirty="0" smtClean="0"/>
              <a:t>their </a:t>
            </a:r>
            <a:r>
              <a:rPr lang="en-US" sz="2550" dirty="0"/>
              <a:t>support.</a:t>
            </a:r>
          </a:p>
        </p:txBody>
      </p:sp>
    </p:spTree>
    <p:extLst>
      <p:ext uri="{BB962C8B-B14F-4D97-AF65-F5344CB8AC3E}">
        <p14:creationId xmlns:p14="http://schemas.microsoft.com/office/powerpoint/2010/main" val="2852592039"/>
      </p:ext>
    </p:extLst>
  </p:cSld>
  <p:clrMapOvr>
    <a:masterClrMapping/>
  </p:clrMapOvr>
</p:sld>
</file>

<file path=ppt/theme/theme1.xml><?xml version="1.0" encoding="utf-8"?>
<a:theme xmlns:a="http://schemas.openxmlformats.org/drawingml/2006/main" name="2 Column w/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 Background Bo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 Column w/ no boxes">
  <a:themeElements>
    <a:clrScheme name="Custom 15">
      <a:dk1>
        <a:sysClr val="windowText" lastClr="000000"/>
      </a:dk1>
      <a:lt1>
        <a:sysClr val="window" lastClr="FFFFFF"/>
      </a:lt1>
      <a:dk2>
        <a:srgbClr val="242852"/>
      </a:dk2>
      <a:lt2>
        <a:srgbClr val="ACCBF9"/>
      </a:lt2>
      <a:accent1>
        <a:srgbClr val="445BB2"/>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 Column with no 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ortrait 23 x 41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3890</TotalTime>
  <Words>787</Words>
  <Application>Microsoft Macintosh PowerPoint</Application>
  <PresentationFormat>Custom</PresentationFormat>
  <Paragraphs>74</Paragraphs>
  <Slides>1</Slides>
  <Notes>0</Notes>
  <HiddenSlides>0</HiddenSlides>
  <MMClips>0</MMClips>
  <ScaleCrop>false</ScaleCrop>
  <HeadingPairs>
    <vt:vector size="4" baseType="variant">
      <vt:variant>
        <vt:lpstr>Theme</vt:lpstr>
      </vt:variant>
      <vt:variant>
        <vt:i4>5</vt:i4>
      </vt:variant>
      <vt:variant>
        <vt:lpstr>Slide Titles</vt:lpstr>
      </vt:variant>
      <vt:variant>
        <vt:i4>1</vt:i4>
      </vt:variant>
    </vt:vector>
  </HeadingPairs>
  <TitlesOfParts>
    <vt:vector size="6" baseType="lpstr">
      <vt:lpstr>2 Column w/boxes</vt:lpstr>
      <vt:lpstr>1 Background Box</vt:lpstr>
      <vt:lpstr>3 Column w/ no boxes</vt:lpstr>
      <vt:lpstr>2 Column with no boxes</vt:lpstr>
      <vt:lpstr>Portrait 23 x 41_1</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at ePosterBoards LLC</dc:creator>
  <cp:lastModifiedBy>BU</cp:lastModifiedBy>
  <cp:revision>91</cp:revision>
  <dcterms:created xsi:type="dcterms:W3CDTF">2013-11-25T16:31:35Z</dcterms:created>
  <dcterms:modified xsi:type="dcterms:W3CDTF">2016-04-29T14:13:56Z</dcterms:modified>
</cp:coreProperties>
</file>