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xlsx" ContentType="application/vnd.openxmlformats-officedocument.spreadsheetml.sheet"/>
  <Default Extension="rels" ContentType="application/vnd.openxmlformats-package.relationships+xml"/>
  <Default Extension="gif" ContentType="image/gif"/>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Override1.xml" ContentType="application/vnd.openxmlformats-officedocument.themeOverrid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4" r:id="rId1"/>
    <p:sldMasterId id="2147483726" r:id="rId2"/>
    <p:sldMasterId id="2147483738" r:id="rId3"/>
    <p:sldMasterId id="2147483750" r:id="rId4"/>
    <p:sldMasterId id="2147483764" r:id="rId5"/>
  </p:sldMasterIdLst>
  <p:notesMasterIdLst>
    <p:notesMasterId r:id="rId46"/>
  </p:notesMasterIdLst>
  <p:sldIdLst>
    <p:sldId id="256" r:id="rId6"/>
    <p:sldId id="269" r:id="rId7"/>
    <p:sldId id="267" r:id="rId8"/>
    <p:sldId id="270" r:id="rId9"/>
    <p:sldId id="271" r:id="rId10"/>
    <p:sldId id="268" r:id="rId11"/>
    <p:sldId id="272" r:id="rId12"/>
    <p:sldId id="273" r:id="rId13"/>
    <p:sldId id="274" r:id="rId14"/>
    <p:sldId id="275" r:id="rId15"/>
    <p:sldId id="276" r:id="rId16"/>
    <p:sldId id="277" r:id="rId17"/>
    <p:sldId id="278" r:id="rId18"/>
    <p:sldId id="279" r:id="rId19"/>
    <p:sldId id="280" r:id="rId20"/>
    <p:sldId id="281"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 id="298" r:id="rId38"/>
    <p:sldId id="299" r:id="rId39"/>
    <p:sldId id="302" r:id="rId40"/>
    <p:sldId id="304" r:id="rId41"/>
    <p:sldId id="303" r:id="rId42"/>
    <p:sldId id="301" r:id="rId43"/>
    <p:sldId id="305" r:id="rId44"/>
    <p:sldId id="300"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538"/>
    <p:restoredTop sz="88494"/>
  </p:normalViewPr>
  <p:slideViewPr>
    <p:cSldViewPr snapToGrid="0" snapToObjects="1">
      <p:cViewPr varScale="1">
        <p:scale>
          <a:sx n="70" d="100"/>
          <a:sy n="70" d="100"/>
        </p:scale>
        <p:origin x="42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5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9" Type="http://schemas.openxmlformats.org/officeDocument/2006/relationships/slide" Target="slides/slide4.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NULL" TargetMode="External"/></Relationships>
</file>

<file path=ppt/charts/_rels/chart2.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microsoft.com/office/2011/relationships/chartStyle" Target="style3.xml"/><Relationship Id="rId2" Type="http://schemas.microsoft.com/office/2011/relationships/chartColorStyle" Target="colors3.xml"/><Relationship Id="rId3" Type="http://schemas.openxmlformats.org/officeDocument/2006/relationships/oleObject" Target="NULL"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a:t>DOC 2015</a:t>
            </a:r>
          </a:p>
        </c:rich>
      </c:tx>
      <c:layout>
        <c:manualLayout>
          <c:xMode val="edge"/>
          <c:yMode val="edge"/>
          <c:x val="0.309675141242938"/>
          <c:y val="0.00351102045736156"/>
        </c:manualLayout>
      </c:layout>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manualLayout>
          <c:layoutTarget val="inner"/>
          <c:xMode val="edge"/>
          <c:yMode val="edge"/>
          <c:x val="0.154802010398503"/>
          <c:y val="0.124794938666494"/>
          <c:w val="0.728132436338485"/>
          <c:h val="0.838436804262065"/>
        </c:manualLayout>
      </c:layout>
      <c:pieChart>
        <c:varyColors val="1"/>
        <c:ser>
          <c:idx val="0"/>
          <c:order val="0"/>
          <c:tx>
            <c:strRef>
              <c:f>Sheet1!$B$1</c:f>
              <c:strCache>
                <c:ptCount val="1"/>
                <c:pt idx="0">
                  <c:v>DOC</c:v>
                </c:pt>
              </c:strCache>
            </c:strRef>
          </c:tx>
          <c:dPt>
            <c:idx val="0"/>
            <c:bubble3D val="0"/>
            <c:spPr>
              <a:solidFill>
                <a:schemeClr val="accent5">
                  <a:shade val="50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rgbClr r="0" g="0" b="0">
                    <a:shade val="40000"/>
                    <a:satMod val="150000"/>
                  </a:scrgbClr>
                </a:contourClr>
              </a:sp3d>
            </c:spPr>
          </c:dPt>
          <c:dPt>
            <c:idx val="1"/>
            <c:bubble3D val="0"/>
            <c:spPr>
              <a:solidFill>
                <a:schemeClr val="accent5">
                  <a:shade val="70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rgbClr r="0" g="0" b="0">
                    <a:shade val="40000"/>
                    <a:satMod val="150000"/>
                  </a:scrgbClr>
                </a:contourClr>
              </a:sp3d>
            </c:spPr>
          </c:dPt>
          <c:dPt>
            <c:idx val="2"/>
            <c:bubble3D val="0"/>
            <c:spPr>
              <a:solidFill>
                <a:schemeClr val="accent5">
                  <a:shade val="90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rgbClr r="0" g="0" b="0">
                    <a:shade val="40000"/>
                    <a:satMod val="150000"/>
                  </a:scrgbClr>
                </a:contourClr>
              </a:sp3d>
            </c:spPr>
          </c:dPt>
          <c:dPt>
            <c:idx val="3"/>
            <c:bubble3D val="0"/>
            <c:spPr>
              <a:solidFill>
                <a:schemeClr val="accent5">
                  <a:tint val="90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rgbClr r="0" g="0" b="0">
                    <a:shade val="40000"/>
                    <a:satMod val="150000"/>
                  </a:scrgbClr>
                </a:contourClr>
              </a:sp3d>
            </c:spPr>
          </c:dPt>
          <c:dPt>
            <c:idx val="4"/>
            <c:bubble3D val="0"/>
            <c:spPr>
              <a:solidFill>
                <a:schemeClr val="accent5">
                  <a:tint val="70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rgbClr r="0" g="0" b="0">
                    <a:shade val="40000"/>
                    <a:satMod val="150000"/>
                  </a:scrgbClr>
                </a:contourClr>
              </a:sp3d>
            </c:spPr>
          </c:dPt>
          <c:dPt>
            <c:idx val="5"/>
            <c:bubble3D val="0"/>
            <c:spPr>
              <a:solidFill>
                <a:schemeClr val="accent5">
                  <a:tint val="50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rgbClr r="0" g="0" b="0">
                    <a:shade val="40000"/>
                    <a:satMod val="150000"/>
                  </a:scrgbClr>
                </a:contourClr>
              </a:sp3d>
            </c:spPr>
          </c:dPt>
          <c:dLbls>
            <c:dLbl>
              <c:idx val="0"/>
              <c:layout>
                <c:manualLayout>
                  <c:x val="-0.151713069971004"/>
                  <c:y val="0.11066003300189"/>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3"/>
              <c:layout>
                <c:manualLayout>
                  <c:x val="0.11470658128757"/>
                  <c:y val="-0.0397777437442118"/>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40374338104205"/>
                      <c:h val="0.187764383595843"/>
                    </c:manualLayout>
                  </c15:layout>
                </c:ext>
              </c:extLst>
            </c:dLbl>
            <c:dLbl>
              <c:idx val="4"/>
              <c:layout>
                <c:manualLayout>
                  <c:x val="0.207220938125731"/>
                  <c:y val="0.21732889691398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8425687044905"/>
                      <c:h val="0.247303893445279"/>
                    </c:manualLayout>
                  </c15:layout>
                </c:ext>
              </c:extLst>
            </c:dLbl>
            <c:dLbl>
              <c:idx val="5"/>
              <c:layout>
                <c:manualLayout>
                  <c:x val="0.023915897540822"/>
                  <c:y val="0.0132473254978249"/>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lt1">
                        <a:lumMod val="85000"/>
                      </a:schemeClr>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a:solidFill>
                    <a:schemeClr val="lt1">
                      <a:lumMod val="95000"/>
                      <a:alpha val="54000"/>
                    </a:schemeClr>
                  </a:solidFill>
                </a:ln>
                <a:effectLst/>
              </c:spPr>
            </c:leaderLines>
            <c:extLst>
              <c:ext xmlns:c15="http://schemas.microsoft.com/office/drawing/2012/chart" uri="{CE6537A1-D6FC-4f65-9D91-7224C49458BB}">
                <c15:layout/>
              </c:ext>
            </c:extLst>
          </c:dLbls>
          <c:cat>
            <c:strRef>
              <c:f>Sheet1!$A$2:$A$7</c:f>
              <c:strCache>
                <c:ptCount val="6"/>
                <c:pt idx="0">
                  <c:v>White</c:v>
                </c:pt>
                <c:pt idx="1">
                  <c:v>Black</c:v>
                </c:pt>
                <c:pt idx="2">
                  <c:v>Asian</c:v>
                </c:pt>
                <c:pt idx="3">
                  <c:v>Hispanic</c:v>
                </c:pt>
                <c:pt idx="4">
                  <c:v>Native American</c:v>
                </c:pt>
                <c:pt idx="5">
                  <c:v>Other</c:v>
                </c:pt>
              </c:strCache>
            </c:strRef>
          </c:cat>
          <c:val>
            <c:numRef>
              <c:f>Sheet1!$B$2:$B$7</c:f>
              <c:numCache>
                <c:formatCode>General</c:formatCode>
                <c:ptCount val="6"/>
                <c:pt idx="0">
                  <c:v>42.0</c:v>
                </c:pt>
                <c:pt idx="1">
                  <c:v>28.0</c:v>
                </c:pt>
                <c:pt idx="2">
                  <c:v>1.0</c:v>
                </c:pt>
                <c:pt idx="3">
                  <c:v>27.0</c:v>
                </c:pt>
                <c:pt idx="4">
                  <c:v>1.0</c:v>
                </c:pt>
                <c:pt idx="5">
                  <c:v>1.0</c:v>
                </c:pt>
              </c:numCache>
            </c:numRef>
          </c:val>
        </c:ser>
        <c:dLbls>
          <c:dLblPos val="inEnd"/>
          <c:showLegendKey val="0"/>
          <c:showVal val="0"/>
          <c:showCatName val="0"/>
          <c:showSerName val="0"/>
          <c:showPercent val="1"/>
          <c:showBubbleSize val="0"/>
          <c:showLeaderLines val="1"/>
        </c:dLbls>
        <c:firstSliceAng val="0"/>
      </c:pieChart>
      <c:spPr>
        <a:noFill/>
        <a:ln>
          <a:noFill/>
        </a:ln>
        <a:effectLst/>
      </c:spPr>
    </c:plotArea>
    <c:legend>
      <c:legendPos val="b"/>
      <c:layout>
        <c:manualLayout>
          <c:xMode val="edge"/>
          <c:yMode val="edge"/>
          <c:x val="0.0"/>
          <c:y val="0.755190366423365"/>
          <c:w val="1.0"/>
          <c:h val="0.24333638727606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layout>
        <c:manualLayout>
          <c:xMode val="edge"/>
          <c:yMode val="edge"/>
          <c:x val="0.125931481344211"/>
          <c:y val="0.0"/>
        </c:manualLayout>
      </c:layout>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manualLayout>
          <c:layoutTarget val="inner"/>
          <c:xMode val="edge"/>
          <c:yMode val="edge"/>
          <c:x val="0.177255581268967"/>
          <c:y val="0.118109801017141"/>
          <c:w val="0.613683468956434"/>
          <c:h val="0.838436804262065"/>
        </c:manualLayout>
      </c:layout>
      <c:pieChart>
        <c:varyColors val="1"/>
        <c:ser>
          <c:idx val="0"/>
          <c:order val="0"/>
          <c:tx>
            <c:strRef>
              <c:f>Sheet1!$B$1</c:f>
              <c:strCache>
                <c:ptCount val="1"/>
                <c:pt idx="0">
                  <c:v>Admitted Students 2015</c:v>
                </c:pt>
              </c:strCache>
            </c:strRef>
          </c:tx>
          <c:dPt>
            <c:idx val="0"/>
            <c:bubble3D val="0"/>
            <c:spPr>
              <a:solidFill>
                <a:schemeClr val="accent5">
                  <a:shade val="6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rgbClr r="0" g="0" b="0">
                    <a:shade val="40000"/>
                    <a:satMod val="150000"/>
                  </a:scrgbClr>
                </a:contourClr>
              </a:sp3d>
            </c:spPr>
          </c:dPt>
          <c:dPt>
            <c:idx val="1"/>
            <c:bubble3D val="0"/>
            <c:spPr>
              <a:solidFill>
                <a:schemeClr val="accent5"/>
              </a:solidFill>
              <a:ln>
                <a:noFill/>
              </a:ln>
              <a:effectLst/>
              <a:scene3d>
                <a:camera prst="orthographicFront">
                  <a:rot lat="0" lon="0" rev="0"/>
                </a:camera>
                <a:lightRig rig="brightRoom" dir="tl">
                  <a:rot lat="0" lon="0" rev="1800000"/>
                </a:lightRig>
              </a:scene3d>
              <a:sp3d contourW="10160" prstMaterial="dkEdge">
                <a:bevelT w="38100" h="50800" prst="angle"/>
                <a:contourClr>
                  <a:scrgbClr r="0" g="0" b="0">
                    <a:shade val="40000"/>
                    <a:satMod val="150000"/>
                  </a:scrgbClr>
                </a:contourClr>
              </a:sp3d>
            </c:spPr>
          </c:dPt>
          <c:dPt>
            <c:idx val="2"/>
            <c:bubble3D val="0"/>
            <c:spPr>
              <a:solidFill>
                <a:schemeClr val="accent5">
                  <a:tint val="6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rgbClr r="0" g="0" b="0">
                    <a:shade val="40000"/>
                    <a:satMod val="150000"/>
                  </a:scrgbClr>
                </a:contourClr>
              </a:sp3d>
            </c:spPr>
          </c:dPt>
          <c:dLbls>
            <c:dLbl>
              <c:idx val="0"/>
              <c:layout>
                <c:manualLayout>
                  <c:x val="-0.140217257920745"/>
                  <c:y val="-0.234490635170353"/>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1"/>
              <c:layout>
                <c:manualLayout>
                  <c:x val="-0.00306096556493787"/>
                  <c:y val="-0.133641835954628"/>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2"/>
              <c:layout>
                <c:manualLayout>
                  <c:x val="-0.0756836543318186"/>
                  <c:y val="0.166481880225134"/>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73766708637542"/>
                      <c:h val="0.254993227394902"/>
                    </c:manualLayout>
                  </c15:layout>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lt1">
                        <a:lumMod val="85000"/>
                      </a:schemeClr>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a:solidFill>
                    <a:schemeClr val="lt1">
                      <a:lumMod val="95000"/>
                      <a:alpha val="54000"/>
                    </a:schemeClr>
                  </a:solidFill>
                </a:ln>
                <a:effectLst/>
              </c:spPr>
            </c:leaderLines>
            <c:extLst>
              <c:ext xmlns:c15="http://schemas.microsoft.com/office/drawing/2012/chart" uri="{CE6537A1-D6FC-4f65-9D91-7224C49458BB}"/>
            </c:extLst>
          </c:dLbls>
          <c:cat>
            <c:strRef>
              <c:f>Sheet1!$A$2:$A$4</c:f>
              <c:strCache>
                <c:ptCount val="3"/>
                <c:pt idx="0">
                  <c:v>White</c:v>
                </c:pt>
                <c:pt idx="1">
                  <c:v>Black</c:v>
                </c:pt>
                <c:pt idx="2">
                  <c:v>Unknown</c:v>
                </c:pt>
              </c:strCache>
            </c:strRef>
          </c:cat>
          <c:val>
            <c:numRef>
              <c:f>Sheet1!$B$2:$B$4</c:f>
              <c:numCache>
                <c:formatCode>General</c:formatCode>
                <c:ptCount val="3"/>
                <c:pt idx="0">
                  <c:v>43.8</c:v>
                </c:pt>
                <c:pt idx="1">
                  <c:v>43.8</c:v>
                </c:pt>
                <c:pt idx="2">
                  <c:v>12.5</c:v>
                </c:pt>
              </c:numCache>
            </c:numRef>
          </c:val>
        </c:ser>
        <c:dLbls>
          <c:dLblPos val="inEnd"/>
          <c:showLegendKey val="0"/>
          <c:showVal val="0"/>
          <c:showCatName val="1"/>
          <c:showSerName val="0"/>
          <c:showPercent val="1"/>
          <c:showBubbleSize val="0"/>
          <c:showLeaderLines val="1"/>
        </c:dLbls>
        <c:firstSliceAng val="0"/>
      </c:pieChart>
      <c:spPr>
        <a:noFill/>
        <a:ln>
          <a:noFill/>
        </a:ln>
        <a:effectLst/>
      </c:spPr>
    </c:plotArea>
    <c:legend>
      <c:legendPos val="b"/>
      <c:layout>
        <c:manualLayout>
          <c:xMode val="edge"/>
          <c:yMode val="edge"/>
          <c:x val="0.0294380465319063"/>
          <c:y val="0.879679876727121"/>
          <c:w val="0.788573745789919"/>
          <c:h val="0.095295098247854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layout>
        <c:manualLayout>
          <c:xMode val="edge"/>
          <c:yMode val="edge"/>
          <c:x val="0.246026001433935"/>
          <c:y val="0.000937858440366313"/>
        </c:manualLayout>
      </c:layout>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manualLayout>
          <c:layoutTarget val="inner"/>
          <c:xMode val="edge"/>
          <c:yMode val="edge"/>
          <c:x val="0.094419112176058"/>
          <c:y val="0.124645835009193"/>
          <c:w val="0.827636080806362"/>
          <c:h val="0.838629838239462"/>
        </c:manualLayout>
      </c:layout>
      <c:pieChart>
        <c:varyColors val="1"/>
        <c:ser>
          <c:idx val="0"/>
          <c:order val="0"/>
          <c:tx>
            <c:strRef>
              <c:f>Sheet1!$B$1</c:f>
              <c:strCache>
                <c:ptCount val="1"/>
                <c:pt idx="0">
                  <c:v>BU PEP 2015</c:v>
                </c:pt>
              </c:strCache>
            </c:strRef>
          </c:tx>
          <c:dPt>
            <c:idx val="0"/>
            <c:bubble3D val="0"/>
            <c:spPr>
              <a:solidFill>
                <a:schemeClr val="accent5">
                  <a:shade val="53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rgbClr r="0" g="0" b="0">
                    <a:shade val="40000"/>
                    <a:satMod val="150000"/>
                  </a:scrgbClr>
                </a:contourClr>
              </a:sp3d>
            </c:spPr>
          </c:dPt>
          <c:dPt>
            <c:idx val="1"/>
            <c:bubble3D val="0"/>
            <c:spPr>
              <a:solidFill>
                <a:schemeClr val="accent5">
                  <a:shade val="76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rgbClr r="0" g="0" b="0">
                    <a:shade val="40000"/>
                    <a:satMod val="150000"/>
                  </a:scrgbClr>
                </a:contourClr>
              </a:sp3d>
            </c:spPr>
          </c:dPt>
          <c:dPt>
            <c:idx val="2"/>
            <c:bubble3D val="0"/>
            <c:spPr>
              <a:solidFill>
                <a:schemeClr val="accent5"/>
              </a:solidFill>
              <a:ln>
                <a:noFill/>
              </a:ln>
              <a:effectLst/>
              <a:scene3d>
                <a:camera prst="orthographicFront">
                  <a:rot lat="0" lon="0" rev="0"/>
                </a:camera>
                <a:lightRig rig="brightRoom" dir="tl">
                  <a:rot lat="0" lon="0" rev="1800000"/>
                </a:lightRig>
              </a:scene3d>
              <a:sp3d contourW="10160" prstMaterial="dkEdge">
                <a:bevelT w="38100" h="50800" prst="angle"/>
                <a:contourClr>
                  <a:scrgbClr r="0" g="0" b="0">
                    <a:shade val="40000"/>
                    <a:satMod val="150000"/>
                  </a:scrgbClr>
                </a:contourClr>
              </a:sp3d>
            </c:spPr>
          </c:dPt>
          <c:dPt>
            <c:idx val="3"/>
            <c:bubble3D val="0"/>
            <c:spPr>
              <a:solidFill>
                <a:schemeClr val="accent5">
                  <a:tint val="77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rgbClr r="0" g="0" b="0">
                    <a:shade val="40000"/>
                    <a:satMod val="150000"/>
                  </a:scrgbClr>
                </a:contourClr>
              </a:sp3d>
            </c:spPr>
          </c:dPt>
          <c:dPt>
            <c:idx val="4"/>
            <c:bubble3D val="0"/>
            <c:spPr>
              <a:solidFill>
                <a:schemeClr val="accent5">
                  <a:tint val="54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rgbClr r="0" g="0" b="0">
                    <a:shade val="40000"/>
                    <a:satMod val="150000"/>
                  </a:scrgbClr>
                </a:contourClr>
              </a:sp3d>
            </c:spPr>
          </c:dPt>
          <c:dLbls>
            <c:dLbl>
              <c:idx val="2"/>
              <c:layout>
                <c:manualLayout>
                  <c:x val="0.0798745836637342"/>
                  <c:y val="-0.160566621424449"/>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73955647690599"/>
                      <c:h val="0.147778271452198"/>
                    </c:manualLayout>
                  </c15:layout>
                </c:ext>
              </c:extLst>
            </c:dLbl>
            <c:dLbl>
              <c:idx val="3"/>
              <c:layout>
                <c:manualLayout>
                  <c:x val="0.0377838981968676"/>
                  <c:y val="-0.0219647000042605"/>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353519711618421"/>
                      <c:h val="0.216397140721371"/>
                    </c:manualLayout>
                  </c15:layout>
                </c:ext>
              </c:extLst>
            </c:dLbl>
            <c:dLbl>
              <c:idx val="4"/>
              <c:layout>
                <c:manualLayout>
                  <c:x val="0.239838810046014"/>
                  <c:y val="0.0834981732509493"/>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311651248650625"/>
                      <c:h val="0.216397140721371"/>
                    </c:manualLayout>
                  </c15:layout>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lt1">
                        <a:lumMod val="85000"/>
                      </a:schemeClr>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a:solidFill>
                    <a:schemeClr val="lt1">
                      <a:lumMod val="95000"/>
                      <a:alpha val="54000"/>
                    </a:schemeClr>
                  </a:solidFill>
                </a:ln>
                <a:effectLst/>
              </c:spPr>
            </c:leaderLines>
            <c:extLst>
              <c:ext xmlns:c15="http://schemas.microsoft.com/office/drawing/2012/chart" uri="{CE6537A1-D6FC-4f65-9D91-7224C49458BB}">
                <c15:layout/>
              </c:ext>
            </c:extLst>
          </c:dLbls>
          <c:cat>
            <c:strRef>
              <c:f>Sheet1!$A$2:$A$6</c:f>
              <c:strCache>
                <c:ptCount val="5"/>
                <c:pt idx="0">
                  <c:v>White</c:v>
                </c:pt>
                <c:pt idx="1">
                  <c:v>Black</c:v>
                </c:pt>
                <c:pt idx="2">
                  <c:v>Asian</c:v>
                </c:pt>
                <c:pt idx="3">
                  <c:v>Hispanic</c:v>
                </c:pt>
                <c:pt idx="4">
                  <c:v>Unknown</c:v>
                </c:pt>
              </c:strCache>
            </c:strRef>
          </c:cat>
          <c:val>
            <c:numRef>
              <c:f>Sheet1!$B$2:$B$6</c:f>
              <c:numCache>
                <c:formatCode>General</c:formatCode>
                <c:ptCount val="5"/>
                <c:pt idx="0">
                  <c:v>51.2</c:v>
                </c:pt>
                <c:pt idx="1">
                  <c:v>18.0</c:v>
                </c:pt>
                <c:pt idx="2">
                  <c:v>3.6</c:v>
                </c:pt>
                <c:pt idx="3">
                  <c:v>20.2</c:v>
                </c:pt>
                <c:pt idx="4">
                  <c:v>3.6</c:v>
                </c:pt>
              </c:numCache>
            </c:numRef>
          </c:val>
        </c:ser>
        <c:dLbls>
          <c:dLblPos val="inEnd"/>
          <c:showLegendKey val="0"/>
          <c:showVal val="0"/>
          <c:showCatName val="0"/>
          <c:showSerName val="0"/>
          <c:showPercent val="1"/>
          <c:showBubbleSize val="0"/>
          <c:showLeaderLines val="1"/>
        </c:dLbls>
        <c:firstSliceAng val="0"/>
      </c:pieChart>
      <c:spPr>
        <a:noFill/>
        <a:ln>
          <a:noFill/>
        </a:ln>
        <a:effectLst/>
      </c:spPr>
    </c:plotArea>
    <c:legend>
      <c:legendPos val="b"/>
      <c:layout>
        <c:manualLayout>
          <c:xMode val="edge"/>
          <c:yMode val="edge"/>
          <c:x val="0.0"/>
          <c:y val="0.766844795217641"/>
          <c:w val="0.986193239826508"/>
          <c:h val="0.215793480804887"/>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8">
  <a:schemeClr val="accent5"/>
</cs:colorStyle>
</file>

<file path=ppt/charts/colors2.xml><?xml version="1.0" encoding="utf-8"?>
<cs:colorStyle xmlns:cs="http://schemas.microsoft.com/office/drawing/2012/chartStyle" xmlns:a="http://schemas.openxmlformats.org/drawingml/2006/main" meth="withinLinear" id="18">
  <a:schemeClr val="accent5"/>
</cs:colorStyle>
</file>

<file path=ppt/charts/colors3.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257">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57">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257">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C93F40-9869-2449-ADD6-EBA3E7203E28}" type="doc">
      <dgm:prSet loTypeId="urn:microsoft.com/office/officeart/2005/8/layout/default" loCatId="" qsTypeId="urn:microsoft.com/office/officeart/2005/8/quickstyle/simple4" qsCatId="simple" csTypeId="urn:microsoft.com/office/officeart/2005/8/colors/accent1_2" csCatId="accent1" phldr="1"/>
      <dgm:spPr/>
      <dgm:t>
        <a:bodyPr/>
        <a:lstStyle/>
        <a:p>
          <a:endParaRPr lang="en-US"/>
        </a:p>
      </dgm:t>
    </dgm:pt>
    <dgm:pt modelId="{0032C546-E85A-BD42-908A-2D44EDB6ED0D}">
      <dgm:prSet phldrT="[Text]" custT="1"/>
      <dgm:spPr>
        <a:gradFill flip="none" rotWithShape="1">
          <a:gsLst>
            <a:gs pos="0">
              <a:schemeClr val="accent3">
                <a:lumMod val="5000"/>
                <a:lumOff val="95000"/>
                <a:alpha val="3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dgm:spPr>
      <dgm:t>
        <a:bodyPr/>
        <a:lstStyle/>
        <a:p>
          <a:r>
            <a:rPr lang="en-US" sz="4400" dirty="0" smtClean="0">
              <a:solidFill>
                <a:schemeClr val="tx1"/>
              </a:solidFill>
              <a:latin typeface="Helvetica" charset="0"/>
              <a:ea typeface="Helvetica" charset="0"/>
              <a:cs typeface="Helvetica" charset="0"/>
            </a:rPr>
            <a:t>Welcoming Space</a:t>
          </a:r>
          <a:endParaRPr lang="en-US" sz="4400" dirty="0">
            <a:solidFill>
              <a:schemeClr val="tx1"/>
            </a:solidFill>
            <a:latin typeface="Helvetica" charset="0"/>
            <a:ea typeface="Helvetica" charset="0"/>
            <a:cs typeface="Helvetica" charset="0"/>
          </a:endParaRPr>
        </a:p>
      </dgm:t>
    </dgm:pt>
    <dgm:pt modelId="{8982B9E0-ADE7-C148-80E9-91A3A2C7A1FB}" type="parTrans" cxnId="{2BABA785-913D-4945-8F89-AD2D88FA2396}">
      <dgm:prSet/>
      <dgm:spPr/>
      <dgm:t>
        <a:bodyPr/>
        <a:lstStyle/>
        <a:p>
          <a:endParaRPr lang="en-US"/>
        </a:p>
      </dgm:t>
    </dgm:pt>
    <dgm:pt modelId="{16F5CED1-4033-4644-933B-E833523F2E46}" type="sibTrans" cxnId="{2BABA785-913D-4945-8F89-AD2D88FA2396}">
      <dgm:prSet/>
      <dgm:spPr/>
      <dgm:t>
        <a:bodyPr/>
        <a:lstStyle/>
        <a:p>
          <a:endParaRPr lang="en-US"/>
        </a:p>
      </dgm:t>
    </dgm:pt>
    <dgm:pt modelId="{9A7F08B4-5A4D-AC4D-8F6A-4F903BA641FE}">
      <dgm:prSet phldrT="[Text]"/>
      <dgm:spPr>
        <a:gradFill flip="none" rotWithShape="0">
          <a:gsLst>
            <a:gs pos="0">
              <a:schemeClr val="accent3">
                <a:lumMod val="5000"/>
                <a:lumOff val="95000"/>
                <a:alpha val="34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dgm:spPr>
      <dgm:t>
        <a:bodyPr/>
        <a:lstStyle/>
        <a:p>
          <a:r>
            <a:rPr lang="en-US" dirty="0" smtClean="0">
              <a:solidFill>
                <a:schemeClr val="tx1"/>
              </a:solidFill>
              <a:latin typeface="Helvetica" charset="0"/>
              <a:ea typeface="Helvetica" charset="0"/>
              <a:cs typeface="Helvetica" charset="0"/>
            </a:rPr>
            <a:t>Service</a:t>
          </a:r>
          <a:endParaRPr lang="en-US" dirty="0">
            <a:solidFill>
              <a:schemeClr val="tx1"/>
            </a:solidFill>
            <a:latin typeface="Helvetica" charset="0"/>
            <a:ea typeface="Helvetica" charset="0"/>
            <a:cs typeface="Helvetica" charset="0"/>
          </a:endParaRPr>
        </a:p>
      </dgm:t>
    </dgm:pt>
    <dgm:pt modelId="{BAA3110A-E463-824B-87C9-56326545DF12}" type="parTrans" cxnId="{B92231FA-D56C-3F41-84DF-FB58D26BAA8A}">
      <dgm:prSet/>
      <dgm:spPr/>
      <dgm:t>
        <a:bodyPr/>
        <a:lstStyle/>
        <a:p>
          <a:endParaRPr lang="en-US"/>
        </a:p>
      </dgm:t>
    </dgm:pt>
    <dgm:pt modelId="{A5A32473-C755-1941-AC69-052E08B690FF}" type="sibTrans" cxnId="{B92231FA-D56C-3F41-84DF-FB58D26BAA8A}">
      <dgm:prSet/>
      <dgm:spPr/>
      <dgm:t>
        <a:bodyPr/>
        <a:lstStyle/>
        <a:p>
          <a:endParaRPr lang="en-US"/>
        </a:p>
      </dgm:t>
    </dgm:pt>
    <dgm:pt modelId="{55F9F423-FB47-3D43-875A-CB885B25BFC4}">
      <dgm:prSet phldrT="[Text]"/>
      <dgm:spPr>
        <a:gradFill flip="none" rotWithShape="1">
          <a:gsLst>
            <a:gs pos="0">
              <a:schemeClr val="accent3">
                <a:lumMod val="0"/>
                <a:lumOff val="100000"/>
                <a:alpha val="24000"/>
              </a:schemeClr>
            </a:gs>
            <a:gs pos="44000">
              <a:schemeClr val="accent3">
                <a:lumMod val="0"/>
                <a:lumOff val="100000"/>
              </a:schemeClr>
            </a:gs>
            <a:gs pos="100000">
              <a:schemeClr val="accent3">
                <a:lumMod val="100000"/>
              </a:schemeClr>
            </a:gs>
          </a:gsLst>
          <a:path path="circle">
            <a:fillToRect r="100000" b="100000"/>
          </a:path>
          <a:tileRect l="-100000" t="-100000"/>
        </a:gradFill>
      </dgm:spPr>
      <dgm:t>
        <a:bodyPr/>
        <a:lstStyle/>
        <a:p>
          <a:r>
            <a:rPr lang="en-US" dirty="0" smtClean="0">
              <a:solidFill>
                <a:schemeClr val="tx1"/>
              </a:solidFill>
              <a:latin typeface="Helvetica" charset="0"/>
              <a:ea typeface="Helvetica" charset="0"/>
              <a:cs typeface="Helvetica" charset="0"/>
            </a:rPr>
            <a:t>Education</a:t>
          </a:r>
          <a:endParaRPr lang="en-US" dirty="0">
            <a:solidFill>
              <a:schemeClr val="tx1"/>
            </a:solidFill>
            <a:latin typeface="Helvetica" charset="0"/>
            <a:ea typeface="Helvetica" charset="0"/>
            <a:cs typeface="Helvetica" charset="0"/>
          </a:endParaRPr>
        </a:p>
      </dgm:t>
    </dgm:pt>
    <dgm:pt modelId="{3DF4A3DE-FF60-8F42-87B5-67D17514DC53}" type="parTrans" cxnId="{B25917C0-9A43-C143-8C9E-BFDCD997F832}">
      <dgm:prSet/>
      <dgm:spPr/>
      <dgm:t>
        <a:bodyPr/>
        <a:lstStyle/>
        <a:p>
          <a:endParaRPr lang="en-US"/>
        </a:p>
      </dgm:t>
    </dgm:pt>
    <dgm:pt modelId="{FFB365DF-2808-0643-ADAC-5015B66CD003}" type="sibTrans" cxnId="{B25917C0-9A43-C143-8C9E-BFDCD997F832}">
      <dgm:prSet/>
      <dgm:spPr/>
      <dgm:t>
        <a:bodyPr/>
        <a:lstStyle/>
        <a:p>
          <a:endParaRPr lang="en-US"/>
        </a:p>
      </dgm:t>
    </dgm:pt>
    <dgm:pt modelId="{D946F695-0154-9B42-A8E8-00BBBE57BEC4}">
      <dgm:prSet phldrT="[Text]"/>
      <dgm:spPr>
        <a:gradFill flip="none" rotWithShape="1">
          <a:gsLst>
            <a:gs pos="0">
              <a:schemeClr val="accent3">
                <a:lumMod val="0"/>
                <a:lumOff val="100000"/>
                <a:alpha val="35000"/>
              </a:schemeClr>
            </a:gs>
            <a:gs pos="35000">
              <a:schemeClr val="accent3">
                <a:lumMod val="0"/>
                <a:lumOff val="100000"/>
              </a:schemeClr>
            </a:gs>
            <a:gs pos="100000">
              <a:schemeClr val="accent3">
                <a:lumMod val="100000"/>
              </a:schemeClr>
            </a:gs>
          </a:gsLst>
          <a:path path="circle">
            <a:fillToRect l="100000" b="100000"/>
          </a:path>
          <a:tileRect t="-100000" r="-100000"/>
        </a:gradFill>
      </dgm:spPr>
      <dgm:t>
        <a:bodyPr/>
        <a:lstStyle/>
        <a:p>
          <a:r>
            <a:rPr lang="en-US" dirty="0" smtClean="0">
              <a:solidFill>
                <a:schemeClr val="tx1"/>
              </a:solidFill>
              <a:latin typeface="Helvetica" charset="0"/>
              <a:ea typeface="Helvetica" charset="0"/>
              <a:cs typeface="Helvetica" charset="0"/>
            </a:rPr>
            <a:t>Reflection</a:t>
          </a:r>
          <a:endParaRPr lang="en-US" dirty="0">
            <a:solidFill>
              <a:schemeClr val="tx1"/>
            </a:solidFill>
            <a:latin typeface="Helvetica" charset="0"/>
            <a:ea typeface="Helvetica" charset="0"/>
            <a:cs typeface="Helvetica" charset="0"/>
          </a:endParaRPr>
        </a:p>
      </dgm:t>
    </dgm:pt>
    <dgm:pt modelId="{A8F9BAF2-8692-DF4D-B284-3AC83CB4A15E}" type="parTrans" cxnId="{5FAA07CC-A2EF-5247-BCF2-B42AA838093E}">
      <dgm:prSet/>
      <dgm:spPr/>
      <dgm:t>
        <a:bodyPr/>
        <a:lstStyle/>
        <a:p>
          <a:endParaRPr lang="en-US"/>
        </a:p>
      </dgm:t>
    </dgm:pt>
    <dgm:pt modelId="{A92FD345-C181-5B45-98CD-34006E48773E}" type="sibTrans" cxnId="{5FAA07CC-A2EF-5247-BCF2-B42AA838093E}">
      <dgm:prSet/>
      <dgm:spPr/>
      <dgm:t>
        <a:bodyPr/>
        <a:lstStyle/>
        <a:p>
          <a:endParaRPr lang="en-US"/>
        </a:p>
      </dgm:t>
    </dgm:pt>
    <dgm:pt modelId="{CFB4981D-56EF-2C46-A3EB-60C6FF5DA36C}">
      <dgm:prSet phldrT="[Text]"/>
      <dgm:spPr>
        <a:gradFill flip="none" rotWithShape="1">
          <a:gsLst>
            <a:gs pos="0">
              <a:schemeClr val="accent3">
                <a:lumMod val="5000"/>
                <a:lumOff val="95000"/>
                <a:alpha val="3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6200000" scaled="1"/>
          <a:tileRect/>
        </a:gradFill>
      </dgm:spPr>
      <dgm:t>
        <a:bodyPr/>
        <a:lstStyle/>
        <a:p>
          <a:r>
            <a:rPr lang="en-US" dirty="0" smtClean="0">
              <a:solidFill>
                <a:schemeClr val="tx1"/>
              </a:solidFill>
              <a:latin typeface="Helvetica" charset="0"/>
              <a:ea typeface="Helvetica" charset="0"/>
              <a:cs typeface="Helvetica" charset="0"/>
            </a:rPr>
            <a:t>Initiated by Students</a:t>
          </a:r>
          <a:endParaRPr lang="en-US" dirty="0">
            <a:solidFill>
              <a:schemeClr val="tx1"/>
            </a:solidFill>
            <a:latin typeface="Helvetica" charset="0"/>
            <a:ea typeface="Helvetica" charset="0"/>
            <a:cs typeface="Helvetica" charset="0"/>
          </a:endParaRPr>
        </a:p>
      </dgm:t>
    </dgm:pt>
    <dgm:pt modelId="{CDDDC80B-757D-BA45-9D77-0D3103BC675A}" type="parTrans" cxnId="{7E2BBFF7-26C5-6243-9BCA-5C5F2FF039C1}">
      <dgm:prSet/>
      <dgm:spPr/>
      <dgm:t>
        <a:bodyPr/>
        <a:lstStyle/>
        <a:p>
          <a:endParaRPr lang="en-US"/>
        </a:p>
      </dgm:t>
    </dgm:pt>
    <dgm:pt modelId="{1B71E319-6AFD-6047-A4F6-EBC7C908BE35}" type="sibTrans" cxnId="{7E2BBFF7-26C5-6243-9BCA-5C5F2FF039C1}">
      <dgm:prSet/>
      <dgm:spPr/>
      <dgm:t>
        <a:bodyPr/>
        <a:lstStyle/>
        <a:p>
          <a:endParaRPr lang="en-US"/>
        </a:p>
      </dgm:t>
    </dgm:pt>
    <dgm:pt modelId="{8D35C521-1FFE-3B47-BA3A-CADEA5C2B2EB}">
      <dgm:prSet/>
      <dgm:spPr>
        <a:gradFill flip="none" rotWithShape="1">
          <a:gsLst>
            <a:gs pos="0">
              <a:schemeClr val="accent3">
                <a:lumMod val="5000"/>
                <a:lumOff val="95000"/>
                <a:alpha val="34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6200000" scaled="1"/>
          <a:tileRect/>
        </a:gradFill>
      </dgm:spPr>
      <dgm:t>
        <a:bodyPr/>
        <a:lstStyle/>
        <a:p>
          <a:r>
            <a:rPr lang="en-US" dirty="0" smtClean="0">
              <a:solidFill>
                <a:schemeClr val="tx1"/>
              </a:solidFill>
              <a:latin typeface="Helvetica" charset="0"/>
              <a:ea typeface="Helvetica" charset="0"/>
              <a:cs typeface="Helvetica" charset="0"/>
            </a:rPr>
            <a:t>In solidarity with our partners</a:t>
          </a:r>
          <a:endParaRPr lang="en-US" dirty="0">
            <a:solidFill>
              <a:schemeClr val="tx1"/>
            </a:solidFill>
            <a:latin typeface="Helvetica" charset="0"/>
            <a:ea typeface="Helvetica" charset="0"/>
            <a:cs typeface="Helvetica" charset="0"/>
          </a:endParaRPr>
        </a:p>
      </dgm:t>
    </dgm:pt>
    <dgm:pt modelId="{BAC33762-B518-1046-B8A4-9EBE67A91F8D}" type="parTrans" cxnId="{1CD2F77E-7A9A-CB4D-B3A9-D2C554FD899B}">
      <dgm:prSet/>
      <dgm:spPr/>
      <dgm:t>
        <a:bodyPr/>
        <a:lstStyle/>
        <a:p>
          <a:endParaRPr lang="en-US"/>
        </a:p>
      </dgm:t>
    </dgm:pt>
    <dgm:pt modelId="{D4CB220C-9A52-0046-9F17-F2BB65B3CDC6}" type="sibTrans" cxnId="{1CD2F77E-7A9A-CB4D-B3A9-D2C554FD899B}">
      <dgm:prSet/>
      <dgm:spPr/>
      <dgm:t>
        <a:bodyPr/>
        <a:lstStyle/>
        <a:p>
          <a:endParaRPr lang="en-US"/>
        </a:p>
      </dgm:t>
    </dgm:pt>
    <dgm:pt modelId="{995E0AA2-5289-7641-847F-90C4CA5CADAA}" type="pres">
      <dgm:prSet presAssocID="{40C93F40-9869-2449-ADD6-EBA3E7203E28}" presName="diagram" presStyleCnt="0">
        <dgm:presLayoutVars>
          <dgm:dir/>
          <dgm:resizeHandles val="exact"/>
        </dgm:presLayoutVars>
      </dgm:prSet>
      <dgm:spPr/>
      <dgm:t>
        <a:bodyPr/>
        <a:lstStyle/>
        <a:p>
          <a:endParaRPr lang="en-US"/>
        </a:p>
      </dgm:t>
    </dgm:pt>
    <dgm:pt modelId="{3AB86BE7-F21A-674A-B566-F24C38484465}" type="pres">
      <dgm:prSet presAssocID="{0032C546-E85A-BD42-908A-2D44EDB6ED0D}" presName="node" presStyleLbl="node1" presStyleIdx="0" presStyleCnt="6" custScaleX="111653">
        <dgm:presLayoutVars>
          <dgm:bulletEnabled val="1"/>
        </dgm:presLayoutVars>
      </dgm:prSet>
      <dgm:spPr/>
      <dgm:t>
        <a:bodyPr/>
        <a:lstStyle/>
        <a:p>
          <a:endParaRPr lang="en-US"/>
        </a:p>
      </dgm:t>
    </dgm:pt>
    <dgm:pt modelId="{FD56463A-27DD-AB46-95E5-48F6FB5CD6F9}" type="pres">
      <dgm:prSet presAssocID="{16F5CED1-4033-4644-933B-E833523F2E46}" presName="sibTrans" presStyleCnt="0"/>
      <dgm:spPr/>
    </dgm:pt>
    <dgm:pt modelId="{376FBB48-18DE-E84E-8FF0-9B1E845226C8}" type="pres">
      <dgm:prSet presAssocID="{9A7F08B4-5A4D-AC4D-8F6A-4F903BA641FE}" presName="node" presStyleLbl="node1" presStyleIdx="1" presStyleCnt="6" custScaleX="111388" custLinFactNeighborX="-628" custLinFactNeighborY="317">
        <dgm:presLayoutVars>
          <dgm:bulletEnabled val="1"/>
        </dgm:presLayoutVars>
      </dgm:prSet>
      <dgm:spPr/>
      <dgm:t>
        <a:bodyPr/>
        <a:lstStyle/>
        <a:p>
          <a:endParaRPr lang="en-US"/>
        </a:p>
      </dgm:t>
    </dgm:pt>
    <dgm:pt modelId="{D0E21E43-F7D2-9A42-B878-750999E2D4A7}" type="pres">
      <dgm:prSet presAssocID="{A5A32473-C755-1941-AC69-052E08B690FF}" presName="sibTrans" presStyleCnt="0"/>
      <dgm:spPr/>
    </dgm:pt>
    <dgm:pt modelId="{B8A3D366-B810-5B4A-B3FA-5090B5D8EE12}" type="pres">
      <dgm:prSet presAssocID="{55F9F423-FB47-3D43-875A-CB885B25BFC4}" presName="node" presStyleLbl="node1" presStyleIdx="2" presStyleCnt="6" custScaleX="111653">
        <dgm:presLayoutVars>
          <dgm:bulletEnabled val="1"/>
        </dgm:presLayoutVars>
      </dgm:prSet>
      <dgm:spPr/>
      <dgm:t>
        <a:bodyPr/>
        <a:lstStyle/>
        <a:p>
          <a:endParaRPr lang="en-US"/>
        </a:p>
      </dgm:t>
    </dgm:pt>
    <dgm:pt modelId="{2564BD44-2F1A-CE49-A60F-60CCD3C520DD}" type="pres">
      <dgm:prSet presAssocID="{FFB365DF-2808-0643-ADAC-5015B66CD003}" presName="sibTrans" presStyleCnt="0"/>
      <dgm:spPr/>
    </dgm:pt>
    <dgm:pt modelId="{61E2B343-19DE-834D-A3F6-1D7B75BE480F}" type="pres">
      <dgm:prSet presAssocID="{D946F695-0154-9B42-A8E8-00BBBE57BEC4}" presName="node" presStyleLbl="node1" presStyleIdx="3" presStyleCnt="6" custScaleX="112016">
        <dgm:presLayoutVars>
          <dgm:bulletEnabled val="1"/>
        </dgm:presLayoutVars>
      </dgm:prSet>
      <dgm:spPr/>
      <dgm:t>
        <a:bodyPr/>
        <a:lstStyle/>
        <a:p>
          <a:endParaRPr lang="en-US"/>
        </a:p>
      </dgm:t>
    </dgm:pt>
    <dgm:pt modelId="{B24D96B8-3E08-7C49-BD2A-880E65E1C085}" type="pres">
      <dgm:prSet presAssocID="{A92FD345-C181-5B45-98CD-34006E48773E}" presName="sibTrans" presStyleCnt="0"/>
      <dgm:spPr/>
    </dgm:pt>
    <dgm:pt modelId="{B3526E28-1260-2240-8CD4-D3E5A8256168}" type="pres">
      <dgm:prSet presAssocID="{CFB4981D-56EF-2C46-A3EB-60C6FF5DA36C}" presName="node" presStyleLbl="node1" presStyleIdx="4" presStyleCnt="6" custScaleX="111653">
        <dgm:presLayoutVars>
          <dgm:bulletEnabled val="1"/>
        </dgm:presLayoutVars>
      </dgm:prSet>
      <dgm:spPr/>
      <dgm:t>
        <a:bodyPr/>
        <a:lstStyle/>
        <a:p>
          <a:endParaRPr lang="en-US"/>
        </a:p>
      </dgm:t>
    </dgm:pt>
    <dgm:pt modelId="{7B7D1D2E-C909-3344-8575-027315B84FCE}" type="pres">
      <dgm:prSet presAssocID="{1B71E319-6AFD-6047-A4F6-EBC7C908BE35}" presName="sibTrans" presStyleCnt="0"/>
      <dgm:spPr/>
    </dgm:pt>
    <dgm:pt modelId="{F17DC8E3-50E4-8649-8873-6178E2DF27EB}" type="pres">
      <dgm:prSet presAssocID="{8D35C521-1FFE-3B47-BA3A-CADEA5C2B2EB}" presName="node" presStyleLbl="node1" presStyleIdx="5" presStyleCnt="6" custScaleX="111388" custLinFactNeighborX="107" custLinFactNeighborY="1048">
        <dgm:presLayoutVars>
          <dgm:bulletEnabled val="1"/>
        </dgm:presLayoutVars>
      </dgm:prSet>
      <dgm:spPr/>
      <dgm:t>
        <a:bodyPr/>
        <a:lstStyle/>
        <a:p>
          <a:endParaRPr lang="en-US"/>
        </a:p>
      </dgm:t>
    </dgm:pt>
  </dgm:ptLst>
  <dgm:cxnLst>
    <dgm:cxn modelId="{886A4574-8F25-F94D-BBFC-F27458A74B56}" type="presOf" srcId="{CFB4981D-56EF-2C46-A3EB-60C6FF5DA36C}" destId="{B3526E28-1260-2240-8CD4-D3E5A8256168}" srcOrd="0" destOrd="0" presId="urn:microsoft.com/office/officeart/2005/8/layout/default"/>
    <dgm:cxn modelId="{F92233CC-8F6E-254F-99FD-6256F8D7D4CE}" type="presOf" srcId="{40C93F40-9869-2449-ADD6-EBA3E7203E28}" destId="{995E0AA2-5289-7641-847F-90C4CA5CADAA}" srcOrd="0" destOrd="0" presId="urn:microsoft.com/office/officeart/2005/8/layout/default"/>
    <dgm:cxn modelId="{35DAD39B-DA83-D247-A8BC-516294278A7F}" type="presOf" srcId="{8D35C521-1FFE-3B47-BA3A-CADEA5C2B2EB}" destId="{F17DC8E3-50E4-8649-8873-6178E2DF27EB}" srcOrd="0" destOrd="0" presId="urn:microsoft.com/office/officeart/2005/8/layout/default"/>
    <dgm:cxn modelId="{2BABA785-913D-4945-8F89-AD2D88FA2396}" srcId="{40C93F40-9869-2449-ADD6-EBA3E7203E28}" destId="{0032C546-E85A-BD42-908A-2D44EDB6ED0D}" srcOrd="0" destOrd="0" parTransId="{8982B9E0-ADE7-C148-80E9-91A3A2C7A1FB}" sibTransId="{16F5CED1-4033-4644-933B-E833523F2E46}"/>
    <dgm:cxn modelId="{B92231FA-D56C-3F41-84DF-FB58D26BAA8A}" srcId="{40C93F40-9869-2449-ADD6-EBA3E7203E28}" destId="{9A7F08B4-5A4D-AC4D-8F6A-4F903BA641FE}" srcOrd="1" destOrd="0" parTransId="{BAA3110A-E463-824B-87C9-56326545DF12}" sibTransId="{A5A32473-C755-1941-AC69-052E08B690FF}"/>
    <dgm:cxn modelId="{143DDF4A-77B2-974B-A3E0-24FDA7B98BB8}" type="presOf" srcId="{0032C546-E85A-BD42-908A-2D44EDB6ED0D}" destId="{3AB86BE7-F21A-674A-B566-F24C38484465}" srcOrd="0" destOrd="0" presId="urn:microsoft.com/office/officeart/2005/8/layout/default"/>
    <dgm:cxn modelId="{7E2BBFF7-26C5-6243-9BCA-5C5F2FF039C1}" srcId="{40C93F40-9869-2449-ADD6-EBA3E7203E28}" destId="{CFB4981D-56EF-2C46-A3EB-60C6FF5DA36C}" srcOrd="4" destOrd="0" parTransId="{CDDDC80B-757D-BA45-9D77-0D3103BC675A}" sibTransId="{1B71E319-6AFD-6047-A4F6-EBC7C908BE35}"/>
    <dgm:cxn modelId="{B25917C0-9A43-C143-8C9E-BFDCD997F832}" srcId="{40C93F40-9869-2449-ADD6-EBA3E7203E28}" destId="{55F9F423-FB47-3D43-875A-CB885B25BFC4}" srcOrd="2" destOrd="0" parTransId="{3DF4A3DE-FF60-8F42-87B5-67D17514DC53}" sibTransId="{FFB365DF-2808-0643-ADAC-5015B66CD003}"/>
    <dgm:cxn modelId="{5FAA07CC-A2EF-5247-BCF2-B42AA838093E}" srcId="{40C93F40-9869-2449-ADD6-EBA3E7203E28}" destId="{D946F695-0154-9B42-A8E8-00BBBE57BEC4}" srcOrd="3" destOrd="0" parTransId="{A8F9BAF2-8692-DF4D-B284-3AC83CB4A15E}" sibTransId="{A92FD345-C181-5B45-98CD-34006E48773E}"/>
    <dgm:cxn modelId="{678C4050-3F98-424B-BB04-F9E547BAE4B4}" type="presOf" srcId="{9A7F08B4-5A4D-AC4D-8F6A-4F903BA641FE}" destId="{376FBB48-18DE-E84E-8FF0-9B1E845226C8}" srcOrd="0" destOrd="0" presId="urn:microsoft.com/office/officeart/2005/8/layout/default"/>
    <dgm:cxn modelId="{1CD2F77E-7A9A-CB4D-B3A9-D2C554FD899B}" srcId="{40C93F40-9869-2449-ADD6-EBA3E7203E28}" destId="{8D35C521-1FFE-3B47-BA3A-CADEA5C2B2EB}" srcOrd="5" destOrd="0" parTransId="{BAC33762-B518-1046-B8A4-9EBE67A91F8D}" sibTransId="{D4CB220C-9A52-0046-9F17-F2BB65B3CDC6}"/>
    <dgm:cxn modelId="{ED687EB3-7373-6745-BFBF-01C095CDC66D}" type="presOf" srcId="{55F9F423-FB47-3D43-875A-CB885B25BFC4}" destId="{B8A3D366-B810-5B4A-B3FA-5090B5D8EE12}" srcOrd="0" destOrd="0" presId="urn:microsoft.com/office/officeart/2005/8/layout/default"/>
    <dgm:cxn modelId="{AD865399-C2B5-934A-A9F0-5D4B7329A877}" type="presOf" srcId="{D946F695-0154-9B42-A8E8-00BBBE57BEC4}" destId="{61E2B343-19DE-834D-A3F6-1D7B75BE480F}" srcOrd="0" destOrd="0" presId="urn:microsoft.com/office/officeart/2005/8/layout/default"/>
    <dgm:cxn modelId="{07A70733-61F0-564B-816A-362718EAEA81}" type="presParOf" srcId="{995E0AA2-5289-7641-847F-90C4CA5CADAA}" destId="{3AB86BE7-F21A-674A-B566-F24C38484465}" srcOrd="0" destOrd="0" presId="urn:microsoft.com/office/officeart/2005/8/layout/default"/>
    <dgm:cxn modelId="{94031955-5412-8440-84D3-5E847A242DD5}" type="presParOf" srcId="{995E0AA2-5289-7641-847F-90C4CA5CADAA}" destId="{FD56463A-27DD-AB46-95E5-48F6FB5CD6F9}" srcOrd="1" destOrd="0" presId="urn:microsoft.com/office/officeart/2005/8/layout/default"/>
    <dgm:cxn modelId="{6824C9F3-0770-9F43-B466-E0A159EF0FC9}" type="presParOf" srcId="{995E0AA2-5289-7641-847F-90C4CA5CADAA}" destId="{376FBB48-18DE-E84E-8FF0-9B1E845226C8}" srcOrd="2" destOrd="0" presId="urn:microsoft.com/office/officeart/2005/8/layout/default"/>
    <dgm:cxn modelId="{17F6174A-2FDF-8D4B-A3D8-0116BD1B9605}" type="presParOf" srcId="{995E0AA2-5289-7641-847F-90C4CA5CADAA}" destId="{D0E21E43-F7D2-9A42-B878-750999E2D4A7}" srcOrd="3" destOrd="0" presId="urn:microsoft.com/office/officeart/2005/8/layout/default"/>
    <dgm:cxn modelId="{0A32CD78-2754-2F40-9A2B-24454C488B5E}" type="presParOf" srcId="{995E0AA2-5289-7641-847F-90C4CA5CADAA}" destId="{B8A3D366-B810-5B4A-B3FA-5090B5D8EE12}" srcOrd="4" destOrd="0" presId="urn:microsoft.com/office/officeart/2005/8/layout/default"/>
    <dgm:cxn modelId="{BCCCBA60-6DB7-C44C-B81B-6B8B59D9F95B}" type="presParOf" srcId="{995E0AA2-5289-7641-847F-90C4CA5CADAA}" destId="{2564BD44-2F1A-CE49-A60F-60CCD3C520DD}" srcOrd="5" destOrd="0" presId="urn:microsoft.com/office/officeart/2005/8/layout/default"/>
    <dgm:cxn modelId="{5345099F-CFF4-CB42-8D8D-55F18225346E}" type="presParOf" srcId="{995E0AA2-5289-7641-847F-90C4CA5CADAA}" destId="{61E2B343-19DE-834D-A3F6-1D7B75BE480F}" srcOrd="6" destOrd="0" presId="urn:microsoft.com/office/officeart/2005/8/layout/default"/>
    <dgm:cxn modelId="{4E00FB6F-83C2-F64A-B78D-3D11DF9B3297}" type="presParOf" srcId="{995E0AA2-5289-7641-847F-90C4CA5CADAA}" destId="{B24D96B8-3E08-7C49-BD2A-880E65E1C085}" srcOrd="7" destOrd="0" presId="urn:microsoft.com/office/officeart/2005/8/layout/default"/>
    <dgm:cxn modelId="{9F89F507-DB59-5F45-B9E8-73349AE83942}" type="presParOf" srcId="{995E0AA2-5289-7641-847F-90C4CA5CADAA}" destId="{B3526E28-1260-2240-8CD4-D3E5A8256168}" srcOrd="8" destOrd="0" presId="urn:microsoft.com/office/officeart/2005/8/layout/default"/>
    <dgm:cxn modelId="{3197A8DF-3FCC-5E44-AFE6-B2ECF8240D71}" type="presParOf" srcId="{995E0AA2-5289-7641-847F-90C4CA5CADAA}" destId="{7B7D1D2E-C909-3344-8575-027315B84FCE}" srcOrd="9" destOrd="0" presId="urn:microsoft.com/office/officeart/2005/8/layout/default"/>
    <dgm:cxn modelId="{F7EF9228-244C-0D48-A2EE-408634FC47B4}" type="presParOf" srcId="{995E0AA2-5289-7641-847F-90C4CA5CADAA}" destId="{F17DC8E3-50E4-8649-8873-6178E2DF27EB}" srcOrd="1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0566228-A1E6-E444-A8E5-9EED309ECBF1}" type="doc">
      <dgm:prSet loTypeId="urn:microsoft.com/office/officeart/2005/8/layout/arrow2" loCatId="" qsTypeId="urn:microsoft.com/office/officeart/2005/8/quickstyle/simple2" qsCatId="simple" csTypeId="urn:microsoft.com/office/officeart/2005/8/colors/accent0_2" csCatId="mainScheme" phldr="1"/>
      <dgm:spPr/>
    </dgm:pt>
    <dgm:pt modelId="{35BF0E05-A95D-E640-A7D1-3F0524049C28}">
      <dgm:prSet phldrT="[Text]" custT="1"/>
      <dgm:spPr/>
      <dgm:t>
        <a:bodyPr/>
        <a:lstStyle/>
        <a:p>
          <a:r>
            <a:rPr lang="en-US" sz="2000" b="1" dirty="0" smtClean="0"/>
            <a:t>1972 Founded by Elizabeth Barker</a:t>
          </a:r>
          <a:endParaRPr lang="en-US" sz="2000" b="1" dirty="0"/>
        </a:p>
      </dgm:t>
    </dgm:pt>
    <dgm:pt modelId="{2F36CA41-73D4-2C4B-9A62-84D2EC29A647}" type="parTrans" cxnId="{47CCEA77-0E0B-5E47-92D0-06B02C4B0EE3}">
      <dgm:prSet/>
      <dgm:spPr/>
      <dgm:t>
        <a:bodyPr/>
        <a:lstStyle/>
        <a:p>
          <a:endParaRPr lang="en-US"/>
        </a:p>
      </dgm:t>
    </dgm:pt>
    <dgm:pt modelId="{46C99D0C-3EE2-4D49-B368-6506DBB92E70}" type="sibTrans" cxnId="{47CCEA77-0E0B-5E47-92D0-06B02C4B0EE3}">
      <dgm:prSet/>
      <dgm:spPr/>
      <dgm:t>
        <a:bodyPr/>
        <a:lstStyle/>
        <a:p>
          <a:endParaRPr lang="en-US"/>
        </a:p>
      </dgm:t>
    </dgm:pt>
    <dgm:pt modelId="{4A3295B2-333F-8549-8796-F0E113418948}">
      <dgm:prSet phldrT="[Text]" custT="1"/>
      <dgm:spPr/>
      <dgm:t>
        <a:bodyPr/>
        <a:lstStyle/>
        <a:p>
          <a:r>
            <a:rPr lang="en-US" sz="2000" b="1" dirty="0" smtClean="0"/>
            <a:t>Mid 1990s</a:t>
          </a:r>
          <a:r>
            <a:rPr lang="en-US" sz="2000" b="1" baseline="0" dirty="0" smtClean="0"/>
            <a:t> </a:t>
          </a:r>
          <a:r>
            <a:rPr lang="en-US" sz="2000" b="1" dirty="0" smtClean="0"/>
            <a:t>BU demonstrates ongoing commitment to program</a:t>
          </a:r>
          <a:endParaRPr lang="en-US" sz="2000" b="1" dirty="0"/>
        </a:p>
      </dgm:t>
    </dgm:pt>
    <dgm:pt modelId="{22549407-6700-7D4A-9B05-2CBA09B47954}" type="parTrans" cxnId="{4A4562FD-8149-624F-A426-9E6078F64CBC}">
      <dgm:prSet/>
      <dgm:spPr/>
      <dgm:t>
        <a:bodyPr/>
        <a:lstStyle/>
        <a:p>
          <a:endParaRPr lang="en-US"/>
        </a:p>
      </dgm:t>
    </dgm:pt>
    <dgm:pt modelId="{90929AAA-E24A-3442-9038-7E1F56171F77}" type="sibTrans" cxnId="{4A4562FD-8149-624F-A426-9E6078F64CBC}">
      <dgm:prSet/>
      <dgm:spPr/>
      <dgm:t>
        <a:bodyPr/>
        <a:lstStyle/>
        <a:p>
          <a:endParaRPr lang="en-US"/>
        </a:p>
      </dgm:t>
    </dgm:pt>
    <dgm:pt modelId="{372D28A4-AF0D-514E-AD2E-3F1CC27DCCB8}">
      <dgm:prSet phldrT="[Text]" custT="1"/>
      <dgm:spPr/>
      <dgm:t>
        <a:bodyPr/>
        <a:lstStyle/>
        <a:p>
          <a:r>
            <a:rPr lang="en-US" sz="2000" b="1" dirty="0" smtClean="0"/>
            <a:t>Current Programs in two facilities MCI Norfolk and MCI Framingham</a:t>
          </a:r>
          <a:endParaRPr lang="en-US" sz="2000" b="1" dirty="0"/>
        </a:p>
      </dgm:t>
    </dgm:pt>
    <dgm:pt modelId="{98F49330-D307-6A4E-AB1E-4C35E48C1279}" type="parTrans" cxnId="{6208459F-E693-2E49-8C2A-DA8893D606E7}">
      <dgm:prSet/>
      <dgm:spPr/>
      <dgm:t>
        <a:bodyPr/>
        <a:lstStyle/>
        <a:p>
          <a:endParaRPr lang="en-US"/>
        </a:p>
      </dgm:t>
    </dgm:pt>
    <dgm:pt modelId="{2C6209B6-25CE-8E4C-923E-33D86761FED4}" type="sibTrans" cxnId="{6208459F-E693-2E49-8C2A-DA8893D606E7}">
      <dgm:prSet/>
      <dgm:spPr/>
      <dgm:t>
        <a:bodyPr/>
        <a:lstStyle/>
        <a:p>
          <a:endParaRPr lang="en-US"/>
        </a:p>
      </dgm:t>
    </dgm:pt>
    <dgm:pt modelId="{CFF0A8E7-1E22-374C-9A3F-18994836DF28}">
      <dgm:prSet phldrT="[Text]" custT="1"/>
      <dgm:spPr/>
      <dgm:t>
        <a:bodyPr/>
        <a:lstStyle/>
        <a:p>
          <a:endParaRPr lang="en-US" sz="2000" b="1" dirty="0" smtClean="0"/>
        </a:p>
        <a:p>
          <a:r>
            <a:rPr lang="en-US" sz="2000" b="1" dirty="0" smtClean="0"/>
            <a:t>Ongoing Collaborations, program development, and research</a:t>
          </a:r>
          <a:endParaRPr lang="en-US" sz="2000" b="1" dirty="0"/>
        </a:p>
      </dgm:t>
    </dgm:pt>
    <dgm:pt modelId="{002029B5-8D79-9D44-8AD8-B3D67FB436A5}" type="parTrans" cxnId="{4944BCE9-B6BB-5F4E-95D4-357B11C8C5CB}">
      <dgm:prSet/>
      <dgm:spPr/>
      <dgm:t>
        <a:bodyPr/>
        <a:lstStyle/>
        <a:p>
          <a:endParaRPr lang="en-US"/>
        </a:p>
      </dgm:t>
    </dgm:pt>
    <dgm:pt modelId="{E43908E3-187F-0046-BC81-3870FEFB8F0F}" type="sibTrans" cxnId="{4944BCE9-B6BB-5F4E-95D4-357B11C8C5CB}">
      <dgm:prSet/>
      <dgm:spPr/>
      <dgm:t>
        <a:bodyPr/>
        <a:lstStyle/>
        <a:p>
          <a:endParaRPr lang="en-US"/>
        </a:p>
      </dgm:t>
    </dgm:pt>
    <dgm:pt modelId="{AFA23B32-B8A2-B843-B46D-7857FF6549F0}" type="pres">
      <dgm:prSet presAssocID="{40566228-A1E6-E444-A8E5-9EED309ECBF1}" presName="arrowDiagram" presStyleCnt="0">
        <dgm:presLayoutVars>
          <dgm:chMax val="5"/>
          <dgm:dir/>
          <dgm:resizeHandles val="exact"/>
        </dgm:presLayoutVars>
      </dgm:prSet>
      <dgm:spPr/>
    </dgm:pt>
    <dgm:pt modelId="{E5B60D81-4D52-3140-95D8-22CDAB2E559C}" type="pres">
      <dgm:prSet presAssocID="{40566228-A1E6-E444-A8E5-9EED309ECBF1}" presName="arrow" presStyleLbl="bgShp" presStyleIdx="0" presStyleCnt="1" custLinFactNeighborX="1350" custLinFactNeighborY="-844"/>
      <dgm:spPr/>
    </dgm:pt>
    <dgm:pt modelId="{9FB2C72C-1693-C340-B753-462A00112F1D}" type="pres">
      <dgm:prSet presAssocID="{40566228-A1E6-E444-A8E5-9EED309ECBF1}" presName="arrowDiagram4" presStyleCnt="0"/>
      <dgm:spPr/>
    </dgm:pt>
    <dgm:pt modelId="{732EE24C-C743-944D-B413-10F23F3C8FA4}" type="pres">
      <dgm:prSet presAssocID="{35BF0E05-A95D-E640-A7D1-3F0524049C28}" presName="bullet4a" presStyleLbl="node1" presStyleIdx="0" presStyleCnt="4"/>
      <dgm:spPr/>
    </dgm:pt>
    <dgm:pt modelId="{CD42CF2F-6B13-EC40-9895-6685D6D7BA64}" type="pres">
      <dgm:prSet presAssocID="{35BF0E05-A95D-E640-A7D1-3F0524049C28}" presName="textBox4a" presStyleLbl="revTx" presStyleIdx="0" presStyleCnt="4">
        <dgm:presLayoutVars>
          <dgm:bulletEnabled val="1"/>
        </dgm:presLayoutVars>
      </dgm:prSet>
      <dgm:spPr/>
      <dgm:t>
        <a:bodyPr/>
        <a:lstStyle/>
        <a:p>
          <a:endParaRPr lang="en-US"/>
        </a:p>
      </dgm:t>
    </dgm:pt>
    <dgm:pt modelId="{C8A25CC2-F5CA-7248-9258-F9A44E7F7EBB}" type="pres">
      <dgm:prSet presAssocID="{4A3295B2-333F-8549-8796-F0E113418948}" presName="bullet4b" presStyleLbl="node1" presStyleIdx="1" presStyleCnt="4"/>
      <dgm:spPr/>
    </dgm:pt>
    <dgm:pt modelId="{8544E397-40EE-1641-A0A0-1FF12577CC0C}" type="pres">
      <dgm:prSet presAssocID="{4A3295B2-333F-8549-8796-F0E113418948}" presName="textBox4b" presStyleLbl="revTx" presStyleIdx="1" presStyleCnt="4">
        <dgm:presLayoutVars>
          <dgm:bulletEnabled val="1"/>
        </dgm:presLayoutVars>
      </dgm:prSet>
      <dgm:spPr/>
      <dgm:t>
        <a:bodyPr/>
        <a:lstStyle/>
        <a:p>
          <a:endParaRPr lang="en-US"/>
        </a:p>
      </dgm:t>
    </dgm:pt>
    <dgm:pt modelId="{C866AF0B-07E6-C240-8D66-CFE4EC04E8BF}" type="pres">
      <dgm:prSet presAssocID="{372D28A4-AF0D-514E-AD2E-3F1CC27DCCB8}" presName="bullet4c" presStyleLbl="node1" presStyleIdx="2" presStyleCnt="4"/>
      <dgm:spPr/>
    </dgm:pt>
    <dgm:pt modelId="{6E8D607B-E4AB-B643-BD80-ED4DF36508C1}" type="pres">
      <dgm:prSet presAssocID="{372D28A4-AF0D-514E-AD2E-3F1CC27DCCB8}" presName="textBox4c" presStyleLbl="revTx" presStyleIdx="2" presStyleCnt="4">
        <dgm:presLayoutVars>
          <dgm:bulletEnabled val="1"/>
        </dgm:presLayoutVars>
      </dgm:prSet>
      <dgm:spPr/>
      <dgm:t>
        <a:bodyPr/>
        <a:lstStyle/>
        <a:p>
          <a:endParaRPr lang="en-US"/>
        </a:p>
      </dgm:t>
    </dgm:pt>
    <dgm:pt modelId="{10350F2D-C481-9440-A32F-C895C1E1F744}" type="pres">
      <dgm:prSet presAssocID="{CFF0A8E7-1E22-374C-9A3F-18994836DF28}" presName="bullet4d" presStyleLbl="node1" presStyleIdx="3" presStyleCnt="4"/>
      <dgm:spPr/>
    </dgm:pt>
    <dgm:pt modelId="{C30FF4C5-EFAA-2346-98F0-7CFF70330BA0}" type="pres">
      <dgm:prSet presAssocID="{CFF0A8E7-1E22-374C-9A3F-18994836DF28}" presName="textBox4d" presStyleLbl="revTx" presStyleIdx="3" presStyleCnt="4" custScaleX="143095">
        <dgm:presLayoutVars>
          <dgm:bulletEnabled val="1"/>
        </dgm:presLayoutVars>
      </dgm:prSet>
      <dgm:spPr/>
      <dgm:t>
        <a:bodyPr/>
        <a:lstStyle/>
        <a:p>
          <a:endParaRPr lang="en-US"/>
        </a:p>
      </dgm:t>
    </dgm:pt>
  </dgm:ptLst>
  <dgm:cxnLst>
    <dgm:cxn modelId="{EB578659-4E62-6147-8FFA-6114EE48B426}" type="presOf" srcId="{40566228-A1E6-E444-A8E5-9EED309ECBF1}" destId="{AFA23B32-B8A2-B843-B46D-7857FF6549F0}" srcOrd="0" destOrd="0" presId="urn:microsoft.com/office/officeart/2005/8/layout/arrow2"/>
    <dgm:cxn modelId="{CFD2A532-1202-6449-B676-0FA558D926D4}" type="presOf" srcId="{372D28A4-AF0D-514E-AD2E-3F1CC27DCCB8}" destId="{6E8D607B-E4AB-B643-BD80-ED4DF36508C1}" srcOrd="0" destOrd="0" presId="urn:microsoft.com/office/officeart/2005/8/layout/arrow2"/>
    <dgm:cxn modelId="{6208459F-E693-2E49-8C2A-DA8893D606E7}" srcId="{40566228-A1E6-E444-A8E5-9EED309ECBF1}" destId="{372D28A4-AF0D-514E-AD2E-3F1CC27DCCB8}" srcOrd="2" destOrd="0" parTransId="{98F49330-D307-6A4E-AB1E-4C35E48C1279}" sibTransId="{2C6209B6-25CE-8E4C-923E-33D86761FED4}"/>
    <dgm:cxn modelId="{4A4562FD-8149-624F-A426-9E6078F64CBC}" srcId="{40566228-A1E6-E444-A8E5-9EED309ECBF1}" destId="{4A3295B2-333F-8549-8796-F0E113418948}" srcOrd="1" destOrd="0" parTransId="{22549407-6700-7D4A-9B05-2CBA09B47954}" sibTransId="{90929AAA-E24A-3442-9038-7E1F56171F77}"/>
    <dgm:cxn modelId="{5BA98249-6D9A-D948-B196-FE27702163EF}" type="presOf" srcId="{4A3295B2-333F-8549-8796-F0E113418948}" destId="{8544E397-40EE-1641-A0A0-1FF12577CC0C}" srcOrd="0" destOrd="0" presId="urn:microsoft.com/office/officeart/2005/8/layout/arrow2"/>
    <dgm:cxn modelId="{47CCEA77-0E0B-5E47-92D0-06B02C4B0EE3}" srcId="{40566228-A1E6-E444-A8E5-9EED309ECBF1}" destId="{35BF0E05-A95D-E640-A7D1-3F0524049C28}" srcOrd="0" destOrd="0" parTransId="{2F36CA41-73D4-2C4B-9A62-84D2EC29A647}" sibTransId="{46C99D0C-3EE2-4D49-B368-6506DBB92E70}"/>
    <dgm:cxn modelId="{4944BCE9-B6BB-5F4E-95D4-357B11C8C5CB}" srcId="{40566228-A1E6-E444-A8E5-9EED309ECBF1}" destId="{CFF0A8E7-1E22-374C-9A3F-18994836DF28}" srcOrd="3" destOrd="0" parTransId="{002029B5-8D79-9D44-8AD8-B3D67FB436A5}" sibTransId="{E43908E3-187F-0046-BC81-3870FEFB8F0F}"/>
    <dgm:cxn modelId="{880C7ED4-68CD-E047-8864-12C2DF6BFC81}" type="presOf" srcId="{35BF0E05-A95D-E640-A7D1-3F0524049C28}" destId="{CD42CF2F-6B13-EC40-9895-6685D6D7BA64}" srcOrd="0" destOrd="0" presId="urn:microsoft.com/office/officeart/2005/8/layout/arrow2"/>
    <dgm:cxn modelId="{9BD57E1E-BD85-0C4F-967C-0C2301965EB9}" type="presOf" srcId="{CFF0A8E7-1E22-374C-9A3F-18994836DF28}" destId="{C30FF4C5-EFAA-2346-98F0-7CFF70330BA0}" srcOrd="0" destOrd="0" presId="urn:microsoft.com/office/officeart/2005/8/layout/arrow2"/>
    <dgm:cxn modelId="{E5E5A46F-D62B-F441-BA44-C942DBA7CA81}" type="presParOf" srcId="{AFA23B32-B8A2-B843-B46D-7857FF6549F0}" destId="{E5B60D81-4D52-3140-95D8-22CDAB2E559C}" srcOrd="0" destOrd="0" presId="urn:microsoft.com/office/officeart/2005/8/layout/arrow2"/>
    <dgm:cxn modelId="{BE97D481-3217-0046-91B8-BC08F2D045E0}" type="presParOf" srcId="{AFA23B32-B8A2-B843-B46D-7857FF6549F0}" destId="{9FB2C72C-1693-C340-B753-462A00112F1D}" srcOrd="1" destOrd="0" presId="urn:microsoft.com/office/officeart/2005/8/layout/arrow2"/>
    <dgm:cxn modelId="{DF475810-0E36-2641-9594-594F5A6BA786}" type="presParOf" srcId="{9FB2C72C-1693-C340-B753-462A00112F1D}" destId="{732EE24C-C743-944D-B413-10F23F3C8FA4}" srcOrd="0" destOrd="0" presId="urn:microsoft.com/office/officeart/2005/8/layout/arrow2"/>
    <dgm:cxn modelId="{DDEEBC3A-AFE4-5942-A93B-3234A8320FA4}" type="presParOf" srcId="{9FB2C72C-1693-C340-B753-462A00112F1D}" destId="{CD42CF2F-6B13-EC40-9895-6685D6D7BA64}" srcOrd="1" destOrd="0" presId="urn:microsoft.com/office/officeart/2005/8/layout/arrow2"/>
    <dgm:cxn modelId="{C43E09F8-4B30-5B4F-9B6D-04B9A45A0765}" type="presParOf" srcId="{9FB2C72C-1693-C340-B753-462A00112F1D}" destId="{C8A25CC2-F5CA-7248-9258-F9A44E7F7EBB}" srcOrd="2" destOrd="0" presId="urn:microsoft.com/office/officeart/2005/8/layout/arrow2"/>
    <dgm:cxn modelId="{4A142A07-E266-1C41-8F92-9E109D80AB74}" type="presParOf" srcId="{9FB2C72C-1693-C340-B753-462A00112F1D}" destId="{8544E397-40EE-1641-A0A0-1FF12577CC0C}" srcOrd="3" destOrd="0" presId="urn:microsoft.com/office/officeart/2005/8/layout/arrow2"/>
    <dgm:cxn modelId="{59ACC1D3-E8A2-5F4A-A03F-6F9D1ABCB6B7}" type="presParOf" srcId="{9FB2C72C-1693-C340-B753-462A00112F1D}" destId="{C866AF0B-07E6-C240-8D66-CFE4EC04E8BF}" srcOrd="4" destOrd="0" presId="urn:microsoft.com/office/officeart/2005/8/layout/arrow2"/>
    <dgm:cxn modelId="{9DAA308F-7FAF-F047-A984-B17E99B49F2B}" type="presParOf" srcId="{9FB2C72C-1693-C340-B753-462A00112F1D}" destId="{6E8D607B-E4AB-B643-BD80-ED4DF36508C1}" srcOrd="5" destOrd="0" presId="urn:microsoft.com/office/officeart/2005/8/layout/arrow2"/>
    <dgm:cxn modelId="{2E1E90C2-EB22-EE49-8DD5-CFE05647F768}" type="presParOf" srcId="{9FB2C72C-1693-C340-B753-462A00112F1D}" destId="{10350F2D-C481-9440-A32F-C895C1E1F744}" srcOrd="6" destOrd="0" presId="urn:microsoft.com/office/officeart/2005/8/layout/arrow2"/>
    <dgm:cxn modelId="{77DE96FA-A99C-984A-ACCE-8F7B1DBE77CE}" type="presParOf" srcId="{9FB2C72C-1693-C340-B753-462A00112F1D}" destId="{C30FF4C5-EFAA-2346-98F0-7CFF70330BA0}" srcOrd="7"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B86BE7-F21A-674A-B566-F24C38484465}">
      <dsp:nvSpPr>
        <dsp:cNvPr id="0" name=""/>
        <dsp:cNvSpPr/>
      </dsp:nvSpPr>
      <dsp:spPr>
        <a:xfrm>
          <a:off x="572850" y="3040"/>
          <a:ext cx="2736837" cy="1470719"/>
        </a:xfrm>
        <a:prstGeom prst="rect">
          <a:avLst/>
        </a:prstGeom>
        <a:gradFill flip="none" rotWithShape="1">
          <a:gsLst>
            <a:gs pos="0">
              <a:schemeClr val="accent3">
                <a:lumMod val="5000"/>
                <a:lumOff val="95000"/>
                <a:alpha val="3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en-US" sz="4400" kern="1200" dirty="0" smtClean="0">
              <a:solidFill>
                <a:schemeClr val="tx1"/>
              </a:solidFill>
              <a:latin typeface="Helvetica" charset="0"/>
              <a:ea typeface="Helvetica" charset="0"/>
              <a:cs typeface="Helvetica" charset="0"/>
            </a:rPr>
            <a:t>Welcoming Space</a:t>
          </a:r>
          <a:endParaRPr lang="en-US" sz="4400" kern="1200" dirty="0">
            <a:solidFill>
              <a:schemeClr val="tx1"/>
            </a:solidFill>
            <a:latin typeface="Helvetica" charset="0"/>
            <a:ea typeface="Helvetica" charset="0"/>
            <a:cs typeface="Helvetica" charset="0"/>
          </a:endParaRPr>
        </a:p>
      </dsp:txBody>
      <dsp:txXfrm>
        <a:off x="572850" y="3040"/>
        <a:ext cx="2736837" cy="1470719"/>
      </dsp:txXfrm>
    </dsp:sp>
    <dsp:sp modelId="{376FBB48-18DE-E84E-8FF0-9B1E845226C8}">
      <dsp:nvSpPr>
        <dsp:cNvPr id="0" name=""/>
        <dsp:cNvSpPr/>
      </dsp:nvSpPr>
      <dsp:spPr>
        <a:xfrm>
          <a:off x="3539413" y="7702"/>
          <a:ext cx="2730341" cy="1470719"/>
        </a:xfrm>
        <a:prstGeom prst="rect">
          <a:avLst/>
        </a:prstGeom>
        <a:gradFill flip="none" rotWithShape="0">
          <a:gsLst>
            <a:gs pos="0">
              <a:schemeClr val="accent3">
                <a:lumMod val="5000"/>
                <a:lumOff val="95000"/>
                <a:alpha val="34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solidFill>
                <a:schemeClr val="tx1"/>
              </a:solidFill>
              <a:latin typeface="Helvetica" charset="0"/>
              <a:ea typeface="Helvetica" charset="0"/>
              <a:cs typeface="Helvetica" charset="0"/>
            </a:rPr>
            <a:t>Service</a:t>
          </a:r>
          <a:endParaRPr lang="en-US" sz="3000" kern="1200" dirty="0">
            <a:solidFill>
              <a:schemeClr val="tx1"/>
            </a:solidFill>
            <a:latin typeface="Helvetica" charset="0"/>
            <a:ea typeface="Helvetica" charset="0"/>
            <a:cs typeface="Helvetica" charset="0"/>
          </a:endParaRPr>
        </a:p>
      </dsp:txBody>
      <dsp:txXfrm>
        <a:off x="3539413" y="7702"/>
        <a:ext cx="2730341" cy="1470719"/>
      </dsp:txXfrm>
    </dsp:sp>
    <dsp:sp modelId="{B8A3D366-B810-5B4A-B3FA-5090B5D8EE12}">
      <dsp:nvSpPr>
        <dsp:cNvPr id="0" name=""/>
        <dsp:cNvSpPr/>
      </dsp:nvSpPr>
      <dsp:spPr>
        <a:xfrm>
          <a:off x="565153" y="1718879"/>
          <a:ext cx="2736837" cy="1470719"/>
        </a:xfrm>
        <a:prstGeom prst="rect">
          <a:avLst/>
        </a:prstGeom>
        <a:gradFill flip="none" rotWithShape="1">
          <a:gsLst>
            <a:gs pos="0">
              <a:schemeClr val="accent3">
                <a:lumMod val="0"/>
                <a:lumOff val="100000"/>
                <a:alpha val="24000"/>
              </a:schemeClr>
            </a:gs>
            <a:gs pos="44000">
              <a:schemeClr val="accent3">
                <a:lumMod val="0"/>
                <a:lumOff val="100000"/>
              </a:schemeClr>
            </a:gs>
            <a:gs pos="100000">
              <a:schemeClr val="accent3">
                <a:lumMod val="100000"/>
              </a:schemeClr>
            </a:gs>
          </a:gsLst>
          <a:path path="circle">
            <a:fillToRect r="100000" b="100000"/>
          </a:path>
          <a:tileRect l="-100000" t="-100000"/>
        </a:gra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solidFill>
                <a:schemeClr val="tx1"/>
              </a:solidFill>
              <a:latin typeface="Helvetica" charset="0"/>
              <a:ea typeface="Helvetica" charset="0"/>
              <a:cs typeface="Helvetica" charset="0"/>
            </a:rPr>
            <a:t>Education</a:t>
          </a:r>
          <a:endParaRPr lang="en-US" sz="3000" kern="1200" dirty="0">
            <a:solidFill>
              <a:schemeClr val="tx1"/>
            </a:solidFill>
            <a:latin typeface="Helvetica" charset="0"/>
            <a:ea typeface="Helvetica" charset="0"/>
            <a:cs typeface="Helvetica" charset="0"/>
          </a:endParaRPr>
        </a:p>
      </dsp:txBody>
      <dsp:txXfrm>
        <a:off x="565153" y="1718879"/>
        <a:ext cx="2736837" cy="1470719"/>
      </dsp:txXfrm>
    </dsp:sp>
    <dsp:sp modelId="{61E2B343-19DE-834D-A3F6-1D7B75BE480F}">
      <dsp:nvSpPr>
        <dsp:cNvPr id="0" name=""/>
        <dsp:cNvSpPr/>
      </dsp:nvSpPr>
      <dsp:spPr>
        <a:xfrm>
          <a:off x="3547110" y="1718879"/>
          <a:ext cx="2745734" cy="1470719"/>
        </a:xfrm>
        <a:prstGeom prst="rect">
          <a:avLst/>
        </a:prstGeom>
        <a:gradFill flip="none" rotWithShape="1">
          <a:gsLst>
            <a:gs pos="0">
              <a:schemeClr val="accent3">
                <a:lumMod val="0"/>
                <a:lumOff val="100000"/>
                <a:alpha val="35000"/>
              </a:schemeClr>
            </a:gs>
            <a:gs pos="35000">
              <a:schemeClr val="accent3">
                <a:lumMod val="0"/>
                <a:lumOff val="100000"/>
              </a:schemeClr>
            </a:gs>
            <a:gs pos="100000">
              <a:schemeClr val="accent3">
                <a:lumMod val="100000"/>
              </a:schemeClr>
            </a:gs>
          </a:gsLst>
          <a:path path="circle">
            <a:fillToRect l="100000" b="100000"/>
          </a:path>
          <a:tileRect t="-100000" r="-100000"/>
        </a:gra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solidFill>
                <a:schemeClr val="tx1"/>
              </a:solidFill>
              <a:latin typeface="Helvetica" charset="0"/>
              <a:ea typeface="Helvetica" charset="0"/>
              <a:cs typeface="Helvetica" charset="0"/>
            </a:rPr>
            <a:t>Reflection</a:t>
          </a:r>
          <a:endParaRPr lang="en-US" sz="3000" kern="1200" dirty="0">
            <a:solidFill>
              <a:schemeClr val="tx1"/>
            </a:solidFill>
            <a:latin typeface="Helvetica" charset="0"/>
            <a:ea typeface="Helvetica" charset="0"/>
            <a:cs typeface="Helvetica" charset="0"/>
          </a:endParaRPr>
        </a:p>
      </dsp:txBody>
      <dsp:txXfrm>
        <a:off x="3547110" y="1718879"/>
        <a:ext cx="2745734" cy="1470719"/>
      </dsp:txXfrm>
    </dsp:sp>
    <dsp:sp modelId="{B3526E28-1260-2240-8CD4-D3E5A8256168}">
      <dsp:nvSpPr>
        <dsp:cNvPr id="0" name=""/>
        <dsp:cNvSpPr/>
      </dsp:nvSpPr>
      <dsp:spPr>
        <a:xfrm>
          <a:off x="572850" y="3434719"/>
          <a:ext cx="2736837" cy="1470719"/>
        </a:xfrm>
        <a:prstGeom prst="rect">
          <a:avLst/>
        </a:prstGeom>
        <a:gradFill flip="none" rotWithShape="1">
          <a:gsLst>
            <a:gs pos="0">
              <a:schemeClr val="accent3">
                <a:lumMod val="5000"/>
                <a:lumOff val="95000"/>
                <a:alpha val="3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6200000" scaled="1"/>
          <a:tileRect/>
        </a:gra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solidFill>
                <a:schemeClr val="tx1"/>
              </a:solidFill>
              <a:latin typeface="Helvetica" charset="0"/>
              <a:ea typeface="Helvetica" charset="0"/>
              <a:cs typeface="Helvetica" charset="0"/>
            </a:rPr>
            <a:t>Initiated by Students</a:t>
          </a:r>
          <a:endParaRPr lang="en-US" sz="3000" kern="1200" dirty="0">
            <a:solidFill>
              <a:schemeClr val="tx1"/>
            </a:solidFill>
            <a:latin typeface="Helvetica" charset="0"/>
            <a:ea typeface="Helvetica" charset="0"/>
            <a:cs typeface="Helvetica" charset="0"/>
          </a:endParaRPr>
        </a:p>
      </dsp:txBody>
      <dsp:txXfrm>
        <a:off x="572850" y="3434719"/>
        <a:ext cx="2736837" cy="1470719"/>
      </dsp:txXfrm>
    </dsp:sp>
    <dsp:sp modelId="{F17DC8E3-50E4-8649-8873-6178E2DF27EB}">
      <dsp:nvSpPr>
        <dsp:cNvPr id="0" name=""/>
        <dsp:cNvSpPr/>
      </dsp:nvSpPr>
      <dsp:spPr>
        <a:xfrm>
          <a:off x="3557430" y="3437759"/>
          <a:ext cx="2730341" cy="1470719"/>
        </a:xfrm>
        <a:prstGeom prst="rect">
          <a:avLst/>
        </a:prstGeom>
        <a:gradFill flip="none" rotWithShape="1">
          <a:gsLst>
            <a:gs pos="0">
              <a:schemeClr val="accent3">
                <a:lumMod val="5000"/>
                <a:lumOff val="95000"/>
                <a:alpha val="34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6200000" scaled="1"/>
          <a:tileRect/>
        </a:gra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solidFill>
                <a:schemeClr val="tx1"/>
              </a:solidFill>
              <a:latin typeface="Helvetica" charset="0"/>
              <a:ea typeface="Helvetica" charset="0"/>
              <a:cs typeface="Helvetica" charset="0"/>
            </a:rPr>
            <a:t>In solidarity with our partners</a:t>
          </a:r>
          <a:endParaRPr lang="en-US" sz="3000" kern="1200" dirty="0">
            <a:solidFill>
              <a:schemeClr val="tx1"/>
            </a:solidFill>
            <a:latin typeface="Helvetica" charset="0"/>
            <a:ea typeface="Helvetica" charset="0"/>
            <a:cs typeface="Helvetica" charset="0"/>
          </a:endParaRPr>
        </a:p>
      </dsp:txBody>
      <dsp:txXfrm>
        <a:off x="3557430" y="3437759"/>
        <a:ext cx="2730341" cy="14707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B60D81-4D52-3140-95D8-22CDAB2E559C}">
      <dsp:nvSpPr>
        <dsp:cNvPr id="0" name=""/>
        <dsp:cNvSpPr/>
      </dsp:nvSpPr>
      <dsp:spPr>
        <a:xfrm>
          <a:off x="0" y="151750"/>
          <a:ext cx="7827264" cy="4892039"/>
        </a:xfrm>
        <a:prstGeom prst="swooshArrow">
          <a:avLst>
            <a:gd name="adj1" fmla="val 25000"/>
            <a:gd name="adj2" fmla="val 25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2EE24C-C743-944D-B413-10F23F3C8FA4}">
      <dsp:nvSpPr>
        <dsp:cNvPr id="0" name=""/>
        <dsp:cNvSpPr/>
      </dsp:nvSpPr>
      <dsp:spPr>
        <a:xfrm>
          <a:off x="770985" y="3830759"/>
          <a:ext cx="180027" cy="180027"/>
        </a:xfrm>
        <a:prstGeom prst="ellipse">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CD42CF2F-6B13-EC40-9895-6685D6D7BA64}">
      <dsp:nvSpPr>
        <dsp:cNvPr id="0" name=""/>
        <dsp:cNvSpPr/>
      </dsp:nvSpPr>
      <dsp:spPr>
        <a:xfrm>
          <a:off x="860999" y="3920773"/>
          <a:ext cx="1338462" cy="11643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393" tIns="0" rIns="0" bIns="0" numCol="1" spcCol="1270" anchor="t" anchorCtr="0">
          <a:noAutofit/>
        </a:bodyPr>
        <a:lstStyle/>
        <a:p>
          <a:pPr lvl="0" algn="l" defTabSz="889000">
            <a:lnSpc>
              <a:spcPct val="90000"/>
            </a:lnSpc>
            <a:spcBef>
              <a:spcPct val="0"/>
            </a:spcBef>
            <a:spcAft>
              <a:spcPct val="35000"/>
            </a:spcAft>
          </a:pPr>
          <a:r>
            <a:rPr lang="en-US" sz="2000" b="1" kern="1200" dirty="0" smtClean="0"/>
            <a:t>1972 Founded by Elizabeth Barker</a:t>
          </a:r>
          <a:endParaRPr lang="en-US" sz="2000" b="1" kern="1200" dirty="0"/>
        </a:p>
      </dsp:txBody>
      <dsp:txXfrm>
        <a:off x="860999" y="3920773"/>
        <a:ext cx="1338462" cy="1164305"/>
      </dsp:txXfrm>
    </dsp:sp>
    <dsp:sp modelId="{C8A25CC2-F5CA-7248-9258-F9A44E7F7EBB}">
      <dsp:nvSpPr>
        <dsp:cNvPr id="0" name=""/>
        <dsp:cNvSpPr/>
      </dsp:nvSpPr>
      <dsp:spPr>
        <a:xfrm>
          <a:off x="2042915" y="2692871"/>
          <a:ext cx="313090" cy="313090"/>
        </a:xfrm>
        <a:prstGeom prst="ellipse">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8544E397-40EE-1641-A0A0-1FF12577CC0C}">
      <dsp:nvSpPr>
        <dsp:cNvPr id="0" name=""/>
        <dsp:cNvSpPr/>
      </dsp:nvSpPr>
      <dsp:spPr>
        <a:xfrm>
          <a:off x="2199461" y="2849416"/>
          <a:ext cx="1643725" cy="22356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900" tIns="0" rIns="0" bIns="0" numCol="1" spcCol="1270" anchor="t" anchorCtr="0">
          <a:noAutofit/>
        </a:bodyPr>
        <a:lstStyle/>
        <a:p>
          <a:pPr lvl="0" algn="l" defTabSz="889000">
            <a:lnSpc>
              <a:spcPct val="90000"/>
            </a:lnSpc>
            <a:spcBef>
              <a:spcPct val="0"/>
            </a:spcBef>
            <a:spcAft>
              <a:spcPct val="35000"/>
            </a:spcAft>
          </a:pPr>
          <a:r>
            <a:rPr lang="en-US" sz="2000" b="1" kern="1200" dirty="0" smtClean="0"/>
            <a:t>Mid 1990s</a:t>
          </a:r>
          <a:r>
            <a:rPr lang="en-US" sz="2000" b="1" kern="1200" baseline="0" dirty="0" smtClean="0"/>
            <a:t> </a:t>
          </a:r>
          <a:r>
            <a:rPr lang="en-US" sz="2000" b="1" kern="1200" dirty="0" smtClean="0"/>
            <a:t>BU demonstrates ongoing commitment to program</a:t>
          </a:r>
          <a:endParaRPr lang="en-US" sz="2000" b="1" kern="1200" dirty="0"/>
        </a:p>
      </dsp:txBody>
      <dsp:txXfrm>
        <a:off x="2199461" y="2849416"/>
        <a:ext cx="1643725" cy="2235662"/>
      </dsp:txXfrm>
    </dsp:sp>
    <dsp:sp modelId="{C866AF0B-07E6-C240-8D66-CFE4EC04E8BF}">
      <dsp:nvSpPr>
        <dsp:cNvPr id="0" name=""/>
        <dsp:cNvSpPr/>
      </dsp:nvSpPr>
      <dsp:spPr>
        <a:xfrm>
          <a:off x="3667073" y="1854375"/>
          <a:ext cx="414844" cy="414844"/>
        </a:xfrm>
        <a:prstGeom prst="ellipse">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6E8D607B-E4AB-B643-BD80-ED4DF36508C1}">
      <dsp:nvSpPr>
        <dsp:cNvPr id="0" name=""/>
        <dsp:cNvSpPr/>
      </dsp:nvSpPr>
      <dsp:spPr>
        <a:xfrm>
          <a:off x="3874495" y="2061798"/>
          <a:ext cx="1643725" cy="3023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9818" tIns="0" rIns="0" bIns="0" numCol="1" spcCol="1270" anchor="t" anchorCtr="0">
          <a:noAutofit/>
        </a:bodyPr>
        <a:lstStyle/>
        <a:p>
          <a:pPr lvl="0" algn="l" defTabSz="889000">
            <a:lnSpc>
              <a:spcPct val="90000"/>
            </a:lnSpc>
            <a:spcBef>
              <a:spcPct val="0"/>
            </a:spcBef>
            <a:spcAft>
              <a:spcPct val="35000"/>
            </a:spcAft>
          </a:pPr>
          <a:r>
            <a:rPr lang="en-US" sz="2000" b="1" kern="1200" dirty="0" smtClean="0"/>
            <a:t>Current Programs in two facilities MCI Norfolk and MCI Framingham</a:t>
          </a:r>
          <a:endParaRPr lang="en-US" sz="2000" b="1" kern="1200" dirty="0"/>
        </a:p>
      </dsp:txBody>
      <dsp:txXfrm>
        <a:off x="3874495" y="2061798"/>
        <a:ext cx="1643725" cy="3023280"/>
      </dsp:txXfrm>
    </dsp:sp>
    <dsp:sp modelId="{10350F2D-C481-9440-A32F-C895C1E1F744}">
      <dsp:nvSpPr>
        <dsp:cNvPr id="0" name=""/>
        <dsp:cNvSpPr/>
      </dsp:nvSpPr>
      <dsp:spPr>
        <a:xfrm>
          <a:off x="5436034" y="1299618"/>
          <a:ext cx="555735" cy="555735"/>
        </a:xfrm>
        <a:prstGeom prst="ellipse">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C30FF4C5-EFAA-2346-98F0-7CFF70330BA0}">
      <dsp:nvSpPr>
        <dsp:cNvPr id="0" name=""/>
        <dsp:cNvSpPr/>
      </dsp:nvSpPr>
      <dsp:spPr>
        <a:xfrm>
          <a:off x="5359720" y="1577486"/>
          <a:ext cx="2352088" cy="35075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4473" tIns="0" rIns="0" bIns="0" numCol="1" spcCol="1270" anchor="t" anchorCtr="0">
          <a:noAutofit/>
        </a:bodyPr>
        <a:lstStyle/>
        <a:p>
          <a:pPr lvl="0" algn="l" defTabSz="889000">
            <a:lnSpc>
              <a:spcPct val="90000"/>
            </a:lnSpc>
            <a:spcBef>
              <a:spcPct val="0"/>
            </a:spcBef>
            <a:spcAft>
              <a:spcPct val="35000"/>
            </a:spcAft>
          </a:pPr>
          <a:endParaRPr lang="en-US" sz="2000" b="1" kern="1200" dirty="0" smtClean="0"/>
        </a:p>
        <a:p>
          <a:pPr lvl="0" algn="l" defTabSz="889000">
            <a:lnSpc>
              <a:spcPct val="90000"/>
            </a:lnSpc>
            <a:spcBef>
              <a:spcPct val="0"/>
            </a:spcBef>
            <a:spcAft>
              <a:spcPct val="35000"/>
            </a:spcAft>
          </a:pPr>
          <a:r>
            <a:rPr lang="en-US" sz="2000" b="1" kern="1200" dirty="0" smtClean="0"/>
            <a:t>Ongoing Collaborations, program development, and research</a:t>
          </a:r>
          <a:endParaRPr lang="en-US" sz="2000" b="1" kern="1200" dirty="0"/>
        </a:p>
      </dsp:txBody>
      <dsp:txXfrm>
        <a:off x="5359720" y="1577486"/>
        <a:ext cx="2352088" cy="350759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25A995-AC17-C04B-B470-E5044179F954}" type="datetimeFigureOut">
              <a:rPr lang="en-US" smtClean="0"/>
              <a:t>10/26/16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762D61-F309-2B4B-8829-01C0DD465867}" type="slidenum">
              <a:rPr lang="en-US" smtClean="0"/>
              <a:t>‹#›</a:t>
            </a:fld>
            <a:endParaRPr lang="en-US"/>
          </a:p>
        </p:txBody>
      </p:sp>
    </p:spTree>
    <p:extLst>
      <p:ext uri="{BB962C8B-B14F-4D97-AF65-F5344CB8AC3E}">
        <p14:creationId xmlns:p14="http://schemas.microsoft.com/office/powerpoint/2010/main" val="8202827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762D61-F309-2B4B-8829-01C0DD465867}" type="slidenum">
              <a:rPr lang="en-US" smtClean="0"/>
              <a:t>1</a:t>
            </a:fld>
            <a:endParaRPr lang="en-US"/>
          </a:p>
        </p:txBody>
      </p:sp>
    </p:spTree>
    <p:extLst>
      <p:ext uri="{BB962C8B-B14F-4D97-AF65-F5344CB8AC3E}">
        <p14:creationId xmlns:p14="http://schemas.microsoft.com/office/powerpoint/2010/main" val="125290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xfrm>
            <a:off x="1371600" y="1143000"/>
            <a:ext cx="4114800" cy="3086100"/>
          </a:xfrm>
          <a:ln/>
        </p:spPr>
      </p:sp>
      <p:sp>
        <p:nvSpPr>
          <p:cNvPr id="62467" name="Notes Placeholder 2"/>
          <p:cNvSpPr>
            <a:spLocks noGrp="1"/>
          </p:cNvSpPr>
          <p:nvPr>
            <p:ph type="body" idx="1"/>
          </p:nvPr>
        </p:nvSpPr>
        <p:spPr>
          <a:noFill/>
        </p:spPr>
        <p:txBody>
          <a:bodyPr/>
          <a:lstStyle/>
          <a:p>
            <a:pPr eaLnBrk="1" hangingPunct="1">
              <a:spcBef>
                <a:spcPct val="0"/>
              </a:spcBef>
            </a:pPr>
            <a:endParaRPr lang="en-US" smtClean="0"/>
          </a:p>
        </p:txBody>
      </p:sp>
      <p:sp>
        <p:nvSpPr>
          <p:cNvPr id="62468" name="Slide Number Placeholder 3"/>
          <p:cNvSpPr>
            <a:spLocks noGrp="1"/>
          </p:cNvSpPr>
          <p:nvPr>
            <p:ph type="sldNum" sz="quarter" idx="5"/>
          </p:nvPr>
        </p:nvSpPr>
        <p:spPr>
          <a:noFill/>
          <a:ln>
            <a:miter lim="800000"/>
            <a:headEnd/>
            <a:tailEnd/>
          </a:ln>
        </p:spPr>
        <p:txBody>
          <a:bodyPr/>
          <a:lstStyle/>
          <a:p>
            <a:pPr eaLnBrk="1" hangingPunct="1"/>
            <a:fld id="{5478D3D4-F399-4907-89A5-ED44C59F2EA7}" type="slidenum">
              <a:rPr lang="en-US" smtClean="0">
                <a:latin typeface="Calibri" pitchFamily="34" charset="0"/>
              </a:rPr>
              <a:pPr eaLnBrk="1" hangingPunct="1"/>
              <a:t>17</a:t>
            </a:fld>
            <a:endParaRPr lang="en-US" smtClean="0">
              <a:latin typeface="Calibri" pitchFamily="34" charset="0"/>
            </a:endParaRPr>
          </a:p>
        </p:txBody>
      </p:sp>
    </p:spTree>
    <p:extLst>
      <p:ext uri="{BB962C8B-B14F-4D97-AF65-F5344CB8AC3E}">
        <p14:creationId xmlns:p14="http://schemas.microsoft.com/office/powerpoint/2010/main" val="1881177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10 week externship</a:t>
            </a:r>
          </a:p>
          <a:p>
            <a:r>
              <a:rPr lang="en-US" dirty="0" smtClean="0"/>
              <a:t>Community health project </a:t>
            </a:r>
            <a:endParaRPr lang="en-US" dirty="0"/>
          </a:p>
        </p:txBody>
      </p:sp>
      <p:sp>
        <p:nvSpPr>
          <p:cNvPr id="4" name="Slide Number Placeholder 3"/>
          <p:cNvSpPr>
            <a:spLocks noGrp="1"/>
          </p:cNvSpPr>
          <p:nvPr>
            <p:ph type="sldNum" sz="quarter" idx="10"/>
          </p:nvPr>
        </p:nvSpPr>
        <p:spPr/>
        <p:txBody>
          <a:bodyPr/>
          <a:lstStyle/>
          <a:p>
            <a:pPr>
              <a:defRPr/>
            </a:pPr>
            <a:fld id="{3FCA44F9-6DE3-4680-A2FC-7656CA83F695}" type="slidenum">
              <a:rPr lang="en-US" smtClean="0"/>
              <a:pPr>
                <a:defRPr/>
              </a:pPr>
              <a:t>19</a:t>
            </a:fld>
            <a:endParaRPr lang="en-US"/>
          </a:p>
        </p:txBody>
      </p:sp>
    </p:spTree>
    <p:extLst>
      <p:ext uri="{BB962C8B-B14F-4D97-AF65-F5344CB8AC3E}">
        <p14:creationId xmlns:p14="http://schemas.microsoft.com/office/powerpoint/2010/main" val="1574813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5D81F5-DE50-3F44-ACD7-4E7AC2F3FA51}" type="slidenum">
              <a:rPr lang="en-US" smtClean="0"/>
              <a:t>23</a:t>
            </a:fld>
            <a:endParaRPr lang="en-US"/>
          </a:p>
        </p:txBody>
      </p:sp>
    </p:spTree>
    <p:extLst>
      <p:ext uri="{BB962C8B-B14F-4D97-AF65-F5344CB8AC3E}">
        <p14:creationId xmlns:p14="http://schemas.microsoft.com/office/powerpoint/2010/main" val="1529200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5D81F5-DE50-3F44-ACD7-4E7AC2F3FA51}" type="slidenum">
              <a:rPr lang="en-US" smtClean="0"/>
              <a:t>24</a:t>
            </a:fld>
            <a:endParaRPr lang="en-US"/>
          </a:p>
        </p:txBody>
      </p:sp>
    </p:spTree>
    <p:extLst>
      <p:ext uri="{BB962C8B-B14F-4D97-AF65-F5344CB8AC3E}">
        <p14:creationId xmlns:p14="http://schemas.microsoft.com/office/powerpoint/2010/main" val="9312260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ADF7A8-A54A-2C4F-B977-E5325C239B71}" type="slidenum">
              <a:rPr lang="en-US" smtClean="0"/>
              <a:t>31</a:t>
            </a:fld>
            <a:endParaRPr lang="en-US"/>
          </a:p>
        </p:txBody>
      </p:sp>
    </p:spTree>
    <p:extLst>
      <p:ext uri="{BB962C8B-B14F-4D97-AF65-F5344CB8AC3E}">
        <p14:creationId xmlns:p14="http://schemas.microsoft.com/office/powerpoint/2010/main" val="8517572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ADF7A8-A54A-2C4F-B977-E5325C239B71}" type="slidenum">
              <a:rPr lang="en-US" smtClean="0"/>
              <a:t>33</a:t>
            </a:fld>
            <a:endParaRPr lang="en-US"/>
          </a:p>
        </p:txBody>
      </p:sp>
    </p:spTree>
    <p:extLst>
      <p:ext uri="{BB962C8B-B14F-4D97-AF65-F5344CB8AC3E}">
        <p14:creationId xmlns:p14="http://schemas.microsoft.com/office/powerpoint/2010/main" val="11170839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762D61-F309-2B4B-8829-01C0DD465867}" type="slidenum">
              <a:rPr lang="en-US" smtClean="0"/>
              <a:t>40</a:t>
            </a:fld>
            <a:endParaRPr lang="en-US"/>
          </a:p>
        </p:txBody>
      </p:sp>
    </p:spTree>
    <p:extLst>
      <p:ext uri="{BB962C8B-B14F-4D97-AF65-F5344CB8AC3E}">
        <p14:creationId xmlns:p14="http://schemas.microsoft.com/office/powerpoint/2010/main" val="18905000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4"/>
            <a:ext cx="7543800" cy="2593975"/>
          </a:xfrm>
        </p:spPr>
        <p:txBody>
          <a:bodyPr anchor="b"/>
          <a:lstStyle>
            <a:lvl1pPr>
              <a:defRPr sz="495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15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47B2B27-B2E5-924A-9BF5-B5D5ED2C1DB7}" type="datetimeFigureOut">
              <a:rPr lang="en-US" smtClean="0"/>
              <a:t>10/26/16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1AEDA8-456C-B048-B474-B5543CB035BE}" type="slidenum">
              <a:rPr lang="en-US" smtClean="0"/>
              <a:t>‹#›</a:t>
            </a:fld>
            <a:endParaRPr lang="en-US"/>
          </a:p>
        </p:txBody>
      </p:sp>
      <p:pic>
        <p:nvPicPr>
          <p:cNvPr id="7" name="Picture 6" descr="boston_univ_cmyk"/>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573" y="6172200"/>
            <a:ext cx="1143000" cy="548590"/>
          </a:xfrm>
          <a:prstGeom prst="rect">
            <a:avLst/>
          </a:prstGeom>
          <a:noFill/>
          <a:ln>
            <a:noFill/>
          </a:ln>
        </p:spPr>
      </p:pic>
    </p:spTree>
    <p:extLst>
      <p:ext uri="{BB962C8B-B14F-4D97-AF65-F5344CB8AC3E}">
        <p14:creationId xmlns:p14="http://schemas.microsoft.com/office/powerpoint/2010/main" val="20263861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7B2B27-B2E5-924A-9BF5-B5D5ED2C1DB7}" type="datetimeFigureOut">
              <a:rPr lang="en-US" smtClean="0"/>
              <a:t>10/26/16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1AEDA8-456C-B048-B474-B5543CB035BE}" type="slidenum">
              <a:rPr lang="en-US" smtClean="0"/>
              <a:t>‹#›</a:t>
            </a:fld>
            <a:endParaRPr lang="en-US"/>
          </a:p>
        </p:txBody>
      </p:sp>
    </p:spTree>
    <p:extLst>
      <p:ext uri="{BB962C8B-B14F-4D97-AF65-F5344CB8AC3E}">
        <p14:creationId xmlns:p14="http://schemas.microsoft.com/office/powerpoint/2010/main" val="5293526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5" y="5486400"/>
            <a:ext cx="7659687" cy="1168400"/>
          </a:xfrm>
        </p:spPr>
        <p:txBody>
          <a:bodyPr anchor="t"/>
          <a:lstStyle>
            <a:lvl1pPr algn="l">
              <a:defRPr sz="27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5" y="3852863"/>
            <a:ext cx="6135687" cy="1633538"/>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7B2B27-B2E5-924A-9BF5-B5D5ED2C1DB7}" type="datetimeFigureOut">
              <a:rPr lang="en-US" smtClean="0"/>
              <a:t>10/26/16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1AEDA8-456C-B048-B474-B5543CB035BE}" type="slidenum">
              <a:rPr lang="en-US" smtClean="0"/>
              <a:t>‹#›</a:t>
            </a:fld>
            <a:endParaRPr lang="en-US"/>
          </a:p>
        </p:txBody>
      </p:sp>
    </p:spTree>
    <p:extLst>
      <p:ext uri="{BB962C8B-B14F-4D97-AF65-F5344CB8AC3E}">
        <p14:creationId xmlns:p14="http://schemas.microsoft.com/office/powerpoint/2010/main" val="1953226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47B2B27-B2E5-924A-9BF5-B5D5ED2C1DB7}" type="datetimeFigureOut">
              <a:rPr lang="en-US" smtClean="0"/>
              <a:t>10/26/16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1AEDA8-456C-B048-B474-B5543CB035BE}" type="slidenum">
              <a:rPr lang="en-US" smtClean="0"/>
              <a:t>‹#›</a:t>
            </a:fld>
            <a:endParaRPr lang="en-US"/>
          </a:p>
        </p:txBody>
      </p:sp>
    </p:spTree>
    <p:extLst>
      <p:ext uri="{BB962C8B-B14F-4D97-AF65-F5344CB8AC3E}">
        <p14:creationId xmlns:p14="http://schemas.microsoft.com/office/powerpoint/2010/main" val="14492449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1500" b="1">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1500" b="1">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47B2B27-B2E5-924A-9BF5-B5D5ED2C1DB7}" type="datetimeFigureOut">
              <a:rPr lang="en-US" smtClean="0"/>
              <a:t>10/26/16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1AEDA8-456C-B048-B474-B5543CB035BE}" type="slidenum">
              <a:rPr lang="en-US" smtClean="0"/>
              <a:t>‹#›</a:t>
            </a:fld>
            <a:endParaRPr lang="en-US"/>
          </a:p>
        </p:txBody>
      </p:sp>
    </p:spTree>
    <p:extLst>
      <p:ext uri="{BB962C8B-B14F-4D97-AF65-F5344CB8AC3E}">
        <p14:creationId xmlns:p14="http://schemas.microsoft.com/office/powerpoint/2010/main" val="700518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47B2B27-B2E5-924A-9BF5-B5D5ED2C1DB7}" type="datetimeFigureOut">
              <a:rPr lang="en-US" smtClean="0"/>
              <a:t>10/26/16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1AEDA8-456C-B048-B474-B5543CB035BE}" type="slidenum">
              <a:rPr lang="en-US" smtClean="0"/>
              <a:t>‹#›</a:t>
            </a:fld>
            <a:endParaRPr lang="en-US"/>
          </a:p>
        </p:txBody>
      </p:sp>
    </p:spTree>
    <p:extLst>
      <p:ext uri="{BB962C8B-B14F-4D97-AF65-F5344CB8AC3E}">
        <p14:creationId xmlns:p14="http://schemas.microsoft.com/office/powerpoint/2010/main" val="1108169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7B2B27-B2E5-924A-9BF5-B5D5ED2C1DB7}" type="datetimeFigureOut">
              <a:rPr lang="en-US" smtClean="0"/>
              <a:t>10/26/16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1AEDA8-456C-B048-B474-B5543CB035BE}" type="slidenum">
              <a:rPr lang="en-US" smtClean="0"/>
              <a:t>‹#›</a:t>
            </a:fld>
            <a:endParaRPr lang="en-US"/>
          </a:p>
        </p:txBody>
      </p:sp>
    </p:spTree>
    <p:extLst>
      <p:ext uri="{BB962C8B-B14F-4D97-AF65-F5344CB8AC3E}">
        <p14:creationId xmlns:p14="http://schemas.microsoft.com/office/powerpoint/2010/main" val="2019339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165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801" y="6096000"/>
            <a:ext cx="7772401" cy="609600"/>
          </a:xfrm>
        </p:spPr>
        <p:txBody>
          <a:bodyPr>
            <a:normAutofit/>
          </a:bodyPr>
          <a:lstStyle>
            <a:lvl1pPr marL="0" indent="0" algn="ctr">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7B2B27-B2E5-924A-9BF5-B5D5ED2C1DB7}" type="datetimeFigureOut">
              <a:rPr lang="en-US" smtClean="0"/>
              <a:t>10/26/16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1AEDA8-456C-B048-B474-B5543CB035BE}"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05620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165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747B2B27-B2E5-924A-9BF5-B5D5ED2C1DB7}" type="datetimeFigureOut">
              <a:rPr lang="en-US" smtClean="0"/>
              <a:t>10/26/16</a:t>
            </a:fld>
            <a:endParaRPr lang="en-US"/>
          </a:p>
        </p:txBody>
      </p:sp>
      <p:sp>
        <p:nvSpPr>
          <p:cNvPr id="9" name="Slide Number Placeholder 8"/>
          <p:cNvSpPr>
            <a:spLocks noGrp="1"/>
          </p:cNvSpPr>
          <p:nvPr>
            <p:ph type="sldNum" sz="quarter" idx="11"/>
          </p:nvPr>
        </p:nvSpPr>
        <p:spPr/>
        <p:txBody>
          <a:bodyPr/>
          <a:lstStyle/>
          <a:p>
            <a:fld id="{A61AEDA8-456C-B048-B474-B5543CB035BE}" type="slidenum">
              <a:rPr lang="en-US" smtClean="0"/>
              <a:t>‹#›</a:t>
            </a:fld>
            <a:endParaRPr lang="en-US"/>
          </a:p>
        </p:txBody>
      </p:sp>
      <p:sp>
        <p:nvSpPr>
          <p:cNvPr id="10" name="Footer Placeholder 9"/>
          <p:cNvSpPr>
            <a:spLocks noGrp="1"/>
          </p:cNvSpPr>
          <p:nvPr>
            <p:ph type="ftr" sz="quarter" idx="12"/>
          </p:nvPr>
        </p:nvSpPr>
        <p:spPr/>
        <p:txBody>
          <a:bodyPr/>
          <a:lstStyle/>
          <a:p>
            <a:r>
              <a:rPr lang="en-US" smtClean="0"/>
              <a:t>
              </a:t>
            </a:r>
            <a:endParaRPr lang="en-US" dirty="0"/>
          </a:p>
        </p:txBody>
      </p:sp>
    </p:spTree>
    <p:extLst>
      <p:ext uri="{BB962C8B-B14F-4D97-AF65-F5344CB8AC3E}">
        <p14:creationId xmlns:p14="http://schemas.microsoft.com/office/powerpoint/2010/main" val="14446330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7B2B27-B2E5-924A-9BF5-B5D5ED2C1DB7}" type="datetimeFigureOut">
              <a:rPr lang="en-US" smtClean="0"/>
              <a:t>10/26/16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1AEDA8-456C-B048-B474-B5543CB035BE}" type="slidenum">
              <a:rPr lang="en-US" smtClean="0"/>
              <a:t>‹#›</a:t>
            </a:fld>
            <a:endParaRPr lang="en-US"/>
          </a:p>
        </p:txBody>
      </p:sp>
    </p:spTree>
    <p:extLst>
      <p:ext uri="{BB962C8B-B14F-4D97-AF65-F5344CB8AC3E}">
        <p14:creationId xmlns:p14="http://schemas.microsoft.com/office/powerpoint/2010/main" val="497541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7B2B27-B2E5-924A-9BF5-B5D5ED2C1DB7}" type="datetimeFigureOut">
              <a:rPr lang="en-US" smtClean="0"/>
              <a:t>10/26/16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1AEDA8-456C-B048-B474-B5543CB035BE}" type="slidenum">
              <a:rPr lang="en-US" smtClean="0"/>
              <a:t>‹#›</a:t>
            </a:fld>
            <a:endParaRPr lang="en-US"/>
          </a:p>
        </p:txBody>
      </p:sp>
    </p:spTree>
    <p:extLst>
      <p:ext uri="{BB962C8B-B14F-4D97-AF65-F5344CB8AC3E}">
        <p14:creationId xmlns:p14="http://schemas.microsoft.com/office/powerpoint/2010/main" val="20271779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4"/>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4"/>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DA45155-7EAF-4464-92B3-AB30B9C499C1}" type="slidenum">
              <a:rPr lang="en-US"/>
              <a:pPr>
                <a:defRPr/>
              </a:pPr>
              <a:t>‹#›</a:t>
            </a:fld>
            <a:endParaRPr lang="en-US"/>
          </a:p>
        </p:txBody>
      </p:sp>
    </p:spTree>
    <p:extLst>
      <p:ext uri="{BB962C8B-B14F-4D97-AF65-F5344CB8AC3E}">
        <p14:creationId xmlns:p14="http://schemas.microsoft.com/office/powerpoint/2010/main" val="315831947"/>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514351" y="685803"/>
            <a:ext cx="7796030" cy="1151965"/>
          </a:xfrm>
        </p:spPr>
        <p:txBody>
          <a:bodyPr/>
          <a:lstStyle>
            <a:lvl1pPr algn="ctr">
              <a:defRPr/>
            </a:lvl1pPr>
          </a:lstStyle>
          <a:p>
            <a:r>
              <a:rPr lang="en-US" smtClean="0"/>
              <a:t>Click to edit Master title style</a:t>
            </a:r>
            <a:endParaRPr lang="en-US" dirty="0"/>
          </a:p>
        </p:txBody>
      </p:sp>
      <p:sp>
        <p:nvSpPr>
          <p:cNvPr id="7" name="Text Placeholder 2"/>
          <p:cNvSpPr>
            <a:spLocks noGrp="1"/>
          </p:cNvSpPr>
          <p:nvPr>
            <p:ph type="body" idx="1"/>
          </p:nvPr>
        </p:nvSpPr>
        <p:spPr>
          <a:xfrm>
            <a:off x="514352" y="2063395"/>
            <a:ext cx="2482596" cy="576262"/>
          </a:xfrm>
        </p:spPr>
        <p:txBody>
          <a:bodyPr anchor="b">
            <a:noAutofit/>
          </a:bodyPr>
          <a:lstStyle>
            <a:lvl1pPr marL="0" indent="0" algn="ctr">
              <a:lnSpc>
                <a:spcPct val="90000"/>
              </a:lnSpc>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8" name="Text Placeholder 3"/>
          <p:cNvSpPr>
            <a:spLocks noGrp="1"/>
          </p:cNvSpPr>
          <p:nvPr>
            <p:ph type="body" sz="half" idx="15"/>
          </p:nvPr>
        </p:nvSpPr>
        <p:spPr>
          <a:xfrm>
            <a:off x="514352" y="2639658"/>
            <a:ext cx="2482596" cy="2734928"/>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9" name="Text Placeholder 4"/>
          <p:cNvSpPr>
            <a:spLocks noGrp="1"/>
          </p:cNvSpPr>
          <p:nvPr>
            <p:ph type="body" sz="quarter" idx="3"/>
          </p:nvPr>
        </p:nvSpPr>
        <p:spPr>
          <a:xfrm>
            <a:off x="3175967" y="2063395"/>
            <a:ext cx="2482596" cy="576262"/>
          </a:xfrm>
        </p:spPr>
        <p:txBody>
          <a:bodyPr anchor="b">
            <a:noAutofit/>
          </a:bodyPr>
          <a:lstStyle>
            <a:lvl1pPr marL="0" indent="0" algn="ctr">
              <a:lnSpc>
                <a:spcPct val="90000"/>
              </a:lnSpc>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10" name="Text Placeholder 3"/>
          <p:cNvSpPr>
            <a:spLocks noGrp="1"/>
          </p:cNvSpPr>
          <p:nvPr>
            <p:ph type="body" sz="half" idx="16"/>
          </p:nvPr>
        </p:nvSpPr>
        <p:spPr>
          <a:xfrm>
            <a:off x="3175966" y="2639658"/>
            <a:ext cx="2482596" cy="2734928"/>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11" name="Text Placeholder 4"/>
          <p:cNvSpPr>
            <a:spLocks noGrp="1"/>
          </p:cNvSpPr>
          <p:nvPr>
            <p:ph type="body" sz="quarter" idx="13"/>
          </p:nvPr>
        </p:nvSpPr>
        <p:spPr>
          <a:xfrm>
            <a:off x="5827785" y="2063395"/>
            <a:ext cx="2482596" cy="576262"/>
          </a:xfrm>
        </p:spPr>
        <p:txBody>
          <a:bodyPr anchor="b">
            <a:noAutofit/>
          </a:bodyPr>
          <a:lstStyle>
            <a:lvl1pPr marL="0" indent="0" algn="ctr">
              <a:lnSpc>
                <a:spcPct val="90000"/>
              </a:lnSpc>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12" name="Text Placeholder 3"/>
          <p:cNvSpPr>
            <a:spLocks noGrp="1"/>
          </p:cNvSpPr>
          <p:nvPr>
            <p:ph type="body" sz="half" idx="17"/>
          </p:nvPr>
        </p:nvSpPr>
        <p:spPr>
          <a:xfrm>
            <a:off x="5827785" y="2639658"/>
            <a:ext cx="2482596" cy="2734928"/>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35E0ECE4-2996-2549-BD0B-F80758FEBFA1}" type="datetime1">
              <a:rPr lang="en-US" smtClean="0"/>
              <a:t>10/26/16</a:t>
            </a:fld>
            <a:endParaRPr lang="en-US" dirty="0"/>
          </a:p>
        </p:txBody>
      </p:sp>
      <p:sp>
        <p:nvSpPr>
          <p:cNvPr id="4" name="Footer Placeholder 3"/>
          <p:cNvSpPr>
            <a:spLocks noGrp="1"/>
          </p:cNvSpPr>
          <p:nvPr>
            <p:ph type="ftr" sz="quarter" idx="11"/>
          </p:nvPr>
        </p:nvSpPr>
        <p:spPr/>
        <p:txBody>
          <a:bodyPr/>
          <a:lstStyle/>
          <a:p>
            <a:r>
              <a:rPr lang="en-US" smtClean="0"/>
              <a:t>BU Metropolitan College Prison Education Program  -  bu.edu/pep</a:t>
            </a:r>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5994391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45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74506C7-A401-4D30-ACF5-1A2659C60A9C}" type="datetimeFigureOut">
              <a:rPr lang="en-US" smtClean="0"/>
              <a:t>10/26/16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E5826F-2091-48DB-8FA1-6BA9BB88D31B}" type="slidenum">
              <a:rPr lang="en-US" smtClean="0"/>
              <a:t>‹#›</a:t>
            </a:fld>
            <a:endParaRPr lang="en-US"/>
          </a:p>
        </p:txBody>
      </p:sp>
    </p:spTree>
    <p:extLst>
      <p:ext uri="{BB962C8B-B14F-4D97-AF65-F5344CB8AC3E}">
        <p14:creationId xmlns:p14="http://schemas.microsoft.com/office/powerpoint/2010/main" val="10841029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74506C7-A401-4D30-ACF5-1A2659C60A9C}" type="datetimeFigureOut">
              <a:rPr lang="en-US" smtClean="0"/>
              <a:t>10/26/16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E5826F-2091-48DB-8FA1-6BA9BB88D31B}" type="slidenum">
              <a:rPr lang="en-US" smtClean="0"/>
              <a:t>‹#›</a:t>
            </a:fld>
            <a:endParaRPr lang="en-US"/>
          </a:p>
        </p:txBody>
      </p:sp>
    </p:spTree>
    <p:extLst>
      <p:ext uri="{BB962C8B-B14F-4D97-AF65-F5344CB8AC3E}">
        <p14:creationId xmlns:p14="http://schemas.microsoft.com/office/powerpoint/2010/main" val="12671203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3"/>
            <a:ext cx="7886700" cy="2852737"/>
          </a:xfrm>
        </p:spPr>
        <p:txBody>
          <a:bodyPr anchor="b"/>
          <a:lstStyle>
            <a:lvl1pPr>
              <a:defRPr sz="45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8"/>
            <a:ext cx="7886700" cy="150018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4506C7-A401-4D30-ACF5-1A2659C60A9C}" type="datetimeFigureOut">
              <a:rPr lang="en-US" smtClean="0"/>
              <a:t>10/26/16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E5826F-2091-48DB-8FA1-6BA9BB88D31B}" type="slidenum">
              <a:rPr lang="en-US" smtClean="0"/>
              <a:t>‹#›</a:t>
            </a:fld>
            <a:endParaRPr lang="en-US"/>
          </a:p>
        </p:txBody>
      </p:sp>
    </p:spTree>
    <p:extLst>
      <p:ext uri="{BB962C8B-B14F-4D97-AF65-F5344CB8AC3E}">
        <p14:creationId xmlns:p14="http://schemas.microsoft.com/office/powerpoint/2010/main" val="20437779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74506C7-A401-4D30-ACF5-1A2659C60A9C}" type="datetimeFigureOut">
              <a:rPr lang="en-US" smtClean="0"/>
              <a:t>10/26/16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E5826F-2091-48DB-8FA1-6BA9BB88D31B}" type="slidenum">
              <a:rPr lang="en-US" smtClean="0"/>
              <a:t>‹#›</a:t>
            </a:fld>
            <a:endParaRPr lang="en-US"/>
          </a:p>
        </p:txBody>
      </p:sp>
    </p:spTree>
    <p:extLst>
      <p:ext uri="{BB962C8B-B14F-4D97-AF65-F5344CB8AC3E}">
        <p14:creationId xmlns:p14="http://schemas.microsoft.com/office/powerpoint/2010/main" val="7751727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74506C7-A401-4D30-ACF5-1A2659C60A9C}" type="datetimeFigureOut">
              <a:rPr lang="en-US" smtClean="0"/>
              <a:t>10/26/16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6E5826F-2091-48DB-8FA1-6BA9BB88D31B}" type="slidenum">
              <a:rPr lang="en-US" smtClean="0"/>
              <a:t>‹#›</a:t>
            </a:fld>
            <a:endParaRPr lang="en-US"/>
          </a:p>
        </p:txBody>
      </p:sp>
    </p:spTree>
    <p:extLst>
      <p:ext uri="{BB962C8B-B14F-4D97-AF65-F5344CB8AC3E}">
        <p14:creationId xmlns:p14="http://schemas.microsoft.com/office/powerpoint/2010/main" val="16922199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74506C7-A401-4D30-ACF5-1A2659C60A9C}" type="datetimeFigureOut">
              <a:rPr lang="en-US" smtClean="0"/>
              <a:t>10/26/16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6E5826F-2091-48DB-8FA1-6BA9BB88D31B}" type="slidenum">
              <a:rPr lang="en-US" smtClean="0"/>
              <a:t>‹#›</a:t>
            </a:fld>
            <a:endParaRPr lang="en-US"/>
          </a:p>
        </p:txBody>
      </p:sp>
    </p:spTree>
    <p:extLst>
      <p:ext uri="{BB962C8B-B14F-4D97-AF65-F5344CB8AC3E}">
        <p14:creationId xmlns:p14="http://schemas.microsoft.com/office/powerpoint/2010/main" val="20153842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4506C7-A401-4D30-ACF5-1A2659C60A9C}" type="datetimeFigureOut">
              <a:rPr lang="en-US" smtClean="0"/>
              <a:t>10/26/16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6E5826F-2091-48DB-8FA1-6BA9BB88D31B}" type="slidenum">
              <a:rPr lang="en-US" smtClean="0"/>
              <a:t>‹#›</a:t>
            </a:fld>
            <a:endParaRPr lang="en-US"/>
          </a:p>
        </p:txBody>
      </p:sp>
    </p:spTree>
    <p:extLst>
      <p:ext uri="{BB962C8B-B14F-4D97-AF65-F5344CB8AC3E}">
        <p14:creationId xmlns:p14="http://schemas.microsoft.com/office/powerpoint/2010/main" val="3041642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dirty="0"/>
          </a:p>
        </p:txBody>
      </p:sp>
      <p:sp>
        <p:nvSpPr>
          <p:cNvPr id="3" name="Content Placeholder 2"/>
          <p:cNvSpPr>
            <a:spLocks noGrp="1"/>
          </p:cNvSpPr>
          <p:nvPr>
            <p:ph idx="1"/>
          </p:nvPr>
        </p:nvSpPr>
        <p:spPr>
          <a:xfrm>
            <a:off x="3887391" y="987430"/>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4506C7-A401-4D30-ACF5-1A2659C60A9C}" type="datetimeFigureOut">
              <a:rPr lang="en-US" smtClean="0"/>
              <a:t>10/26/16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E5826F-2091-48DB-8FA1-6BA9BB88D31B}" type="slidenum">
              <a:rPr lang="en-US" smtClean="0"/>
              <a:t>‹#›</a:t>
            </a:fld>
            <a:endParaRPr lang="en-US"/>
          </a:p>
        </p:txBody>
      </p:sp>
    </p:spTree>
    <p:extLst>
      <p:ext uri="{BB962C8B-B14F-4D97-AF65-F5344CB8AC3E}">
        <p14:creationId xmlns:p14="http://schemas.microsoft.com/office/powerpoint/2010/main" val="10780581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30"/>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4506C7-A401-4D30-ACF5-1A2659C60A9C}" type="datetimeFigureOut">
              <a:rPr lang="en-US" smtClean="0"/>
              <a:t>10/26/16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E5826F-2091-48DB-8FA1-6BA9BB88D31B}" type="slidenum">
              <a:rPr lang="en-US" smtClean="0"/>
              <a:t>‹#›</a:t>
            </a:fld>
            <a:endParaRPr lang="en-US"/>
          </a:p>
        </p:txBody>
      </p:sp>
    </p:spTree>
    <p:extLst>
      <p:ext uri="{BB962C8B-B14F-4D97-AF65-F5344CB8AC3E}">
        <p14:creationId xmlns:p14="http://schemas.microsoft.com/office/powerpoint/2010/main" val="6035452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74506C7-A401-4D30-ACF5-1A2659C60A9C}" type="datetimeFigureOut">
              <a:rPr lang="en-US" smtClean="0"/>
              <a:t>10/26/16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E5826F-2091-48DB-8FA1-6BA9BB88D31B}" type="slidenum">
              <a:rPr lang="en-US" smtClean="0"/>
              <a:t>‹#›</a:t>
            </a:fld>
            <a:endParaRPr lang="en-US"/>
          </a:p>
        </p:txBody>
      </p:sp>
    </p:spTree>
    <p:extLst>
      <p:ext uri="{BB962C8B-B14F-4D97-AF65-F5344CB8AC3E}">
        <p14:creationId xmlns:p14="http://schemas.microsoft.com/office/powerpoint/2010/main" val="12190124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74506C7-A401-4D30-ACF5-1A2659C60A9C}" type="datetimeFigureOut">
              <a:rPr lang="en-US" smtClean="0"/>
              <a:t>10/26/16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E5826F-2091-48DB-8FA1-6BA9BB88D31B}" type="slidenum">
              <a:rPr lang="en-US" smtClean="0"/>
              <a:t>‹#›</a:t>
            </a:fld>
            <a:endParaRPr lang="en-US"/>
          </a:p>
        </p:txBody>
      </p:sp>
    </p:spTree>
    <p:extLst>
      <p:ext uri="{BB962C8B-B14F-4D97-AF65-F5344CB8AC3E}">
        <p14:creationId xmlns:p14="http://schemas.microsoft.com/office/powerpoint/2010/main" val="9484396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7010400" y="152400"/>
            <a:ext cx="1981200" cy="65563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42900" fontAlgn="base">
              <a:spcBef>
                <a:spcPct val="0"/>
              </a:spcBef>
              <a:spcAft>
                <a:spcPct val="0"/>
              </a:spcAft>
              <a:defRPr/>
            </a:pPr>
            <a:endParaRPr lang="en-US" sz="1350">
              <a:solidFill>
                <a:prstClr val="white"/>
              </a:solidFill>
            </a:endParaRPr>
          </a:p>
        </p:txBody>
      </p:sp>
      <p:sp>
        <p:nvSpPr>
          <p:cNvPr id="5" name="Rectangle 4"/>
          <p:cNvSpPr/>
          <p:nvPr/>
        </p:nvSpPr>
        <p:spPr>
          <a:xfrm>
            <a:off x="152400" y="153988"/>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42900" fontAlgn="base">
              <a:spcBef>
                <a:spcPct val="0"/>
              </a:spcBef>
              <a:spcAft>
                <a:spcPct val="0"/>
              </a:spcAft>
              <a:defRPr/>
            </a:pPr>
            <a:endParaRPr lang="en-US" sz="1350">
              <a:solidFill>
                <a:prstClr val="white"/>
              </a:solidFill>
            </a:endParaRPr>
          </a:p>
        </p:txBody>
      </p:sp>
      <p:sp>
        <p:nvSpPr>
          <p:cNvPr id="3" name="Subtitle 2"/>
          <p:cNvSpPr>
            <a:spLocks noGrp="1"/>
          </p:cNvSpPr>
          <p:nvPr>
            <p:ph type="subTitle" idx="1"/>
          </p:nvPr>
        </p:nvSpPr>
        <p:spPr>
          <a:xfrm>
            <a:off x="7010400" y="2052960"/>
            <a:ext cx="1981200" cy="1828800"/>
          </a:xfrm>
        </p:spPr>
        <p:txBody>
          <a:bodyPr anchor="ctr"/>
          <a:lstStyle>
            <a:lvl1pPr marL="0" indent="0" algn="l">
              <a:buNone/>
              <a:defRPr sz="1425">
                <a:solidFill>
                  <a:srgbClr val="FFFFFF"/>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
        <p:nvSpPr>
          <p:cNvPr id="13" name="Title 12"/>
          <p:cNvSpPr>
            <a:spLocks noGrp="1"/>
          </p:cNvSpPr>
          <p:nvPr>
            <p:ph type="title"/>
          </p:nvPr>
        </p:nvSpPr>
        <p:spPr>
          <a:xfrm>
            <a:off x="457200" y="2052960"/>
            <a:ext cx="6324600" cy="1828800"/>
          </a:xfrm>
        </p:spPr>
        <p:txBody>
          <a:bodyPr/>
          <a:lstStyle>
            <a:lvl1pPr algn="r">
              <a:defRPr sz="3150" spc="113" baseline="0"/>
            </a:lvl1pPr>
          </a:lstStyle>
          <a:p>
            <a:r>
              <a:rPr lang="en-US" smtClean="0"/>
              <a:t>Click to edit Master title style</a:t>
            </a:r>
            <a:endParaRPr lang="en-US" dirty="0"/>
          </a:p>
        </p:txBody>
      </p:sp>
      <p:sp>
        <p:nvSpPr>
          <p:cNvPr id="6" name="Date Placeholder 9"/>
          <p:cNvSpPr>
            <a:spLocks noGrp="1"/>
          </p:cNvSpPr>
          <p:nvPr>
            <p:ph type="dt" sz="half" idx="10"/>
          </p:nvPr>
        </p:nvSpPr>
        <p:spPr/>
        <p:txBody>
          <a:bodyPr/>
          <a:lstStyle>
            <a:lvl1pPr>
              <a:defRPr>
                <a:solidFill>
                  <a:schemeClr val="bg2"/>
                </a:solidFill>
              </a:defRPr>
            </a:lvl1pPr>
          </a:lstStyle>
          <a:p>
            <a:fld id="{57D84D07-A273-439C-B394-BF0DD20B0BE3}" type="datetimeFigureOut">
              <a:rPr lang="en-US" altLang="en-US">
                <a:solidFill>
                  <a:srgbClr val="CCD1B9"/>
                </a:solidFill>
              </a:rPr>
              <a:pPr/>
              <a:t>10/26/16</a:t>
            </a:fld>
            <a:endParaRPr lang="en-US" altLang="en-US">
              <a:solidFill>
                <a:srgbClr val="CCD1B9"/>
              </a:solidFill>
            </a:endParaRPr>
          </a:p>
        </p:txBody>
      </p:sp>
      <p:sp>
        <p:nvSpPr>
          <p:cNvPr id="7" name="Slide Number Placeholder 10"/>
          <p:cNvSpPr>
            <a:spLocks noGrp="1"/>
          </p:cNvSpPr>
          <p:nvPr>
            <p:ph type="sldNum" sz="quarter" idx="11"/>
          </p:nvPr>
        </p:nvSpPr>
        <p:spPr/>
        <p:txBody>
          <a:bodyPr/>
          <a:lstStyle>
            <a:lvl1pPr>
              <a:defRPr>
                <a:solidFill>
                  <a:srgbClr val="FFFFFF"/>
                </a:solidFill>
              </a:defRPr>
            </a:lvl1pPr>
          </a:lstStyle>
          <a:p>
            <a:fld id="{37027C6E-9348-47AC-A8F2-99C29C66DBCB}" type="slidenum">
              <a:rPr lang="en-US" altLang="en-US"/>
              <a:pPr/>
              <a:t>‹#›</a:t>
            </a:fld>
            <a:endParaRPr lang="en-US" altLang="en-US"/>
          </a:p>
        </p:txBody>
      </p:sp>
      <p:sp>
        <p:nvSpPr>
          <p:cNvPr id="8" name="Footer Placeholder 11"/>
          <p:cNvSpPr>
            <a:spLocks noGrp="1"/>
          </p:cNvSpPr>
          <p:nvPr>
            <p:ph type="ftr" sz="quarter" idx="12"/>
          </p:nvPr>
        </p:nvSpPr>
        <p:spPr/>
        <p:txBody>
          <a:bodyPr/>
          <a:lstStyle>
            <a:lvl1pPr>
              <a:defRPr>
                <a:solidFill>
                  <a:schemeClr val="bg2"/>
                </a:solidFill>
              </a:defRPr>
            </a:lvl1pPr>
          </a:lstStyle>
          <a:p>
            <a:pPr>
              <a:defRPr/>
            </a:pPr>
            <a:endParaRPr lang="en-US">
              <a:solidFill>
                <a:srgbClr val="CCD1B9"/>
              </a:solidFill>
            </a:endParaRPr>
          </a:p>
        </p:txBody>
      </p:sp>
    </p:spTree>
    <p:extLst>
      <p:ext uri="{BB962C8B-B14F-4D97-AF65-F5344CB8AC3E}">
        <p14:creationId xmlns:p14="http://schemas.microsoft.com/office/powerpoint/2010/main" val="7594906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4" name="Date Placeholder 3"/>
          <p:cNvSpPr>
            <a:spLocks noGrp="1"/>
          </p:cNvSpPr>
          <p:nvPr>
            <p:ph type="dt" sz="half" idx="10"/>
          </p:nvPr>
        </p:nvSpPr>
        <p:spPr/>
        <p:txBody>
          <a:bodyPr/>
          <a:lstStyle>
            <a:lvl1pPr>
              <a:defRPr/>
            </a:lvl1pPr>
          </a:lstStyle>
          <a:p>
            <a:fld id="{B8611ADB-6DA0-4D63-A994-F0855A0C7AD8}" type="datetimeFigureOut">
              <a:rPr lang="en-US" altLang="en-US">
                <a:solidFill>
                  <a:srgbClr val="534949"/>
                </a:solidFill>
              </a:rPr>
              <a:pPr/>
              <a:t>10/26/16</a:t>
            </a:fld>
            <a:endParaRPr lang="en-US" altLang="en-US">
              <a:solidFill>
                <a:srgbClr val="534949"/>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534949"/>
              </a:solidFill>
            </a:endParaRPr>
          </a:p>
        </p:txBody>
      </p:sp>
      <p:sp>
        <p:nvSpPr>
          <p:cNvPr id="6" name="Slide Number Placeholder 5"/>
          <p:cNvSpPr>
            <a:spLocks noGrp="1"/>
          </p:cNvSpPr>
          <p:nvPr>
            <p:ph type="sldNum" sz="quarter" idx="12"/>
          </p:nvPr>
        </p:nvSpPr>
        <p:spPr>
          <a:ln/>
        </p:spPr>
        <p:txBody>
          <a:bodyPr/>
          <a:lstStyle>
            <a:lvl1pPr>
              <a:defRPr/>
            </a:lvl1pPr>
          </a:lstStyle>
          <a:p>
            <a:fld id="{1A2B8DD4-CF3F-4022-B2CA-11F74E31EA09}" type="slidenum">
              <a:rPr lang="en-US" altLang="en-US">
                <a:solidFill>
                  <a:srgbClr val="534949"/>
                </a:solidFill>
              </a:rPr>
              <a:pPr/>
              <a:t>‹#›</a:t>
            </a:fld>
            <a:endParaRPr lang="en-US" altLang="en-US">
              <a:solidFill>
                <a:srgbClr val="534949"/>
              </a:solidFill>
            </a:endParaRPr>
          </a:p>
        </p:txBody>
      </p:sp>
    </p:spTree>
    <p:extLst>
      <p:ext uri="{BB962C8B-B14F-4D97-AF65-F5344CB8AC3E}">
        <p14:creationId xmlns:p14="http://schemas.microsoft.com/office/powerpoint/2010/main" val="1159181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7010400" y="152400"/>
            <a:ext cx="1981200" cy="65563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42900" fontAlgn="base">
              <a:spcBef>
                <a:spcPct val="0"/>
              </a:spcBef>
              <a:spcAft>
                <a:spcPct val="0"/>
              </a:spcAft>
              <a:defRPr/>
            </a:pPr>
            <a:endParaRPr lang="en-US" sz="1350">
              <a:solidFill>
                <a:prstClr val="white"/>
              </a:solidFill>
            </a:endParaRPr>
          </a:p>
        </p:txBody>
      </p:sp>
      <p:sp>
        <p:nvSpPr>
          <p:cNvPr id="5" name="Rectangle 4"/>
          <p:cNvSpPr/>
          <p:nvPr/>
        </p:nvSpPr>
        <p:spPr>
          <a:xfrm>
            <a:off x="152400" y="153988"/>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42900" fontAlgn="base">
              <a:spcBef>
                <a:spcPct val="0"/>
              </a:spcBef>
              <a:spcAft>
                <a:spcPct val="0"/>
              </a:spcAft>
              <a:defRPr/>
            </a:pPr>
            <a:endParaRPr lang="en-US" sz="1350">
              <a:solidFill>
                <a:prstClr val="white"/>
              </a:solidFill>
            </a:endParaRPr>
          </a:p>
        </p:txBody>
      </p:sp>
      <p:sp>
        <p:nvSpPr>
          <p:cNvPr id="3" name="Text Placeholder 2"/>
          <p:cNvSpPr>
            <a:spLocks noGrp="1"/>
          </p:cNvSpPr>
          <p:nvPr>
            <p:ph type="body" idx="1"/>
          </p:nvPr>
        </p:nvSpPr>
        <p:spPr>
          <a:xfrm>
            <a:off x="7162801" y="2892277"/>
            <a:ext cx="1600201" cy="1645920"/>
          </a:xfrm>
        </p:spPr>
        <p:txBody>
          <a:bodyPr anchor="ctr"/>
          <a:lstStyle>
            <a:lvl1pPr marL="0" indent="0">
              <a:buNone/>
              <a:defRPr sz="1500">
                <a:solidFill>
                  <a:schemeClr val="bg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12" name="Title 11"/>
          <p:cNvSpPr>
            <a:spLocks noGrp="1"/>
          </p:cNvSpPr>
          <p:nvPr>
            <p:ph type="title"/>
          </p:nvPr>
        </p:nvSpPr>
        <p:spPr>
          <a:xfrm>
            <a:off x="381000" y="2892277"/>
            <a:ext cx="6324600" cy="1645920"/>
          </a:xfrm>
        </p:spPr>
        <p:txBody>
          <a:bodyPr/>
          <a:lstStyle>
            <a:lvl1pPr algn="r">
              <a:defRPr sz="3150" spc="113" baseline="0"/>
            </a:lvl1pPr>
          </a:lstStyle>
          <a:p>
            <a:r>
              <a:rPr lang="en-US" smtClean="0"/>
              <a:t>Click to edit Master title style</a:t>
            </a:r>
            <a:endParaRPr lang="en-US" dirty="0"/>
          </a:p>
        </p:txBody>
      </p:sp>
      <p:sp>
        <p:nvSpPr>
          <p:cNvPr id="6" name="Date Placeholder 8"/>
          <p:cNvSpPr>
            <a:spLocks noGrp="1"/>
          </p:cNvSpPr>
          <p:nvPr>
            <p:ph type="dt" sz="half" idx="10"/>
          </p:nvPr>
        </p:nvSpPr>
        <p:spPr/>
        <p:txBody>
          <a:bodyPr/>
          <a:lstStyle>
            <a:lvl1pPr>
              <a:defRPr>
                <a:solidFill>
                  <a:srgbClr val="FFFFFF"/>
                </a:solidFill>
              </a:defRPr>
            </a:lvl1pPr>
          </a:lstStyle>
          <a:p>
            <a:fld id="{B507A367-6614-4A2C-B10B-57B5BB3465B2}" type="datetimeFigureOut">
              <a:rPr lang="en-US" altLang="en-US"/>
              <a:pPr/>
              <a:t>10/26/16</a:t>
            </a:fld>
            <a:endParaRPr lang="en-US" altLang="en-US"/>
          </a:p>
        </p:txBody>
      </p:sp>
      <p:sp>
        <p:nvSpPr>
          <p:cNvPr id="7" name="Slide Number Placeholder 9"/>
          <p:cNvSpPr>
            <a:spLocks noGrp="1"/>
          </p:cNvSpPr>
          <p:nvPr>
            <p:ph type="sldNum" sz="quarter" idx="11"/>
          </p:nvPr>
        </p:nvSpPr>
        <p:spPr/>
        <p:txBody>
          <a:bodyPr/>
          <a:lstStyle>
            <a:lvl1pPr>
              <a:defRPr>
                <a:solidFill>
                  <a:schemeClr val="bg2"/>
                </a:solidFill>
              </a:defRPr>
            </a:lvl1pPr>
          </a:lstStyle>
          <a:p>
            <a:fld id="{E15505C8-4F8E-4DD9-BCE9-1126EC7C3F5E}" type="slidenum">
              <a:rPr lang="en-US" altLang="en-US">
                <a:solidFill>
                  <a:srgbClr val="CCD1B9"/>
                </a:solidFill>
              </a:rPr>
              <a:pPr/>
              <a:t>‹#›</a:t>
            </a:fld>
            <a:endParaRPr lang="en-US" altLang="en-US">
              <a:solidFill>
                <a:srgbClr val="CCD1B9"/>
              </a:solidFill>
            </a:endParaRPr>
          </a:p>
        </p:txBody>
      </p:sp>
      <p:sp>
        <p:nvSpPr>
          <p:cNvPr id="8" name="Footer Placeholder 10"/>
          <p:cNvSpPr>
            <a:spLocks noGrp="1"/>
          </p:cNvSpPr>
          <p:nvPr>
            <p:ph type="ftr" sz="quarter" idx="12"/>
          </p:nvPr>
        </p:nvSpPr>
        <p:spPr/>
        <p:txBody>
          <a:bodyPr/>
          <a:lstStyle>
            <a:lvl1pPr>
              <a:defRPr>
                <a:solidFill>
                  <a:srgbClr val="FFFFFF"/>
                </a:solidFill>
              </a:defRPr>
            </a:lvl1pPr>
          </a:lstStyle>
          <a:p>
            <a:pPr>
              <a:defRPr/>
            </a:pPr>
            <a:endParaRPr lang="en-US"/>
          </a:p>
        </p:txBody>
      </p:sp>
    </p:spTree>
    <p:extLst>
      <p:ext uri="{BB962C8B-B14F-4D97-AF65-F5344CB8AC3E}">
        <p14:creationId xmlns:p14="http://schemas.microsoft.com/office/powerpoint/2010/main" val="4681077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sp>
        <p:nvSpPr>
          <p:cNvPr id="5" name="Date Placeholder 3"/>
          <p:cNvSpPr>
            <a:spLocks noGrp="1"/>
          </p:cNvSpPr>
          <p:nvPr>
            <p:ph type="dt" sz="half" idx="10"/>
          </p:nvPr>
        </p:nvSpPr>
        <p:spPr/>
        <p:txBody>
          <a:bodyPr/>
          <a:lstStyle>
            <a:lvl1pPr>
              <a:defRPr/>
            </a:lvl1pPr>
          </a:lstStyle>
          <a:p>
            <a:fld id="{CA92FEE2-99E2-4B47-B6B4-CFB1BBF7B3E5}" type="datetimeFigureOut">
              <a:rPr lang="en-US" altLang="en-US">
                <a:solidFill>
                  <a:srgbClr val="534949"/>
                </a:solidFill>
              </a:rPr>
              <a:pPr/>
              <a:t>10/26/16</a:t>
            </a:fld>
            <a:endParaRPr lang="en-US" altLang="en-US">
              <a:solidFill>
                <a:srgbClr val="534949"/>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534949"/>
              </a:solidFill>
            </a:endParaRPr>
          </a:p>
        </p:txBody>
      </p:sp>
      <p:sp>
        <p:nvSpPr>
          <p:cNvPr id="7" name="Slide Number Placeholder 5"/>
          <p:cNvSpPr>
            <a:spLocks noGrp="1"/>
          </p:cNvSpPr>
          <p:nvPr>
            <p:ph type="sldNum" sz="quarter" idx="12"/>
          </p:nvPr>
        </p:nvSpPr>
        <p:spPr>
          <a:ln/>
        </p:spPr>
        <p:txBody>
          <a:bodyPr/>
          <a:lstStyle>
            <a:lvl1pPr>
              <a:defRPr/>
            </a:lvl1pPr>
          </a:lstStyle>
          <a:p>
            <a:fld id="{3D32BDEA-092E-45DF-9433-31C75BE0D9BC}" type="slidenum">
              <a:rPr lang="en-US" altLang="en-US">
                <a:solidFill>
                  <a:srgbClr val="534949"/>
                </a:solidFill>
              </a:rPr>
              <a:pPr/>
              <a:t>‹#›</a:t>
            </a:fld>
            <a:endParaRPr lang="en-US" altLang="en-US">
              <a:solidFill>
                <a:srgbClr val="534949"/>
              </a:solidFill>
            </a:endParaRPr>
          </a:p>
        </p:txBody>
      </p:sp>
    </p:spTree>
    <p:extLst>
      <p:ext uri="{BB962C8B-B14F-4D97-AF65-F5344CB8AC3E}">
        <p14:creationId xmlns:p14="http://schemas.microsoft.com/office/powerpoint/2010/main" val="12549099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18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438403"/>
            <a:ext cx="4040188" cy="3687763"/>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7" y="1722438"/>
            <a:ext cx="4041775" cy="639762"/>
          </a:xfrm>
        </p:spPr>
        <p:txBody>
          <a:bodyPr anchor="b"/>
          <a:lstStyle>
            <a:lvl1pPr marL="0" indent="0" algn="ctr">
              <a:buNone/>
              <a:defRPr sz="18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7" y="2438403"/>
            <a:ext cx="4041775" cy="3687763"/>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Title 9"/>
          <p:cNvSpPr>
            <a:spLocks noGrp="1"/>
          </p:cNvSpPr>
          <p:nvPr>
            <p:ph type="title"/>
          </p:nvPr>
        </p:nvSpPr>
        <p:spPr/>
        <p:txBody>
          <a:bodyPr/>
          <a:lstStyle/>
          <a:p>
            <a:r>
              <a:rPr lang="en-US" smtClean="0"/>
              <a:t>Click to edit Master title style</a:t>
            </a:r>
            <a:endParaRPr lang="en-US"/>
          </a:p>
        </p:txBody>
      </p:sp>
      <p:sp>
        <p:nvSpPr>
          <p:cNvPr id="7" name="Date Placeholder 3"/>
          <p:cNvSpPr>
            <a:spLocks noGrp="1"/>
          </p:cNvSpPr>
          <p:nvPr>
            <p:ph type="dt" sz="half" idx="10"/>
          </p:nvPr>
        </p:nvSpPr>
        <p:spPr/>
        <p:txBody>
          <a:bodyPr/>
          <a:lstStyle>
            <a:lvl1pPr>
              <a:defRPr/>
            </a:lvl1pPr>
          </a:lstStyle>
          <a:p>
            <a:fld id="{3FFF8F8C-4A8E-4B38-9542-5A00B91B1A60}" type="datetimeFigureOut">
              <a:rPr lang="en-US" altLang="en-US">
                <a:solidFill>
                  <a:srgbClr val="534949"/>
                </a:solidFill>
              </a:rPr>
              <a:pPr/>
              <a:t>10/26/16</a:t>
            </a:fld>
            <a:endParaRPr lang="en-US" altLang="en-US">
              <a:solidFill>
                <a:srgbClr val="534949"/>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srgbClr val="534949"/>
              </a:solidFill>
            </a:endParaRPr>
          </a:p>
        </p:txBody>
      </p:sp>
      <p:sp>
        <p:nvSpPr>
          <p:cNvPr id="9" name="Slide Number Placeholder 5"/>
          <p:cNvSpPr>
            <a:spLocks noGrp="1"/>
          </p:cNvSpPr>
          <p:nvPr>
            <p:ph type="sldNum" sz="quarter" idx="12"/>
          </p:nvPr>
        </p:nvSpPr>
        <p:spPr>
          <a:ln/>
        </p:spPr>
        <p:txBody>
          <a:bodyPr/>
          <a:lstStyle>
            <a:lvl1pPr>
              <a:defRPr/>
            </a:lvl1pPr>
          </a:lstStyle>
          <a:p>
            <a:fld id="{0A949DC5-8973-41C6-80A9-80988BD20F05}" type="slidenum">
              <a:rPr lang="en-US" altLang="en-US">
                <a:solidFill>
                  <a:srgbClr val="534949"/>
                </a:solidFill>
              </a:rPr>
              <a:pPr/>
              <a:t>‹#›</a:t>
            </a:fld>
            <a:endParaRPr lang="en-US" altLang="en-US">
              <a:solidFill>
                <a:srgbClr val="534949"/>
              </a:solidFill>
            </a:endParaRPr>
          </a:p>
        </p:txBody>
      </p:sp>
    </p:spTree>
    <p:extLst>
      <p:ext uri="{BB962C8B-B14F-4D97-AF65-F5344CB8AC3E}">
        <p14:creationId xmlns:p14="http://schemas.microsoft.com/office/powerpoint/2010/main" val="8341282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405CED70-E5DC-4518-A0D7-35E941D38CB1}" type="datetimeFigureOut">
              <a:rPr lang="en-US" altLang="en-US">
                <a:solidFill>
                  <a:srgbClr val="534949"/>
                </a:solidFill>
              </a:rPr>
              <a:pPr/>
              <a:t>10/26/16</a:t>
            </a:fld>
            <a:endParaRPr lang="en-US" altLang="en-US">
              <a:solidFill>
                <a:srgbClr val="534949"/>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srgbClr val="534949"/>
              </a:solidFill>
            </a:endParaRPr>
          </a:p>
        </p:txBody>
      </p:sp>
      <p:sp>
        <p:nvSpPr>
          <p:cNvPr id="5" name="Slide Number Placeholder 5"/>
          <p:cNvSpPr>
            <a:spLocks noGrp="1"/>
          </p:cNvSpPr>
          <p:nvPr>
            <p:ph type="sldNum" sz="quarter" idx="12"/>
          </p:nvPr>
        </p:nvSpPr>
        <p:spPr>
          <a:ln/>
        </p:spPr>
        <p:txBody>
          <a:bodyPr/>
          <a:lstStyle>
            <a:lvl1pPr>
              <a:defRPr/>
            </a:lvl1pPr>
          </a:lstStyle>
          <a:p>
            <a:fld id="{270F4885-6BB0-4194-B23F-03E0C4F59A9E}" type="slidenum">
              <a:rPr lang="en-US" altLang="en-US">
                <a:solidFill>
                  <a:srgbClr val="534949"/>
                </a:solidFill>
              </a:rPr>
              <a:pPr/>
              <a:t>‹#›</a:t>
            </a:fld>
            <a:endParaRPr lang="en-US" altLang="en-US">
              <a:solidFill>
                <a:srgbClr val="534949"/>
              </a:solidFill>
            </a:endParaRPr>
          </a:p>
        </p:txBody>
      </p:sp>
    </p:spTree>
    <p:extLst>
      <p:ext uri="{BB962C8B-B14F-4D97-AF65-F5344CB8AC3E}">
        <p14:creationId xmlns:p14="http://schemas.microsoft.com/office/powerpoint/2010/main" val="4203005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152402" y="150816"/>
            <a:ext cx="8831263" cy="65563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42900" fontAlgn="base">
              <a:spcBef>
                <a:spcPct val="0"/>
              </a:spcBef>
              <a:spcAft>
                <a:spcPct val="0"/>
              </a:spcAft>
              <a:defRPr/>
            </a:pPr>
            <a:endParaRPr lang="en-US" sz="1350">
              <a:solidFill>
                <a:prstClr val="white"/>
              </a:solidFill>
            </a:endParaRPr>
          </a:p>
        </p:txBody>
      </p:sp>
      <p:sp>
        <p:nvSpPr>
          <p:cNvPr id="3" name="Date Placeholder 1"/>
          <p:cNvSpPr>
            <a:spLocks noGrp="1"/>
          </p:cNvSpPr>
          <p:nvPr>
            <p:ph type="dt" sz="half" idx="10"/>
          </p:nvPr>
        </p:nvSpPr>
        <p:spPr/>
        <p:txBody>
          <a:bodyPr/>
          <a:lstStyle>
            <a:lvl1pPr>
              <a:defRPr/>
            </a:lvl1pPr>
          </a:lstStyle>
          <a:p>
            <a:fld id="{346B83B8-7BF8-42D9-9914-2EA52919964E}" type="datetimeFigureOut">
              <a:rPr lang="en-US" altLang="en-US">
                <a:solidFill>
                  <a:srgbClr val="534949"/>
                </a:solidFill>
              </a:rPr>
              <a:pPr/>
              <a:t>10/26/16</a:t>
            </a:fld>
            <a:endParaRPr lang="en-US" altLang="en-US">
              <a:solidFill>
                <a:srgbClr val="534949"/>
              </a:solidFill>
            </a:endParaRPr>
          </a:p>
        </p:txBody>
      </p:sp>
      <p:sp>
        <p:nvSpPr>
          <p:cNvPr id="4" name="Footer Placeholder 2"/>
          <p:cNvSpPr>
            <a:spLocks noGrp="1"/>
          </p:cNvSpPr>
          <p:nvPr>
            <p:ph type="ftr" sz="quarter" idx="11"/>
          </p:nvPr>
        </p:nvSpPr>
        <p:spPr/>
        <p:txBody>
          <a:bodyPr/>
          <a:lstStyle>
            <a:lvl1pPr>
              <a:defRPr/>
            </a:lvl1pPr>
          </a:lstStyle>
          <a:p>
            <a:pPr>
              <a:defRPr/>
            </a:pPr>
            <a:endParaRPr lang="en-US">
              <a:solidFill>
                <a:srgbClr val="534949"/>
              </a:solidFill>
            </a:endParaRPr>
          </a:p>
        </p:txBody>
      </p:sp>
      <p:sp>
        <p:nvSpPr>
          <p:cNvPr id="5" name="Slide Number Placeholder 3"/>
          <p:cNvSpPr>
            <a:spLocks noGrp="1"/>
          </p:cNvSpPr>
          <p:nvPr>
            <p:ph type="sldNum" sz="quarter" idx="12"/>
          </p:nvPr>
        </p:nvSpPr>
        <p:spPr/>
        <p:txBody>
          <a:bodyPr/>
          <a:lstStyle>
            <a:lvl1pPr>
              <a:defRPr/>
            </a:lvl1pPr>
          </a:lstStyle>
          <a:p>
            <a:fld id="{A93B1E67-66F6-4016-A490-9996D223000A}" type="slidenum">
              <a:rPr lang="en-US" altLang="en-US">
                <a:solidFill>
                  <a:srgbClr val="534949"/>
                </a:solidFill>
              </a:rPr>
              <a:pPr/>
              <a:t>‹#›</a:t>
            </a:fld>
            <a:endParaRPr lang="en-US" altLang="en-US">
              <a:solidFill>
                <a:srgbClr val="534949"/>
              </a:solidFill>
            </a:endParaRPr>
          </a:p>
        </p:txBody>
      </p:sp>
    </p:spTree>
    <p:extLst>
      <p:ext uri="{BB962C8B-B14F-4D97-AF65-F5344CB8AC3E}">
        <p14:creationId xmlns:p14="http://schemas.microsoft.com/office/powerpoint/2010/main" val="9177129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solidFill>
          <a:schemeClr val="bg2"/>
        </a:solidFill>
        <a:effectLst/>
      </p:bgPr>
    </p:bg>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42900" fontAlgn="base">
              <a:spcBef>
                <a:spcPct val="0"/>
              </a:spcBef>
              <a:spcAft>
                <a:spcPct val="0"/>
              </a:spcAft>
              <a:defRPr/>
            </a:pPr>
            <a:endParaRPr lang="en-US" sz="1350">
              <a:solidFill>
                <a:prstClr val="white"/>
              </a:solidFill>
            </a:endParaRPr>
          </a:p>
        </p:txBody>
      </p:sp>
      <p:sp>
        <p:nvSpPr>
          <p:cNvPr id="6" name="Rectangle 5"/>
          <p:cNvSpPr/>
          <p:nvPr/>
        </p:nvSpPr>
        <p:spPr>
          <a:xfrm>
            <a:off x="7010400" y="150816"/>
            <a:ext cx="1981200" cy="65563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42900" fontAlgn="base">
              <a:spcBef>
                <a:spcPct val="0"/>
              </a:spcBef>
              <a:spcAft>
                <a:spcPct val="0"/>
              </a:spcAft>
              <a:defRPr/>
            </a:pPr>
            <a:endParaRPr lang="en-US" sz="1350">
              <a:solidFill>
                <a:prstClr val="white"/>
              </a:solidFill>
            </a:endParaRPr>
          </a:p>
        </p:txBody>
      </p:sp>
      <p:sp useBgFill="1">
        <p:nvSpPr>
          <p:cNvPr id="7" name="Rectangle 6"/>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42900" fontAlgn="base">
              <a:spcBef>
                <a:spcPct val="0"/>
              </a:spcBef>
              <a:spcAft>
                <a:spcPct val="0"/>
              </a:spcAft>
              <a:defRPr/>
            </a:pPr>
            <a:endParaRPr lang="en-US" sz="1350">
              <a:solidFill>
                <a:prstClr val="white"/>
              </a:solidFill>
            </a:endParaRPr>
          </a:p>
        </p:txBody>
      </p:sp>
      <p:sp>
        <p:nvSpPr>
          <p:cNvPr id="3" name="Content Placeholder 2"/>
          <p:cNvSpPr>
            <a:spLocks noGrp="1"/>
          </p:cNvSpPr>
          <p:nvPr>
            <p:ph idx="1"/>
          </p:nvPr>
        </p:nvSpPr>
        <p:spPr>
          <a:xfrm>
            <a:off x="609600" y="304804"/>
            <a:ext cx="586740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050">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11" name="Title 10"/>
          <p:cNvSpPr>
            <a:spLocks noGrp="1"/>
          </p:cNvSpPr>
          <p:nvPr>
            <p:ph type="title"/>
          </p:nvPr>
        </p:nvSpPr>
        <p:spPr>
          <a:xfrm>
            <a:off x="7159752" y="457200"/>
            <a:ext cx="1675660" cy="1673352"/>
          </a:xfrm>
        </p:spPr>
        <p:txBody>
          <a:bodyPr anchor="b"/>
          <a:lstStyle>
            <a:lvl1pPr algn="l">
              <a:defRPr sz="1500" spc="113" baseline="0"/>
            </a:lvl1pPr>
          </a:lstStyle>
          <a:p>
            <a:r>
              <a:rPr lang="en-US" smtClean="0"/>
              <a:t>Click to edit Master title style</a:t>
            </a:r>
            <a:endParaRPr lang="en-US" dirty="0"/>
          </a:p>
        </p:txBody>
      </p:sp>
      <p:sp>
        <p:nvSpPr>
          <p:cNvPr id="8" name="Date Placeholder 4"/>
          <p:cNvSpPr>
            <a:spLocks noGrp="1"/>
          </p:cNvSpPr>
          <p:nvPr>
            <p:ph type="dt" sz="half" idx="10"/>
          </p:nvPr>
        </p:nvSpPr>
        <p:spPr/>
        <p:txBody>
          <a:bodyPr/>
          <a:lstStyle>
            <a:lvl1pPr>
              <a:defRPr/>
            </a:lvl1pPr>
          </a:lstStyle>
          <a:p>
            <a:fld id="{C38C9AFE-F48A-4951-A94D-81E0F2DB5D36}" type="datetimeFigureOut">
              <a:rPr lang="en-US" altLang="en-US">
                <a:solidFill>
                  <a:srgbClr val="534949"/>
                </a:solidFill>
              </a:rPr>
              <a:pPr/>
              <a:t>10/26/16</a:t>
            </a:fld>
            <a:endParaRPr lang="en-US" altLang="en-US">
              <a:solidFill>
                <a:srgbClr val="534949"/>
              </a:solidFill>
            </a:endParaRPr>
          </a:p>
        </p:txBody>
      </p:sp>
      <p:sp>
        <p:nvSpPr>
          <p:cNvPr id="9" name="Footer Placeholder 5"/>
          <p:cNvSpPr>
            <a:spLocks noGrp="1"/>
          </p:cNvSpPr>
          <p:nvPr>
            <p:ph type="ftr" sz="quarter" idx="11"/>
          </p:nvPr>
        </p:nvSpPr>
        <p:spPr/>
        <p:txBody>
          <a:bodyPr/>
          <a:lstStyle>
            <a:lvl1pPr>
              <a:defRPr/>
            </a:lvl1pPr>
          </a:lstStyle>
          <a:p>
            <a:pPr>
              <a:defRPr/>
            </a:pPr>
            <a:endParaRPr lang="en-US">
              <a:solidFill>
                <a:srgbClr val="534949"/>
              </a:solidFill>
            </a:endParaRPr>
          </a:p>
        </p:txBody>
      </p:sp>
      <p:sp>
        <p:nvSpPr>
          <p:cNvPr id="10" name="Slide Number Placeholder 6"/>
          <p:cNvSpPr>
            <a:spLocks noGrp="1"/>
          </p:cNvSpPr>
          <p:nvPr>
            <p:ph type="sldNum" sz="quarter" idx="12"/>
          </p:nvPr>
        </p:nvSpPr>
        <p:spPr/>
        <p:txBody>
          <a:bodyPr/>
          <a:lstStyle>
            <a:lvl1pPr>
              <a:defRPr>
                <a:solidFill>
                  <a:srgbClr val="FFFFFF"/>
                </a:solidFill>
              </a:defRPr>
            </a:lvl1pPr>
          </a:lstStyle>
          <a:p>
            <a:fld id="{10457B37-5F3B-46A0-ADBF-934E34DB166C}" type="slidenum">
              <a:rPr lang="en-US" altLang="en-US"/>
              <a:pPr/>
              <a:t>‹#›</a:t>
            </a:fld>
            <a:endParaRPr lang="en-US" altLang="en-US"/>
          </a:p>
        </p:txBody>
      </p:sp>
    </p:spTree>
    <p:extLst>
      <p:ext uri="{BB962C8B-B14F-4D97-AF65-F5344CB8AC3E}">
        <p14:creationId xmlns:p14="http://schemas.microsoft.com/office/powerpoint/2010/main" val="773191160"/>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bg2"/>
        </a:solidFill>
        <a:effectLst/>
      </p:bgPr>
    </p:bg>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42900" fontAlgn="base">
              <a:spcBef>
                <a:spcPct val="0"/>
              </a:spcBef>
              <a:spcAft>
                <a:spcPct val="0"/>
              </a:spcAft>
              <a:defRPr/>
            </a:pPr>
            <a:endParaRPr lang="en-US" sz="1350">
              <a:solidFill>
                <a:prstClr val="white"/>
              </a:solidFill>
            </a:endParaRPr>
          </a:p>
        </p:txBody>
      </p:sp>
      <p:sp useBgFill="1">
        <p:nvSpPr>
          <p:cNvPr id="6" name="Rectangle 5"/>
          <p:cNvSpPr/>
          <p:nvPr/>
        </p:nvSpPr>
        <p:spPr>
          <a:xfrm>
            <a:off x="7010400" y="150816"/>
            <a:ext cx="1981200" cy="65563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42900" fontAlgn="base">
              <a:spcBef>
                <a:spcPct val="0"/>
              </a:spcBef>
              <a:spcAft>
                <a:spcPct val="0"/>
              </a:spcAft>
              <a:defRPr/>
            </a:pPr>
            <a:endParaRPr lang="en-US" sz="1350">
              <a:solidFill>
                <a:prstClr val="white"/>
              </a:solidFill>
            </a:endParaRPr>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smtClean="0"/>
              <a:t>Drag picture to placeholder or click icon to add</a:t>
            </a:r>
            <a:endParaRPr lang="en-US" noProof="0"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050">
                <a:solidFill>
                  <a:schemeClr val="tx1"/>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10" name="Title 9"/>
          <p:cNvSpPr>
            <a:spLocks noGrp="1"/>
          </p:cNvSpPr>
          <p:nvPr>
            <p:ph type="title"/>
          </p:nvPr>
        </p:nvSpPr>
        <p:spPr>
          <a:xfrm>
            <a:off x="7162800" y="460248"/>
            <a:ext cx="1676400" cy="1673352"/>
          </a:xfrm>
        </p:spPr>
        <p:txBody>
          <a:bodyPr anchor="b"/>
          <a:lstStyle>
            <a:lvl1pPr algn="l">
              <a:defRPr sz="1500" spc="113" baseline="0">
                <a:solidFill>
                  <a:schemeClr val="tx2"/>
                </a:solidFill>
              </a:defRPr>
            </a:lvl1pPr>
          </a:lstStyle>
          <a:p>
            <a:r>
              <a:rPr lang="en-US" smtClean="0"/>
              <a:t>Click to edit Master title style</a:t>
            </a:r>
            <a:endParaRPr lang="en-US" dirty="0"/>
          </a:p>
        </p:txBody>
      </p:sp>
      <p:sp>
        <p:nvSpPr>
          <p:cNvPr id="7" name="Date Placeholder 4"/>
          <p:cNvSpPr>
            <a:spLocks noGrp="1"/>
          </p:cNvSpPr>
          <p:nvPr>
            <p:ph type="dt" sz="half" idx="10"/>
          </p:nvPr>
        </p:nvSpPr>
        <p:spPr/>
        <p:txBody>
          <a:bodyPr/>
          <a:lstStyle>
            <a:lvl1pPr>
              <a:defRPr/>
            </a:lvl1pPr>
          </a:lstStyle>
          <a:p>
            <a:fld id="{A5D0D90A-B39F-421A-8920-A6C294148D82}" type="datetimeFigureOut">
              <a:rPr lang="en-US" altLang="en-US">
                <a:solidFill>
                  <a:srgbClr val="CCD1B9"/>
                </a:solidFill>
              </a:rPr>
              <a:pPr/>
              <a:t>10/26/16</a:t>
            </a:fld>
            <a:endParaRPr lang="en-US" altLang="en-US">
              <a:solidFill>
                <a:srgbClr val="CCD1B9"/>
              </a:solidFill>
            </a:endParaRPr>
          </a:p>
        </p:txBody>
      </p:sp>
      <p:sp>
        <p:nvSpPr>
          <p:cNvPr id="8" name="Footer Placeholder 5"/>
          <p:cNvSpPr>
            <a:spLocks noGrp="1"/>
          </p:cNvSpPr>
          <p:nvPr>
            <p:ph type="ftr" sz="quarter" idx="11"/>
          </p:nvPr>
        </p:nvSpPr>
        <p:spPr/>
        <p:txBody>
          <a:bodyPr/>
          <a:lstStyle>
            <a:lvl1pPr>
              <a:defRPr/>
            </a:lvl1pPr>
          </a:lstStyle>
          <a:p>
            <a:pPr>
              <a:defRPr/>
            </a:pPr>
            <a:endParaRPr lang="en-US">
              <a:solidFill>
                <a:srgbClr val="CCD1B9"/>
              </a:solidFill>
            </a:endParaRPr>
          </a:p>
        </p:txBody>
      </p:sp>
      <p:sp>
        <p:nvSpPr>
          <p:cNvPr id="9" name="Slide Number Placeholder 6"/>
          <p:cNvSpPr>
            <a:spLocks noGrp="1"/>
          </p:cNvSpPr>
          <p:nvPr>
            <p:ph type="sldNum" sz="quarter" idx="12"/>
          </p:nvPr>
        </p:nvSpPr>
        <p:spPr/>
        <p:txBody>
          <a:bodyPr/>
          <a:lstStyle>
            <a:lvl1pPr>
              <a:defRPr/>
            </a:lvl1pPr>
          </a:lstStyle>
          <a:p>
            <a:fld id="{677C3078-4FAC-482B-8573-CA1FF1C18E6C}" type="slidenum">
              <a:rPr lang="en-US" altLang="en-US">
                <a:solidFill>
                  <a:srgbClr val="CCD1B9"/>
                </a:solidFill>
              </a:rPr>
              <a:pPr/>
              <a:t>‹#›</a:t>
            </a:fld>
            <a:endParaRPr lang="en-US" altLang="en-US">
              <a:solidFill>
                <a:srgbClr val="CCD1B9"/>
              </a:solidFill>
            </a:endParaRPr>
          </a:p>
        </p:txBody>
      </p:sp>
    </p:spTree>
    <p:extLst>
      <p:ext uri="{BB962C8B-B14F-4D97-AF65-F5344CB8AC3E}">
        <p14:creationId xmlns:p14="http://schemas.microsoft.com/office/powerpoint/2010/main" val="600278123"/>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471F76A2-6C30-41AD-B713-A33D5DC01080}" type="datetimeFigureOut">
              <a:rPr lang="en-US" altLang="en-US">
                <a:solidFill>
                  <a:srgbClr val="534949"/>
                </a:solidFill>
              </a:rPr>
              <a:pPr/>
              <a:t>10/26/16</a:t>
            </a:fld>
            <a:endParaRPr lang="en-US" altLang="en-US">
              <a:solidFill>
                <a:srgbClr val="534949"/>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534949"/>
              </a:solidFill>
            </a:endParaRPr>
          </a:p>
        </p:txBody>
      </p:sp>
      <p:sp>
        <p:nvSpPr>
          <p:cNvPr id="6" name="Slide Number Placeholder 5"/>
          <p:cNvSpPr>
            <a:spLocks noGrp="1"/>
          </p:cNvSpPr>
          <p:nvPr>
            <p:ph type="sldNum" sz="quarter" idx="12"/>
          </p:nvPr>
        </p:nvSpPr>
        <p:spPr>
          <a:ln/>
        </p:spPr>
        <p:txBody>
          <a:bodyPr/>
          <a:lstStyle>
            <a:lvl1pPr>
              <a:defRPr/>
            </a:lvl1pPr>
          </a:lstStyle>
          <a:p>
            <a:fld id="{55DD8CEA-9902-49C0-BC0E-685813A8D85C}" type="slidenum">
              <a:rPr lang="en-US" altLang="en-US">
                <a:solidFill>
                  <a:srgbClr val="534949"/>
                </a:solidFill>
              </a:rPr>
              <a:pPr/>
              <a:t>‹#›</a:t>
            </a:fld>
            <a:endParaRPr lang="en-US" altLang="en-US">
              <a:solidFill>
                <a:srgbClr val="534949"/>
              </a:solidFill>
            </a:endParaRPr>
          </a:p>
        </p:txBody>
      </p:sp>
    </p:spTree>
    <p:extLst>
      <p:ext uri="{BB962C8B-B14F-4D97-AF65-F5344CB8AC3E}">
        <p14:creationId xmlns:p14="http://schemas.microsoft.com/office/powerpoint/2010/main" val="21437233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a:xfrm>
            <a:off x="152400" y="147642"/>
            <a:ext cx="6705600" cy="65563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42900" fontAlgn="base">
              <a:spcBef>
                <a:spcPct val="0"/>
              </a:spcBef>
              <a:spcAft>
                <a:spcPct val="0"/>
              </a:spcAft>
              <a:defRPr/>
            </a:pPr>
            <a:endParaRPr lang="en-US" sz="1350">
              <a:solidFill>
                <a:prstClr val="white"/>
              </a:solidFill>
            </a:endParaRPr>
          </a:p>
        </p:txBody>
      </p:sp>
      <p:sp>
        <p:nvSpPr>
          <p:cNvPr id="5" name="Rectangle 4"/>
          <p:cNvSpPr/>
          <p:nvPr/>
        </p:nvSpPr>
        <p:spPr>
          <a:xfrm>
            <a:off x="7010400" y="147642"/>
            <a:ext cx="1955800" cy="65563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42900" fontAlgn="base">
              <a:spcBef>
                <a:spcPct val="0"/>
              </a:spcBef>
              <a:spcAft>
                <a:spcPct val="0"/>
              </a:spcAft>
              <a:defRPr/>
            </a:pPr>
            <a:endParaRPr lang="en-US" sz="1350">
              <a:solidFill>
                <a:prstClr val="white"/>
              </a:solidFill>
            </a:endParaRPr>
          </a:p>
        </p:txBody>
      </p:sp>
      <p:sp>
        <p:nvSpPr>
          <p:cNvPr id="2" name="Vertical Title 1"/>
          <p:cNvSpPr>
            <a:spLocks noGrp="1"/>
          </p:cNvSpPr>
          <p:nvPr>
            <p:ph type="title" orient="vert"/>
          </p:nvPr>
        </p:nvSpPr>
        <p:spPr>
          <a:xfrm>
            <a:off x="7162800" y="274642"/>
            <a:ext cx="1676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Date Placeholder 3"/>
          <p:cNvSpPr>
            <a:spLocks noGrp="1"/>
          </p:cNvSpPr>
          <p:nvPr>
            <p:ph type="dt" sz="half" idx="10"/>
          </p:nvPr>
        </p:nvSpPr>
        <p:spPr/>
        <p:txBody>
          <a:bodyPr/>
          <a:lstStyle>
            <a:lvl1pPr>
              <a:defRPr/>
            </a:lvl1pPr>
          </a:lstStyle>
          <a:p>
            <a:fld id="{2378CD78-E7E9-4549-B673-E5A1C99814D9}" type="datetimeFigureOut">
              <a:rPr lang="en-US" altLang="en-US">
                <a:solidFill>
                  <a:srgbClr val="534949"/>
                </a:solidFill>
              </a:rPr>
              <a:pPr/>
              <a:t>10/26/16</a:t>
            </a:fld>
            <a:endParaRPr lang="en-US" altLang="en-US">
              <a:solidFill>
                <a:srgbClr val="534949"/>
              </a:solidFill>
            </a:endParaRPr>
          </a:p>
        </p:txBody>
      </p:sp>
      <p:sp>
        <p:nvSpPr>
          <p:cNvPr id="7" name="Footer Placeholder 4"/>
          <p:cNvSpPr>
            <a:spLocks noGrp="1"/>
          </p:cNvSpPr>
          <p:nvPr>
            <p:ph type="ftr" sz="quarter" idx="11"/>
          </p:nvPr>
        </p:nvSpPr>
        <p:spPr/>
        <p:txBody>
          <a:bodyPr/>
          <a:lstStyle>
            <a:lvl1pPr>
              <a:defRPr/>
            </a:lvl1pPr>
          </a:lstStyle>
          <a:p>
            <a:pPr>
              <a:defRPr/>
            </a:pPr>
            <a:endParaRPr lang="en-US">
              <a:solidFill>
                <a:srgbClr val="534949"/>
              </a:solidFill>
            </a:endParaRPr>
          </a:p>
        </p:txBody>
      </p:sp>
      <p:sp>
        <p:nvSpPr>
          <p:cNvPr id="8" name="Slide Number Placeholder 5"/>
          <p:cNvSpPr>
            <a:spLocks noGrp="1"/>
          </p:cNvSpPr>
          <p:nvPr>
            <p:ph type="sldNum" sz="quarter" idx="12"/>
          </p:nvPr>
        </p:nvSpPr>
        <p:spPr/>
        <p:txBody>
          <a:bodyPr/>
          <a:lstStyle>
            <a:lvl1pPr>
              <a:defRPr>
                <a:solidFill>
                  <a:schemeClr val="bg2"/>
                </a:solidFill>
              </a:defRPr>
            </a:lvl1pPr>
          </a:lstStyle>
          <a:p>
            <a:fld id="{BC21B307-4B53-4E0D-BD5C-4F54AFA4AF66}" type="slidenum">
              <a:rPr lang="en-US" altLang="en-US">
                <a:solidFill>
                  <a:srgbClr val="CCD1B9"/>
                </a:solidFill>
              </a:rPr>
              <a:pPr/>
              <a:t>‹#›</a:t>
            </a:fld>
            <a:endParaRPr lang="en-US" altLang="en-US">
              <a:solidFill>
                <a:srgbClr val="CCD1B9"/>
              </a:solidFill>
            </a:endParaRPr>
          </a:p>
        </p:txBody>
      </p:sp>
    </p:spTree>
    <p:extLst>
      <p:ext uri="{BB962C8B-B14F-4D97-AF65-F5344CB8AC3E}">
        <p14:creationId xmlns:p14="http://schemas.microsoft.com/office/powerpoint/2010/main" val="12243909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6324600"/>
            <a:ext cx="9144000" cy="533400"/>
          </a:xfrm>
          <a:prstGeom prst="rect">
            <a:avLst/>
          </a:prstGeom>
          <a:solidFill>
            <a:schemeClr val="bg1"/>
          </a:solidFill>
          <a:ln w="9525">
            <a:solidFill>
              <a:schemeClr val="bg1"/>
            </a:solidFill>
            <a:miter lim="800000"/>
            <a:headEnd/>
            <a:tailEnd/>
          </a:ln>
        </p:spPr>
        <p:txBody>
          <a:bodyPr wrap="none" anchor="ctr"/>
          <a:lstStyle/>
          <a:p>
            <a:pPr fontAlgn="base">
              <a:spcBef>
                <a:spcPct val="0"/>
              </a:spcBef>
              <a:spcAft>
                <a:spcPct val="0"/>
              </a:spcAft>
              <a:defRPr/>
            </a:pPr>
            <a:endParaRPr lang="en-US" sz="1350" dirty="0">
              <a:solidFill>
                <a:srgbClr val="000000"/>
              </a:solidFill>
            </a:endParaRPr>
          </a:p>
        </p:txBody>
      </p:sp>
      <p:pic>
        <p:nvPicPr>
          <p:cNvPr id="5" name="Picture 8" descr="bm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6400800"/>
            <a:ext cx="8382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6" name="Picture 9" descr="BUSE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34402" y="6400800"/>
            <a:ext cx="373063" cy="381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7" name="Rectangle 10"/>
          <p:cNvSpPr>
            <a:spLocks noChangeArrowheads="1"/>
          </p:cNvSpPr>
          <p:nvPr/>
        </p:nvSpPr>
        <p:spPr bwMode="auto">
          <a:xfrm>
            <a:off x="1676400" y="6477000"/>
            <a:ext cx="6248400" cy="152400"/>
          </a:xfrm>
          <a:prstGeom prst="rect">
            <a:avLst/>
          </a:prstGeom>
          <a:solidFill>
            <a:schemeClr val="bg1"/>
          </a:solidFill>
          <a:ln w="9525">
            <a:noFill/>
            <a:miter lim="800000"/>
            <a:headEnd/>
            <a:tailEnd/>
          </a:ln>
        </p:spPr>
        <p:txBody>
          <a:bodyPr/>
          <a:lstStyle/>
          <a:p>
            <a:pPr algn="ctr" fontAlgn="base">
              <a:spcBef>
                <a:spcPct val="0"/>
              </a:spcBef>
              <a:spcAft>
                <a:spcPct val="0"/>
              </a:spcAft>
              <a:defRPr/>
            </a:pPr>
            <a:r>
              <a:rPr lang="en-US" sz="900" dirty="0">
                <a:solidFill>
                  <a:srgbClr val="000000"/>
                </a:solidFill>
              </a:rPr>
              <a:t>Health/Care Disparities Research Program,  Section of General Internal Medicine</a:t>
            </a:r>
          </a:p>
        </p:txBody>
      </p:sp>
      <p:sp>
        <p:nvSpPr>
          <p:cNvPr id="8" name="Rectangle 11"/>
          <p:cNvSpPr>
            <a:spLocks noChangeArrowheads="1"/>
          </p:cNvSpPr>
          <p:nvPr userDrawn="1"/>
        </p:nvSpPr>
        <p:spPr bwMode="auto">
          <a:xfrm>
            <a:off x="0" y="6324600"/>
            <a:ext cx="9144000" cy="533400"/>
          </a:xfrm>
          <a:prstGeom prst="rect">
            <a:avLst/>
          </a:prstGeom>
          <a:solidFill>
            <a:schemeClr val="bg1"/>
          </a:solidFill>
          <a:ln w="9525">
            <a:solidFill>
              <a:schemeClr val="bg1"/>
            </a:solidFill>
            <a:miter lim="800000"/>
            <a:headEnd/>
            <a:tailEnd/>
          </a:ln>
        </p:spPr>
        <p:txBody>
          <a:bodyPr wrap="none" anchor="ctr"/>
          <a:lstStyle/>
          <a:p>
            <a:pPr fontAlgn="base">
              <a:spcBef>
                <a:spcPct val="0"/>
              </a:spcBef>
              <a:spcAft>
                <a:spcPct val="0"/>
              </a:spcAft>
              <a:defRPr/>
            </a:pPr>
            <a:endParaRPr lang="en-US" sz="1350" dirty="0">
              <a:solidFill>
                <a:srgbClr val="000000"/>
              </a:solidFill>
            </a:endParaRPr>
          </a:p>
        </p:txBody>
      </p:sp>
      <p:pic>
        <p:nvPicPr>
          <p:cNvPr id="9" name="Picture 12" descr="bmc"/>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57200" y="6400800"/>
            <a:ext cx="8382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0" name="Picture 13" descr="BUSEAL"/>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534402" y="6400800"/>
            <a:ext cx="373063" cy="381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1" name="Rectangle 14"/>
          <p:cNvSpPr>
            <a:spLocks noChangeArrowheads="1"/>
          </p:cNvSpPr>
          <p:nvPr userDrawn="1"/>
        </p:nvSpPr>
        <p:spPr bwMode="auto">
          <a:xfrm>
            <a:off x="1676400" y="6477000"/>
            <a:ext cx="6248400" cy="152400"/>
          </a:xfrm>
          <a:prstGeom prst="rect">
            <a:avLst/>
          </a:prstGeom>
          <a:solidFill>
            <a:schemeClr val="bg1"/>
          </a:solidFill>
          <a:ln w="9525">
            <a:noFill/>
            <a:miter lim="800000"/>
            <a:headEnd/>
            <a:tailEnd/>
          </a:ln>
        </p:spPr>
        <p:txBody>
          <a:bodyPr/>
          <a:lstStyle/>
          <a:p>
            <a:pPr algn="ctr" fontAlgn="base">
              <a:spcBef>
                <a:spcPct val="0"/>
              </a:spcBef>
              <a:spcAft>
                <a:spcPct val="0"/>
              </a:spcAft>
              <a:defRPr/>
            </a:pPr>
            <a:r>
              <a:rPr lang="en-US" sz="900" dirty="0">
                <a:solidFill>
                  <a:srgbClr val="000000"/>
                </a:solidFill>
              </a:rPr>
              <a:t>Health/Care Disparities Research Program,  Section of General Internal Medicine</a:t>
            </a:r>
          </a:p>
        </p:txBody>
      </p:sp>
      <p:sp>
        <p:nvSpPr>
          <p:cNvPr id="9218" name="Rectangle 2"/>
          <p:cNvSpPr>
            <a:spLocks noGrp="1" noChangeArrowheads="1"/>
          </p:cNvSpPr>
          <p:nvPr>
            <p:ph type="ctrTitle"/>
          </p:nvPr>
        </p:nvSpPr>
        <p:spPr>
          <a:xfrm>
            <a:off x="685800" y="2130429"/>
            <a:ext cx="7772400" cy="1470025"/>
          </a:xfrm>
        </p:spPr>
        <p:txBody>
          <a:bodyPr/>
          <a:lstStyle>
            <a:lvl1pPr>
              <a:defRPr/>
            </a:lvl1pPr>
          </a:lstStyle>
          <a:p>
            <a:r>
              <a:rPr lang="en-US" smtClean="0"/>
              <a:t>Click to edit Master title style</a:t>
            </a:r>
            <a:endParaRPr lang="en-US"/>
          </a:p>
        </p:txBody>
      </p:sp>
      <p:sp>
        <p:nvSpPr>
          <p:cNvPr id="9219"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smtClean="0"/>
              <a:t>Click to edit Master subtitle style</a:t>
            </a:r>
            <a:endParaRPr lang="en-US"/>
          </a:p>
        </p:txBody>
      </p:sp>
      <p:sp>
        <p:nvSpPr>
          <p:cNvPr id="12" name="Rectangle 4"/>
          <p:cNvSpPr>
            <a:spLocks noGrp="1" noChangeArrowheads="1"/>
          </p:cNvSpPr>
          <p:nvPr>
            <p:ph type="dt" sz="half" idx="10"/>
          </p:nvPr>
        </p:nvSpPr>
        <p:spPr/>
        <p:txBody>
          <a:bodyPr/>
          <a:lstStyle>
            <a:lvl1pPr>
              <a:defRPr/>
            </a:lvl1pPr>
          </a:lstStyle>
          <a:p>
            <a:pPr>
              <a:defRPr/>
            </a:pPr>
            <a:endParaRPr lang="en-US" dirty="0">
              <a:solidFill>
                <a:srgbClr val="000000"/>
              </a:solidFill>
            </a:endParaRPr>
          </a:p>
        </p:txBody>
      </p:sp>
      <p:sp>
        <p:nvSpPr>
          <p:cNvPr id="13" name="Rectangle 5"/>
          <p:cNvSpPr>
            <a:spLocks noGrp="1" noChangeArrowheads="1"/>
          </p:cNvSpPr>
          <p:nvPr>
            <p:ph type="ftr" sz="quarter" idx="11"/>
          </p:nvPr>
        </p:nvSpPr>
        <p:spPr/>
        <p:txBody>
          <a:bodyPr/>
          <a:lstStyle>
            <a:lvl1pPr>
              <a:defRPr/>
            </a:lvl1pPr>
          </a:lstStyle>
          <a:p>
            <a:pPr>
              <a:defRPr/>
            </a:pPr>
            <a:endParaRPr lang="en-US" dirty="0">
              <a:solidFill>
                <a:srgbClr val="000000"/>
              </a:solidFill>
            </a:endParaRPr>
          </a:p>
        </p:txBody>
      </p:sp>
      <p:sp>
        <p:nvSpPr>
          <p:cNvPr id="14" name="Rectangle 6"/>
          <p:cNvSpPr>
            <a:spLocks noGrp="1" noChangeArrowheads="1"/>
          </p:cNvSpPr>
          <p:nvPr>
            <p:ph type="sldNum" sz="quarter" idx="12"/>
          </p:nvPr>
        </p:nvSpPr>
        <p:spPr/>
        <p:txBody>
          <a:bodyPr/>
          <a:lstStyle>
            <a:lvl1pPr>
              <a:defRPr/>
            </a:lvl1pPr>
          </a:lstStyle>
          <a:p>
            <a:pPr>
              <a:defRPr/>
            </a:pPr>
            <a:fld id="{48329C1A-CFD1-4437-8A6A-7D3AAD97508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6543608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3868732-D6B8-49B7-AD30-0E96DA7F493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5791168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C478462-BB4C-43C2-9FCF-6CE8D346362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8216988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4"/>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4"/>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B6FE1CA-C13B-461F-8406-8C47E8F8464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9724360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8B6986FE-5673-4940-ACDA-5E8B1C98C28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71462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4B44D2BC-5C1E-413A-BEC1-5D38FD5390B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97978469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C2899CE-8530-45DA-9663-D8B54CF0AB9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3671324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054"/>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23AD6F5-7692-4D00-B84D-C63D3CDC58D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52014929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5445362-B439-42AA-96BF-44136E45447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89069054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313A86A-5DCF-4ACF-8232-D47D92F1540A}"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52049877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D75176A-06FE-4676-A9A4-6777746D588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32193315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E3DA476-AB2B-4841-B6FC-399E7A410B4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01227509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4"/>
            <a:ext cx="8229600" cy="4525963"/>
          </a:xfrm>
        </p:spPr>
        <p:txBody>
          <a:bodyPr/>
          <a:lstStyle/>
          <a:p>
            <a:pPr lvl="0"/>
            <a:r>
              <a:rPr lang="en-US" noProof="0" smtClean="0"/>
              <a:t>Click icon to add table</a:t>
            </a:r>
            <a:endParaRPr lang="en-US" noProof="0"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2CFCFC0-E9BA-43C1-9B30-E7DBB7885F9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73509913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3" name="Freeform 6" title="Page Number Shape"/>
          <p:cNvSpPr/>
          <p:nvPr/>
        </p:nvSpPr>
        <p:spPr bwMode="auto">
          <a:xfrm>
            <a:off x="8736012" y="118920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2" name="Title 1"/>
          <p:cNvSpPr>
            <a:spLocks noGrp="1"/>
          </p:cNvSpPr>
          <p:nvPr>
            <p:ph type="ctrTitle"/>
          </p:nvPr>
        </p:nvSpPr>
        <p:spPr>
          <a:xfrm>
            <a:off x="816685" y="1143298"/>
            <a:ext cx="5275772" cy="4268965"/>
          </a:xfrm>
        </p:spPr>
        <p:txBody>
          <a:bodyPr anchor="t">
            <a:normAutofit/>
          </a:bodyPr>
          <a:lstStyle>
            <a:lvl1pPr algn="l">
              <a:lnSpc>
                <a:spcPct val="85000"/>
              </a:lnSpc>
              <a:defRPr sz="4350" cap="all" baseline="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16685" y="5537930"/>
            <a:ext cx="5275772" cy="706355"/>
          </a:xfrm>
        </p:spPr>
        <p:txBody>
          <a:bodyPr>
            <a:normAutofit/>
          </a:bodyPr>
          <a:lstStyle>
            <a:lvl1pPr marL="0" indent="0" algn="l">
              <a:lnSpc>
                <a:spcPct val="114000"/>
              </a:lnSpc>
              <a:spcBef>
                <a:spcPts val="0"/>
              </a:spcBef>
              <a:buNone/>
              <a:defRPr sz="1350" b="0" i="1" baseline="0">
                <a:solidFill>
                  <a:schemeClr val="tx2"/>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816687" y="6314445"/>
            <a:ext cx="1197467" cy="365125"/>
          </a:xfrm>
        </p:spPr>
        <p:txBody>
          <a:bodyPr/>
          <a:lstStyle>
            <a:lvl1pPr algn="l">
              <a:defRPr sz="675">
                <a:solidFill>
                  <a:schemeClr val="tx2"/>
                </a:solidFill>
              </a:defRPr>
            </a:lvl1pPr>
          </a:lstStyle>
          <a:p>
            <a:fld id="{3C633830-2244-49AE-BC4A-47F415C177C6}" type="datetimeFigureOut">
              <a:rPr lang="en-US" smtClean="0">
                <a:solidFill>
                  <a:srgbClr val="F5F5F5"/>
                </a:solidFill>
              </a:rPr>
              <a:pPr/>
              <a:t>10/26/16</a:t>
            </a:fld>
            <a:endParaRPr lang="en-US" dirty="0">
              <a:solidFill>
                <a:srgbClr val="F5F5F5"/>
              </a:solidFill>
            </a:endParaRPr>
          </a:p>
        </p:txBody>
      </p:sp>
      <p:sp>
        <p:nvSpPr>
          <p:cNvPr id="5" name="Footer Placeholder 4"/>
          <p:cNvSpPr>
            <a:spLocks noGrp="1"/>
          </p:cNvSpPr>
          <p:nvPr>
            <p:ph type="ftr" sz="quarter" idx="11"/>
          </p:nvPr>
        </p:nvSpPr>
        <p:spPr>
          <a:xfrm>
            <a:off x="2250445" y="6314445"/>
            <a:ext cx="3842012" cy="365125"/>
          </a:xfrm>
        </p:spPr>
        <p:txBody>
          <a:bodyPr/>
          <a:lstStyle>
            <a:lvl1pPr algn="l">
              <a:defRPr b="0">
                <a:solidFill>
                  <a:schemeClr val="tx2"/>
                </a:solidFill>
              </a:defRPr>
            </a:lvl1pPr>
          </a:lstStyle>
          <a:p>
            <a:endParaRPr lang="en-US" dirty="0">
              <a:solidFill>
                <a:srgbClr val="F5F5F5"/>
              </a:solidFill>
            </a:endParaRPr>
          </a:p>
        </p:txBody>
      </p:sp>
      <p:sp>
        <p:nvSpPr>
          <p:cNvPr id="6" name="Slide Number Placeholder 5"/>
          <p:cNvSpPr>
            <a:spLocks noGrp="1"/>
          </p:cNvSpPr>
          <p:nvPr>
            <p:ph type="sldNum" sz="quarter" idx="12"/>
          </p:nvPr>
        </p:nvSpPr>
        <p:spPr>
          <a:xfrm>
            <a:off x="8736014" y="1416221"/>
            <a:ext cx="407987" cy="365125"/>
          </a:xfrm>
        </p:spPr>
        <p:txBody>
          <a:bodyPr/>
          <a:lstStyle>
            <a:lvl1pPr algn="r">
              <a:defRPr>
                <a:solidFill>
                  <a:schemeClr val="accent6">
                    <a:lumMod val="50000"/>
                  </a:schemeClr>
                </a:solidFill>
              </a:defRPr>
            </a:lvl1pPr>
          </a:lstStyle>
          <a:p>
            <a:fld id="{2AC27A5A-7290-4DE1-BA94-4BE8A8E57DCF}" type="slidenum">
              <a:rPr lang="en-US" smtClean="0">
                <a:solidFill>
                  <a:srgbClr val="645135">
                    <a:lumMod val="50000"/>
                  </a:srgbClr>
                </a:solidFill>
              </a:rPr>
              <a:pPr/>
              <a:t>‹#›</a:t>
            </a:fld>
            <a:endParaRPr lang="en-US" dirty="0">
              <a:solidFill>
                <a:srgbClr val="645135">
                  <a:lumMod val="50000"/>
                </a:srgbClr>
              </a:solidFill>
            </a:endParaRPr>
          </a:p>
        </p:txBody>
      </p:sp>
      <p:cxnSp>
        <p:nvCxnSpPr>
          <p:cNvPr id="9" name="Straight Connector 8"/>
          <p:cNvCxnSpPr/>
          <p:nvPr/>
        </p:nvCxnSpPr>
        <p:spPr>
          <a:xfrm>
            <a:off x="580391" y="1257300"/>
            <a:ext cx="0" cy="560070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80391" y="1257300"/>
            <a:ext cx="0" cy="5600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2128023"/>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792"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C633830-2244-49AE-BC4A-47F415C177C6}" type="datetimeFigureOut">
              <a:rPr lang="en-US" smtClean="0">
                <a:solidFill>
                  <a:prstClr val="black">
                    <a:lumMod val="85000"/>
                    <a:lumOff val="15000"/>
                  </a:prstClr>
                </a:solidFill>
              </a:rPr>
              <a:pPr/>
              <a:t>10/26/16</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p:txBody>
          <a:bodyPr/>
          <a:lstStyle/>
          <a:p>
            <a:fld id="{2AC27A5A-7290-4DE1-BA94-4BE8A8E57DCF}"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5212685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12" name="Freeform 11" title="Page Number Shape"/>
          <p:cNvSpPr/>
          <p:nvPr/>
        </p:nvSpPr>
        <p:spPr bwMode="auto">
          <a:xfrm>
            <a:off x="8736012"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460757" y="2571727"/>
            <a:ext cx="6222491" cy="3286153"/>
          </a:xfrm>
        </p:spPr>
        <p:txBody>
          <a:bodyPr anchor="t">
            <a:normAutofit/>
          </a:bodyPr>
          <a:lstStyle>
            <a:lvl1pPr>
              <a:lnSpc>
                <a:spcPct val="85000"/>
              </a:lnSpc>
              <a:defRPr sz="4350" cap="all" baseline="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460755" y="1393748"/>
            <a:ext cx="6301072" cy="819150"/>
          </a:xfrm>
        </p:spPr>
        <p:txBody>
          <a:bodyPr anchor="ctr">
            <a:normAutofit/>
          </a:bodyPr>
          <a:lstStyle>
            <a:lvl1pPr marL="0" indent="0" algn="r">
              <a:lnSpc>
                <a:spcPct val="113000"/>
              </a:lnSpc>
              <a:spcBef>
                <a:spcPts val="0"/>
              </a:spcBef>
              <a:buNone/>
              <a:defRPr sz="1350" b="0" i="1" baseline="0">
                <a:solidFill>
                  <a:schemeClr val="tx1">
                    <a:lumMod val="85000"/>
                    <a:lumOff val="1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57218" y="6314444"/>
            <a:ext cx="1197467" cy="365125"/>
          </a:xfrm>
        </p:spPr>
        <p:txBody>
          <a:bodyPr/>
          <a:lstStyle>
            <a:lvl1pPr>
              <a:defRPr sz="675">
                <a:solidFill>
                  <a:schemeClr val="tx1">
                    <a:lumMod val="85000"/>
                    <a:lumOff val="15000"/>
                  </a:schemeClr>
                </a:solidFill>
              </a:defRPr>
            </a:lvl1pPr>
          </a:lstStyle>
          <a:p>
            <a:fld id="{3C633830-2244-49AE-BC4A-47F415C177C6}" type="datetimeFigureOut">
              <a:rPr lang="en-US" smtClean="0">
                <a:solidFill>
                  <a:prstClr val="black">
                    <a:lumMod val="85000"/>
                    <a:lumOff val="15000"/>
                  </a:prstClr>
                </a:solidFill>
              </a:rPr>
              <a:pPr/>
              <a:t>10/26/16</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a:xfrm>
            <a:off x="1460755" y="6314445"/>
            <a:ext cx="4860170" cy="365125"/>
          </a:xfrm>
        </p:spPr>
        <p:txBody>
          <a:bodyPr/>
          <a:lstStyle>
            <a:lvl1pPr>
              <a:defRPr b="0">
                <a:solidFill>
                  <a:schemeClr val="tx1">
                    <a:lumMod val="85000"/>
                    <a:lumOff val="15000"/>
                  </a:schemeClr>
                </a:solidFill>
              </a:defRPr>
            </a:lvl1p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a:xfrm>
            <a:off x="8736014" y="1620764"/>
            <a:ext cx="407987" cy="365125"/>
          </a:xfrm>
        </p:spPr>
        <p:txBody>
          <a:bodyPr/>
          <a:lstStyle>
            <a:lvl1pPr>
              <a:defRPr>
                <a:solidFill>
                  <a:schemeClr val="bg2"/>
                </a:solidFill>
              </a:defRPr>
            </a:lvl1pPr>
          </a:lstStyle>
          <a:p>
            <a:fld id="{2AC27A5A-7290-4DE1-BA94-4BE8A8E57DCF}" type="slidenum">
              <a:rPr lang="en-US" smtClean="0">
                <a:solidFill>
                  <a:srgbClr val="F5F5F5"/>
                </a:solidFill>
              </a:rPr>
              <a:pPr/>
              <a:t>‹#›</a:t>
            </a:fld>
            <a:endParaRPr lang="en-US" dirty="0">
              <a:solidFill>
                <a:srgbClr val="F5F5F5"/>
              </a:solidFill>
            </a:endParaRPr>
          </a:p>
        </p:txBody>
      </p:sp>
      <p:cxnSp>
        <p:nvCxnSpPr>
          <p:cNvPr id="10" name="Straight Connector 9"/>
          <p:cNvCxnSpPr/>
          <p:nvPr/>
        </p:nvCxnSpPr>
        <p:spPr>
          <a:xfrm flipH="1">
            <a:off x="3"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3"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8537272"/>
      </p:ext>
    </p:extLst>
  </p:cSld>
  <p:clrMapOvr>
    <a:masterClrMapping/>
  </p:clrMapOvr>
  <p:extLst mod="1">
    <p:ext uri="{DCECCB84-F9BA-43D5-87BE-67443E8EF086}">
      <p15:sldGuideLst xmlns:p15="http://schemas.microsoft.com/office/powerpoint/2012/main">
        <p15:guide id="1" pos="4842" userDrawn="1">
          <p15:clr>
            <a:srgbClr val="FBAE40"/>
          </p15:clr>
        </p15:guide>
        <p15:guide id="2" pos="3632" userDrawn="1">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86200" y="540628"/>
            <a:ext cx="4686300" cy="248894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86200" y="3712467"/>
            <a:ext cx="4686300" cy="248222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C633830-2244-49AE-BC4A-47F415C177C6}" type="datetimeFigureOut">
              <a:rPr lang="en-US" smtClean="0">
                <a:solidFill>
                  <a:prstClr val="black">
                    <a:lumMod val="85000"/>
                    <a:lumOff val="15000"/>
                  </a:prstClr>
                </a:solidFill>
              </a:rPr>
              <a:pPr/>
              <a:t>10/26/16</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2AC27A5A-7290-4DE1-BA94-4BE8A8E57DCF}"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27135231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7784"/>
            <a:ext cx="2873502" cy="4956048"/>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3886200" y="558065"/>
            <a:ext cx="4690872" cy="913212"/>
          </a:xfrm>
        </p:spPr>
        <p:txBody>
          <a:bodyPr anchor="b">
            <a:normAutofit/>
          </a:bodyPr>
          <a:lstStyle>
            <a:lvl1pPr marL="0" indent="0">
              <a:lnSpc>
                <a:spcPct val="113000"/>
              </a:lnSpc>
              <a:spcBef>
                <a:spcPts val="0"/>
              </a:spcBef>
              <a:buNone/>
              <a:defRPr sz="1800" b="0" i="1" baseline="0">
                <a:solidFill>
                  <a:schemeClr val="tx1">
                    <a:lumMod val="85000"/>
                    <a:lumOff val="15000"/>
                  </a:schemeClr>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smtClean="0"/>
              <a:t>Click to edit Master text styles</a:t>
            </a:r>
          </a:p>
        </p:txBody>
      </p:sp>
      <p:sp>
        <p:nvSpPr>
          <p:cNvPr id="4" name="Content Placeholder 3"/>
          <p:cNvSpPr>
            <a:spLocks noGrp="1"/>
          </p:cNvSpPr>
          <p:nvPr>
            <p:ph sz="half" idx="2"/>
          </p:nvPr>
        </p:nvSpPr>
        <p:spPr>
          <a:xfrm>
            <a:off x="3886200" y="1526126"/>
            <a:ext cx="4690872" cy="17515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86200" y="3700831"/>
            <a:ext cx="4690872" cy="913759"/>
          </a:xfrm>
        </p:spPr>
        <p:txBody>
          <a:bodyPr anchor="b">
            <a:normAutofit/>
          </a:bodyPr>
          <a:lstStyle>
            <a:lvl1pPr marL="0" indent="0">
              <a:buNone/>
              <a:defRPr sz="1800" b="0" i="1" baseline="0">
                <a:solidFill>
                  <a:schemeClr val="tx1">
                    <a:lumMod val="85000"/>
                    <a:lumOff val="15000"/>
                  </a:schemeClr>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smtClean="0"/>
              <a:t>Click to edit Master text styles</a:t>
            </a:r>
          </a:p>
        </p:txBody>
      </p:sp>
      <p:sp>
        <p:nvSpPr>
          <p:cNvPr id="6" name="Content Placeholder 5"/>
          <p:cNvSpPr>
            <a:spLocks noGrp="1"/>
          </p:cNvSpPr>
          <p:nvPr>
            <p:ph sz="quarter" idx="4"/>
          </p:nvPr>
        </p:nvSpPr>
        <p:spPr>
          <a:xfrm>
            <a:off x="3886200" y="4669432"/>
            <a:ext cx="4690872" cy="1752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C633830-2244-49AE-BC4A-47F415C177C6}" type="datetimeFigureOut">
              <a:rPr lang="en-US" smtClean="0">
                <a:solidFill>
                  <a:prstClr val="black">
                    <a:lumMod val="85000"/>
                    <a:lumOff val="15000"/>
                  </a:prstClr>
                </a:solidFill>
              </a:rPr>
              <a:pPr/>
              <a:t>10/26/16</a:t>
            </a:fld>
            <a:endParaRPr lang="en-US" dirty="0">
              <a:solidFill>
                <a:prstClr val="black">
                  <a:lumMod val="85000"/>
                  <a:lumOff val="15000"/>
                </a:prstClr>
              </a:solidFill>
            </a:endParaRPr>
          </a:p>
        </p:txBody>
      </p:sp>
      <p:sp>
        <p:nvSpPr>
          <p:cNvPr id="8" name="Footer Placeholder 7"/>
          <p:cNvSpPr>
            <a:spLocks noGrp="1"/>
          </p:cNvSpPr>
          <p:nvPr>
            <p:ph type="ftr" sz="quarter" idx="11"/>
          </p:nvPr>
        </p:nvSpPr>
        <p:spPr/>
        <p:txBody>
          <a:bodyPr/>
          <a:lstStyle/>
          <a:p>
            <a:endParaRPr lang="en-US" dirty="0">
              <a:solidFill>
                <a:prstClr val="black">
                  <a:lumMod val="85000"/>
                  <a:lumOff val="15000"/>
                </a:prstClr>
              </a:solidFill>
            </a:endParaRPr>
          </a:p>
        </p:txBody>
      </p:sp>
      <p:sp>
        <p:nvSpPr>
          <p:cNvPr id="9" name="Slide Number Placeholder 8"/>
          <p:cNvSpPr>
            <a:spLocks noGrp="1"/>
          </p:cNvSpPr>
          <p:nvPr>
            <p:ph type="sldNum" sz="quarter" idx="12"/>
          </p:nvPr>
        </p:nvSpPr>
        <p:spPr/>
        <p:txBody>
          <a:bodyPr/>
          <a:lstStyle/>
          <a:p>
            <a:fld id="{2AC27A5A-7290-4DE1-BA94-4BE8A8E57DCF}"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151049158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C633830-2244-49AE-BC4A-47F415C177C6}" type="datetimeFigureOut">
              <a:rPr lang="en-US" smtClean="0">
                <a:solidFill>
                  <a:prstClr val="black">
                    <a:lumMod val="85000"/>
                    <a:lumOff val="15000"/>
                  </a:prstClr>
                </a:solidFill>
              </a:rPr>
              <a:pPr/>
              <a:t>10/26/16</a:t>
            </a:fld>
            <a:endParaRPr lang="en-US" dirty="0">
              <a:solidFill>
                <a:prstClr val="black">
                  <a:lumMod val="85000"/>
                  <a:lumOff val="15000"/>
                </a:prstClr>
              </a:solidFill>
            </a:endParaRPr>
          </a:p>
        </p:txBody>
      </p:sp>
      <p:sp>
        <p:nvSpPr>
          <p:cNvPr id="4" name="Footer Placeholder 3"/>
          <p:cNvSpPr>
            <a:spLocks noGrp="1"/>
          </p:cNvSpPr>
          <p:nvPr>
            <p:ph type="ftr" sz="quarter" idx="11"/>
          </p:nvPr>
        </p:nvSpPr>
        <p:spPr/>
        <p:txBody>
          <a:bodyPr/>
          <a:lstStyle/>
          <a:p>
            <a:endParaRPr lang="en-US" dirty="0">
              <a:solidFill>
                <a:prstClr val="black">
                  <a:lumMod val="85000"/>
                  <a:lumOff val="15000"/>
                </a:prstClr>
              </a:solidFill>
            </a:endParaRPr>
          </a:p>
        </p:txBody>
      </p:sp>
      <p:sp>
        <p:nvSpPr>
          <p:cNvPr id="5" name="Slide Number Placeholder 4"/>
          <p:cNvSpPr>
            <a:spLocks noGrp="1"/>
          </p:cNvSpPr>
          <p:nvPr>
            <p:ph type="sldNum" sz="quarter" idx="12"/>
          </p:nvPr>
        </p:nvSpPr>
        <p:spPr/>
        <p:txBody>
          <a:bodyPr/>
          <a:lstStyle/>
          <a:p>
            <a:fld id="{2AC27A5A-7290-4DE1-BA94-4BE8A8E57DCF}"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142794513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633830-2244-49AE-BC4A-47F415C177C6}" type="datetimeFigureOut">
              <a:rPr lang="en-US" smtClean="0">
                <a:solidFill>
                  <a:prstClr val="black">
                    <a:lumMod val="85000"/>
                    <a:lumOff val="15000"/>
                  </a:prstClr>
                </a:solidFill>
              </a:rPr>
              <a:pPr/>
              <a:t>10/26/16</a:t>
            </a:fld>
            <a:endParaRPr lang="en-US" dirty="0">
              <a:solidFill>
                <a:prstClr val="black">
                  <a:lumMod val="85000"/>
                  <a:lumOff val="15000"/>
                </a:prstClr>
              </a:solidFill>
            </a:endParaRPr>
          </a:p>
        </p:txBody>
      </p:sp>
      <p:sp>
        <p:nvSpPr>
          <p:cNvPr id="3" name="Footer Placeholder 2"/>
          <p:cNvSpPr>
            <a:spLocks noGrp="1"/>
          </p:cNvSpPr>
          <p:nvPr>
            <p:ph type="ftr" sz="quarter" idx="11"/>
          </p:nvPr>
        </p:nvSpPr>
        <p:spPr/>
        <p:txBody>
          <a:bodyPr/>
          <a:lstStyle/>
          <a:p>
            <a:endParaRPr lang="en-US" dirty="0">
              <a:solidFill>
                <a:prstClr val="black">
                  <a:lumMod val="85000"/>
                  <a:lumOff val="15000"/>
                </a:prstClr>
              </a:solidFill>
            </a:endParaRPr>
          </a:p>
        </p:txBody>
      </p:sp>
      <p:sp>
        <p:nvSpPr>
          <p:cNvPr id="4" name="Slide Number Placeholder 3"/>
          <p:cNvSpPr>
            <a:spLocks noGrp="1"/>
          </p:cNvSpPr>
          <p:nvPr>
            <p:ph type="sldNum" sz="quarter" idx="12"/>
          </p:nvPr>
        </p:nvSpPr>
        <p:spPr/>
        <p:txBody>
          <a:bodyPr/>
          <a:lstStyle/>
          <a:p>
            <a:fld id="{2AC27A5A-7290-4DE1-BA94-4BE8A8E57DCF}"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134414552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5479"/>
            <a:ext cx="2879082" cy="1921022"/>
          </a:xfrm>
        </p:spPr>
        <p:txBody>
          <a:bodyPr anchor="t">
            <a:noAutofit/>
          </a:bodyPr>
          <a:lstStyle>
            <a:lvl1pPr>
              <a:lnSpc>
                <a:spcPct val="93000"/>
              </a:lnSpc>
              <a:defRPr sz="2250"/>
            </a:lvl1pPr>
          </a:lstStyle>
          <a:p>
            <a:r>
              <a:rPr lang="en-US" smtClean="0"/>
              <a:t>Click to edit Master title style</a:t>
            </a:r>
            <a:endParaRPr lang="en-US" dirty="0"/>
          </a:p>
        </p:txBody>
      </p:sp>
      <p:sp>
        <p:nvSpPr>
          <p:cNvPr id="3" name="Content Placeholder 2"/>
          <p:cNvSpPr>
            <a:spLocks noGrp="1"/>
          </p:cNvSpPr>
          <p:nvPr>
            <p:ph idx="1"/>
          </p:nvPr>
        </p:nvSpPr>
        <p:spPr>
          <a:xfrm>
            <a:off x="3886200" y="564147"/>
            <a:ext cx="4686300" cy="5622644"/>
          </a:xfrm>
        </p:spPr>
        <p:txBody>
          <a:bodyPr/>
          <a:lstStyle>
            <a:lvl1pPr>
              <a:lnSpc>
                <a:spcPct val="112000"/>
              </a:lnSpc>
              <a:defRPr sz="1500"/>
            </a:lvl1pPr>
            <a:lvl2pPr>
              <a:lnSpc>
                <a:spcPct val="112000"/>
              </a:lnSpc>
              <a:defRPr sz="1350"/>
            </a:lvl2pPr>
            <a:lvl3pPr>
              <a:lnSpc>
                <a:spcPct val="112000"/>
              </a:lnSpc>
              <a:defRPr sz="1200"/>
            </a:lvl3pPr>
            <a:lvl4pPr>
              <a:lnSpc>
                <a:spcPct val="112000"/>
              </a:lnSpc>
              <a:defRPr sz="1050"/>
            </a:lvl4pPr>
            <a:lvl5pPr>
              <a:lnSpc>
                <a:spcPct val="112000"/>
              </a:lnSpc>
              <a:defRPr sz="1050"/>
            </a:lvl5pPr>
            <a:lvl6pPr>
              <a:defRPr sz="1050"/>
            </a:lvl6pPr>
            <a:lvl7pPr>
              <a:defRPr sz="1050"/>
            </a:lvl7pPr>
            <a:lvl8pPr>
              <a:defRPr sz="1050"/>
            </a:lvl8pPr>
            <a:lvl9pPr>
              <a:defRPr sz="10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1500" y="2621517"/>
            <a:ext cx="2879082" cy="3239537"/>
          </a:xfrm>
        </p:spPr>
        <p:txBody>
          <a:bodyPr>
            <a:normAutofit/>
          </a:bodyPr>
          <a:lstStyle>
            <a:lvl1pPr marL="0" indent="0" algn="r">
              <a:lnSpc>
                <a:spcPct val="125000"/>
              </a:lnSpc>
              <a:spcBef>
                <a:spcPts val="900"/>
              </a:spcBef>
              <a:buNone/>
              <a:defRPr sz="105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633830-2244-49AE-BC4A-47F415C177C6}" type="datetimeFigureOut">
              <a:rPr lang="en-US" smtClean="0">
                <a:solidFill>
                  <a:prstClr val="black">
                    <a:lumMod val="85000"/>
                    <a:lumOff val="15000"/>
                  </a:prstClr>
                </a:solidFill>
              </a:rPr>
              <a:pPr/>
              <a:t>10/26/16</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2AC27A5A-7290-4DE1-BA94-4BE8A8E57DCF}"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167338949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1" y="557266"/>
            <a:ext cx="2882528" cy="1919239"/>
          </a:xfrm>
        </p:spPr>
        <p:txBody>
          <a:bodyPr anchor="t">
            <a:noAutofit/>
          </a:bodyPr>
          <a:lstStyle>
            <a:lvl1pPr>
              <a:lnSpc>
                <a:spcPct val="93000"/>
              </a:lnSpc>
              <a:defRPr sz="225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943350" y="4"/>
            <a:ext cx="4629150" cy="6857999"/>
          </a:xfrm>
        </p:spPr>
        <p:txBody>
          <a:bodyPr anchor="t"/>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571501" y="2621512"/>
            <a:ext cx="2882528" cy="3236976"/>
          </a:xfrm>
        </p:spPr>
        <p:txBody>
          <a:bodyPr>
            <a:normAutofit/>
          </a:bodyPr>
          <a:lstStyle>
            <a:lvl1pPr marL="0" indent="0" algn="r">
              <a:lnSpc>
                <a:spcPct val="125000"/>
              </a:lnSpc>
              <a:spcBef>
                <a:spcPts val="900"/>
              </a:spcBef>
              <a:buNone/>
              <a:defRPr sz="105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633830-2244-49AE-BC4A-47F415C177C6}" type="datetimeFigureOut">
              <a:rPr lang="en-US" smtClean="0">
                <a:solidFill>
                  <a:prstClr val="black">
                    <a:lumMod val="85000"/>
                    <a:lumOff val="15000"/>
                  </a:prstClr>
                </a:solidFill>
              </a:rPr>
              <a:pPr/>
              <a:t>10/26/16</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2AC27A5A-7290-4DE1-BA94-4BE8A8E57DCF}"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121141816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886202" y="640080"/>
            <a:ext cx="4686299" cy="558414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C633830-2244-49AE-BC4A-47F415C177C6}" type="datetimeFigureOut">
              <a:rPr lang="en-US" smtClean="0">
                <a:solidFill>
                  <a:prstClr val="black">
                    <a:lumMod val="85000"/>
                    <a:lumOff val="15000"/>
                  </a:prstClr>
                </a:solidFill>
              </a:rPr>
              <a:pPr/>
              <a:t>10/26/16</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p:txBody>
          <a:bodyPr/>
          <a:lstStyle/>
          <a:p>
            <a:fld id="{2AC27A5A-7290-4DE1-BA94-4BE8A8E57DCF}"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1255791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Vertical Title 1"/>
          <p:cNvSpPr>
            <a:spLocks noGrp="1"/>
          </p:cNvSpPr>
          <p:nvPr>
            <p:ph type="title" orient="vert"/>
          </p:nvPr>
        </p:nvSpPr>
        <p:spPr>
          <a:xfrm>
            <a:off x="5993076" y="642931"/>
            <a:ext cx="1835003" cy="4678106"/>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2" y="642937"/>
            <a:ext cx="5303009" cy="467810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4902140" y="5927136"/>
            <a:ext cx="2861142" cy="365125"/>
          </a:xfrm>
        </p:spPr>
        <p:txBody>
          <a:bodyPr/>
          <a:lstStyle/>
          <a:p>
            <a:fld id="{3C633830-2244-49AE-BC4A-47F415C177C6}" type="datetimeFigureOut">
              <a:rPr lang="en-US" smtClean="0">
                <a:solidFill>
                  <a:prstClr val="black">
                    <a:lumMod val="85000"/>
                    <a:lumOff val="15000"/>
                  </a:prstClr>
                </a:solidFill>
              </a:rPr>
              <a:pPr/>
              <a:t>10/26/16</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a:xfrm>
            <a:off x="4902140" y="6315954"/>
            <a:ext cx="2861142" cy="365125"/>
          </a:xfrm>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a:xfrm>
            <a:off x="8736014" y="5607597"/>
            <a:ext cx="407987" cy="365125"/>
          </a:xfrm>
        </p:spPr>
        <p:txBody>
          <a:bodyPr/>
          <a:lstStyle/>
          <a:p>
            <a:fld id="{2AC27A5A-7290-4DE1-BA94-4BE8A8E57DCF}" type="slidenum">
              <a:rPr lang="en-US" smtClean="0">
                <a:solidFill>
                  <a:srgbClr val="F5F5F5"/>
                </a:solidFill>
              </a:rPr>
              <a:pPr/>
              <a:t>‹#›</a:t>
            </a:fld>
            <a:endParaRPr lang="en-US" dirty="0">
              <a:solidFill>
                <a:srgbClr val="F5F5F5"/>
              </a:solidFill>
            </a:endParaRPr>
          </a:p>
        </p:txBody>
      </p:sp>
      <p:cxnSp>
        <p:nvCxnSpPr>
          <p:cNvPr id="13" name="Straight Connector 12"/>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7446385"/>
      </p:ext>
    </p:extLst>
  </p:cSld>
  <p:clrMapOvr>
    <a:masterClrMapping/>
  </p:clrMapOvr>
  <p:extLst mod="1">
    <p:ext uri="{DCECCB84-F9BA-43D5-87BE-67443E8EF086}">
      <p15:sldGuideLst xmlns:p15="http://schemas.microsoft.com/office/powerpoint/2012/main">
        <p15:guide id="1" pos="4842" userDrawn="1">
          <p15:clr>
            <a:srgbClr val="FBAE40"/>
          </p15:clr>
        </p15:guide>
        <p15:guide id="2" pos="3632" userDrawn="1">
          <p15:clr>
            <a:srgbClr val="FBAE40"/>
          </p15:clr>
        </p15:guide>
      </p15:sldGuideLst>
    </p:ext>
  </p:extLs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4.xml"/><Relationship Id="rId12" Type="http://schemas.openxmlformats.org/officeDocument/2006/relationships/theme" Target="../theme/theme2.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 Id="rId9" Type="http://schemas.openxmlformats.org/officeDocument/2006/relationships/slideLayout" Target="../slideLayouts/slideLayout22.xml"/><Relationship Id="rId10"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5.xml"/><Relationship Id="rId12" Type="http://schemas.openxmlformats.org/officeDocument/2006/relationships/theme" Target="../theme/theme3.xml"/><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5" Type="http://schemas.openxmlformats.org/officeDocument/2006/relationships/slideLayout" Target="../slideLayouts/slideLayout29.xml"/><Relationship Id="rId6" Type="http://schemas.openxmlformats.org/officeDocument/2006/relationships/slideLayout" Target="../slideLayouts/slideLayout30.xml"/><Relationship Id="rId7" Type="http://schemas.openxmlformats.org/officeDocument/2006/relationships/slideLayout" Target="../slideLayouts/slideLayout31.xml"/><Relationship Id="rId8" Type="http://schemas.openxmlformats.org/officeDocument/2006/relationships/slideLayout" Target="../slideLayouts/slideLayout32.xml"/><Relationship Id="rId9" Type="http://schemas.openxmlformats.org/officeDocument/2006/relationships/slideLayout" Target="../slideLayouts/slideLayout33.xml"/><Relationship Id="rId10"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6.xml"/><Relationship Id="rId12" Type="http://schemas.openxmlformats.org/officeDocument/2006/relationships/slideLayout" Target="../slideLayouts/slideLayout47.xml"/><Relationship Id="rId13" Type="http://schemas.openxmlformats.org/officeDocument/2006/relationships/slideLayout" Target="../slideLayouts/slideLayout48.xml"/><Relationship Id="rId14" Type="http://schemas.openxmlformats.org/officeDocument/2006/relationships/theme" Target="../theme/theme4.xml"/><Relationship Id="rId15" Type="http://schemas.openxmlformats.org/officeDocument/2006/relationships/image" Target="../media/image4.png"/><Relationship Id="rId16" Type="http://schemas.openxmlformats.org/officeDocument/2006/relationships/image" Target="../media/image5.png"/><Relationship Id="rId1" Type="http://schemas.openxmlformats.org/officeDocument/2006/relationships/slideLayout" Target="../slideLayouts/slideLayout36.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 Id="rId9" Type="http://schemas.openxmlformats.org/officeDocument/2006/relationships/slideLayout" Target="../slideLayouts/slideLayout44.xml"/><Relationship Id="rId10"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9.xml"/><Relationship Id="rId12" Type="http://schemas.openxmlformats.org/officeDocument/2006/relationships/theme" Target="../theme/theme5.xml"/><Relationship Id="rId1" Type="http://schemas.openxmlformats.org/officeDocument/2006/relationships/slideLayout" Target="../slideLayouts/slideLayout49.xml"/><Relationship Id="rId2" Type="http://schemas.openxmlformats.org/officeDocument/2006/relationships/slideLayout" Target="../slideLayouts/slideLayout50.xml"/><Relationship Id="rId3" Type="http://schemas.openxmlformats.org/officeDocument/2006/relationships/slideLayout" Target="../slideLayouts/slideLayout51.xml"/><Relationship Id="rId4" Type="http://schemas.openxmlformats.org/officeDocument/2006/relationships/slideLayout" Target="../slideLayouts/slideLayout52.xml"/><Relationship Id="rId5" Type="http://schemas.openxmlformats.org/officeDocument/2006/relationships/slideLayout" Target="../slideLayouts/slideLayout53.xml"/><Relationship Id="rId6" Type="http://schemas.openxmlformats.org/officeDocument/2006/relationships/slideLayout" Target="../slideLayouts/slideLayout54.xml"/><Relationship Id="rId7" Type="http://schemas.openxmlformats.org/officeDocument/2006/relationships/slideLayout" Target="../slideLayouts/slideLayout55.xml"/><Relationship Id="rId8" Type="http://schemas.openxmlformats.org/officeDocument/2006/relationships/slideLayout" Target="../slideLayouts/slideLayout56.xml"/><Relationship Id="rId9" Type="http://schemas.openxmlformats.org/officeDocument/2006/relationships/slideLayout" Target="../slideLayouts/slideLayout57.xml"/><Relationship Id="rId10"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350">
                <a:solidFill>
                  <a:srgbClr val="FFFFFF"/>
                </a:solidFill>
              </a:defRPr>
            </a:lvl1pPr>
          </a:lstStyle>
          <a:p>
            <a:fld id="{A61AEDA8-456C-B048-B474-B5543CB035BE}" type="slidenum">
              <a:rPr lang="en-US" smtClean="0"/>
              <a:t>‹#›</a:t>
            </a:fld>
            <a:endParaRPr lang="en-US"/>
          </a:p>
        </p:txBody>
      </p:sp>
      <p:sp>
        <p:nvSpPr>
          <p:cNvPr id="5" name="Footer Placeholder 4"/>
          <p:cNvSpPr>
            <a:spLocks noGrp="1"/>
          </p:cNvSpPr>
          <p:nvPr>
            <p:ph type="ftr" sz="quarter" idx="3"/>
          </p:nvPr>
        </p:nvSpPr>
        <p:spPr>
          <a:xfrm rot="16200000">
            <a:off x="7586912" y="4048760"/>
            <a:ext cx="2367281" cy="365760"/>
          </a:xfrm>
          <a:prstGeom prst="rect">
            <a:avLst/>
          </a:prstGeom>
        </p:spPr>
        <p:txBody>
          <a:bodyPr vert="horz" lIns="91440" tIns="45720" rIns="91440" bIns="45720" rtlCol="0" anchor="ctr"/>
          <a:lstStyle>
            <a:lvl1pPr algn="r">
              <a:defRPr sz="900">
                <a:solidFill>
                  <a:schemeClr val="bg2"/>
                </a:solidFill>
              </a:defRPr>
            </a:lvl1pPr>
          </a:lstStyle>
          <a:p>
            <a:endParaRPr lang="en-US"/>
          </a:p>
        </p:txBody>
      </p:sp>
      <p:sp>
        <p:nvSpPr>
          <p:cNvPr id="4" name="Date Placeholder 3"/>
          <p:cNvSpPr>
            <a:spLocks noGrp="1"/>
          </p:cNvSpPr>
          <p:nvPr>
            <p:ph type="dt" sz="half" idx="2"/>
          </p:nvPr>
        </p:nvSpPr>
        <p:spPr>
          <a:xfrm rot="16200000">
            <a:off x="7551353" y="1645920"/>
            <a:ext cx="2438399" cy="365760"/>
          </a:xfrm>
          <a:prstGeom prst="rect">
            <a:avLst/>
          </a:prstGeom>
        </p:spPr>
        <p:txBody>
          <a:bodyPr vert="horz" lIns="91440" tIns="45720" rIns="91440" bIns="45720" rtlCol="0" anchor="ctr"/>
          <a:lstStyle>
            <a:lvl1pPr algn="l">
              <a:defRPr sz="900">
                <a:solidFill>
                  <a:schemeClr val="bg2"/>
                </a:solidFill>
              </a:defRPr>
            </a:lvl1pPr>
          </a:lstStyle>
          <a:p>
            <a:fld id="{747B2B27-B2E5-924A-9BF5-B5D5ED2C1DB7}" type="datetimeFigureOut">
              <a:rPr lang="en-US" smtClean="0"/>
              <a:t>10/26/16</a:t>
            </a:fld>
            <a:endParaRPr lang="en-US"/>
          </a:p>
        </p:txBody>
      </p:sp>
    </p:spTree>
    <p:extLst>
      <p:ext uri="{BB962C8B-B14F-4D97-AF65-F5344CB8AC3E}">
        <p14:creationId xmlns:p14="http://schemas.microsoft.com/office/powerpoint/2010/main" val="1860625678"/>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76" r:id="rId12"/>
    <p:sldLayoutId id="2147483777" r:id="rId13"/>
  </p:sldLayoutIdLst>
  <p:txStyles>
    <p:titleStyle>
      <a:lvl1pPr algn="l" defTabSz="685800" rtl="0" eaLnBrk="1" latinLnBrk="0" hangingPunct="1">
        <a:spcBef>
          <a:spcPct val="0"/>
        </a:spcBef>
        <a:buNone/>
        <a:defRPr sz="3450" kern="1200" cap="none" spc="-75" baseline="0">
          <a:ln>
            <a:noFill/>
          </a:ln>
          <a:solidFill>
            <a:schemeClr val="tx2"/>
          </a:solidFill>
          <a:effectLst/>
          <a:latin typeface="+mj-lt"/>
          <a:ea typeface="+mj-ea"/>
          <a:cs typeface="+mj-cs"/>
        </a:defRPr>
      </a:lvl1pPr>
    </p:titleStyle>
    <p:bodyStyle>
      <a:lvl1pPr marL="257175" indent="-171450" algn="l" defTabSz="685800" rtl="0" eaLnBrk="1" latinLnBrk="0" hangingPunct="1">
        <a:spcBef>
          <a:spcPct val="20000"/>
        </a:spcBef>
        <a:buClr>
          <a:schemeClr val="accent1"/>
        </a:buClr>
        <a:buFont typeface="Arial" pitchFamily="34" charset="0"/>
        <a:buChar char="•"/>
        <a:defRPr sz="1650" kern="1200">
          <a:solidFill>
            <a:schemeClr val="tx1"/>
          </a:solidFill>
          <a:latin typeface="+mn-lt"/>
          <a:ea typeface="+mn-ea"/>
          <a:cs typeface="+mn-cs"/>
        </a:defRPr>
      </a:lvl1pPr>
      <a:lvl2pPr marL="480060" indent="-171450" algn="l" defTabSz="685800" rtl="0" eaLnBrk="1" latinLnBrk="0" hangingPunct="1">
        <a:spcBef>
          <a:spcPct val="20000"/>
        </a:spcBef>
        <a:buClr>
          <a:schemeClr val="accent2"/>
        </a:buClr>
        <a:buFont typeface="Arial" pitchFamily="34" charset="0"/>
        <a:buChar char="•"/>
        <a:defRPr sz="1500" kern="1200">
          <a:solidFill>
            <a:schemeClr val="tx1"/>
          </a:solidFill>
          <a:latin typeface="+mn-lt"/>
          <a:ea typeface="+mn-ea"/>
          <a:cs typeface="+mn-cs"/>
        </a:defRPr>
      </a:lvl2pPr>
      <a:lvl3pPr marL="754380" indent="-171450" algn="l" defTabSz="685800" rtl="0" eaLnBrk="1" latinLnBrk="0" hangingPunct="1">
        <a:spcBef>
          <a:spcPct val="20000"/>
        </a:spcBef>
        <a:buClr>
          <a:schemeClr val="accent3"/>
        </a:buClr>
        <a:buFont typeface="Arial" pitchFamily="34" charset="0"/>
        <a:buChar char="•"/>
        <a:defRPr sz="1350" kern="1200">
          <a:solidFill>
            <a:schemeClr val="tx1"/>
          </a:solidFill>
          <a:latin typeface="+mn-lt"/>
          <a:ea typeface="+mn-ea"/>
          <a:cs typeface="+mn-cs"/>
        </a:defRPr>
      </a:lvl3pPr>
      <a:lvl4pPr marL="960120" indent="-171450" algn="l" defTabSz="685800" rtl="0" eaLnBrk="1" latinLnBrk="0" hangingPunct="1">
        <a:spcBef>
          <a:spcPct val="20000"/>
        </a:spcBef>
        <a:buClr>
          <a:schemeClr val="accent4"/>
        </a:buClr>
        <a:buFont typeface="Arial" pitchFamily="34" charset="0"/>
        <a:buChar char="•"/>
        <a:defRPr sz="1200" kern="1200">
          <a:solidFill>
            <a:schemeClr val="tx1"/>
          </a:solidFill>
          <a:latin typeface="+mn-lt"/>
          <a:ea typeface="+mn-ea"/>
          <a:cs typeface="+mn-cs"/>
        </a:defRPr>
      </a:lvl4pPr>
      <a:lvl5pPr marL="1165860" indent="-171450" algn="l" defTabSz="685800" rtl="0" eaLnBrk="1" latinLnBrk="0" hangingPunct="1">
        <a:spcBef>
          <a:spcPct val="20000"/>
        </a:spcBef>
        <a:buClr>
          <a:schemeClr val="accent5"/>
        </a:buClr>
        <a:buFont typeface="Arial" pitchFamily="34" charset="0"/>
        <a:buChar char="•"/>
        <a:defRPr sz="1050" kern="1200" baseline="0">
          <a:solidFill>
            <a:schemeClr val="tx1"/>
          </a:solidFill>
          <a:latin typeface="+mn-lt"/>
          <a:ea typeface="+mn-ea"/>
          <a:cs typeface="+mn-cs"/>
        </a:defRPr>
      </a:lvl5pPr>
      <a:lvl6pPr marL="1303020" indent="-137160" algn="l" defTabSz="685800" rtl="0" eaLnBrk="1" latinLnBrk="0" hangingPunct="1">
        <a:spcBef>
          <a:spcPct val="20000"/>
        </a:spcBef>
        <a:buClr>
          <a:schemeClr val="accent1"/>
        </a:buClr>
        <a:buFont typeface="Arial" pitchFamily="34" charset="0"/>
        <a:buChar char="•"/>
        <a:defRPr sz="1050" kern="1200" baseline="0">
          <a:solidFill>
            <a:schemeClr val="tx1"/>
          </a:solidFill>
          <a:latin typeface="+mn-lt"/>
          <a:ea typeface="+mn-ea"/>
          <a:cs typeface="+mn-cs"/>
        </a:defRPr>
      </a:lvl6pPr>
      <a:lvl7pPr marL="1440180" indent="-137160" algn="l" defTabSz="685800" rtl="0" eaLnBrk="1" latinLnBrk="0" hangingPunct="1">
        <a:spcBef>
          <a:spcPct val="20000"/>
        </a:spcBef>
        <a:buClr>
          <a:schemeClr val="accent2"/>
        </a:buClr>
        <a:buFont typeface="Arial" pitchFamily="34" charset="0"/>
        <a:buChar char="•"/>
        <a:defRPr sz="1050" kern="1200">
          <a:solidFill>
            <a:schemeClr val="tx1"/>
          </a:solidFill>
          <a:latin typeface="+mn-lt"/>
          <a:ea typeface="+mn-ea"/>
          <a:cs typeface="+mn-cs"/>
        </a:defRPr>
      </a:lvl7pPr>
      <a:lvl8pPr marL="1577340" indent="-137160" algn="l" defTabSz="685800" rtl="0" eaLnBrk="1" latinLnBrk="0" hangingPunct="1">
        <a:spcBef>
          <a:spcPct val="20000"/>
        </a:spcBef>
        <a:buClr>
          <a:schemeClr val="accent3"/>
        </a:buClr>
        <a:buFont typeface="Arial" pitchFamily="34" charset="0"/>
        <a:buChar char="•"/>
        <a:defRPr sz="1050" kern="1200">
          <a:solidFill>
            <a:schemeClr val="tx1"/>
          </a:solidFill>
          <a:latin typeface="+mn-lt"/>
          <a:ea typeface="+mn-ea"/>
          <a:cs typeface="+mn-cs"/>
        </a:defRPr>
      </a:lvl8pPr>
      <a:lvl9pPr marL="1714500" indent="-137160" algn="l" defTabSz="685800" rtl="0" eaLnBrk="1" latinLnBrk="0" hangingPunct="1">
        <a:spcBef>
          <a:spcPct val="20000"/>
        </a:spcBef>
        <a:buClr>
          <a:schemeClr val="accent4"/>
        </a:buClr>
        <a:buFont typeface="Arial" pitchFamily="34" charset="0"/>
        <a:buChar char="•"/>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5"/>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774506C7-A401-4D30-ACF5-1A2659C60A9C}" type="datetimeFigureOut">
              <a:rPr lang="en-US" smtClean="0"/>
              <a:t>10/26/16</a:t>
            </a:fld>
            <a:endParaRPr lang="en-US"/>
          </a:p>
        </p:txBody>
      </p:sp>
      <p:sp>
        <p:nvSpPr>
          <p:cNvPr id="5" name="Footer Placeholder 4"/>
          <p:cNvSpPr>
            <a:spLocks noGrp="1"/>
          </p:cNvSpPr>
          <p:nvPr>
            <p:ph type="ftr" sz="quarter" idx="3"/>
          </p:nvPr>
        </p:nvSpPr>
        <p:spPr>
          <a:xfrm>
            <a:off x="3028950" y="6356355"/>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5"/>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6E5826F-2091-48DB-8FA1-6BA9BB88D31B}" type="slidenum">
              <a:rPr lang="en-US" smtClean="0"/>
              <a:t>‹#›</a:t>
            </a:fld>
            <a:endParaRPr lang="en-US"/>
          </a:p>
        </p:txBody>
      </p:sp>
    </p:spTree>
    <p:extLst>
      <p:ext uri="{BB962C8B-B14F-4D97-AF65-F5344CB8AC3E}">
        <p14:creationId xmlns:p14="http://schemas.microsoft.com/office/powerpoint/2010/main" val="951846837"/>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152402" y="1635125"/>
            <a:ext cx="8831263" cy="50450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42900" fontAlgn="base">
              <a:spcBef>
                <a:spcPct val="0"/>
              </a:spcBef>
              <a:spcAft>
                <a:spcPct val="0"/>
              </a:spcAft>
              <a:defRPr/>
            </a:pPr>
            <a:endParaRPr lang="en-US" sz="1350">
              <a:solidFill>
                <a:prstClr val="white"/>
              </a:solidFill>
            </a:endParaRPr>
          </a:p>
        </p:txBody>
      </p:sp>
      <p:sp>
        <p:nvSpPr>
          <p:cNvPr id="8" name="Rectangle 7"/>
          <p:cNvSpPr/>
          <p:nvPr/>
        </p:nvSpPr>
        <p:spPr>
          <a:xfrm>
            <a:off x="152400" y="152400"/>
            <a:ext cx="8813800" cy="1346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42900" fontAlgn="base">
              <a:spcBef>
                <a:spcPct val="0"/>
              </a:spcBef>
              <a:spcAft>
                <a:spcPct val="0"/>
              </a:spcAft>
              <a:defRPr/>
            </a:pPr>
            <a:endParaRPr lang="en-US" sz="1350">
              <a:solidFill>
                <a:prstClr val="white"/>
              </a:solidFill>
            </a:endParaRPr>
          </a:p>
        </p:txBody>
      </p:sp>
      <p:sp>
        <p:nvSpPr>
          <p:cNvPr id="2" name="Title Placeholder 1"/>
          <p:cNvSpPr>
            <a:spLocks noGrp="1"/>
          </p:cNvSpPr>
          <p:nvPr>
            <p:ph type="title"/>
          </p:nvPr>
        </p:nvSpPr>
        <p:spPr>
          <a:xfrm>
            <a:off x="381000" y="355600"/>
            <a:ext cx="8382000" cy="10541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1" y="1719263"/>
            <a:ext cx="8407400" cy="44069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71475" y="6356350"/>
            <a:ext cx="2133600" cy="274638"/>
          </a:xfrm>
          <a:prstGeom prst="rect">
            <a:avLst/>
          </a:prstGeom>
        </p:spPr>
        <p:txBody>
          <a:bodyPr vert="horz" wrap="square" lIns="91440" tIns="45720" rIns="91440" bIns="45720" numCol="1" anchor="ctr" anchorCtr="0" compatLnSpc="1">
            <a:prstTxWarp prst="textNoShape">
              <a:avLst/>
            </a:prstTxWarp>
          </a:bodyPr>
          <a:lstStyle>
            <a:lvl1pPr>
              <a:defRPr sz="825">
                <a:solidFill>
                  <a:schemeClr val="tx2"/>
                </a:solidFill>
              </a:defRPr>
            </a:lvl1pPr>
          </a:lstStyle>
          <a:p>
            <a:pPr defTabSz="342900" fontAlgn="base">
              <a:spcBef>
                <a:spcPct val="0"/>
              </a:spcBef>
              <a:spcAft>
                <a:spcPct val="0"/>
              </a:spcAft>
            </a:pPr>
            <a:fld id="{438A35E6-2CCA-4094-A787-099CF39E7695}" type="datetimeFigureOut">
              <a:rPr lang="en-US" altLang="en-US" smtClean="0">
                <a:solidFill>
                  <a:srgbClr val="534949"/>
                </a:solidFill>
                <a:ea typeface="MS PGothic" panose="020B0600070205080204" pitchFamily="34" charset="-128"/>
              </a:rPr>
              <a:pPr defTabSz="342900" fontAlgn="base">
                <a:spcBef>
                  <a:spcPct val="0"/>
                </a:spcBef>
                <a:spcAft>
                  <a:spcPct val="0"/>
                </a:spcAft>
              </a:pPr>
              <a:t>10/26/16</a:t>
            </a:fld>
            <a:endParaRPr lang="en-US" altLang="en-US">
              <a:solidFill>
                <a:srgbClr val="534949"/>
              </a:solidFill>
              <a:ea typeface="MS PGothic" panose="020B0600070205080204" pitchFamily="34" charset="-128"/>
            </a:endParaRPr>
          </a:p>
        </p:txBody>
      </p:sp>
      <p:sp>
        <p:nvSpPr>
          <p:cNvPr id="5" name="Footer Placeholder 4"/>
          <p:cNvSpPr>
            <a:spLocks noGrp="1"/>
          </p:cNvSpPr>
          <p:nvPr>
            <p:ph type="ftr" sz="quarter" idx="3"/>
          </p:nvPr>
        </p:nvSpPr>
        <p:spPr>
          <a:xfrm>
            <a:off x="3048000" y="6356350"/>
            <a:ext cx="3352800" cy="274638"/>
          </a:xfrm>
          <a:prstGeom prst="rect">
            <a:avLst/>
          </a:prstGeom>
        </p:spPr>
        <p:txBody>
          <a:bodyPr vert="horz" lIns="91440" tIns="45720" rIns="91440" bIns="45720" rtlCol="0" anchor="ctr"/>
          <a:lstStyle>
            <a:lvl1pPr algn="ctr">
              <a:defRPr sz="825">
                <a:solidFill>
                  <a:schemeClr val="tx2"/>
                </a:solidFill>
                <a:latin typeface="Franklin Gothic Medium" charset="0"/>
                <a:ea typeface="ＭＳ Ｐゴシック" charset="0"/>
                <a:cs typeface="ＭＳ Ｐゴシック" charset="0"/>
              </a:defRPr>
            </a:lvl1pPr>
          </a:lstStyle>
          <a:p>
            <a:pPr defTabSz="342900" fontAlgn="base">
              <a:spcBef>
                <a:spcPct val="0"/>
              </a:spcBef>
              <a:spcAft>
                <a:spcPct val="0"/>
              </a:spcAft>
              <a:defRPr/>
            </a:pPr>
            <a:endParaRPr lang="en-US">
              <a:solidFill>
                <a:srgbClr val="534949"/>
              </a:solidFill>
            </a:endParaRPr>
          </a:p>
        </p:txBody>
      </p:sp>
      <p:sp>
        <p:nvSpPr>
          <p:cNvPr id="6" name="Slide Number Placeholder 5"/>
          <p:cNvSpPr>
            <a:spLocks noGrp="1"/>
          </p:cNvSpPr>
          <p:nvPr>
            <p:ph type="sldNum" sz="quarter" idx="4"/>
          </p:nvPr>
        </p:nvSpPr>
        <p:spPr>
          <a:xfrm>
            <a:off x="8234363" y="6354767"/>
            <a:ext cx="582612" cy="274637"/>
          </a:xfrm>
          <a:prstGeom prst="rect">
            <a:avLst/>
          </a:prstGeom>
          <a:ln w="19050">
            <a:noFill/>
          </a:ln>
        </p:spPr>
        <p:txBody>
          <a:bodyPr vert="horz" wrap="square" lIns="91440" tIns="45720" rIns="91440" bIns="45720" numCol="1" anchor="ctr" anchorCtr="0" compatLnSpc="1">
            <a:prstTxWarp prst="textNoShape">
              <a:avLst/>
            </a:prstTxWarp>
          </a:bodyPr>
          <a:lstStyle>
            <a:lvl1pPr algn="ctr">
              <a:defRPr sz="825">
                <a:solidFill>
                  <a:schemeClr val="tx2"/>
                </a:solidFill>
              </a:defRPr>
            </a:lvl1pPr>
          </a:lstStyle>
          <a:p>
            <a:pPr defTabSz="342900" fontAlgn="base">
              <a:spcBef>
                <a:spcPct val="0"/>
              </a:spcBef>
              <a:spcAft>
                <a:spcPct val="0"/>
              </a:spcAft>
            </a:pPr>
            <a:fld id="{AD72BEE5-F5CE-4F76-A10A-E16837DB9890}" type="slidenum">
              <a:rPr lang="en-US" altLang="en-US" smtClean="0">
                <a:solidFill>
                  <a:srgbClr val="534949"/>
                </a:solidFill>
                <a:ea typeface="MS PGothic" panose="020B0600070205080204" pitchFamily="34" charset="-128"/>
              </a:rPr>
              <a:pPr defTabSz="342900" fontAlgn="base">
                <a:spcBef>
                  <a:spcPct val="0"/>
                </a:spcBef>
                <a:spcAft>
                  <a:spcPct val="0"/>
                </a:spcAft>
              </a:pPr>
              <a:t>‹#›</a:t>
            </a:fld>
            <a:endParaRPr lang="en-US" altLang="en-US">
              <a:solidFill>
                <a:srgbClr val="534949"/>
              </a:solidFill>
              <a:ea typeface="MS PGothic" panose="020B0600070205080204" pitchFamily="34" charset="-128"/>
            </a:endParaRPr>
          </a:p>
        </p:txBody>
      </p:sp>
    </p:spTree>
    <p:extLst>
      <p:ext uri="{BB962C8B-B14F-4D97-AF65-F5344CB8AC3E}">
        <p14:creationId xmlns:p14="http://schemas.microsoft.com/office/powerpoint/2010/main" val="1801519095"/>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xStyles>
    <p:titleStyle>
      <a:lvl1pPr algn="ctr" rtl="0" eaLnBrk="1" fontAlgn="base" hangingPunct="1">
        <a:spcBef>
          <a:spcPct val="0"/>
        </a:spcBef>
        <a:spcAft>
          <a:spcPct val="0"/>
        </a:spcAft>
        <a:defRPr sz="2400" kern="1200" cap="all" spc="150">
          <a:solidFill>
            <a:schemeClr val="bg1"/>
          </a:solidFill>
          <a:latin typeface="+mj-lt"/>
          <a:ea typeface="MS PGothic" panose="020B0600070205080204" pitchFamily="34" charset="-128"/>
          <a:cs typeface="ＭＳ Ｐゴシック" charset="0"/>
        </a:defRPr>
      </a:lvl1pPr>
      <a:lvl2pPr algn="ctr" rtl="0" eaLnBrk="1" fontAlgn="base" hangingPunct="1">
        <a:spcBef>
          <a:spcPct val="0"/>
        </a:spcBef>
        <a:spcAft>
          <a:spcPct val="0"/>
        </a:spcAft>
        <a:defRPr sz="2400">
          <a:solidFill>
            <a:schemeClr val="bg1"/>
          </a:solidFill>
          <a:latin typeface="Franklin Gothic Medium" charset="0"/>
          <a:ea typeface="MS PGothic" panose="020B0600070205080204" pitchFamily="34" charset="-128"/>
          <a:cs typeface="ＭＳ Ｐゴシック" charset="0"/>
        </a:defRPr>
      </a:lvl2pPr>
      <a:lvl3pPr algn="ctr" rtl="0" eaLnBrk="1" fontAlgn="base" hangingPunct="1">
        <a:spcBef>
          <a:spcPct val="0"/>
        </a:spcBef>
        <a:spcAft>
          <a:spcPct val="0"/>
        </a:spcAft>
        <a:defRPr sz="2400">
          <a:solidFill>
            <a:schemeClr val="bg1"/>
          </a:solidFill>
          <a:latin typeface="Franklin Gothic Medium" charset="0"/>
          <a:ea typeface="MS PGothic" panose="020B0600070205080204" pitchFamily="34" charset="-128"/>
          <a:cs typeface="ＭＳ Ｐゴシック" charset="0"/>
        </a:defRPr>
      </a:lvl3pPr>
      <a:lvl4pPr algn="ctr" rtl="0" eaLnBrk="1" fontAlgn="base" hangingPunct="1">
        <a:spcBef>
          <a:spcPct val="0"/>
        </a:spcBef>
        <a:spcAft>
          <a:spcPct val="0"/>
        </a:spcAft>
        <a:defRPr sz="2400">
          <a:solidFill>
            <a:schemeClr val="bg1"/>
          </a:solidFill>
          <a:latin typeface="Franklin Gothic Medium" charset="0"/>
          <a:ea typeface="MS PGothic" panose="020B0600070205080204" pitchFamily="34" charset="-128"/>
          <a:cs typeface="ＭＳ Ｐゴシック" charset="0"/>
        </a:defRPr>
      </a:lvl4pPr>
      <a:lvl5pPr algn="ctr" rtl="0" eaLnBrk="1" fontAlgn="base" hangingPunct="1">
        <a:spcBef>
          <a:spcPct val="0"/>
        </a:spcBef>
        <a:spcAft>
          <a:spcPct val="0"/>
        </a:spcAft>
        <a:defRPr sz="2400">
          <a:solidFill>
            <a:schemeClr val="bg1"/>
          </a:solidFill>
          <a:latin typeface="Franklin Gothic Medium" charset="0"/>
          <a:ea typeface="MS PGothic" panose="020B0600070205080204" pitchFamily="34" charset="-128"/>
          <a:cs typeface="ＭＳ Ｐゴシック" charset="0"/>
        </a:defRPr>
      </a:lvl5pPr>
      <a:lvl6pPr marL="342900" algn="ctr" rtl="0" eaLnBrk="1" fontAlgn="base" hangingPunct="1">
        <a:spcBef>
          <a:spcPct val="0"/>
        </a:spcBef>
        <a:spcAft>
          <a:spcPct val="0"/>
        </a:spcAft>
        <a:defRPr sz="2400">
          <a:solidFill>
            <a:schemeClr val="bg1"/>
          </a:solidFill>
          <a:latin typeface="Franklin Gothic Medium" charset="0"/>
          <a:ea typeface="ＭＳ Ｐゴシック" charset="0"/>
          <a:cs typeface="ＭＳ Ｐゴシック" charset="0"/>
        </a:defRPr>
      </a:lvl6pPr>
      <a:lvl7pPr marL="685800" algn="ctr" rtl="0" eaLnBrk="1" fontAlgn="base" hangingPunct="1">
        <a:spcBef>
          <a:spcPct val="0"/>
        </a:spcBef>
        <a:spcAft>
          <a:spcPct val="0"/>
        </a:spcAft>
        <a:defRPr sz="2400">
          <a:solidFill>
            <a:schemeClr val="bg1"/>
          </a:solidFill>
          <a:latin typeface="Franklin Gothic Medium" charset="0"/>
          <a:ea typeface="ＭＳ Ｐゴシック" charset="0"/>
          <a:cs typeface="ＭＳ Ｐゴシック" charset="0"/>
        </a:defRPr>
      </a:lvl7pPr>
      <a:lvl8pPr marL="1028700" algn="ctr" rtl="0" eaLnBrk="1" fontAlgn="base" hangingPunct="1">
        <a:spcBef>
          <a:spcPct val="0"/>
        </a:spcBef>
        <a:spcAft>
          <a:spcPct val="0"/>
        </a:spcAft>
        <a:defRPr sz="2400">
          <a:solidFill>
            <a:schemeClr val="bg1"/>
          </a:solidFill>
          <a:latin typeface="Franklin Gothic Medium" charset="0"/>
          <a:ea typeface="ＭＳ Ｐゴシック" charset="0"/>
          <a:cs typeface="ＭＳ Ｐゴシック" charset="0"/>
        </a:defRPr>
      </a:lvl8pPr>
      <a:lvl9pPr marL="1371600" algn="ctr" rtl="0" eaLnBrk="1" fontAlgn="base" hangingPunct="1">
        <a:spcBef>
          <a:spcPct val="0"/>
        </a:spcBef>
        <a:spcAft>
          <a:spcPct val="0"/>
        </a:spcAft>
        <a:defRPr sz="2400">
          <a:solidFill>
            <a:schemeClr val="bg1"/>
          </a:solidFill>
          <a:latin typeface="Franklin Gothic Medium" charset="0"/>
          <a:ea typeface="ＭＳ Ｐゴシック" charset="0"/>
          <a:cs typeface="ＭＳ Ｐゴシック" charset="0"/>
        </a:defRPr>
      </a:lvl9pPr>
    </p:titleStyle>
    <p:bodyStyle>
      <a:lvl1pPr marL="204788" indent="-171450" algn="l" rtl="0" eaLnBrk="1" fontAlgn="base" hangingPunct="1">
        <a:spcBef>
          <a:spcPct val="20000"/>
        </a:spcBef>
        <a:spcAft>
          <a:spcPct val="0"/>
        </a:spcAft>
        <a:buClr>
          <a:schemeClr val="accent1"/>
        </a:buClr>
        <a:buFont typeface="Wingdings 2" panose="05020102010507070707" pitchFamily="18" charset="2"/>
        <a:buChar char=""/>
        <a:defRPr sz="1500" kern="1200" spc="113">
          <a:solidFill>
            <a:schemeClr val="tx2"/>
          </a:solidFill>
          <a:latin typeface="+mn-lt"/>
          <a:ea typeface="MS PGothic" panose="020B0600070205080204" pitchFamily="34" charset="-128"/>
          <a:cs typeface="ＭＳ Ｐゴシック" charset="0"/>
        </a:defRPr>
      </a:lvl1pPr>
      <a:lvl2pPr marL="410766" indent="-136922" algn="l" rtl="0" eaLnBrk="1" fontAlgn="base" hangingPunct="1">
        <a:spcBef>
          <a:spcPct val="20000"/>
        </a:spcBef>
        <a:spcAft>
          <a:spcPct val="0"/>
        </a:spcAft>
        <a:buClr>
          <a:schemeClr val="accent2"/>
        </a:buClr>
        <a:buFont typeface="Wingdings" panose="05000000000000000000" pitchFamily="2" charset="2"/>
        <a:buChar char="§"/>
        <a:defRPr kern="1200" spc="75">
          <a:solidFill>
            <a:schemeClr val="tx2"/>
          </a:solidFill>
          <a:latin typeface="+mn-lt"/>
          <a:ea typeface="MS PGothic" panose="020B0600070205080204" pitchFamily="34" charset="-128"/>
          <a:cs typeface="+mn-cs"/>
        </a:defRPr>
      </a:lvl2pPr>
      <a:lvl3pPr marL="616744" indent="-136922" algn="l" rtl="0" eaLnBrk="1" fontAlgn="base" hangingPunct="1">
        <a:spcBef>
          <a:spcPct val="20000"/>
        </a:spcBef>
        <a:spcAft>
          <a:spcPct val="0"/>
        </a:spcAft>
        <a:buClr>
          <a:srgbClr val="928B70"/>
        </a:buClr>
        <a:buFont typeface="Wingdings" panose="05000000000000000000" pitchFamily="2" charset="2"/>
        <a:buChar char="§"/>
        <a:defRPr sz="1200" kern="1200" spc="75">
          <a:solidFill>
            <a:schemeClr val="tx2"/>
          </a:solidFill>
          <a:latin typeface="+mn-lt"/>
          <a:ea typeface="MS PGothic" panose="020B0600070205080204" pitchFamily="34" charset="-128"/>
          <a:cs typeface="+mn-cs"/>
        </a:defRPr>
      </a:lvl3pPr>
      <a:lvl4pPr marL="822722" indent="-136922" algn="l" rtl="0" eaLnBrk="1" fontAlgn="base" hangingPunct="1">
        <a:spcBef>
          <a:spcPct val="20000"/>
        </a:spcBef>
        <a:spcAft>
          <a:spcPct val="0"/>
        </a:spcAft>
        <a:buClr>
          <a:srgbClr val="87706B"/>
        </a:buClr>
        <a:buFont typeface="Wingdings" panose="05000000000000000000" pitchFamily="2" charset="2"/>
        <a:buChar char="§"/>
        <a:defRPr sz="1050" kern="1200">
          <a:solidFill>
            <a:schemeClr val="tx2"/>
          </a:solidFill>
          <a:latin typeface="+mn-lt"/>
          <a:ea typeface="MS PGothic" panose="020B0600070205080204" pitchFamily="34" charset="-128"/>
          <a:cs typeface="+mn-cs"/>
        </a:defRPr>
      </a:lvl4pPr>
      <a:lvl5pPr marL="959644" indent="-136922" algn="l" rtl="0" eaLnBrk="1" fontAlgn="base" hangingPunct="1">
        <a:spcBef>
          <a:spcPct val="20000"/>
        </a:spcBef>
        <a:spcAft>
          <a:spcPct val="0"/>
        </a:spcAft>
        <a:buClr>
          <a:srgbClr val="6F777D"/>
        </a:buClr>
        <a:buFont typeface="Wingdings" panose="05000000000000000000" pitchFamily="2" charset="2"/>
        <a:buChar char="§"/>
        <a:defRPr sz="975" kern="1200" spc="75">
          <a:solidFill>
            <a:schemeClr val="tx2"/>
          </a:solidFill>
          <a:latin typeface="+mn-lt"/>
          <a:ea typeface="MS PGothic" panose="020B0600070205080204" pitchFamily="34" charset="-128"/>
          <a:cs typeface="+mn-cs"/>
        </a:defRPr>
      </a:lvl5pPr>
      <a:lvl6pPr marL="1165860" indent="-137160" algn="l" defTabSz="685800" rtl="0" eaLnBrk="1" latinLnBrk="0" hangingPunct="1">
        <a:spcBef>
          <a:spcPct val="20000"/>
        </a:spcBef>
        <a:buClr>
          <a:schemeClr val="accent1"/>
        </a:buClr>
        <a:buFont typeface="Wingdings" pitchFamily="2" charset="2"/>
        <a:buChar char="§"/>
        <a:defRPr sz="900" kern="1200">
          <a:solidFill>
            <a:schemeClr val="tx2"/>
          </a:solidFill>
          <a:latin typeface="+mn-lt"/>
          <a:ea typeface="+mn-ea"/>
          <a:cs typeface="+mn-cs"/>
        </a:defRPr>
      </a:lvl6pPr>
      <a:lvl7pPr marL="1371600" indent="-137160" algn="l" defTabSz="685800" rtl="0" eaLnBrk="1" latinLnBrk="0" hangingPunct="1">
        <a:spcBef>
          <a:spcPct val="20000"/>
        </a:spcBef>
        <a:buClr>
          <a:schemeClr val="accent2"/>
        </a:buClr>
        <a:buFont typeface="Wingdings" pitchFamily="2" charset="2"/>
        <a:buChar char="§"/>
        <a:defRPr sz="900" kern="1200">
          <a:solidFill>
            <a:schemeClr val="tx2"/>
          </a:solidFill>
          <a:latin typeface="+mn-lt"/>
          <a:ea typeface="+mn-ea"/>
          <a:cs typeface="+mn-cs"/>
        </a:defRPr>
      </a:lvl7pPr>
      <a:lvl8pPr marL="1577340" indent="-137160" algn="l" defTabSz="685800" rtl="0" eaLnBrk="1" latinLnBrk="0" hangingPunct="1">
        <a:spcBef>
          <a:spcPct val="20000"/>
        </a:spcBef>
        <a:buClr>
          <a:schemeClr val="accent3"/>
        </a:buClr>
        <a:buFont typeface="Wingdings" pitchFamily="2" charset="2"/>
        <a:buChar char="§"/>
        <a:defRPr sz="900" kern="1200">
          <a:solidFill>
            <a:schemeClr val="tx2"/>
          </a:solidFill>
          <a:latin typeface="+mn-lt"/>
          <a:ea typeface="+mn-ea"/>
          <a:cs typeface="+mn-cs"/>
        </a:defRPr>
      </a:lvl8pPr>
      <a:lvl9pPr marL="1783080" indent="-137160" algn="l" defTabSz="685800" rtl="0" eaLnBrk="1" latinLnBrk="0" hangingPunct="1">
        <a:spcBef>
          <a:spcPct val="20000"/>
        </a:spcBef>
        <a:buClr>
          <a:schemeClr val="accent5"/>
        </a:buClr>
        <a:buFont typeface="Wingdings" pitchFamily="2" charset="2"/>
        <a:buChar char="§"/>
        <a:defRPr sz="900" kern="120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00076"/>
            </a:gs>
            <a:gs pos="100000">
              <a:srgbClr val="0000F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4"/>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819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lvl1pPr>
          </a:lstStyle>
          <a:p>
            <a:pPr fontAlgn="base">
              <a:spcBef>
                <a:spcPct val="0"/>
              </a:spcBef>
              <a:spcAft>
                <a:spcPct val="0"/>
              </a:spcAft>
              <a:defRPr/>
            </a:pPr>
            <a:endParaRPr lang="en-US" dirty="0">
              <a:solidFill>
                <a:srgbClr val="000000"/>
              </a:solidFill>
            </a:endParaRPr>
          </a:p>
        </p:txBody>
      </p:sp>
      <p:sp>
        <p:nvSpPr>
          <p:cNvPr id="819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lvl1pPr>
          </a:lstStyle>
          <a:p>
            <a:pPr fontAlgn="base">
              <a:spcBef>
                <a:spcPct val="0"/>
              </a:spcBef>
              <a:spcAft>
                <a:spcPct val="0"/>
              </a:spcAft>
              <a:defRPr/>
            </a:pPr>
            <a:endParaRPr lang="en-US" dirty="0">
              <a:solidFill>
                <a:srgbClr val="000000"/>
              </a:solidFill>
            </a:endParaRPr>
          </a:p>
        </p:txBody>
      </p:sp>
      <p:sp>
        <p:nvSpPr>
          <p:cNvPr id="819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lvl1pPr>
          </a:lstStyle>
          <a:p>
            <a:pPr fontAlgn="base">
              <a:spcBef>
                <a:spcPct val="0"/>
              </a:spcBef>
              <a:spcAft>
                <a:spcPct val="0"/>
              </a:spcAft>
              <a:defRPr/>
            </a:pPr>
            <a:fld id="{57540A9E-B862-4F1C-A1BF-5C4B061FBCE5}" type="slidenum">
              <a:rPr lang="en-US">
                <a:solidFill>
                  <a:srgbClr val="000000"/>
                </a:solidFill>
              </a:rPr>
              <a:pPr fontAlgn="base">
                <a:spcBef>
                  <a:spcPct val="0"/>
                </a:spcBef>
                <a:spcAft>
                  <a:spcPct val="0"/>
                </a:spcAft>
                <a:defRPr/>
              </a:pPr>
              <a:t>‹#›</a:t>
            </a:fld>
            <a:endParaRPr lang="en-US" dirty="0">
              <a:solidFill>
                <a:srgbClr val="000000"/>
              </a:solidFill>
            </a:endParaRPr>
          </a:p>
        </p:txBody>
      </p:sp>
      <p:sp>
        <p:nvSpPr>
          <p:cNvPr id="1031" name="Rectangle 7"/>
          <p:cNvSpPr>
            <a:spLocks noChangeArrowheads="1"/>
          </p:cNvSpPr>
          <p:nvPr/>
        </p:nvSpPr>
        <p:spPr bwMode="auto">
          <a:xfrm>
            <a:off x="0" y="6324600"/>
            <a:ext cx="9144000" cy="533400"/>
          </a:xfrm>
          <a:prstGeom prst="rect">
            <a:avLst/>
          </a:prstGeom>
          <a:solidFill>
            <a:schemeClr val="bg1"/>
          </a:solidFill>
          <a:ln w="9525">
            <a:solidFill>
              <a:schemeClr val="bg1"/>
            </a:solidFill>
            <a:miter lim="800000"/>
            <a:headEnd/>
            <a:tailEnd/>
          </a:ln>
        </p:spPr>
        <p:txBody>
          <a:bodyPr wrap="none" anchor="ctr"/>
          <a:lstStyle/>
          <a:p>
            <a:pPr fontAlgn="base">
              <a:spcBef>
                <a:spcPct val="0"/>
              </a:spcBef>
              <a:spcAft>
                <a:spcPct val="0"/>
              </a:spcAft>
              <a:defRPr/>
            </a:pPr>
            <a:endParaRPr lang="en-US" sz="1350" dirty="0">
              <a:solidFill>
                <a:srgbClr val="000000"/>
              </a:solidFill>
            </a:endParaRPr>
          </a:p>
        </p:txBody>
      </p:sp>
      <p:pic>
        <p:nvPicPr>
          <p:cNvPr id="1032" name="Picture 8" descr="bmc"/>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57200" y="6400800"/>
            <a:ext cx="8382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033" name="Picture 9" descr="BUSEAL"/>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8534402" y="6400800"/>
            <a:ext cx="373063" cy="381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034" name="Rectangle 10"/>
          <p:cNvSpPr>
            <a:spLocks noChangeArrowheads="1"/>
          </p:cNvSpPr>
          <p:nvPr/>
        </p:nvSpPr>
        <p:spPr bwMode="auto">
          <a:xfrm>
            <a:off x="1676400" y="6477000"/>
            <a:ext cx="5638800" cy="152400"/>
          </a:xfrm>
          <a:prstGeom prst="rect">
            <a:avLst/>
          </a:prstGeom>
          <a:solidFill>
            <a:schemeClr val="bg1"/>
          </a:solidFill>
          <a:ln w="9525">
            <a:noFill/>
            <a:miter lim="800000"/>
            <a:headEnd/>
            <a:tailEnd/>
          </a:ln>
        </p:spPr>
        <p:txBody>
          <a:bodyPr/>
          <a:lstStyle/>
          <a:p>
            <a:pPr algn="ctr" fontAlgn="base">
              <a:spcBef>
                <a:spcPct val="0"/>
              </a:spcBef>
              <a:spcAft>
                <a:spcPct val="0"/>
              </a:spcAft>
              <a:defRPr/>
            </a:pPr>
            <a:r>
              <a:rPr lang="en-US" sz="900" dirty="0">
                <a:solidFill>
                  <a:srgbClr val="FF3300"/>
                </a:solidFill>
              </a:rPr>
              <a:t>Hospital Medicine Unit / Section of General Internal Medicine</a:t>
            </a:r>
            <a:endParaRPr lang="en-US" sz="1050" dirty="0">
              <a:solidFill>
                <a:srgbClr val="000000"/>
              </a:solidFill>
            </a:endParaRPr>
          </a:p>
        </p:txBody>
      </p:sp>
      <p:sp>
        <p:nvSpPr>
          <p:cNvPr id="1035" name="Line 11"/>
          <p:cNvSpPr>
            <a:spLocks noChangeShapeType="1"/>
          </p:cNvSpPr>
          <p:nvPr/>
        </p:nvSpPr>
        <p:spPr bwMode="auto">
          <a:xfrm flipV="1">
            <a:off x="457200" y="1447800"/>
            <a:ext cx="8305800" cy="0"/>
          </a:xfrm>
          <a:prstGeom prst="line">
            <a:avLst/>
          </a:prstGeom>
          <a:noFill/>
          <a:ln w="9525">
            <a:solidFill>
              <a:srgbClr val="FFFF00"/>
            </a:solidFill>
            <a:round/>
            <a:headEnd/>
            <a:tailEnd/>
          </a:ln>
        </p:spPr>
        <p:txBody>
          <a:bodyPr/>
          <a:lstStyle/>
          <a:p>
            <a:pPr fontAlgn="base">
              <a:spcBef>
                <a:spcPct val="0"/>
              </a:spcBef>
              <a:spcAft>
                <a:spcPct val="0"/>
              </a:spcAft>
              <a:defRPr/>
            </a:pPr>
            <a:endParaRPr lang="en-US" sz="1350" dirty="0">
              <a:solidFill>
                <a:srgbClr val="000000"/>
              </a:solidFill>
            </a:endParaRPr>
          </a:p>
        </p:txBody>
      </p:sp>
      <p:sp>
        <p:nvSpPr>
          <p:cNvPr id="1036" name="Rectangle 12"/>
          <p:cNvSpPr>
            <a:spLocks noChangeArrowheads="1"/>
          </p:cNvSpPr>
          <p:nvPr/>
        </p:nvSpPr>
        <p:spPr bwMode="auto">
          <a:xfrm>
            <a:off x="0" y="6324600"/>
            <a:ext cx="9144000" cy="533400"/>
          </a:xfrm>
          <a:prstGeom prst="rect">
            <a:avLst/>
          </a:prstGeom>
          <a:solidFill>
            <a:schemeClr val="bg1"/>
          </a:solidFill>
          <a:ln w="9525">
            <a:solidFill>
              <a:schemeClr val="bg1"/>
            </a:solidFill>
            <a:miter lim="800000"/>
            <a:headEnd/>
            <a:tailEnd/>
          </a:ln>
        </p:spPr>
        <p:txBody>
          <a:bodyPr wrap="none" anchor="ctr"/>
          <a:lstStyle/>
          <a:p>
            <a:pPr fontAlgn="base">
              <a:spcBef>
                <a:spcPct val="0"/>
              </a:spcBef>
              <a:spcAft>
                <a:spcPct val="0"/>
              </a:spcAft>
              <a:defRPr/>
            </a:pPr>
            <a:endParaRPr lang="en-US" sz="1350" dirty="0">
              <a:solidFill>
                <a:srgbClr val="000000"/>
              </a:solidFill>
            </a:endParaRPr>
          </a:p>
        </p:txBody>
      </p:sp>
      <p:pic>
        <p:nvPicPr>
          <p:cNvPr id="1037" name="Picture 13" descr="bmc"/>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57200" y="6400800"/>
            <a:ext cx="8382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038" name="Picture 14" descr="BUSEAL"/>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8534402" y="6400800"/>
            <a:ext cx="373063" cy="381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039" name="Rectangle 15"/>
          <p:cNvSpPr>
            <a:spLocks noChangeArrowheads="1"/>
          </p:cNvSpPr>
          <p:nvPr/>
        </p:nvSpPr>
        <p:spPr bwMode="auto">
          <a:xfrm>
            <a:off x="1676400" y="6477000"/>
            <a:ext cx="6096000" cy="228600"/>
          </a:xfrm>
          <a:prstGeom prst="rect">
            <a:avLst/>
          </a:prstGeom>
          <a:solidFill>
            <a:schemeClr val="bg1"/>
          </a:solidFill>
          <a:ln w="9525">
            <a:noFill/>
            <a:miter lim="800000"/>
            <a:headEnd/>
            <a:tailEnd/>
          </a:ln>
        </p:spPr>
        <p:txBody>
          <a:bodyPr/>
          <a:lstStyle/>
          <a:p>
            <a:pPr algn="ctr" fontAlgn="base">
              <a:spcBef>
                <a:spcPct val="0"/>
              </a:spcBef>
              <a:spcAft>
                <a:spcPct val="0"/>
              </a:spcAft>
              <a:defRPr/>
            </a:pPr>
            <a:r>
              <a:rPr lang="en-US" sz="900" dirty="0">
                <a:solidFill>
                  <a:srgbClr val="000000"/>
                </a:solidFill>
              </a:rPr>
              <a:t>Health/Care Disparities Research Program,  Section of General Internal Medicine</a:t>
            </a:r>
          </a:p>
        </p:txBody>
      </p:sp>
      <p:sp>
        <p:nvSpPr>
          <p:cNvPr id="1040" name="Line 16"/>
          <p:cNvSpPr>
            <a:spLocks noChangeShapeType="1"/>
          </p:cNvSpPr>
          <p:nvPr/>
        </p:nvSpPr>
        <p:spPr bwMode="auto">
          <a:xfrm flipV="1">
            <a:off x="457200" y="1447800"/>
            <a:ext cx="8305800" cy="0"/>
          </a:xfrm>
          <a:prstGeom prst="line">
            <a:avLst/>
          </a:prstGeom>
          <a:noFill/>
          <a:ln w="9525">
            <a:solidFill>
              <a:srgbClr val="FFFF00"/>
            </a:solidFill>
            <a:round/>
            <a:headEnd/>
            <a:tailEnd/>
          </a:ln>
        </p:spPr>
        <p:txBody>
          <a:bodyPr/>
          <a:lstStyle/>
          <a:p>
            <a:pPr fontAlgn="base">
              <a:spcBef>
                <a:spcPct val="0"/>
              </a:spcBef>
              <a:spcAft>
                <a:spcPct val="0"/>
              </a:spcAft>
              <a:defRPr/>
            </a:pPr>
            <a:endParaRPr lang="en-US" sz="1350" dirty="0">
              <a:solidFill>
                <a:srgbClr val="000000"/>
              </a:solidFill>
            </a:endParaRPr>
          </a:p>
        </p:txBody>
      </p:sp>
    </p:spTree>
    <p:extLst>
      <p:ext uri="{BB962C8B-B14F-4D97-AF65-F5344CB8AC3E}">
        <p14:creationId xmlns:p14="http://schemas.microsoft.com/office/powerpoint/2010/main" val="1151147411"/>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Lst>
  <p:txStyles>
    <p:title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Arial" charset="0"/>
        </a:defRPr>
      </a:lvl2pPr>
      <a:lvl3pPr algn="ctr" rtl="0" eaLnBrk="1" fontAlgn="base" hangingPunct="1">
        <a:spcBef>
          <a:spcPct val="0"/>
        </a:spcBef>
        <a:spcAft>
          <a:spcPct val="0"/>
        </a:spcAft>
        <a:defRPr sz="3300">
          <a:solidFill>
            <a:srgbClr val="FFFF00"/>
          </a:solidFill>
          <a:latin typeface="Arial" charset="0"/>
        </a:defRPr>
      </a:lvl3pPr>
      <a:lvl4pPr algn="ctr" rtl="0" eaLnBrk="1" fontAlgn="base" hangingPunct="1">
        <a:spcBef>
          <a:spcPct val="0"/>
        </a:spcBef>
        <a:spcAft>
          <a:spcPct val="0"/>
        </a:spcAft>
        <a:defRPr sz="3300">
          <a:solidFill>
            <a:srgbClr val="FFFF00"/>
          </a:solidFill>
          <a:latin typeface="Arial" charset="0"/>
        </a:defRPr>
      </a:lvl4pPr>
      <a:lvl5pPr algn="ctr" rtl="0" eaLnBrk="1" fontAlgn="base" hangingPunct="1">
        <a:spcBef>
          <a:spcPct val="0"/>
        </a:spcBef>
        <a:spcAft>
          <a:spcPct val="0"/>
        </a:spcAft>
        <a:defRPr sz="3300">
          <a:solidFill>
            <a:srgbClr val="FFFF00"/>
          </a:solidFill>
          <a:latin typeface="Arial" charset="0"/>
        </a:defRPr>
      </a:lvl5pPr>
      <a:lvl6pPr marL="342900" algn="ctr" rtl="0" eaLnBrk="1" fontAlgn="base" hangingPunct="1">
        <a:spcBef>
          <a:spcPct val="0"/>
        </a:spcBef>
        <a:spcAft>
          <a:spcPct val="0"/>
        </a:spcAft>
        <a:defRPr sz="3300">
          <a:solidFill>
            <a:srgbClr val="FFFF00"/>
          </a:solidFill>
          <a:latin typeface="Arial" charset="0"/>
        </a:defRPr>
      </a:lvl6pPr>
      <a:lvl7pPr marL="685800" algn="ctr" rtl="0" eaLnBrk="1" fontAlgn="base" hangingPunct="1">
        <a:spcBef>
          <a:spcPct val="0"/>
        </a:spcBef>
        <a:spcAft>
          <a:spcPct val="0"/>
        </a:spcAft>
        <a:defRPr sz="3300">
          <a:solidFill>
            <a:srgbClr val="FFFF00"/>
          </a:solidFill>
          <a:latin typeface="Arial" charset="0"/>
        </a:defRPr>
      </a:lvl7pPr>
      <a:lvl8pPr marL="1028700" algn="ctr" rtl="0" eaLnBrk="1" fontAlgn="base" hangingPunct="1">
        <a:spcBef>
          <a:spcPct val="0"/>
        </a:spcBef>
        <a:spcAft>
          <a:spcPct val="0"/>
        </a:spcAft>
        <a:defRPr sz="3300">
          <a:solidFill>
            <a:srgbClr val="FFFF00"/>
          </a:solidFill>
          <a:latin typeface="Arial" charset="0"/>
        </a:defRPr>
      </a:lvl8pPr>
      <a:lvl9pPr marL="1371600" algn="ctr" rtl="0" eaLnBrk="1" fontAlgn="base" hangingPunct="1">
        <a:spcBef>
          <a:spcPct val="0"/>
        </a:spcBef>
        <a:spcAft>
          <a:spcPct val="0"/>
        </a:spcAft>
        <a:defRPr sz="3300">
          <a:solidFill>
            <a:srgbClr val="FFFF00"/>
          </a:solidFill>
          <a:latin typeface="Arial" charset="0"/>
        </a:defRPr>
      </a:lvl9pPr>
    </p:titleStyle>
    <p:bodyStyle>
      <a:lvl1pPr marL="257175" indent="-257175" algn="l" rtl="0" eaLnBrk="1" fontAlgn="base" hangingPunct="1">
        <a:spcBef>
          <a:spcPct val="20000"/>
        </a:spcBef>
        <a:spcAft>
          <a:spcPct val="0"/>
        </a:spcAft>
        <a:buChar char="•"/>
        <a:defRPr sz="2400">
          <a:solidFill>
            <a:srgbClr val="FFFF00"/>
          </a:solidFill>
          <a:latin typeface="+mn-lt"/>
          <a:ea typeface="+mn-ea"/>
          <a:cs typeface="+mn-cs"/>
        </a:defRPr>
      </a:lvl1pPr>
      <a:lvl2pPr marL="557213" indent="-214313" algn="l" rtl="0" eaLnBrk="1" fontAlgn="base" hangingPunct="1">
        <a:spcBef>
          <a:spcPct val="20000"/>
        </a:spcBef>
        <a:spcAft>
          <a:spcPct val="0"/>
        </a:spcAft>
        <a:buChar char="–"/>
        <a:defRPr sz="2100">
          <a:solidFill>
            <a:srgbClr val="FFFF00"/>
          </a:solidFill>
          <a:latin typeface="+mn-lt"/>
        </a:defRPr>
      </a:lvl2pPr>
      <a:lvl3pPr marL="857250" indent="-171450" algn="l" rtl="0" eaLnBrk="1" fontAlgn="base" hangingPunct="1">
        <a:spcBef>
          <a:spcPct val="20000"/>
        </a:spcBef>
        <a:spcAft>
          <a:spcPct val="0"/>
        </a:spcAft>
        <a:buChar char="•"/>
        <a:defRPr sz="1800">
          <a:solidFill>
            <a:srgbClr val="FFFF00"/>
          </a:solidFill>
          <a:latin typeface="+mn-lt"/>
        </a:defRPr>
      </a:lvl3pPr>
      <a:lvl4pPr marL="1200150" indent="-171450" algn="l" rtl="0" eaLnBrk="1" fontAlgn="base" hangingPunct="1">
        <a:spcBef>
          <a:spcPct val="20000"/>
        </a:spcBef>
        <a:spcAft>
          <a:spcPct val="0"/>
        </a:spcAft>
        <a:buChar char="–"/>
        <a:defRPr sz="1500">
          <a:solidFill>
            <a:srgbClr val="FFFF00"/>
          </a:solidFill>
          <a:latin typeface="+mn-lt"/>
        </a:defRPr>
      </a:lvl4pPr>
      <a:lvl5pPr marL="1543050" indent="-171450" algn="l" rtl="0" eaLnBrk="1" fontAlgn="base" hangingPunct="1">
        <a:spcBef>
          <a:spcPct val="20000"/>
        </a:spcBef>
        <a:spcAft>
          <a:spcPct val="0"/>
        </a:spcAft>
        <a:buChar char="»"/>
        <a:defRPr sz="1500">
          <a:solidFill>
            <a:srgbClr val="FFFF00"/>
          </a:solidFill>
          <a:latin typeface="+mn-lt"/>
        </a:defRPr>
      </a:lvl5pPr>
      <a:lvl6pPr marL="1885950" indent="-171450" algn="l" rtl="0" eaLnBrk="1" fontAlgn="base" hangingPunct="1">
        <a:spcBef>
          <a:spcPct val="20000"/>
        </a:spcBef>
        <a:spcAft>
          <a:spcPct val="0"/>
        </a:spcAft>
        <a:buChar char="»"/>
        <a:defRPr sz="1500">
          <a:solidFill>
            <a:srgbClr val="FFFF00"/>
          </a:solidFill>
          <a:latin typeface="+mn-lt"/>
        </a:defRPr>
      </a:lvl6pPr>
      <a:lvl7pPr marL="2228850" indent="-171450" algn="l" rtl="0" eaLnBrk="1" fontAlgn="base" hangingPunct="1">
        <a:spcBef>
          <a:spcPct val="20000"/>
        </a:spcBef>
        <a:spcAft>
          <a:spcPct val="0"/>
        </a:spcAft>
        <a:buChar char="»"/>
        <a:defRPr sz="1500">
          <a:solidFill>
            <a:srgbClr val="FFFF00"/>
          </a:solidFill>
          <a:latin typeface="+mn-lt"/>
        </a:defRPr>
      </a:lvl7pPr>
      <a:lvl8pPr marL="2571750" indent="-171450" algn="l" rtl="0" eaLnBrk="1" fontAlgn="base" hangingPunct="1">
        <a:spcBef>
          <a:spcPct val="20000"/>
        </a:spcBef>
        <a:spcAft>
          <a:spcPct val="0"/>
        </a:spcAft>
        <a:buChar char="»"/>
        <a:defRPr sz="1500">
          <a:solidFill>
            <a:srgbClr val="FFFF00"/>
          </a:solidFill>
          <a:latin typeface="+mn-lt"/>
        </a:defRPr>
      </a:lvl8pPr>
      <a:lvl9pPr marL="2914650" indent="-171450" algn="l" rtl="0" eaLnBrk="1" fontAlgn="base" hangingPunct="1">
        <a:spcBef>
          <a:spcPct val="20000"/>
        </a:spcBef>
        <a:spcAft>
          <a:spcPct val="0"/>
        </a:spcAft>
        <a:buChar char="»"/>
        <a:defRPr sz="1500">
          <a:solidFill>
            <a:srgbClr val="FFFF00"/>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2"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571501" y="559678"/>
            <a:ext cx="2875430" cy="495249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3886202" y="569066"/>
            <a:ext cx="4686299" cy="565515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71501" y="5930065"/>
            <a:ext cx="2861142" cy="365125"/>
          </a:xfrm>
          <a:prstGeom prst="rect">
            <a:avLst/>
          </a:prstGeom>
        </p:spPr>
        <p:txBody>
          <a:bodyPr vert="horz" lIns="91440" tIns="45720" rIns="91440" bIns="45720" rtlCol="0" anchor="t"/>
          <a:lstStyle>
            <a:lvl1pPr algn="r">
              <a:defRPr sz="563" b="0" i="1" baseline="0">
                <a:solidFill>
                  <a:schemeClr val="tx1">
                    <a:lumMod val="85000"/>
                    <a:lumOff val="15000"/>
                  </a:schemeClr>
                </a:solidFill>
                <a:latin typeface="+mj-lt"/>
              </a:defRPr>
            </a:lvl1pPr>
          </a:lstStyle>
          <a:p>
            <a:pPr defTabSz="342900"/>
            <a:fld id="{3C633830-2244-49AE-BC4A-47F415C177C6}" type="datetimeFigureOut">
              <a:rPr lang="en-US" smtClean="0">
                <a:solidFill>
                  <a:prstClr val="black">
                    <a:lumMod val="85000"/>
                    <a:lumOff val="15000"/>
                  </a:prstClr>
                </a:solidFill>
              </a:rPr>
              <a:pPr defTabSz="342900"/>
              <a:t>10/26/16</a:t>
            </a:fld>
            <a:endParaRPr lang="en-US" dirty="0">
              <a:solidFill>
                <a:prstClr val="black">
                  <a:lumMod val="85000"/>
                  <a:lumOff val="15000"/>
                </a:prstClr>
              </a:solidFill>
            </a:endParaRPr>
          </a:p>
        </p:txBody>
      </p:sp>
      <p:sp>
        <p:nvSpPr>
          <p:cNvPr id="5" name="Footer Placeholder 4"/>
          <p:cNvSpPr>
            <a:spLocks noGrp="1"/>
          </p:cNvSpPr>
          <p:nvPr>
            <p:ph type="ftr" sz="quarter" idx="3"/>
          </p:nvPr>
        </p:nvSpPr>
        <p:spPr>
          <a:xfrm>
            <a:off x="571501" y="6314445"/>
            <a:ext cx="2861142" cy="365125"/>
          </a:xfrm>
          <a:prstGeom prst="rect">
            <a:avLst/>
          </a:prstGeom>
        </p:spPr>
        <p:txBody>
          <a:bodyPr vert="horz" lIns="91440" tIns="45720" rIns="91440" bIns="45720" rtlCol="0" anchor="t"/>
          <a:lstStyle>
            <a:lvl1pPr algn="r">
              <a:defRPr sz="825" b="1" i="1" baseline="0">
                <a:solidFill>
                  <a:schemeClr val="tx1">
                    <a:lumMod val="85000"/>
                    <a:lumOff val="15000"/>
                  </a:schemeClr>
                </a:solidFill>
                <a:latin typeface="+mj-lt"/>
              </a:defRPr>
            </a:lvl1pPr>
          </a:lstStyle>
          <a:p>
            <a:pPr defTabSz="342900"/>
            <a:endParaRPr lang="en-US" dirty="0">
              <a:solidFill>
                <a:prstClr val="black">
                  <a:lumMod val="85000"/>
                  <a:lumOff val="15000"/>
                </a:prstClr>
              </a:solidFill>
            </a:endParaRPr>
          </a:p>
        </p:txBody>
      </p:sp>
      <p:sp>
        <p:nvSpPr>
          <p:cNvPr id="6" name="Slide Number Placeholder 5"/>
          <p:cNvSpPr>
            <a:spLocks noGrp="1"/>
          </p:cNvSpPr>
          <p:nvPr>
            <p:ph type="sldNum" sz="quarter" idx="4"/>
          </p:nvPr>
        </p:nvSpPr>
        <p:spPr>
          <a:xfrm>
            <a:off x="8736014" y="5607597"/>
            <a:ext cx="407987" cy="365125"/>
          </a:xfrm>
          <a:prstGeom prst="rect">
            <a:avLst/>
          </a:prstGeom>
        </p:spPr>
        <p:txBody>
          <a:bodyPr vert="horz" lIns="91440" tIns="45720" rIns="91440" bIns="45720" rtlCol="0" anchor="ctr"/>
          <a:lstStyle>
            <a:lvl1pPr algn="r">
              <a:defRPr sz="825" b="0" i="1" baseline="0">
                <a:solidFill>
                  <a:schemeClr val="bg2"/>
                </a:solidFill>
                <a:latin typeface="+mj-lt"/>
              </a:defRPr>
            </a:lvl1pPr>
          </a:lstStyle>
          <a:p>
            <a:pPr defTabSz="342900"/>
            <a:fld id="{2AC27A5A-7290-4DE1-BA94-4BE8A8E57DCF}" type="slidenum">
              <a:rPr lang="en-US" smtClean="0">
                <a:solidFill>
                  <a:srgbClr val="F5F5F5"/>
                </a:solidFill>
              </a:rPr>
              <a:pPr defTabSz="342900"/>
              <a:t>‹#›</a:t>
            </a:fld>
            <a:endParaRPr lang="en-US" dirty="0">
              <a:solidFill>
                <a:srgbClr val="F5F5F5"/>
              </a:solidFill>
            </a:endParaRPr>
          </a:p>
        </p:txBody>
      </p:sp>
      <p:cxnSp>
        <p:nvCxnSpPr>
          <p:cNvPr id="10" name="Straight Connector 9"/>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0635297"/>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Lst>
  <p:txStyles>
    <p:titleStyle>
      <a:lvl1pPr algn="r" defTabSz="514350" rtl="0" eaLnBrk="1" latinLnBrk="0" hangingPunct="1">
        <a:lnSpc>
          <a:spcPct val="90000"/>
        </a:lnSpc>
        <a:spcBef>
          <a:spcPct val="0"/>
        </a:spcBef>
        <a:buNone/>
        <a:defRPr sz="2850" b="0" i="1" kern="1200" baseline="0">
          <a:solidFill>
            <a:schemeClr val="tx1">
              <a:lumMod val="85000"/>
              <a:lumOff val="15000"/>
            </a:schemeClr>
          </a:solidFill>
          <a:latin typeface="+mj-lt"/>
          <a:ea typeface="+mj-ea"/>
          <a:cs typeface="+mj-cs"/>
        </a:defRPr>
      </a:lvl1pPr>
    </p:titleStyle>
    <p:bodyStyle>
      <a:lvl1pPr marL="212598" indent="-212598" algn="l" defTabSz="514350" rtl="0" eaLnBrk="1" latinLnBrk="0" hangingPunct="1">
        <a:lnSpc>
          <a:spcPct val="112000"/>
        </a:lnSpc>
        <a:spcBef>
          <a:spcPts val="675"/>
        </a:spcBef>
        <a:buFont typeface="Arial" panose="020B0604020202020204" pitchFamily="34" charset="0"/>
        <a:buChar char="•"/>
        <a:defRPr sz="1500" kern="1200" baseline="0">
          <a:solidFill>
            <a:schemeClr val="tx1">
              <a:lumMod val="85000"/>
              <a:lumOff val="15000"/>
            </a:schemeClr>
          </a:solidFill>
          <a:latin typeface="+mn-lt"/>
          <a:ea typeface="+mn-ea"/>
          <a:cs typeface="+mn-cs"/>
        </a:defRPr>
      </a:lvl1pPr>
      <a:lvl2pPr marL="514350" indent="-212598" algn="l" defTabSz="514350" rtl="0" eaLnBrk="1" latinLnBrk="0" hangingPunct="1">
        <a:lnSpc>
          <a:spcPct val="112000"/>
        </a:lnSpc>
        <a:spcBef>
          <a:spcPts val="675"/>
        </a:spcBef>
        <a:buFont typeface="Corbel" panose="020B0503020204020204" pitchFamily="34" charset="0"/>
        <a:buChar char="–"/>
        <a:defRPr sz="1350" kern="1200" baseline="0">
          <a:solidFill>
            <a:schemeClr val="tx1">
              <a:lumMod val="85000"/>
              <a:lumOff val="15000"/>
            </a:schemeClr>
          </a:solidFill>
          <a:latin typeface="+mn-lt"/>
          <a:ea typeface="+mn-ea"/>
          <a:cs typeface="+mn-cs"/>
        </a:defRPr>
      </a:lvl2pPr>
      <a:lvl3pPr marL="857250" indent="-212598" algn="l" defTabSz="514350" rtl="0" eaLnBrk="1" latinLnBrk="0" hangingPunct="1">
        <a:lnSpc>
          <a:spcPct val="112000"/>
        </a:lnSpc>
        <a:spcBef>
          <a:spcPts val="675"/>
        </a:spcBef>
        <a:buFont typeface="Arial" panose="020B0604020202020204" pitchFamily="34" charset="0"/>
        <a:buChar char="•"/>
        <a:defRPr sz="1200" kern="1200" baseline="0">
          <a:solidFill>
            <a:schemeClr val="tx1">
              <a:lumMod val="85000"/>
              <a:lumOff val="15000"/>
            </a:schemeClr>
          </a:solidFill>
          <a:latin typeface="+mn-lt"/>
          <a:ea typeface="+mn-ea"/>
          <a:cs typeface="+mn-cs"/>
        </a:defRPr>
      </a:lvl3pPr>
      <a:lvl4pPr marL="1200150" indent="-212598" algn="l" defTabSz="514350" rtl="0" eaLnBrk="1" latinLnBrk="0" hangingPunct="1">
        <a:lnSpc>
          <a:spcPct val="112000"/>
        </a:lnSpc>
        <a:spcBef>
          <a:spcPts val="675"/>
        </a:spcBef>
        <a:buFont typeface="Corbel" panose="020B0503020204020204" pitchFamily="34" charset="0"/>
        <a:buChar char="–"/>
        <a:defRPr sz="1050" kern="1200" baseline="0">
          <a:solidFill>
            <a:schemeClr val="tx1">
              <a:lumMod val="85000"/>
              <a:lumOff val="15000"/>
            </a:schemeClr>
          </a:solidFill>
          <a:latin typeface="+mn-lt"/>
          <a:ea typeface="+mn-ea"/>
          <a:cs typeface="+mn-cs"/>
        </a:defRPr>
      </a:lvl4pPr>
      <a:lvl5pPr marL="1543050" indent="-212598" algn="l" defTabSz="514350" rtl="0" eaLnBrk="1" latinLnBrk="0" hangingPunct="1">
        <a:lnSpc>
          <a:spcPct val="112000"/>
        </a:lnSpc>
        <a:spcBef>
          <a:spcPts val="675"/>
        </a:spcBef>
        <a:buFont typeface="Arial" panose="020B0604020202020204" pitchFamily="34" charset="0"/>
        <a:buChar char="•"/>
        <a:defRPr sz="1050" i="1" kern="1200" baseline="0">
          <a:solidFill>
            <a:schemeClr val="tx1">
              <a:lumMod val="85000"/>
              <a:lumOff val="15000"/>
            </a:schemeClr>
          </a:solidFill>
          <a:latin typeface="+mn-lt"/>
          <a:ea typeface="+mn-ea"/>
          <a:cs typeface="+mn-cs"/>
        </a:defRPr>
      </a:lvl5pPr>
      <a:lvl6pPr marL="1885950" indent="-212598" algn="l" defTabSz="514350" rtl="0" eaLnBrk="1" latinLnBrk="0" hangingPunct="1">
        <a:lnSpc>
          <a:spcPct val="112000"/>
        </a:lnSpc>
        <a:spcBef>
          <a:spcPts val="731"/>
        </a:spcBef>
        <a:buFont typeface="Corbel" panose="020B0503020204020204" pitchFamily="34" charset="0"/>
        <a:buChar char="–"/>
        <a:defRPr sz="1050" kern="1200">
          <a:solidFill>
            <a:schemeClr val="tx1">
              <a:lumMod val="85000"/>
              <a:lumOff val="15000"/>
            </a:schemeClr>
          </a:solidFill>
          <a:latin typeface="+mn-lt"/>
          <a:ea typeface="+mn-ea"/>
          <a:cs typeface="+mn-cs"/>
        </a:defRPr>
      </a:lvl6pPr>
      <a:lvl7pPr marL="2228850" indent="-212598" algn="l" defTabSz="514350" rtl="0" eaLnBrk="1" latinLnBrk="0" hangingPunct="1">
        <a:lnSpc>
          <a:spcPct val="112000"/>
        </a:lnSpc>
        <a:spcBef>
          <a:spcPts val="731"/>
        </a:spcBef>
        <a:buFont typeface="Arial" panose="020B0604020202020204" pitchFamily="34" charset="0"/>
        <a:buChar char="•"/>
        <a:defRPr sz="1050" i="1" kern="1200">
          <a:solidFill>
            <a:schemeClr val="tx1">
              <a:lumMod val="85000"/>
              <a:lumOff val="15000"/>
            </a:schemeClr>
          </a:solidFill>
          <a:latin typeface="+mn-lt"/>
          <a:ea typeface="+mn-ea"/>
          <a:cs typeface="+mn-cs"/>
        </a:defRPr>
      </a:lvl7pPr>
      <a:lvl8pPr marL="2571750" indent="-212598" algn="l" defTabSz="514350" rtl="0" eaLnBrk="1" latinLnBrk="0" hangingPunct="1">
        <a:lnSpc>
          <a:spcPct val="112000"/>
        </a:lnSpc>
        <a:spcBef>
          <a:spcPts val="731"/>
        </a:spcBef>
        <a:buFont typeface="Corbel" panose="020B0503020204020204" pitchFamily="34" charset="0"/>
        <a:buChar char="–"/>
        <a:defRPr sz="1050" kern="1200">
          <a:solidFill>
            <a:schemeClr val="tx1">
              <a:lumMod val="85000"/>
              <a:lumOff val="15000"/>
            </a:schemeClr>
          </a:solidFill>
          <a:latin typeface="+mn-lt"/>
          <a:ea typeface="+mn-ea"/>
          <a:cs typeface="+mn-cs"/>
        </a:defRPr>
      </a:lvl8pPr>
      <a:lvl9pPr marL="2914650" indent="-159449" algn="l" defTabSz="514350" rtl="0" eaLnBrk="1" latinLnBrk="0" hangingPunct="1">
        <a:lnSpc>
          <a:spcPct val="112000"/>
        </a:lnSpc>
        <a:spcBef>
          <a:spcPts val="731"/>
        </a:spcBef>
        <a:buFont typeface="Arial" panose="020B0604020202020204" pitchFamily="34" charset="0"/>
        <a:buChar char="•"/>
        <a:defRPr sz="788" i="1" kern="1200" baseline="0">
          <a:solidFill>
            <a:schemeClr val="tx1">
              <a:lumMod val="85000"/>
              <a:lumOff val="15000"/>
            </a:schemeClr>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124" userDrawn="1">
          <p15:clr>
            <a:srgbClr val="F26B43"/>
          </p15:clr>
        </p15:guide>
        <p15:guide id="2" pos="360" userDrawn="1">
          <p15:clr>
            <a:srgbClr val="F26B43"/>
          </p15:clr>
        </p15:guide>
        <p15:guide id="3" pos="5400" userDrawn="1">
          <p15:clr>
            <a:srgbClr val="F26B43"/>
          </p15:clr>
        </p15:guide>
        <p15:guide id="4" pos="2448" userDrawn="1">
          <p15:clr>
            <a:srgbClr val="F26B43"/>
          </p15:clr>
        </p15:guide>
        <p15:guide id="5" pos="1593" userDrawn="1">
          <p15:clr>
            <a:srgbClr val="F26B43"/>
          </p15:clr>
        </p15:guide>
        <p15:guide id="6" pos="270" userDrawn="1">
          <p15:clr>
            <a:srgbClr val="F26B43"/>
          </p15:clr>
        </p15:guide>
        <p15:guide id="7" orient="horz" pos="432" userDrawn="1">
          <p15:clr>
            <a:srgbClr val="F26B43"/>
          </p15:clr>
        </p15:guide>
        <p15:guide id="8" pos="4050" userDrawn="1">
          <p15:clr>
            <a:srgbClr val="F26B43"/>
          </p15:clr>
        </p15:guide>
        <p15:guide id="9" pos="183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 Id="rId3" Type="http://schemas.openxmlformats.org/officeDocument/2006/relationships/image" Target="../media/image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1.jpg"/><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 Id="rId3" Type="http://schemas.openxmlformats.org/officeDocument/2006/relationships/image" Target="../media/image11.jp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image" Target="../media/image1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 Id="rId3" Type="http://schemas.openxmlformats.org/officeDocument/2006/relationships/image" Target="../media/image19.jpeg"/></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4" Type="http://schemas.openxmlformats.org/officeDocument/2006/relationships/image" Target="../media/image21.jpeg"/><Relationship Id="rId5" Type="http://schemas.openxmlformats.org/officeDocument/2006/relationships/image" Target="../media/image22.jpeg"/><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hyperlink" Target="http://www.bu.edu/csc" TargetMode="External"/><Relationship Id="rId1" Type="http://schemas.openxmlformats.org/officeDocument/2006/relationships/slideLayout" Target="../slideLayouts/slideLayout7.xml"/><Relationship Id="rId2" Type="http://schemas.openxmlformats.org/officeDocument/2006/relationships/image" Target="../media/image2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emf"/></Relationships>
</file>

<file path=ppt/slides/_rels/slide23.xml.rels><?xml version="1.0" encoding="UTF-8" standalone="yes"?>
<Relationships xmlns="http://schemas.openxmlformats.org/package/2006/relationships"><Relationship Id="rId3" Type="http://schemas.openxmlformats.org/officeDocument/2006/relationships/image" Target="../media/image26.jpg"/><Relationship Id="rId4" Type="http://schemas.openxmlformats.org/officeDocument/2006/relationships/diagramData" Target="../diagrams/data1.xml"/><Relationship Id="rId5" Type="http://schemas.openxmlformats.org/officeDocument/2006/relationships/diagramLayout" Target="../diagrams/layout1.xml"/><Relationship Id="rId6" Type="http://schemas.openxmlformats.org/officeDocument/2006/relationships/diagramQuickStyle" Target="../diagrams/quickStyle1.xml"/><Relationship Id="rId7" Type="http://schemas.openxmlformats.org/officeDocument/2006/relationships/diagramColors" Target="../diagrams/colors1.xml"/><Relationship Id="rId8" Type="http://schemas.microsoft.com/office/2007/relationships/diagramDrawing" Target="../diagrams/drawing1.xml"/><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26.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gi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chart" Target="../charts/chart2.xml"/><Relationship Id="rId5" Type="http://schemas.openxmlformats.org/officeDocument/2006/relationships/chart" Target="../charts/chart3.xm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8.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9.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mailto:ioc@bu.edu" TargetMode="External"/><Relationship Id="rId4" Type="http://schemas.openxmlformats.org/officeDocument/2006/relationships/hyperlink" Target="http://www.bu.edu/ioc" TargetMode="External"/><Relationship Id="rId5" Type="http://schemas.openxmlformats.org/officeDocument/2006/relationships/image" Target="../media/image6.jpg"/><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644" y="2434828"/>
            <a:ext cx="7620000" cy="1933718"/>
          </a:xfrm>
        </p:spPr>
        <p:txBody>
          <a:bodyPr anchor="ctr"/>
          <a:lstStyle/>
          <a:p>
            <a:pPr algn="ctr"/>
            <a:r>
              <a:rPr lang="en-US" sz="3600" b="1" dirty="0">
                <a:solidFill>
                  <a:srgbClr val="C00000"/>
                </a:solidFill>
                <a:latin typeface="Cambria" charset="0"/>
                <a:ea typeface="Cambria" charset="0"/>
                <a:cs typeface="Cambria" charset="0"/>
              </a:rPr>
              <a:t>Reducing Disparities &amp; Promoting Well-Being in Boston:</a:t>
            </a:r>
            <a:br>
              <a:rPr lang="en-US" sz="3600" b="1" dirty="0">
                <a:solidFill>
                  <a:srgbClr val="C00000"/>
                </a:solidFill>
                <a:latin typeface="Cambria" charset="0"/>
                <a:ea typeface="Cambria" charset="0"/>
                <a:cs typeface="Cambria" charset="0"/>
              </a:rPr>
            </a:br>
            <a:r>
              <a:rPr lang="en-US" sz="3600" b="1" dirty="0">
                <a:solidFill>
                  <a:srgbClr val="C00000"/>
                </a:solidFill>
                <a:latin typeface="Cambria" charset="0"/>
                <a:ea typeface="Cambria" charset="0"/>
                <a:cs typeface="Cambria" charset="0"/>
              </a:rPr>
              <a:t>The Role of the BU Community</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644" y="6002614"/>
            <a:ext cx="3289173" cy="519344"/>
          </a:xfrm>
          <a:prstGeom prst="rect">
            <a:avLst/>
          </a:prstGeom>
        </p:spPr>
      </p:pic>
    </p:spTree>
    <p:extLst>
      <p:ext uri="{BB962C8B-B14F-4D97-AF65-F5344CB8AC3E}">
        <p14:creationId xmlns:p14="http://schemas.microsoft.com/office/powerpoint/2010/main" val="10056926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bg1">
                <a:tint val="90000"/>
              </a:schemeClr>
            </a:gs>
            <a:gs pos="75000">
              <a:schemeClr val="bg1">
                <a:shade val="100000"/>
                <a:satMod val="115000"/>
              </a:schemeClr>
            </a:gs>
            <a:gs pos="100000">
              <a:schemeClr val="bg1">
                <a:shade val="70000"/>
                <a:satMod val="130000"/>
              </a:schemeClr>
            </a:gs>
          </a:gsLst>
          <a:path path="circle">
            <a:fillToRect l="20000" t="50000" r="100000" b="50000"/>
          </a:path>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ctr"/>
          <a:lstStyle/>
          <a:p>
            <a:pPr algn="ctr"/>
            <a:r>
              <a:rPr lang="en-US" b="1" dirty="0" smtClean="0"/>
              <a:t>Peggy </a:t>
            </a:r>
            <a:r>
              <a:rPr lang="en-US" b="1" dirty="0" err="1" smtClean="0"/>
              <a:t>Maisel</a:t>
            </a:r>
            <a:endParaRPr lang="en-US" b="1" dirty="0"/>
          </a:p>
        </p:txBody>
      </p:sp>
      <p:sp>
        <p:nvSpPr>
          <p:cNvPr id="3" name="Subtitle 2"/>
          <p:cNvSpPr>
            <a:spLocks noGrp="1"/>
          </p:cNvSpPr>
          <p:nvPr>
            <p:ph type="subTitle" idx="1"/>
          </p:nvPr>
        </p:nvSpPr>
        <p:spPr>
          <a:xfrm>
            <a:off x="1226820" y="4190430"/>
            <a:ext cx="6461760" cy="1330260"/>
          </a:xfrm>
        </p:spPr>
        <p:txBody>
          <a:bodyPr anchor="ctr">
            <a:normAutofit/>
          </a:bodyPr>
          <a:lstStyle/>
          <a:p>
            <a:pPr algn="ctr"/>
            <a:r>
              <a:rPr lang="en-US" sz="2000" b="1" dirty="0"/>
              <a:t>Associate Dean for Experiential Education</a:t>
            </a:r>
          </a:p>
          <a:p>
            <a:pPr algn="ctr"/>
            <a:r>
              <a:rPr lang="en-US" sz="2000" b="1" dirty="0"/>
              <a:t>Clinical Professor of Law</a:t>
            </a:r>
          </a:p>
          <a:p>
            <a:pPr algn="ctr"/>
            <a:r>
              <a:rPr lang="en-US" sz="2000" b="1" dirty="0"/>
              <a:t>School of Law</a:t>
            </a:r>
          </a:p>
        </p:txBody>
      </p:sp>
    </p:spTree>
    <p:extLst>
      <p:ext uri="{BB962C8B-B14F-4D97-AF65-F5344CB8AC3E}">
        <p14:creationId xmlns:p14="http://schemas.microsoft.com/office/powerpoint/2010/main" val="166414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B.U. Law Clinics</a:t>
            </a:r>
            <a:endParaRPr lang="en-US" sz="4000" dirty="0"/>
          </a:p>
        </p:txBody>
      </p:sp>
      <p:sp>
        <p:nvSpPr>
          <p:cNvPr id="3" name="Content Placeholder 2"/>
          <p:cNvSpPr>
            <a:spLocks noGrp="1"/>
          </p:cNvSpPr>
          <p:nvPr>
            <p:ph sz="half" idx="1"/>
          </p:nvPr>
        </p:nvSpPr>
        <p:spPr>
          <a:xfrm>
            <a:off x="457200" y="1536192"/>
            <a:ext cx="3962400" cy="5321808"/>
          </a:xfrm>
        </p:spPr>
        <p:txBody>
          <a:bodyPr>
            <a:normAutofit fontScale="92500" lnSpcReduction="10000"/>
          </a:bodyPr>
          <a:lstStyle/>
          <a:p>
            <a:r>
              <a:rPr lang="en-US" sz="3000" b="1" dirty="0" smtClean="0"/>
              <a:t>Civil Litigation Program</a:t>
            </a:r>
            <a:r>
              <a:rPr lang="en-US" sz="3000" dirty="0" smtClean="0"/>
              <a:t>  </a:t>
            </a:r>
          </a:p>
          <a:p>
            <a:pPr lvl="1"/>
            <a:r>
              <a:rPr lang="en-US" sz="2600" dirty="0" smtClean="0"/>
              <a:t>Housing, Employment, Family &amp; Disability Clinic</a:t>
            </a:r>
          </a:p>
          <a:p>
            <a:pPr lvl="1"/>
            <a:r>
              <a:rPr lang="en-US" sz="2600" dirty="0" smtClean="0"/>
              <a:t>Employment Rights Clinic</a:t>
            </a:r>
          </a:p>
          <a:p>
            <a:r>
              <a:rPr lang="en-US" sz="3000" b="1" dirty="0" smtClean="0"/>
              <a:t>Criminal Law Clinical Program</a:t>
            </a:r>
          </a:p>
          <a:p>
            <a:pPr lvl="1"/>
            <a:r>
              <a:rPr lang="en-US" sz="2600" dirty="0" smtClean="0"/>
              <a:t>Includes defender and prosecutor options</a:t>
            </a:r>
          </a:p>
          <a:p>
            <a:r>
              <a:rPr lang="en-US" sz="3000" b="1" dirty="0" smtClean="0"/>
              <a:t>Immigrants’ Rights Clinic</a:t>
            </a:r>
          </a:p>
          <a:p>
            <a:r>
              <a:rPr lang="en-US" sz="3000" b="1" dirty="0"/>
              <a:t>Wrongful Convictions Clinic </a:t>
            </a:r>
          </a:p>
          <a:p>
            <a:endParaRPr lang="en-US" sz="2400" b="1" dirty="0" smtClean="0"/>
          </a:p>
          <a:p>
            <a:endParaRPr lang="en-US" dirty="0"/>
          </a:p>
        </p:txBody>
      </p:sp>
      <p:sp>
        <p:nvSpPr>
          <p:cNvPr id="4" name="Content Placeholder 3"/>
          <p:cNvSpPr>
            <a:spLocks noGrp="1"/>
          </p:cNvSpPr>
          <p:nvPr>
            <p:ph sz="half" idx="2"/>
          </p:nvPr>
        </p:nvSpPr>
        <p:spPr>
          <a:xfrm>
            <a:off x="4419600" y="1536192"/>
            <a:ext cx="3992880" cy="4590288"/>
          </a:xfrm>
        </p:spPr>
        <p:txBody>
          <a:bodyPr>
            <a:noAutofit/>
          </a:bodyPr>
          <a:lstStyle/>
          <a:p>
            <a:r>
              <a:rPr lang="en-US" sz="2800" b="1" dirty="0"/>
              <a:t>International Human Rights Clinic</a:t>
            </a:r>
          </a:p>
          <a:p>
            <a:r>
              <a:rPr lang="en-US" sz="2800" b="1" dirty="0"/>
              <a:t>Human Trafficking Clinic</a:t>
            </a:r>
          </a:p>
          <a:p>
            <a:r>
              <a:rPr lang="en-US" sz="2800" dirty="0"/>
              <a:t>Entrepreneurship &amp; IP Law Clinic</a:t>
            </a:r>
          </a:p>
          <a:p>
            <a:r>
              <a:rPr lang="en-US" sz="2800" dirty="0"/>
              <a:t>Technology &amp; </a:t>
            </a:r>
            <a:r>
              <a:rPr lang="en-US" sz="2800" dirty="0" err="1"/>
              <a:t>Cyberlaw</a:t>
            </a:r>
            <a:r>
              <a:rPr lang="en-US" sz="2800" dirty="0"/>
              <a:t> Clinic</a:t>
            </a:r>
          </a:p>
          <a:p>
            <a:r>
              <a:rPr lang="en-US" sz="2800" dirty="0" smtClean="0"/>
              <a:t>Environmental </a:t>
            </a:r>
            <a:r>
              <a:rPr lang="en-US" sz="2800" dirty="0"/>
              <a:t>Law Practicum</a:t>
            </a:r>
          </a:p>
          <a:p>
            <a:endParaRPr lang="en-US" sz="2800" dirty="0"/>
          </a:p>
        </p:txBody>
      </p:sp>
    </p:spTree>
    <p:extLst>
      <p:ext uri="{BB962C8B-B14F-4D97-AF65-F5344CB8AC3E}">
        <p14:creationId xmlns:p14="http://schemas.microsoft.com/office/powerpoint/2010/main" val="16060321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of the LAW CLINICS and EXTERNSHIPS</a:t>
            </a:r>
            <a:endParaRPr lang="en-US" dirty="0"/>
          </a:p>
        </p:txBody>
      </p:sp>
      <p:sp>
        <p:nvSpPr>
          <p:cNvPr id="3" name="Content Placeholder 2"/>
          <p:cNvSpPr>
            <a:spLocks noGrp="1"/>
          </p:cNvSpPr>
          <p:nvPr>
            <p:ph idx="1"/>
          </p:nvPr>
        </p:nvSpPr>
        <p:spPr>
          <a:xfrm>
            <a:off x="457200" y="1600200"/>
            <a:ext cx="7620000" cy="5129784"/>
          </a:xfrm>
        </p:spPr>
        <p:txBody>
          <a:bodyPr>
            <a:normAutofit/>
          </a:bodyPr>
          <a:lstStyle/>
          <a:p>
            <a:r>
              <a:rPr lang="en-US" sz="2000" b="1" dirty="0" smtClean="0"/>
              <a:t>BU Law students graduate with knowledge and skills to represent clients in need of legal services </a:t>
            </a:r>
            <a:r>
              <a:rPr lang="en-US" sz="2000" dirty="0" smtClean="0"/>
              <a:t>both as public interest attorneys, public defenders, prosecutors or other government attorneys, or as pro bono attorneys while working in law firms or other jobs.</a:t>
            </a:r>
          </a:p>
          <a:p>
            <a:endParaRPr lang="en-US" sz="2000" dirty="0"/>
          </a:p>
          <a:p>
            <a:r>
              <a:rPr lang="en-US" sz="2000" dirty="0" smtClean="0"/>
              <a:t>BU Law students and their faculty supervisors </a:t>
            </a:r>
            <a:r>
              <a:rPr lang="en-US" sz="2000" b="1" dirty="0" smtClean="0"/>
              <a:t>commit thousands of hours each year to serving indigent clients who otherwise would not be represented</a:t>
            </a:r>
            <a:r>
              <a:rPr lang="en-US" sz="2000" dirty="0" smtClean="0"/>
              <a:t> by an attorney.  The students act as attorneys for these clients. They also educate the community on their rights and take on policy projects such as helping pass the first Anti-Trafficking Law in Massachusetts. </a:t>
            </a:r>
          </a:p>
          <a:p>
            <a:pPr marL="0" indent="0">
              <a:buNone/>
            </a:pPr>
            <a:r>
              <a:rPr lang="en-US" sz="2000" dirty="0" smtClean="0"/>
              <a:t> </a:t>
            </a:r>
          </a:p>
          <a:p>
            <a:r>
              <a:rPr lang="en-US" sz="2000" dirty="0" smtClean="0"/>
              <a:t>We also </a:t>
            </a:r>
            <a:r>
              <a:rPr lang="en-US" sz="2000" b="1" dirty="0" smtClean="0"/>
              <a:t>send students to other areas over spring break who work on Human Rights issues.</a:t>
            </a:r>
            <a:r>
              <a:rPr lang="en-US" sz="2000" dirty="0" smtClean="0"/>
              <a:t> In the first year as part of the Property Course we have all students doing a week in the Housing Court.  </a:t>
            </a:r>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20334251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smtClean="0"/>
              <a:t>Why at BU?</a:t>
            </a:r>
            <a:br>
              <a:rPr lang="en-US" dirty="0" smtClean="0"/>
            </a:br>
            <a:endParaRPr lang="en-US" dirty="0"/>
          </a:p>
        </p:txBody>
      </p:sp>
      <p:sp>
        <p:nvSpPr>
          <p:cNvPr id="3" name="Content Placeholder 2"/>
          <p:cNvSpPr>
            <a:spLocks noGrp="1"/>
          </p:cNvSpPr>
          <p:nvPr>
            <p:ph idx="1"/>
          </p:nvPr>
        </p:nvSpPr>
        <p:spPr>
          <a:xfrm>
            <a:off x="457200" y="1060704"/>
            <a:ext cx="7991856" cy="5797296"/>
          </a:xfrm>
        </p:spPr>
        <p:txBody>
          <a:bodyPr>
            <a:noAutofit/>
          </a:bodyPr>
          <a:lstStyle/>
          <a:p>
            <a:r>
              <a:rPr lang="en-US" sz="2200" b="1" dirty="0" smtClean="0"/>
              <a:t>Law students come to BU because they can learn via our clinics and externships and serve the community</a:t>
            </a:r>
            <a:r>
              <a:rPr lang="en-US" sz="2200" dirty="0" smtClean="0"/>
              <a:t>. We offer clinics in many types of law as needs for expertise have changed. </a:t>
            </a:r>
          </a:p>
          <a:p>
            <a:pPr marL="85725" indent="0">
              <a:buNone/>
            </a:pPr>
            <a:endParaRPr lang="en-US" sz="1400" dirty="0" smtClean="0"/>
          </a:p>
          <a:p>
            <a:r>
              <a:rPr lang="en-US" sz="2200" dirty="0" smtClean="0"/>
              <a:t>The </a:t>
            </a:r>
            <a:r>
              <a:rPr lang="en-US" sz="2200" b="1" dirty="0" smtClean="0"/>
              <a:t>Civil Litigation Clinic</a:t>
            </a:r>
            <a:r>
              <a:rPr lang="en-US" sz="2200" dirty="0" smtClean="0"/>
              <a:t> (housing, employment, family, disability law) and the </a:t>
            </a:r>
            <a:r>
              <a:rPr lang="en-US" sz="2200" b="1" dirty="0" smtClean="0"/>
              <a:t>Criminal Law Clinic </a:t>
            </a:r>
            <a:r>
              <a:rPr lang="en-US" sz="2200" dirty="0" smtClean="0"/>
              <a:t>(adults, juveniles, wrongful convictions) have been </a:t>
            </a:r>
            <a:r>
              <a:rPr lang="en-US" sz="2200" b="1" dirty="0" smtClean="0"/>
              <a:t>running at BU for almost 55 years</a:t>
            </a:r>
            <a:r>
              <a:rPr lang="en-US" sz="2200" dirty="0" smtClean="0"/>
              <a:t> and were the </a:t>
            </a:r>
            <a:r>
              <a:rPr lang="en-US" sz="2200" b="1" dirty="0" smtClean="0"/>
              <a:t>first law clinics </a:t>
            </a:r>
            <a:r>
              <a:rPr lang="en-US" sz="2200" dirty="0" smtClean="0"/>
              <a:t>in the country serving basic needs in the community with free legal representation and access to justice.</a:t>
            </a:r>
          </a:p>
          <a:p>
            <a:pPr marL="85725" indent="0">
              <a:buNone/>
            </a:pPr>
            <a:endParaRPr lang="en-US" sz="1400" dirty="0" smtClean="0"/>
          </a:p>
          <a:p>
            <a:r>
              <a:rPr lang="en-US" sz="2200" dirty="0" smtClean="0"/>
              <a:t>Newer clinics in </a:t>
            </a:r>
            <a:r>
              <a:rPr lang="en-US" sz="2200" b="1" dirty="0" smtClean="0"/>
              <a:t>Immigrant Rights, Human Trafficking</a:t>
            </a:r>
            <a:r>
              <a:rPr lang="en-US" sz="2200" dirty="0" smtClean="0"/>
              <a:t>, and </a:t>
            </a:r>
            <a:r>
              <a:rPr lang="en-US" sz="2200" b="1" dirty="0" smtClean="0"/>
              <a:t>International Human Rights</a:t>
            </a:r>
            <a:r>
              <a:rPr lang="en-US" sz="2200" dirty="0" smtClean="0"/>
              <a:t> as needs for legal services expand. </a:t>
            </a:r>
          </a:p>
          <a:p>
            <a:endParaRPr lang="en-US" sz="1400" dirty="0" smtClean="0"/>
          </a:p>
          <a:p>
            <a:r>
              <a:rPr lang="en-US" sz="2200" dirty="0" smtClean="0"/>
              <a:t>Environmental Law Practicum, Entrepreneurship and IP Clinic and Technology and Cyber Law clinics are our newest offerings. The Entrepreneurship and IP Clinic works closely with the BU Buzz Lab to serve student entrepreneurs. </a:t>
            </a:r>
            <a:endParaRPr lang="en-US" sz="2200" dirty="0"/>
          </a:p>
        </p:txBody>
      </p:sp>
    </p:spTree>
    <p:extLst>
      <p:ext uri="{BB962C8B-B14F-4D97-AF65-F5344CB8AC3E}">
        <p14:creationId xmlns:p14="http://schemas.microsoft.com/office/powerpoint/2010/main" val="18579271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alpha val="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ctr"/>
          <a:lstStyle/>
          <a:p>
            <a:pPr algn="ctr"/>
            <a:r>
              <a:rPr lang="en-US" b="1" dirty="0" smtClean="0"/>
              <a:t>Trudy Zimmerman</a:t>
            </a:r>
            <a:endParaRPr lang="en-US" b="1" dirty="0"/>
          </a:p>
        </p:txBody>
      </p:sp>
      <p:sp>
        <p:nvSpPr>
          <p:cNvPr id="3" name="Subtitle 2"/>
          <p:cNvSpPr>
            <a:spLocks noGrp="1"/>
          </p:cNvSpPr>
          <p:nvPr>
            <p:ph type="subTitle" idx="1"/>
          </p:nvPr>
        </p:nvSpPr>
        <p:spPr>
          <a:xfrm>
            <a:off x="1226820" y="4190430"/>
            <a:ext cx="6461760" cy="1460562"/>
          </a:xfrm>
        </p:spPr>
        <p:txBody>
          <a:bodyPr anchor="ctr">
            <a:normAutofit/>
          </a:bodyPr>
          <a:lstStyle/>
          <a:p>
            <a:pPr algn="ctr"/>
            <a:r>
              <a:rPr lang="en-US" sz="2000" b="1" dirty="0"/>
              <a:t>Assistant Dean for Field Education</a:t>
            </a:r>
          </a:p>
          <a:p>
            <a:pPr algn="ctr"/>
            <a:r>
              <a:rPr lang="en-US" sz="2000" b="1" dirty="0"/>
              <a:t>Director, Dual Degree Program in Social Work &amp; Education</a:t>
            </a:r>
          </a:p>
          <a:p>
            <a:pPr algn="ctr"/>
            <a:r>
              <a:rPr lang="en-US" sz="2000" b="1" dirty="0"/>
              <a:t>School of Social Work</a:t>
            </a:r>
          </a:p>
        </p:txBody>
      </p:sp>
    </p:spTree>
    <p:extLst>
      <p:ext uri="{BB962C8B-B14F-4D97-AF65-F5344CB8AC3E}">
        <p14:creationId xmlns:p14="http://schemas.microsoft.com/office/powerpoint/2010/main" val="20980091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spcBef>
                <a:spcPts val="1800"/>
              </a:spcBef>
            </a:pPr>
            <a:r>
              <a:rPr lang="en-US" sz="3000" dirty="0"/>
              <a:t/>
            </a:r>
            <a:br>
              <a:rPr lang="en-US" sz="3000" dirty="0"/>
            </a:br>
            <a:r>
              <a:rPr lang="en-US" sz="3000" dirty="0"/>
              <a:t/>
            </a:r>
            <a:br>
              <a:rPr lang="en-US" sz="3000" dirty="0"/>
            </a:br>
            <a:r>
              <a:rPr lang="en-US" dirty="0" smtClean="0"/>
              <a:t/>
            </a:r>
            <a:br>
              <a:rPr lang="en-US" dirty="0" smtClean="0"/>
            </a:br>
            <a:endParaRPr lang="en-US" dirty="0"/>
          </a:p>
        </p:txBody>
      </p:sp>
      <p:sp>
        <p:nvSpPr>
          <p:cNvPr id="5" name="Subtitle 4"/>
          <p:cNvSpPr>
            <a:spLocks noGrp="1"/>
          </p:cNvSpPr>
          <p:nvPr>
            <p:ph idx="1"/>
          </p:nvPr>
        </p:nvSpPr>
        <p:spPr/>
        <p:txBody>
          <a:bodyPr>
            <a:noAutofit/>
          </a:bodyPr>
          <a:lstStyle/>
          <a:p>
            <a:pPr marL="85725" indent="0">
              <a:buNone/>
            </a:pPr>
            <a:endParaRPr lang="en-US" sz="2100" dirty="0"/>
          </a:p>
          <a:p>
            <a:r>
              <a:rPr lang="en-US" sz="2800" dirty="0"/>
              <a:t>Three program platforms:  </a:t>
            </a:r>
          </a:p>
          <a:p>
            <a:pPr lvl="1"/>
            <a:r>
              <a:rPr lang="en-US" sz="2650" dirty="0"/>
              <a:t>Charles River full and part time </a:t>
            </a:r>
          </a:p>
          <a:p>
            <a:pPr lvl="1"/>
            <a:r>
              <a:rPr lang="en-US" sz="2650" dirty="0"/>
              <a:t>3 </a:t>
            </a:r>
            <a:r>
              <a:rPr lang="en-US" sz="2650" dirty="0" err="1"/>
              <a:t>off-campus</a:t>
            </a:r>
            <a:r>
              <a:rPr lang="en-US" sz="2650" dirty="0"/>
              <a:t> part-time Friday-Sat </a:t>
            </a:r>
          </a:p>
          <a:p>
            <a:pPr lvl="1"/>
            <a:r>
              <a:rPr lang="en-US" sz="2650" dirty="0"/>
              <a:t>Online part-time</a:t>
            </a:r>
          </a:p>
          <a:p>
            <a:endParaRPr lang="en-US" sz="2800" dirty="0"/>
          </a:p>
          <a:p>
            <a:r>
              <a:rPr lang="en-US" sz="2800" dirty="0"/>
              <a:t>Total 650-700 students</a:t>
            </a:r>
          </a:p>
          <a:p>
            <a:r>
              <a:rPr lang="en-US" sz="2800" dirty="0"/>
              <a:t>Clinical and Macro Practice</a:t>
            </a:r>
          </a:p>
        </p:txBody>
      </p:sp>
      <p:pic>
        <p:nvPicPr>
          <p:cNvPr id="2" name="Picture 1"/>
          <p:cNvPicPr>
            <a:picLocks noChangeAspect="1"/>
          </p:cNvPicPr>
          <p:nvPr/>
        </p:nvPicPr>
        <p:blipFill>
          <a:blip r:embed="rId2"/>
          <a:stretch>
            <a:fillRect/>
          </a:stretch>
        </p:blipFill>
        <p:spPr>
          <a:xfrm>
            <a:off x="5515546" y="5356429"/>
            <a:ext cx="2748344" cy="1044371"/>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1710" y="274638"/>
            <a:ext cx="4407408" cy="620762"/>
          </a:xfrm>
          <a:prstGeom prst="rect">
            <a:avLst/>
          </a:prstGeom>
        </p:spPr>
      </p:pic>
    </p:spTree>
    <p:extLst>
      <p:ext uri="{BB962C8B-B14F-4D97-AF65-F5344CB8AC3E}">
        <p14:creationId xmlns:p14="http://schemas.microsoft.com/office/powerpoint/2010/main" val="6930167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rPr>
              <a:t>Numbers tell part of the story…</a:t>
            </a:r>
            <a:br>
              <a:rPr lang="en-US" b="1" dirty="0" smtClean="0">
                <a:solidFill>
                  <a:srgbClr val="FF0000"/>
                </a:solidFill>
              </a:rPr>
            </a:br>
            <a:r>
              <a:rPr lang="en-US" sz="2700" b="1" dirty="0">
                <a:solidFill>
                  <a:srgbClr val="FF0000"/>
                </a:solidFill>
              </a:rPr>
              <a:t>2016-2017</a:t>
            </a:r>
          </a:p>
        </p:txBody>
      </p:sp>
      <p:pic>
        <p:nvPicPr>
          <p:cNvPr id="4" name="Picture 3"/>
          <p:cNvPicPr>
            <a:picLocks noChangeAspect="1"/>
          </p:cNvPicPr>
          <p:nvPr/>
        </p:nvPicPr>
        <p:blipFill>
          <a:blip r:embed="rId2"/>
          <a:stretch>
            <a:fillRect/>
          </a:stretch>
        </p:blipFill>
        <p:spPr>
          <a:xfrm>
            <a:off x="5254804" y="1971151"/>
            <a:ext cx="3201971" cy="2997994"/>
          </a:xfrm>
          <a:prstGeom prst="rect">
            <a:avLst/>
          </a:prstGeom>
        </p:spPr>
      </p:pic>
      <p:sp>
        <p:nvSpPr>
          <p:cNvPr id="3" name="Content Placeholder 2"/>
          <p:cNvSpPr>
            <a:spLocks noGrp="1"/>
          </p:cNvSpPr>
          <p:nvPr>
            <p:ph idx="1"/>
          </p:nvPr>
        </p:nvSpPr>
        <p:spPr/>
        <p:txBody>
          <a:bodyPr>
            <a:normAutofit/>
          </a:bodyPr>
          <a:lstStyle/>
          <a:p>
            <a:pPr marL="342900" lvl="1" indent="0">
              <a:buNone/>
            </a:pPr>
            <a:r>
              <a:rPr lang="en-US" sz="2400" dirty="0"/>
              <a:t>Charles River campus students in the field: </a:t>
            </a:r>
            <a:r>
              <a:rPr lang="en-US" sz="2400" b="1" dirty="0"/>
              <a:t>192</a:t>
            </a:r>
          </a:p>
          <a:p>
            <a:pPr marL="342900" lvl="1" indent="0">
              <a:buNone/>
            </a:pPr>
            <a:r>
              <a:rPr lang="en-US" sz="2400" dirty="0"/>
              <a:t>Hours of service</a:t>
            </a:r>
            <a:r>
              <a:rPr lang="en-US" sz="2400" b="1" dirty="0"/>
              <a:t>:  </a:t>
            </a:r>
            <a:r>
              <a:rPr lang="en-US" sz="2400" b="1" dirty="0">
                <a:solidFill>
                  <a:srgbClr val="FF0000"/>
                </a:solidFill>
              </a:rPr>
              <a:t>72,000</a:t>
            </a:r>
          </a:p>
          <a:p>
            <a:pPr marL="342900" lvl="1" indent="0">
              <a:buNone/>
            </a:pPr>
            <a:endParaRPr lang="en-US" sz="2400" b="1" dirty="0">
              <a:solidFill>
                <a:srgbClr val="FF0000"/>
              </a:solidFill>
            </a:endParaRPr>
          </a:p>
          <a:p>
            <a:pPr marL="342900" lvl="1" indent="0">
              <a:buNone/>
            </a:pPr>
            <a:r>
              <a:rPr lang="en-US" sz="2400" dirty="0" err="1"/>
              <a:t>Off-campus</a:t>
            </a:r>
            <a:r>
              <a:rPr lang="en-US" sz="2400" dirty="0"/>
              <a:t> students in the field:  </a:t>
            </a:r>
            <a:r>
              <a:rPr lang="en-US" sz="2400" b="1" dirty="0"/>
              <a:t>63</a:t>
            </a:r>
          </a:p>
          <a:p>
            <a:pPr marL="342900" lvl="1" indent="0">
              <a:buNone/>
            </a:pPr>
            <a:r>
              <a:rPr lang="en-US" sz="2400" dirty="0"/>
              <a:t>Hours of service: </a:t>
            </a:r>
            <a:r>
              <a:rPr lang="en-US" sz="2400" b="1" dirty="0">
                <a:solidFill>
                  <a:srgbClr val="FF0000"/>
                </a:solidFill>
              </a:rPr>
              <a:t>25,225</a:t>
            </a:r>
          </a:p>
          <a:p>
            <a:pPr marL="342900" lvl="1" indent="0">
              <a:buNone/>
            </a:pPr>
            <a:endParaRPr lang="en-US" sz="2400" dirty="0">
              <a:solidFill>
                <a:srgbClr val="FF0000"/>
              </a:solidFill>
            </a:endParaRPr>
          </a:p>
          <a:p>
            <a:pPr marL="342900" lvl="1" indent="0">
              <a:buNone/>
            </a:pPr>
            <a:r>
              <a:rPr lang="en-US" sz="2400" dirty="0"/>
              <a:t>Online program students in the field:  </a:t>
            </a:r>
            <a:r>
              <a:rPr lang="en-US" sz="2400" b="1" dirty="0"/>
              <a:t>184</a:t>
            </a:r>
          </a:p>
          <a:p>
            <a:pPr marL="342900" lvl="1" indent="0">
              <a:buNone/>
            </a:pPr>
            <a:r>
              <a:rPr lang="en-US" sz="2400" dirty="0"/>
              <a:t>Hours of service:  </a:t>
            </a:r>
            <a:r>
              <a:rPr lang="en-US" sz="2400" b="1" dirty="0">
                <a:solidFill>
                  <a:srgbClr val="FF0000"/>
                </a:solidFill>
              </a:rPr>
              <a:t>89,190</a:t>
            </a:r>
            <a:endParaRPr lang="en-US" sz="2400" dirty="0"/>
          </a:p>
          <a:p>
            <a:pPr marL="342900" lvl="1" indent="0">
              <a:buNone/>
            </a:pPr>
            <a:endParaRPr lang="en-US" sz="2400" dirty="0"/>
          </a:p>
          <a:p>
            <a:pPr marL="342900" lvl="1" indent="0">
              <a:buNone/>
            </a:pPr>
            <a:r>
              <a:rPr lang="en-US" sz="2400" dirty="0"/>
              <a:t>Total hours of service in 2016-2017:   </a:t>
            </a:r>
            <a:r>
              <a:rPr lang="en-US" sz="2400" b="1" dirty="0">
                <a:solidFill>
                  <a:srgbClr val="FF0000"/>
                </a:solidFill>
              </a:rPr>
              <a:t>186,415</a:t>
            </a:r>
          </a:p>
        </p:txBody>
      </p:sp>
    </p:spTree>
    <p:extLst>
      <p:ext uri="{BB962C8B-B14F-4D97-AF65-F5344CB8AC3E}">
        <p14:creationId xmlns:p14="http://schemas.microsoft.com/office/powerpoint/2010/main" val="1254413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14756" y="4543425"/>
            <a:ext cx="7104888" cy="1235584"/>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p:txBody>
          <a:bodyPr/>
          <a:lstStyle/>
          <a:p>
            <a:pPr algn="ctr"/>
            <a:r>
              <a:rPr lang="en-US" b="1" dirty="0" smtClean="0">
                <a:solidFill>
                  <a:srgbClr val="FF0000"/>
                </a:solidFill>
              </a:rPr>
              <a:t>Where are SSW students placed?</a:t>
            </a:r>
            <a:endParaRPr lang="en-US" b="1" dirty="0">
              <a:solidFill>
                <a:srgbClr val="FF0000"/>
              </a:solidFill>
            </a:endParaRPr>
          </a:p>
        </p:txBody>
      </p:sp>
      <p:sp>
        <p:nvSpPr>
          <p:cNvPr id="5" name="Rounded Rectangle 4"/>
          <p:cNvSpPr/>
          <p:nvPr/>
        </p:nvSpPr>
        <p:spPr>
          <a:xfrm>
            <a:off x="714756" y="2267712"/>
            <a:ext cx="7104888" cy="1673352"/>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Content Placeholder 2"/>
          <p:cNvSpPr>
            <a:spLocks noGrp="1"/>
          </p:cNvSpPr>
          <p:nvPr>
            <p:ph idx="1"/>
          </p:nvPr>
        </p:nvSpPr>
        <p:spPr>
          <a:xfrm>
            <a:off x="190500" y="1417638"/>
            <a:ext cx="7629144" cy="4745417"/>
          </a:xfrm>
        </p:spPr>
        <p:txBody>
          <a:bodyPr>
            <a:normAutofit/>
          </a:bodyPr>
          <a:lstStyle/>
          <a:p>
            <a:pPr marL="0" indent="0" algn="ctr">
              <a:buNone/>
            </a:pPr>
            <a:r>
              <a:rPr lang="en-US" sz="3200" dirty="0"/>
              <a:t>Wherever social workers practice…</a:t>
            </a:r>
          </a:p>
          <a:p>
            <a:pPr marL="0" indent="0">
              <a:buNone/>
            </a:pPr>
            <a:r>
              <a:rPr lang="en-US" dirty="0" smtClean="0"/>
              <a:t> </a:t>
            </a:r>
          </a:p>
          <a:p>
            <a:pPr marL="582930" lvl="2" indent="0">
              <a:buNone/>
            </a:pPr>
            <a:endParaRPr lang="en-US" sz="1800" b="1" dirty="0" smtClean="0">
              <a:solidFill>
                <a:prstClr val="black"/>
              </a:solidFill>
            </a:endParaRPr>
          </a:p>
          <a:p>
            <a:pPr marL="582930" lvl="2" indent="0">
              <a:buNone/>
            </a:pPr>
            <a:r>
              <a:rPr lang="en-US" sz="2400" b="1" dirty="0" smtClean="0">
                <a:solidFill>
                  <a:prstClr val="black"/>
                </a:solidFill>
              </a:rPr>
              <a:t>Clinical</a:t>
            </a:r>
            <a:r>
              <a:rPr lang="en-US" sz="2400" dirty="0">
                <a:solidFill>
                  <a:prstClr val="black"/>
                </a:solidFill>
              </a:rPr>
              <a:t>: mental health, addiction services, housing, schools, family service, hospitals/health centers, older adults, child welfare, community centers</a:t>
            </a:r>
          </a:p>
          <a:p>
            <a:pPr marL="685800" lvl="2" indent="0">
              <a:buNone/>
            </a:pPr>
            <a:endParaRPr lang="en-US" sz="4500" b="1" dirty="0"/>
          </a:p>
          <a:p>
            <a:pPr marL="582930" lvl="2" indent="0">
              <a:buNone/>
            </a:pPr>
            <a:r>
              <a:rPr lang="en-US" sz="2400" b="1" dirty="0"/>
              <a:t>Macro</a:t>
            </a:r>
            <a:r>
              <a:rPr lang="en-US" sz="2400" dirty="0"/>
              <a:t>: advocacy organizations, government agencies – local, state, federal, planning and prevention programs</a:t>
            </a:r>
          </a:p>
          <a:p>
            <a:pPr marL="685800" lvl="2" indent="0">
              <a:buNone/>
            </a:pPr>
            <a:r>
              <a:rPr lang="en-US" sz="1800" dirty="0"/>
              <a:t> </a:t>
            </a:r>
            <a:r>
              <a:rPr lang="en-US" dirty="0"/>
              <a:t> </a:t>
            </a:r>
          </a:p>
        </p:txBody>
      </p:sp>
    </p:spTree>
    <p:extLst>
      <p:ext uri="{BB962C8B-B14F-4D97-AF65-F5344CB8AC3E}">
        <p14:creationId xmlns:p14="http://schemas.microsoft.com/office/powerpoint/2010/main" val="14624452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rPr>
              <a:t>And what are they doing?</a:t>
            </a:r>
            <a:endParaRPr lang="en-US" b="1" dirty="0">
              <a:solidFill>
                <a:srgbClr val="FF0000"/>
              </a:solidFill>
            </a:endParaRPr>
          </a:p>
        </p:txBody>
      </p:sp>
      <p:sp>
        <p:nvSpPr>
          <p:cNvPr id="3" name="Content Placeholder 2"/>
          <p:cNvSpPr>
            <a:spLocks noGrp="1"/>
          </p:cNvSpPr>
          <p:nvPr>
            <p:ph idx="1"/>
          </p:nvPr>
        </p:nvSpPr>
        <p:spPr/>
        <p:txBody>
          <a:bodyPr>
            <a:normAutofit/>
          </a:bodyPr>
          <a:lstStyle/>
          <a:p>
            <a:r>
              <a:rPr lang="en-US" sz="2400" b="1" dirty="0">
                <a:solidFill>
                  <a:srgbClr val="FF0000"/>
                </a:solidFill>
              </a:rPr>
              <a:t>Clinical:</a:t>
            </a:r>
            <a:r>
              <a:rPr lang="en-US" sz="2400" b="1" dirty="0"/>
              <a:t>  </a:t>
            </a:r>
            <a:r>
              <a:rPr lang="en-US" sz="2400" dirty="0"/>
              <a:t>individual counseling, case management, groups, family work, advocacy, information and referral</a:t>
            </a:r>
          </a:p>
          <a:p>
            <a:endParaRPr lang="en-US" sz="2400" dirty="0"/>
          </a:p>
          <a:p>
            <a:r>
              <a:rPr lang="en-US" sz="2400" b="1" dirty="0">
                <a:solidFill>
                  <a:srgbClr val="FF0000"/>
                </a:solidFill>
              </a:rPr>
              <a:t>Macro:</a:t>
            </a:r>
            <a:r>
              <a:rPr lang="en-US" sz="2400" b="1" dirty="0"/>
              <a:t> </a:t>
            </a:r>
            <a:r>
              <a:rPr lang="en-US" sz="2400" dirty="0"/>
              <a:t>program planning, community organizing, grant-writing, management, legislative advocacy, policy development, program assessment</a:t>
            </a:r>
          </a:p>
          <a:p>
            <a:pPr marL="0" indent="0">
              <a:buNone/>
            </a:pPr>
            <a:r>
              <a:rPr lang="en-US" sz="2400" dirty="0"/>
              <a:t>  </a:t>
            </a:r>
          </a:p>
          <a:p>
            <a:r>
              <a:rPr lang="en-US" sz="2400" b="1" dirty="0">
                <a:solidFill>
                  <a:srgbClr val="FF0000"/>
                </a:solidFill>
              </a:rPr>
              <a:t>Two examples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6573" y="4396549"/>
            <a:ext cx="3932063" cy="1627061"/>
          </a:xfrm>
          <a:prstGeom prst="rect">
            <a:avLst/>
          </a:prstGeom>
        </p:spPr>
      </p:pic>
    </p:spTree>
    <p:extLst>
      <p:ext uri="{BB962C8B-B14F-4D97-AF65-F5344CB8AC3E}">
        <p14:creationId xmlns:p14="http://schemas.microsoft.com/office/powerpoint/2010/main" val="1827821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ctr"/>
          <a:lstStyle/>
          <a:p>
            <a:pPr algn="ctr"/>
            <a:r>
              <a:rPr lang="en-US" b="1" dirty="0" smtClean="0"/>
              <a:t>Joanna Brown</a:t>
            </a:r>
            <a:endParaRPr lang="en-US" b="1" dirty="0"/>
          </a:p>
        </p:txBody>
      </p:sp>
      <p:sp>
        <p:nvSpPr>
          <p:cNvPr id="3" name="Subtitle 2"/>
          <p:cNvSpPr>
            <a:spLocks noGrp="1"/>
          </p:cNvSpPr>
          <p:nvPr>
            <p:ph type="subTitle" idx="1"/>
          </p:nvPr>
        </p:nvSpPr>
        <p:spPr>
          <a:xfrm>
            <a:off x="1226820" y="4190430"/>
            <a:ext cx="6461760" cy="1247964"/>
          </a:xfrm>
        </p:spPr>
        <p:txBody>
          <a:bodyPr anchor="ctr">
            <a:normAutofit/>
          </a:bodyPr>
          <a:lstStyle/>
          <a:p>
            <a:pPr algn="ctr"/>
            <a:r>
              <a:rPr lang="en-US" sz="2000" b="1" dirty="0"/>
              <a:t>Program Manager</a:t>
            </a:r>
          </a:p>
          <a:p>
            <a:pPr algn="ctr"/>
            <a:r>
              <a:rPr lang="en-US" sz="2000" b="1" dirty="0"/>
              <a:t>Public Health Practice</a:t>
            </a:r>
          </a:p>
          <a:p>
            <a:pPr algn="ctr"/>
            <a:r>
              <a:rPr lang="en-US" sz="2000" b="1" dirty="0"/>
              <a:t>School of Public Health</a:t>
            </a:r>
          </a:p>
        </p:txBody>
      </p:sp>
    </p:spTree>
    <p:extLst>
      <p:ext uri="{BB962C8B-B14F-4D97-AF65-F5344CB8AC3E}">
        <p14:creationId xmlns:p14="http://schemas.microsoft.com/office/powerpoint/2010/main" val="16666284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C00000"/>
                </a:solidFill>
              </a:rPr>
              <a:t>Activist Lab at BU School of Public Health</a:t>
            </a:r>
            <a:endParaRPr lang="en-US" b="1" dirty="0">
              <a:solidFill>
                <a:srgbClr val="C00000"/>
              </a:solidFill>
            </a:endParaRPr>
          </a:p>
        </p:txBody>
      </p:sp>
      <p:sp>
        <p:nvSpPr>
          <p:cNvPr id="3" name="Content Placeholder 2"/>
          <p:cNvSpPr>
            <a:spLocks noGrp="1"/>
          </p:cNvSpPr>
          <p:nvPr>
            <p:ph idx="1"/>
          </p:nvPr>
        </p:nvSpPr>
        <p:spPr>
          <a:xfrm>
            <a:off x="628650" y="2069306"/>
            <a:ext cx="7886700" cy="3263504"/>
          </a:xfrm>
        </p:spPr>
        <p:txBody>
          <a:bodyPr>
            <a:normAutofit/>
          </a:bodyPr>
          <a:lstStyle/>
          <a:p>
            <a:pPr marL="0" indent="0" algn="ctr">
              <a:buNone/>
            </a:pPr>
            <a:endParaRPr lang="en-US" sz="1500" u="sng" dirty="0"/>
          </a:p>
          <a:p>
            <a:pPr marL="0" indent="0" algn="ctr">
              <a:buNone/>
            </a:pPr>
            <a:r>
              <a:rPr lang="en-US" sz="3600" dirty="0"/>
              <a:t>EDUCATE.    </a:t>
            </a:r>
          </a:p>
          <a:p>
            <a:pPr marL="0" indent="0" algn="ctr">
              <a:buNone/>
            </a:pPr>
            <a:r>
              <a:rPr lang="en-US" sz="3600" dirty="0"/>
              <a:t>INNOVATE.    </a:t>
            </a:r>
          </a:p>
          <a:p>
            <a:pPr marL="0" indent="0" algn="ctr">
              <a:buNone/>
            </a:pPr>
            <a:r>
              <a:rPr lang="en-US" sz="3600" dirty="0"/>
              <a:t>ADVOCATE.</a:t>
            </a:r>
          </a:p>
          <a:p>
            <a:pPr marL="0" indent="0" algn="ctr">
              <a:buNone/>
            </a:pPr>
            <a:endParaRPr lang="en-US" sz="1200" u="sng" dirty="0"/>
          </a:p>
          <a:p>
            <a:pPr marL="0" indent="0" algn="ctr">
              <a:buNone/>
            </a:pPr>
            <a:r>
              <a:rPr lang="en-US" sz="3600" dirty="0">
                <a:solidFill>
                  <a:srgbClr val="C00000"/>
                </a:solidFill>
              </a:rPr>
              <a:t>activistlab.bu.edu</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2320" y="5988562"/>
            <a:ext cx="1928813" cy="657225"/>
          </a:xfrm>
          <a:prstGeom prst="rect">
            <a:avLst/>
          </a:prstGeom>
        </p:spPr>
      </p:pic>
    </p:spTree>
    <p:extLst>
      <p:ext uri="{BB962C8B-B14F-4D97-AF65-F5344CB8AC3E}">
        <p14:creationId xmlns:p14="http://schemas.microsoft.com/office/powerpoint/2010/main" val="8931430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C00000"/>
                </a:solidFill>
              </a:rPr>
              <a:t>Community Engagement</a:t>
            </a:r>
            <a:endParaRPr lang="en-US" dirty="0"/>
          </a:p>
        </p:txBody>
      </p:sp>
      <p:pic>
        <p:nvPicPr>
          <p:cNvPr id="5"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0495" y="2060890"/>
            <a:ext cx="3462562" cy="2311445"/>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29150" y="2060890"/>
            <a:ext cx="3464778" cy="2311085"/>
          </a:xfrm>
          <a:prstGeom prst="rect">
            <a:avLst/>
          </a:prstGeom>
        </p:spPr>
      </p:pic>
      <p:sp>
        <p:nvSpPr>
          <p:cNvPr id="8" name="Content Placeholder 7"/>
          <p:cNvSpPr>
            <a:spLocks noGrp="1"/>
          </p:cNvSpPr>
          <p:nvPr>
            <p:ph idx="1"/>
          </p:nvPr>
        </p:nvSpPr>
        <p:spPr>
          <a:xfrm>
            <a:off x="685800" y="2212181"/>
            <a:ext cx="7886700" cy="3263504"/>
          </a:xfrm>
        </p:spPr>
        <p:txBody>
          <a:bodyPr/>
          <a:lstStyle/>
          <a:p>
            <a:endParaRPr lang="en-US" dirty="0" smtClean="0"/>
          </a:p>
          <a:p>
            <a:endParaRPr lang="en-US" dirty="0"/>
          </a:p>
          <a:p>
            <a:endParaRPr lang="en-US" dirty="0" smtClean="0"/>
          </a:p>
          <a:p>
            <a:endParaRPr lang="en-US" dirty="0"/>
          </a:p>
          <a:p>
            <a:endParaRPr lang="en-US" dirty="0" smtClean="0"/>
          </a:p>
          <a:p>
            <a:endParaRPr lang="en-US" dirty="0"/>
          </a:p>
          <a:p>
            <a:pPr marL="0" indent="0">
              <a:buNone/>
            </a:pPr>
            <a:endParaRPr lang="en-US" sz="825" dirty="0"/>
          </a:p>
        </p:txBody>
      </p:sp>
      <p:sp>
        <p:nvSpPr>
          <p:cNvPr id="10" name="TextBox 9"/>
          <p:cNvSpPr txBox="1"/>
          <p:nvPr/>
        </p:nvSpPr>
        <p:spPr>
          <a:xfrm>
            <a:off x="1040495" y="4371975"/>
            <a:ext cx="2738549" cy="923330"/>
          </a:xfrm>
          <a:prstGeom prst="rect">
            <a:avLst/>
          </a:prstGeom>
          <a:noFill/>
        </p:spPr>
        <p:txBody>
          <a:bodyPr wrap="square" rtlCol="0">
            <a:spAutoFit/>
          </a:bodyPr>
          <a:lstStyle/>
          <a:p>
            <a:r>
              <a:rPr lang="en-US" b="1" dirty="0"/>
              <a:t>BU </a:t>
            </a:r>
            <a:r>
              <a:rPr lang="en-US" b="1" dirty="0" err="1"/>
              <a:t>FitWell</a:t>
            </a:r>
            <a:r>
              <a:rPr lang="en-US" b="1" dirty="0"/>
              <a:t> Gym at the Blackstone Community Center</a:t>
            </a:r>
          </a:p>
        </p:txBody>
      </p:sp>
      <p:sp>
        <p:nvSpPr>
          <p:cNvPr id="11" name="TextBox 10"/>
          <p:cNvSpPr txBox="1"/>
          <p:nvPr/>
        </p:nvSpPr>
        <p:spPr>
          <a:xfrm>
            <a:off x="4629152" y="4371975"/>
            <a:ext cx="2738549" cy="646331"/>
          </a:xfrm>
          <a:prstGeom prst="rect">
            <a:avLst/>
          </a:prstGeom>
          <a:noFill/>
        </p:spPr>
        <p:txBody>
          <a:bodyPr wrap="square" rtlCol="0">
            <a:spAutoFit/>
          </a:bodyPr>
          <a:lstStyle/>
          <a:p>
            <a:r>
              <a:rPr lang="en-US" b="1" dirty="0"/>
              <a:t>BU Spring Break Challenge students at Blackstone</a:t>
            </a:r>
          </a:p>
        </p:txBody>
      </p: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2320" y="5988562"/>
            <a:ext cx="1928813" cy="657225"/>
          </a:xfrm>
          <a:prstGeom prst="rect">
            <a:avLst/>
          </a:prstGeom>
        </p:spPr>
      </p:pic>
    </p:spTree>
    <p:extLst>
      <p:ext uri="{BB962C8B-B14F-4D97-AF65-F5344CB8AC3E}">
        <p14:creationId xmlns:p14="http://schemas.microsoft.com/office/powerpoint/2010/main" val="10448454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C00000"/>
                </a:solidFill>
              </a:rPr>
              <a:t>Community Engagement</a:t>
            </a:r>
            <a:endParaRPr lang="en-US" dirty="0"/>
          </a:p>
        </p:txBody>
      </p:sp>
      <p:pic>
        <p:nvPicPr>
          <p:cNvPr id="4" name="Content Placeholder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61349" y="2047990"/>
            <a:ext cx="4221305" cy="335983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2320" y="5988562"/>
            <a:ext cx="1928813" cy="657225"/>
          </a:xfrm>
          <a:prstGeom prst="rect">
            <a:avLst/>
          </a:prstGeom>
        </p:spPr>
      </p:pic>
      <p:sp>
        <p:nvSpPr>
          <p:cNvPr id="7" name="TextBox 6"/>
          <p:cNvSpPr txBox="1"/>
          <p:nvPr/>
        </p:nvSpPr>
        <p:spPr>
          <a:xfrm>
            <a:off x="3202726" y="5389872"/>
            <a:ext cx="2738549" cy="369332"/>
          </a:xfrm>
          <a:prstGeom prst="rect">
            <a:avLst/>
          </a:prstGeom>
          <a:noFill/>
        </p:spPr>
        <p:txBody>
          <a:bodyPr wrap="square" rtlCol="0">
            <a:spAutoFit/>
          </a:bodyPr>
          <a:lstStyle/>
          <a:p>
            <a:r>
              <a:rPr lang="en-US" b="1" dirty="0"/>
              <a:t>Faces on Albany Street</a:t>
            </a:r>
          </a:p>
        </p:txBody>
      </p:sp>
    </p:spTree>
    <p:extLst>
      <p:ext uri="{BB962C8B-B14F-4D97-AF65-F5344CB8AC3E}">
        <p14:creationId xmlns:p14="http://schemas.microsoft.com/office/powerpoint/2010/main" val="1998364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C00000"/>
                </a:solidFill>
              </a:rPr>
              <a:t>Culture of Activism</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235" y="5993606"/>
            <a:ext cx="1928813" cy="657225"/>
          </a:xfrm>
          <a:prstGeom prst="rect">
            <a:avLst/>
          </a:prstGeom>
        </p:spPr>
      </p:pic>
      <p:pic>
        <p:nvPicPr>
          <p:cNvPr id="7" name="Content Placeholder 6"/>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298642" y="1970487"/>
            <a:ext cx="2360703" cy="3287315"/>
          </a:xfr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32786" y="1970487"/>
            <a:ext cx="4118260" cy="2745506"/>
          </a:xfrm>
          <a:prstGeom prst="rect">
            <a:avLst/>
          </a:prstGeom>
        </p:spPr>
      </p:pic>
      <p:sp>
        <p:nvSpPr>
          <p:cNvPr id="9" name="TextBox 8"/>
          <p:cNvSpPr txBox="1"/>
          <p:nvPr/>
        </p:nvSpPr>
        <p:spPr>
          <a:xfrm>
            <a:off x="4232784" y="4715993"/>
            <a:ext cx="3338448" cy="369332"/>
          </a:xfrm>
          <a:prstGeom prst="rect">
            <a:avLst/>
          </a:prstGeom>
          <a:noFill/>
        </p:spPr>
        <p:txBody>
          <a:bodyPr wrap="square" rtlCol="0">
            <a:spAutoFit/>
          </a:bodyPr>
          <a:lstStyle/>
          <a:p>
            <a:r>
              <a:rPr lang="en-US" b="1" dirty="0"/>
              <a:t>Fall 2016 Advocacy Bootcamp</a:t>
            </a:r>
          </a:p>
        </p:txBody>
      </p:sp>
    </p:spTree>
    <p:extLst>
      <p:ext uri="{BB962C8B-B14F-4D97-AF65-F5344CB8AC3E}">
        <p14:creationId xmlns:p14="http://schemas.microsoft.com/office/powerpoint/2010/main" val="19162173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ctr"/>
          <a:lstStyle/>
          <a:p>
            <a:pPr algn="ctr"/>
            <a:r>
              <a:rPr lang="en-US" b="1" dirty="0" smtClean="0"/>
              <a:t>Kathy </a:t>
            </a:r>
            <a:r>
              <a:rPr lang="en-US" b="1" dirty="0" err="1" smtClean="0"/>
              <a:t>Lituri</a:t>
            </a:r>
            <a:endParaRPr lang="en-US" b="1" dirty="0"/>
          </a:p>
        </p:txBody>
      </p:sp>
      <p:sp>
        <p:nvSpPr>
          <p:cNvPr id="3" name="Subtitle 2"/>
          <p:cNvSpPr>
            <a:spLocks noGrp="1"/>
          </p:cNvSpPr>
          <p:nvPr>
            <p:ph type="subTitle" idx="1"/>
          </p:nvPr>
        </p:nvSpPr>
        <p:spPr>
          <a:xfrm>
            <a:off x="877824" y="4190430"/>
            <a:ext cx="7351776" cy="1398840"/>
          </a:xfrm>
        </p:spPr>
        <p:txBody>
          <a:bodyPr anchor="ctr">
            <a:noAutofit/>
          </a:bodyPr>
          <a:lstStyle/>
          <a:p>
            <a:pPr algn="ctr"/>
            <a:r>
              <a:rPr lang="en-US" sz="2000" b="1" dirty="0"/>
              <a:t>Clinical Instructor, Department of Health Policy &amp; Health Services Research</a:t>
            </a:r>
          </a:p>
          <a:p>
            <a:pPr algn="ctr"/>
            <a:r>
              <a:rPr lang="en-US" sz="2000" b="1" dirty="0"/>
              <a:t>Oral Health Promotion Director</a:t>
            </a:r>
          </a:p>
          <a:p>
            <a:pPr algn="ctr"/>
            <a:r>
              <a:rPr lang="en-US" sz="2000" b="1" dirty="0"/>
              <a:t>Henry M. Goldman School of Dental Medicine</a:t>
            </a:r>
          </a:p>
        </p:txBody>
      </p:sp>
    </p:spTree>
    <p:extLst>
      <p:ext uri="{BB962C8B-B14F-4D97-AF65-F5344CB8AC3E}">
        <p14:creationId xmlns:p14="http://schemas.microsoft.com/office/powerpoint/2010/main" val="11529879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srcRect l="24644" t="10545" r="25072" b="14000"/>
          <a:stretch>
            <a:fillRect/>
          </a:stretch>
        </p:blipFill>
        <p:spPr bwMode="auto">
          <a:xfrm>
            <a:off x="7086600" y="5335524"/>
            <a:ext cx="1143000" cy="1143000"/>
          </a:xfrm>
          <a:prstGeom prst="rect">
            <a:avLst/>
          </a:prstGeom>
          <a:noFill/>
          <a:ln w="9525">
            <a:noFill/>
            <a:miter lim="800000"/>
            <a:headEnd/>
            <a:tailEnd/>
          </a:ln>
        </p:spPr>
      </p:pic>
      <p:sp>
        <p:nvSpPr>
          <p:cNvPr id="7171" name="Title 1"/>
          <p:cNvSpPr>
            <a:spLocks noGrp="1"/>
          </p:cNvSpPr>
          <p:nvPr>
            <p:ph type="title"/>
          </p:nvPr>
        </p:nvSpPr>
        <p:spPr>
          <a:xfrm>
            <a:off x="1485900" y="845344"/>
            <a:ext cx="6229350" cy="640556"/>
          </a:xfrm>
        </p:spPr>
        <p:txBody>
          <a:bodyPr>
            <a:noAutofit/>
          </a:bodyPr>
          <a:lstStyle/>
          <a:p>
            <a:pPr eaLnBrk="1" hangingPunct="1"/>
            <a:r>
              <a:rPr lang="en-US" sz="3600" b="1" dirty="0"/>
              <a:t>BU  Henry M. Goldman </a:t>
            </a:r>
            <a:r>
              <a:rPr lang="en-US" sz="3600" b="1" dirty="0" smtClean="0"/>
              <a:t/>
            </a:r>
            <a:br>
              <a:rPr lang="en-US" sz="3600" b="1" dirty="0" smtClean="0"/>
            </a:br>
            <a:r>
              <a:rPr lang="en-US" sz="3600" b="1" dirty="0" smtClean="0"/>
              <a:t>School </a:t>
            </a:r>
            <a:r>
              <a:rPr lang="en-US" sz="3600" b="1" dirty="0"/>
              <a:t>of Dental </a:t>
            </a:r>
            <a:r>
              <a:rPr lang="en-US" sz="3600" b="1" dirty="0" smtClean="0"/>
              <a:t>Medicine</a:t>
            </a:r>
            <a:br>
              <a:rPr lang="en-US" sz="3600" b="1" dirty="0" smtClean="0"/>
            </a:br>
            <a:r>
              <a:rPr lang="en-US" sz="3600" b="1" dirty="0" smtClean="0"/>
              <a:t>Global</a:t>
            </a:r>
            <a:r>
              <a:rPr lang="en-US" sz="3600" b="1" dirty="0"/>
              <a:t> and Population Health </a:t>
            </a:r>
          </a:p>
        </p:txBody>
      </p:sp>
      <p:cxnSp>
        <p:nvCxnSpPr>
          <p:cNvPr id="5" name="Straight Connector 4"/>
          <p:cNvCxnSpPr/>
          <p:nvPr/>
        </p:nvCxnSpPr>
        <p:spPr>
          <a:xfrm>
            <a:off x="1485900" y="2057400"/>
            <a:ext cx="6172200" cy="1191"/>
          </a:xfrm>
          <a:prstGeom prst="line">
            <a:avLst/>
          </a:prstGeom>
          <a:ln w="25400">
            <a:solidFill>
              <a:srgbClr val="C00000"/>
            </a:solidFill>
          </a:ln>
        </p:spPr>
        <p:style>
          <a:lnRef idx="2">
            <a:schemeClr val="accent2"/>
          </a:lnRef>
          <a:fillRef idx="0">
            <a:schemeClr val="accent2"/>
          </a:fillRef>
          <a:effectRef idx="1">
            <a:schemeClr val="accent2"/>
          </a:effectRef>
          <a:fontRef idx="minor">
            <a:schemeClr val="tx1"/>
          </a:fontRef>
        </p:style>
      </p:cxnSp>
      <p:sp>
        <p:nvSpPr>
          <p:cNvPr id="7174" name="Content Placeholder 1"/>
          <p:cNvSpPr>
            <a:spLocks noGrp="1"/>
          </p:cNvSpPr>
          <p:nvPr>
            <p:ph idx="1"/>
          </p:nvPr>
        </p:nvSpPr>
        <p:spPr>
          <a:xfrm>
            <a:off x="1485900" y="2343150"/>
            <a:ext cx="6172200" cy="3563874"/>
          </a:xfrm>
        </p:spPr>
        <p:txBody>
          <a:bodyPr>
            <a:normAutofit/>
          </a:bodyPr>
          <a:lstStyle/>
          <a:p>
            <a:pPr marL="0" indent="0">
              <a:buNone/>
            </a:pPr>
            <a:r>
              <a:rPr lang="en-US" sz="2600" dirty="0"/>
              <a:t>“Actively support students, faculty and staff in their efforts to improve the health of the world’s populations, and facilitate interdisciplinary health research, teaching, and practice across all departments and programs at GSDM and the University, with a special emphasis on global health and inter-professional </a:t>
            </a:r>
            <a:r>
              <a:rPr lang="en-US" sz="2600" dirty="0" smtClean="0"/>
              <a:t>care.”</a:t>
            </a:r>
            <a:endParaRPr lang="en-US" sz="2600" dirty="0"/>
          </a:p>
        </p:txBody>
      </p:sp>
    </p:spTree>
    <p:extLst>
      <p:ext uri="{BB962C8B-B14F-4D97-AF65-F5344CB8AC3E}">
        <p14:creationId xmlns:p14="http://schemas.microsoft.com/office/powerpoint/2010/main" val="13311250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noAutofit/>
          </a:bodyPr>
          <a:lstStyle/>
          <a:p>
            <a:pPr lvl="1" algn="l" rtl="0">
              <a:spcBef>
                <a:spcPct val="0"/>
              </a:spcBef>
            </a:pPr>
            <a:r>
              <a:rPr lang="en-US" sz="3600" dirty="0">
                <a:solidFill>
                  <a:srgbClr val="C00000"/>
                </a:solidFill>
                <a:latin typeface="Cambria" charset="0"/>
                <a:ea typeface="Cambria" charset="0"/>
                <a:cs typeface="Cambria" charset="0"/>
              </a:rPr>
              <a:t/>
            </a:r>
            <a:br>
              <a:rPr lang="en-US" sz="3600" dirty="0">
                <a:solidFill>
                  <a:srgbClr val="C00000"/>
                </a:solidFill>
                <a:latin typeface="Cambria" charset="0"/>
                <a:ea typeface="Cambria" charset="0"/>
                <a:cs typeface="Cambria" charset="0"/>
              </a:rPr>
            </a:br>
            <a:r>
              <a:rPr lang="en-US" sz="3600" b="1" dirty="0">
                <a:solidFill>
                  <a:srgbClr val="C00000"/>
                </a:solidFill>
                <a:latin typeface="Cambria" charset="0"/>
                <a:ea typeface="Cambria" charset="0"/>
                <a:cs typeface="Cambria" charset="0"/>
              </a:rPr>
              <a:t>Community Engagement Mission </a:t>
            </a:r>
            <a:br>
              <a:rPr lang="en-US" sz="3600" b="1" dirty="0">
                <a:solidFill>
                  <a:srgbClr val="C00000"/>
                </a:solidFill>
                <a:latin typeface="Cambria" charset="0"/>
                <a:ea typeface="Cambria" charset="0"/>
                <a:cs typeface="Cambria" charset="0"/>
              </a:rPr>
            </a:br>
            <a:endParaRPr lang="en-US" sz="3600" b="1" dirty="0">
              <a:solidFill>
                <a:srgbClr val="C00000"/>
              </a:solidFill>
              <a:latin typeface="Cambria" charset="0"/>
              <a:ea typeface="Cambria" charset="0"/>
              <a:cs typeface="Cambria" charset="0"/>
            </a:endParaRPr>
          </a:p>
        </p:txBody>
      </p:sp>
      <p:sp>
        <p:nvSpPr>
          <p:cNvPr id="6" name="Date Placeholder 5"/>
          <p:cNvSpPr>
            <a:spLocks noGrp="1"/>
          </p:cNvSpPr>
          <p:nvPr>
            <p:ph type="dt" sz="half" idx="10"/>
          </p:nvPr>
        </p:nvSpPr>
        <p:spPr/>
        <p:txBody>
          <a:bodyPr/>
          <a:lstStyle/>
          <a:p>
            <a:pPr>
              <a:defRPr/>
            </a:pPr>
            <a:r>
              <a:rPr lang="en-US" dirty="0" smtClean="0"/>
              <a:t> </a:t>
            </a:r>
            <a:endParaRPr lang="en-US" dirty="0"/>
          </a:p>
        </p:txBody>
      </p:sp>
      <p:sp>
        <p:nvSpPr>
          <p:cNvPr id="4" name="Footer Placeholder 3"/>
          <p:cNvSpPr>
            <a:spLocks noGrp="1"/>
          </p:cNvSpPr>
          <p:nvPr>
            <p:ph type="ftr" sz="quarter" idx="11"/>
          </p:nvPr>
        </p:nvSpPr>
        <p:spPr/>
        <p:txBody>
          <a:bodyPr/>
          <a:lstStyle/>
          <a:p>
            <a:pPr>
              <a:defRPr/>
            </a:pPr>
            <a:r>
              <a:rPr lang="en-US" dirty="0" smtClean="0"/>
              <a:t> </a:t>
            </a:r>
            <a:endParaRPr lang="en-US" dirty="0"/>
          </a:p>
        </p:txBody>
      </p:sp>
      <p:sp>
        <p:nvSpPr>
          <p:cNvPr id="17411" name="Content Placeholder 2"/>
          <p:cNvSpPr>
            <a:spLocks noGrp="1"/>
          </p:cNvSpPr>
          <p:nvPr>
            <p:ph sz="quarter" idx="1"/>
          </p:nvPr>
        </p:nvSpPr>
        <p:spPr>
          <a:xfrm>
            <a:off x="457200" y="1417638"/>
            <a:ext cx="6453052" cy="5202618"/>
          </a:xfrm>
        </p:spPr>
        <p:txBody>
          <a:bodyPr>
            <a:normAutofit fontScale="77500" lnSpcReduction="20000"/>
          </a:bodyPr>
          <a:lstStyle/>
          <a:p>
            <a:pPr marL="274320" lvl="1" indent="0">
              <a:buNone/>
            </a:pPr>
            <a:r>
              <a:rPr lang="en-US" sz="3600" dirty="0"/>
              <a:t>To improve the oral health and enhance the quality of life of our global community.</a:t>
            </a:r>
          </a:p>
          <a:p>
            <a:pPr marL="274320" lvl="1" indent="0">
              <a:buNone/>
            </a:pPr>
            <a:endParaRPr lang="en-US" sz="3600" dirty="0"/>
          </a:p>
          <a:p>
            <a:pPr marL="274320" lvl="1" indent="0">
              <a:buNone/>
            </a:pPr>
            <a:r>
              <a:rPr lang="en-US" sz="3600" dirty="0"/>
              <a:t>To enhance the educational experience of our students.</a:t>
            </a:r>
          </a:p>
          <a:p>
            <a:pPr marL="274320" lvl="1" indent="0">
              <a:buNone/>
            </a:pPr>
            <a:r>
              <a:rPr lang="en-US" sz="3600" dirty="0"/>
              <a:t>	</a:t>
            </a:r>
          </a:p>
          <a:p>
            <a:pPr marL="274320" lvl="1" indent="0">
              <a:buNone/>
            </a:pPr>
            <a:r>
              <a:rPr lang="en-US" sz="3600" dirty="0"/>
              <a:t>Populations we target:</a:t>
            </a:r>
          </a:p>
          <a:p>
            <a:pPr lvl="1">
              <a:lnSpc>
                <a:spcPct val="80000"/>
              </a:lnSpc>
              <a:spcBef>
                <a:spcPct val="0"/>
              </a:spcBef>
            </a:pPr>
            <a:endParaRPr lang="en-US" sz="2550" dirty="0"/>
          </a:p>
          <a:p>
            <a:pPr lvl="1">
              <a:lnSpc>
                <a:spcPct val="80000"/>
              </a:lnSpc>
              <a:spcBef>
                <a:spcPct val="0"/>
              </a:spcBef>
            </a:pPr>
            <a:r>
              <a:rPr lang="en-US" sz="2550" dirty="0"/>
              <a:t>Homeless</a:t>
            </a:r>
          </a:p>
          <a:p>
            <a:pPr lvl="1">
              <a:lnSpc>
                <a:spcPct val="80000"/>
              </a:lnSpc>
              <a:spcBef>
                <a:spcPct val="0"/>
              </a:spcBef>
            </a:pPr>
            <a:endParaRPr lang="en-US" sz="2550" dirty="0"/>
          </a:p>
          <a:p>
            <a:pPr lvl="1">
              <a:lnSpc>
                <a:spcPct val="80000"/>
              </a:lnSpc>
              <a:spcBef>
                <a:spcPct val="0"/>
              </a:spcBef>
            </a:pPr>
            <a:r>
              <a:rPr lang="en-US" sz="2550" dirty="0"/>
              <a:t>Financially disadvantaged</a:t>
            </a:r>
          </a:p>
          <a:p>
            <a:pPr>
              <a:lnSpc>
                <a:spcPct val="80000"/>
              </a:lnSpc>
              <a:spcBef>
                <a:spcPct val="0"/>
              </a:spcBef>
              <a:buFontTx/>
              <a:buNone/>
            </a:pPr>
            <a:r>
              <a:rPr lang="en-US" sz="2550" dirty="0"/>
              <a:t>	</a:t>
            </a:r>
          </a:p>
          <a:p>
            <a:pPr lvl="1">
              <a:lnSpc>
                <a:spcPct val="80000"/>
              </a:lnSpc>
              <a:spcBef>
                <a:spcPct val="0"/>
              </a:spcBef>
            </a:pPr>
            <a:r>
              <a:rPr lang="en-US" sz="2550" dirty="0"/>
              <a:t>Uninsured/underinsured children and adults</a:t>
            </a:r>
          </a:p>
          <a:p>
            <a:pPr>
              <a:lnSpc>
                <a:spcPct val="80000"/>
              </a:lnSpc>
              <a:spcBef>
                <a:spcPct val="0"/>
              </a:spcBef>
            </a:pPr>
            <a:endParaRPr lang="en-US" sz="2550" dirty="0"/>
          </a:p>
          <a:p>
            <a:pPr lvl="1">
              <a:lnSpc>
                <a:spcPct val="80000"/>
              </a:lnSpc>
              <a:spcBef>
                <a:spcPct val="0"/>
              </a:spcBef>
            </a:pPr>
            <a:r>
              <a:rPr lang="en-US" sz="2550" dirty="0" smtClean="0"/>
              <a:t>Seniors</a:t>
            </a:r>
            <a:endParaRPr lang="en-US" sz="2550" dirty="0"/>
          </a:p>
          <a:p>
            <a:pPr>
              <a:lnSpc>
                <a:spcPct val="80000"/>
              </a:lnSpc>
              <a:spcBef>
                <a:spcPct val="0"/>
              </a:spcBef>
              <a:buFontTx/>
              <a:buNone/>
            </a:pPr>
            <a:endParaRPr lang="en-US" sz="2550" dirty="0"/>
          </a:p>
          <a:p>
            <a:pPr lvl="1">
              <a:lnSpc>
                <a:spcPct val="80000"/>
              </a:lnSpc>
              <a:spcBef>
                <a:spcPct val="0"/>
              </a:spcBef>
            </a:pPr>
            <a:r>
              <a:rPr lang="en-US" sz="2550" dirty="0"/>
              <a:t>Individuals living with HIV</a:t>
            </a:r>
          </a:p>
          <a:p>
            <a:pPr lvl="1" eaLnBrk="1" hangingPunct="1"/>
            <a:endParaRPr lang="en-US" sz="2250" dirty="0"/>
          </a:p>
          <a:p>
            <a:pPr eaLnBrk="1" hangingPunct="1">
              <a:buFont typeface="Wingdings" pitchFamily="-64" charset="2"/>
              <a:buNone/>
            </a:pPr>
            <a:endParaRPr lang="en-US" dirty="0" smtClean="0"/>
          </a:p>
        </p:txBody>
      </p:sp>
      <p:pic>
        <p:nvPicPr>
          <p:cNvPr id="9" name="Online Image Placeholder 2"/>
          <p:cNvPicPr>
            <a:picLocks noChangeAspect="1"/>
          </p:cNvPicPr>
          <p:nvPr/>
        </p:nvPicPr>
        <p:blipFill rotWithShape="1">
          <a:blip r:embed="rId2" cstate="print">
            <a:extLst>
              <a:ext uri="{28A0092B-C50C-407E-A947-70E740481C1C}">
                <a14:useLocalDpi xmlns:a14="http://schemas.microsoft.com/office/drawing/2010/main" val="0"/>
              </a:ext>
            </a:extLst>
          </a:blip>
          <a:srcRect r="10714"/>
          <a:stretch/>
        </p:blipFill>
        <p:spPr>
          <a:xfrm>
            <a:off x="5840541" y="5069663"/>
            <a:ext cx="2297438" cy="1550593"/>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40541" y="3519374"/>
            <a:ext cx="2297438" cy="1418385"/>
          </a:xfrm>
          <a:prstGeom prst="rect">
            <a:avLst/>
          </a:prstGeom>
        </p:spPr>
      </p:pic>
    </p:spTree>
    <p:extLst>
      <p:ext uri="{BB962C8B-B14F-4D97-AF65-F5344CB8AC3E}">
        <p14:creationId xmlns:p14="http://schemas.microsoft.com/office/powerpoint/2010/main" val="6120095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954" y="360669"/>
            <a:ext cx="6457950" cy="742950"/>
          </a:xfrm>
        </p:spPr>
        <p:txBody>
          <a:bodyPr>
            <a:normAutofit/>
          </a:bodyPr>
          <a:lstStyle/>
          <a:p>
            <a:r>
              <a:rPr lang="en-US" sz="3600" b="1" dirty="0" smtClean="0">
                <a:latin typeface="Cambria" charset="0"/>
                <a:ea typeface="Cambria" charset="0"/>
                <a:cs typeface="Cambria" charset="0"/>
              </a:rPr>
              <a:t>Boston: 2015-2016</a:t>
            </a:r>
            <a:endParaRPr lang="en-US" sz="3600" b="1" dirty="0">
              <a:latin typeface="Cambria" charset="0"/>
              <a:ea typeface="Cambria" charset="0"/>
              <a:cs typeface="Cambria" charset="0"/>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976" r="5466"/>
          <a:stretch/>
        </p:blipFill>
        <p:spPr>
          <a:xfrm>
            <a:off x="4992971" y="0"/>
            <a:ext cx="3474720" cy="3968496"/>
          </a:xfrm>
          <a:prstGeom prst="rect">
            <a:avLst/>
          </a:prstGeom>
        </p:spPr>
      </p:pic>
      <p:sp>
        <p:nvSpPr>
          <p:cNvPr id="6" name="Title 1"/>
          <p:cNvSpPr txBox="1">
            <a:spLocks/>
          </p:cNvSpPr>
          <p:nvPr/>
        </p:nvSpPr>
        <p:spPr>
          <a:xfrm>
            <a:off x="1574008" y="971551"/>
            <a:ext cx="6084094" cy="457200"/>
          </a:xfrm>
          <a:prstGeom prst="rect">
            <a:avLst/>
          </a:prstGeom>
        </p:spPr>
        <p:txBody>
          <a:bodyPr vert="horz" anchor="ctr">
            <a:normAutofit fontScale="45000" lnSpcReduction="20000"/>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3300" dirty="0"/>
              <a:t/>
            </a:r>
            <a:br>
              <a:rPr lang="en-US" sz="3300" dirty="0"/>
            </a:br>
            <a:r>
              <a:rPr lang="en-US" sz="3300" dirty="0"/>
              <a:t> </a:t>
            </a: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11148" y="3408147"/>
            <a:ext cx="1301679" cy="1735571"/>
          </a:xfrm>
          <a:prstGeom prst="rect">
            <a:avLst/>
          </a:prstGeom>
        </p:spPr>
      </p:pic>
      <p:sp>
        <p:nvSpPr>
          <p:cNvPr id="12" name="Text Placeholder 4"/>
          <p:cNvSpPr txBox="1">
            <a:spLocks/>
          </p:cNvSpPr>
          <p:nvPr/>
        </p:nvSpPr>
        <p:spPr>
          <a:xfrm>
            <a:off x="482954" y="971551"/>
            <a:ext cx="5261698" cy="6069329"/>
          </a:xfrm>
          <a:prstGeom prst="rect">
            <a:avLst/>
          </a:prstGeom>
        </p:spPr>
        <p:txBody>
          <a:bodyPr vert="horz" lIns="91440" tIns="45720" rIns="91440" bIns="45720" rtlCol="0">
            <a:normAutofit/>
          </a:bodyPr>
          <a:lstStyle>
            <a:lvl1pPr marL="257175" indent="-171450" algn="l" defTabSz="685800" rtl="0" eaLnBrk="1" latinLnBrk="0" hangingPunct="1">
              <a:spcBef>
                <a:spcPct val="20000"/>
              </a:spcBef>
              <a:buClr>
                <a:schemeClr val="accent1"/>
              </a:buClr>
              <a:buFont typeface="Arial" pitchFamily="34" charset="0"/>
              <a:buChar char="•"/>
              <a:defRPr sz="1650" kern="1200">
                <a:solidFill>
                  <a:schemeClr val="tx1"/>
                </a:solidFill>
                <a:latin typeface="+mn-lt"/>
                <a:ea typeface="+mn-ea"/>
                <a:cs typeface="+mn-cs"/>
              </a:defRPr>
            </a:lvl1pPr>
            <a:lvl2pPr marL="480060" indent="-171450" algn="l" defTabSz="685800" rtl="0" eaLnBrk="1" latinLnBrk="0" hangingPunct="1">
              <a:spcBef>
                <a:spcPct val="20000"/>
              </a:spcBef>
              <a:buClr>
                <a:schemeClr val="accent2"/>
              </a:buClr>
              <a:buFont typeface="Arial" pitchFamily="34" charset="0"/>
              <a:buChar char="•"/>
              <a:defRPr sz="1500" kern="1200">
                <a:solidFill>
                  <a:schemeClr val="tx1"/>
                </a:solidFill>
                <a:latin typeface="+mn-lt"/>
                <a:ea typeface="+mn-ea"/>
                <a:cs typeface="+mn-cs"/>
              </a:defRPr>
            </a:lvl2pPr>
            <a:lvl3pPr marL="754380" indent="-171450" algn="l" defTabSz="685800" rtl="0" eaLnBrk="1" latinLnBrk="0" hangingPunct="1">
              <a:spcBef>
                <a:spcPct val="20000"/>
              </a:spcBef>
              <a:buClr>
                <a:schemeClr val="accent3"/>
              </a:buClr>
              <a:buFont typeface="Arial" pitchFamily="34" charset="0"/>
              <a:buChar char="•"/>
              <a:defRPr sz="1350" kern="1200">
                <a:solidFill>
                  <a:schemeClr val="tx1"/>
                </a:solidFill>
                <a:latin typeface="+mn-lt"/>
                <a:ea typeface="+mn-ea"/>
                <a:cs typeface="+mn-cs"/>
              </a:defRPr>
            </a:lvl3pPr>
            <a:lvl4pPr marL="960120" indent="-171450" algn="l" defTabSz="685800" rtl="0" eaLnBrk="1" latinLnBrk="0" hangingPunct="1">
              <a:spcBef>
                <a:spcPct val="20000"/>
              </a:spcBef>
              <a:buClr>
                <a:schemeClr val="accent4"/>
              </a:buClr>
              <a:buFont typeface="Arial" pitchFamily="34" charset="0"/>
              <a:buChar char="•"/>
              <a:defRPr sz="1200" kern="1200">
                <a:solidFill>
                  <a:schemeClr val="tx1"/>
                </a:solidFill>
                <a:latin typeface="+mn-lt"/>
                <a:ea typeface="+mn-ea"/>
                <a:cs typeface="+mn-cs"/>
              </a:defRPr>
            </a:lvl4pPr>
            <a:lvl5pPr marL="1165860" indent="-171450" algn="l" defTabSz="685800" rtl="0" eaLnBrk="1" latinLnBrk="0" hangingPunct="1">
              <a:spcBef>
                <a:spcPct val="20000"/>
              </a:spcBef>
              <a:buClr>
                <a:schemeClr val="accent5"/>
              </a:buClr>
              <a:buFont typeface="Arial" pitchFamily="34" charset="0"/>
              <a:buChar char="•"/>
              <a:defRPr sz="1050" kern="1200" baseline="0">
                <a:solidFill>
                  <a:schemeClr val="tx1"/>
                </a:solidFill>
                <a:latin typeface="+mn-lt"/>
                <a:ea typeface="+mn-ea"/>
                <a:cs typeface="+mn-cs"/>
              </a:defRPr>
            </a:lvl5pPr>
            <a:lvl6pPr marL="1303020" indent="-137160" algn="l" defTabSz="685800" rtl="0" eaLnBrk="1" latinLnBrk="0" hangingPunct="1">
              <a:spcBef>
                <a:spcPct val="20000"/>
              </a:spcBef>
              <a:buClr>
                <a:schemeClr val="accent1"/>
              </a:buClr>
              <a:buFont typeface="Arial" pitchFamily="34" charset="0"/>
              <a:buChar char="•"/>
              <a:defRPr sz="1050" kern="1200" baseline="0">
                <a:solidFill>
                  <a:schemeClr val="tx1"/>
                </a:solidFill>
                <a:latin typeface="+mn-lt"/>
                <a:ea typeface="+mn-ea"/>
                <a:cs typeface="+mn-cs"/>
              </a:defRPr>
            </a:lvl6pPr>
            <a:lvl7pPr marL="1440180" indent="-137160" algn="l" defTabSz="685800" rtl="0" eaLnBrk="1" latinLnBrk="0" hangingPunct="1">
              <a:spcBef>
                <a:spcPct val="20000"/>
              </a:spcBef>
              <a:buClr>
                <a:schemeClr val="accent2"/>
              </a:buClr>
              <a:buFont typeface="Arial" pitchFamily="34" charset="0"/>
              <a:buChar char="•"/>
              <a:defRPr sz="1050" kern="1200">
                <a:solidFill>
                  <a:schemeClr val="tx1"/>
                </a:solidFill>
                <a:latin typeface="+mn-lt"/>
                <a:ea typeface="+mn-ea"/>
                <a:cs typeface="+mn-cs"/>
              </a:defRPr>
            </a:lvl7pPr>
            <a:lvl8pPr marL="1577340" indent="-137160" algn="l" defTabSz="685800" rtl="0" eaLnBrk="1" latinLnBrk="0" hangingPunct="1">
              <a:spcBef>
                <a:spcPct val="20000"/>
              </a:spcBef>
              <a:buClr>
                <a:schemeClr val="accent3"/>
              </a:buClr>
              <a:buFont typeface="Arial" pitchFamily="34" charset="0"/>
              <a:buChar char="•"/>
              <a:defRPr sz="1050" kern="1200">
                <a:solidFill>
                  <a:schemeClr val="tx1"/>
                </a:solidFill>
                <a:latin typeface="+mn-lt"/>
                <a:ea typeface="+mn-ea"/>
                <a:cs typeface="+mn-cs"/>
              </a:defRPr>
            </a:lvl8pPr>
            <a:lvl9pPr marL="1714500" indent="-137160" algn="l" defTabSz="685800" rtl="0" eaLnBrk="1" latinLnBrk="0" hangingPunct="1">
              <a:spcBef>
                <a:spcPct val="20000"/>
              </a:spcBef>
              <a:buClr>
                <a:schemeClr val="accent4"/>
              </a:buClr>
              <a:buFont typeface="Arial" pitchFamily="34" charset="0"/>
              <a:buChar char="•"/>
              <a:defRPr sz="1050" kern="1200">
                <a:solidFill>
                  <a:schemeClr val="tx1"/>
                </a:solidFill>
                <a:latin typeface="+mn-lt"/>
                <a:ea typeface="+mn-ea"/>
                <a:cs typeface="+mn-cs"/>
              </a:defRPr>
            </a:lvl9pPr>
          </a:lstStyle>
          <a:p>
            <a:r>
              <a:rPr lang="en-US" sz="3000" dirty="0" smtClean="0"/>
              <a:t>Community-based Education</a:t>
            </a:r>
          </a:p>
          <a:p>
            <a:pPr lvl="1"/>
            <a:r>
              <a:rPr lang="en-US" sz="2600" dirty="0" smtClean="0"/>
              <a:t>80,000 visits in community health centers, hospital dental clinics  and a federal medical center</a:t>
            </a:r>
          </a:p>
          <a:p>
            <a:r>
              <a:rPr lang="en-US" sz="3000" dirty="0" smtClean="0"/>
              <a:t>School-based Programs </a:t>
            </a:r>
          </a:p>
          <a:p>
            <a:pPr lvl="1"/>
            <a:r>
              <a:rPr lang="en-US" sz="1700" dirty="0" smtClean="0"/>
              <a:t>30 Boston Public Schools</a:t>
            </a:r>
          </a:p>
          <a:p>
            <a:pPr lvl="2"/>
            <a:r>
              <a:rPr lang="en-US" sz="1700" dirty="0" smtClean="0"/>
              <a:t>3,374 children educated</a:t>
            </a:r>
          </a:p>
          <a:p>
            <a:pPr lvl="2"/>
            <a:r>
              <a:rPr lang="en-US" sz="1700" dirty="0" smtClean="0"/>
              <a:t>873 preventive dental visits</a:t>
            </a:r>
          </a:p>
          <a:p>
            <a:pPr lvl="2"/>
            <a:r>
              <a:rPr lang="en-US" sz="1700" dirty="0" smtClean="0"/>
              <a:t>363 molars sealed / 132 children</a:t>
            </a:r>
          </a:p>
          <a:p>
            <a:r>
              <a:rPr lang="en-US" sz="3000" dirty="0" smtClean="0"/>
              <a:t>Community Outreach</a:t>
            </a:r>
          </a:p>
          <a:p>
            <a:pPr lvl="1"/>
            <a:r>
              <a:rPr lang="en-US" sz="2400" dirty="0" smtClean="0"/>
              <a:t>117 oral health promotion and non-oral health initiatives</a:t>
            </a:r>
          </a:p>
          <a:p>
            <a:pPr lvl="1"/>
            <a:r>
              <a:rPr lang="en-US" sz="2400" dirty="0" smtClean="0"/>
              <a:t>69% of students participate in outreach activities</a:t>
            </a:r>
          </a:p>
          <a:p>
            <a:pPr lvl="1"/>
            <a:endParaRPr lang="en-US" sz="2200" dirty="0" smtClean="0"/>
          </a:p>
          <a:p>
            <a:endParaRPr lang="en-US" sz="2800" dirty="0" smtClean="0"/>
          </a:p>
          <a:p>
            <a:endParaRPr lang="en-US" dirty="0"/>
          </a:p>
        </p:txBody>
      </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54241" y="5244178"/>
            <a:ext cx="1858586" cy="1481577"/>
          </a:xfrm>
          <a:prstGeom prst="rect">
            <a:avLst/>
          </a:prstGeom>
        </p:spPr>
      </p:pic>
    </p:spTree>
    <p:extLst>
      <p:ext uri="{BB962C8B-B14F-4D97-AF65-F5344CB8AC3E}">
        <p14:creationId xmlns:p14="http://schemas.microsoft.com/office/powerpoint/2010/main" val="1755441492"/>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ctr"/>
          <a:lstStyle/>
          <a:p>
            <a:pPr algn="ctr"/>
            <a:r>
              <a:rPr lang="en-US" b="1" dirty="0" smtClean="0"/>
              <a:t>Zachary Hobbs</a:t>
            </a:r>
            <a:endParaRPr lang="en-US" b="1" dirty="0"/>
          </a:p>
        </p:txBody>
      </p:sp>
      <p:sp>
        <p:nvSpPr>
          <p:cNvPr id="3" name="Subtitle 2"/>
          <p:cNvSpPr>
            <a:spLocks noGrp="1"/>
          </p:cNvSpPr>
          <p:nvPr>
            <p:ph type="subTitle" idx="1"/>
          </p:nvPr>
        </p:nvSpPr>
        <p:spPr>
          <a:xfrm>
            <a:off x="1226820" y="4190430"/>
            <a:ext cx="6461760" cy="946404"/>
          </a:xfrm>
        </p:spPr>
        <p:txBody>
          <a:bodyPr anchor="ctr">
            <a:normAutofit/>
          </a:bodyPr>
          <a:lstStyle/>
          <a:p>
            <a:pPr algn="ctr"/>
            <a:r>
              <a:rPr lang="en-US" sz="2200" b="1" dirty="0"/>
              <a:t>Director</a:t>
            </a:r>
          </a:p>
          <a:p>
            <a:pPr algn="ctr"/>
            <a:r>
              <a:rPr lang="en-US" sz="2200" b="1" dirty="0"/>
              <a:t>Boston University Community Service Center</a:t>
            </a:r>
          </a:p>
        </p:txBody>
      </p:sp>
    </p:spTree>
    <p:extLst>
      <p:ext uri="{BB962C8B-B14F-4D97-AF65-F5344CB8AC3E}">
        <p14:creationId xmlns:p14="http://schemas.microsoft.com/office/powerpoint/2010/main" val="862519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3423" b="6210"/>
          <a:stretch/>
        </p:blipFill>
        <p:spPr>
          <a:xfrm>
            <a:off x="1143000" y="857250"/>
            <a:ext cx="6858000" cy="412056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2" y="5267771"/>
            <a:ext cx="3801943" cy="443634"/>
          </a:xfrm>
          <a:prstGeom prst="rect">
            <a:avLst/>
          </a:prstGeom>
        </p:spPr>
      </p:pic>
      <p:sp>
        <p:nvSpPr>
          <p:cNvPr id="6" name="TextBox 5"/>
          <p:cNvSpPr txBox="1"/>
          <p:nvPr/>
        </p:nvSpPr>
        <p:spPr>
          <a:xfrm>
            <a:off x="5935897" y="5039466"/>
            <a:ext cx="1980344" cy="923330"/>
          </a:xfrm>
          <a:prstGeom prst="rect">
            <a:avLst/>
          </a:prstGeom>
          <a:noFill/>
        </p:spPr>
        <p:txBody>
          <a:bodyPr wrap="square" rtlCol="0">
            <a:spAutoFit/>
          </a:bodyPr>
          <a:lstStyle/>
          <a:p>
            <a:pPr>
              <a:lnSpc>
                <a:spcPct val="150000"/>
              </a:lnSpc>
            </a:pPr>
            <a:r>
              <a:rPr lang="en-US" b="1" dirty="0">
                <a:latin typeface="Helvetica" charset="0"/>
                <a:ea typeface="Helvetica" charset="0"/>
                <a:cs typeface="Helvetica" charset="0"/>
                <a:hlinkClick r:id="rId4"/>
              </a:rPr>
              <a:t>www.bu.edu/csc</a:t>
            </a:r>
            <a:endParaRPr lang="en-US" b="1" dirty="0">
              <a:latin typeface="Helvetica" charset="0"/>
              <a:ea typeface="Helvetica" charset="0"/>
              <a:cs typeface="Helvetica" charset="0"/>
            </a:endParaRPr>
          </a:p>
          <a:p>
            <a:pPr>
              <a:lnSpc>
                <a:spcPct val="150000"/>
              </a:lnSpc>
            </a:pPr>
            <a:r>
              <a:rPr lang="en-US" b="1" dirty="0">
                <a:latin typeface="Helvetica" charset="0"/>
                <a:ea typeface="Helvetica" charset="0"/>
                <a:cs typeface="Helvetica" charset="0"/>
              </a:rPr>
              <a:t>GSU, 4</a:t>
            </a:r>
            <a:r>
              <a:rPr lang="en-US" b="1" baseline="30000" dirty="0">
                <a:latin typeface="Helvetica" charset="0"/>
                <a:ea typeface="Helvetica" charset="0"/>
                <a:cs typeface="Helvetica" charset="0"/>
              </a:rPr>
              <a:t>th</a:t>
            </a:r>
            <a:r>
              <a:rPr lang="en-US" b="1" dirty="0">
                <a:latin typeface="Helvetica" charset="0"/>
                <a:ea typeface="Helvetica" charset="0"/>
                <a:cs typeface="Helvetica" charset="0"/>
              </a:rPr>
              <a:t> Floor</a:t>
            </a:r>
          </a:p>
        </p:txBody>
      </p:sp>
    </p:spTree>
    <p:extLst>
      <p:ext uri="{BB962C8B-B14F-4D97-AF65-F5344CB8AC3E}">
        <p14:creationId xmlns:p14="http://schemas.microsoft.com/office/powerpoint/2010/main" val="10185847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857250"/>
            <a:ext cx="6858000" cy="5143500"/>
          </a:xfrm>
          <a:prstGeom prst="rect">
            <a:avLst/>
          </a:prstGeom>
        </p:spPr>
      </p:pic>
    </p:spTree>
    <p:extLst>
      <p:ext uri="{BB962C8B-B14F-4D97-AF65-F5344CB8AC3E}">
        <p14:creationId xmlns:p14="http://schemas.microsoft.com/office/powerpoint/2010/main" val="13243710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alphaModFix amt="30000"/>
            <a:extLst>
              <a:ext uri="{28A0092B-C50C-407E-A947-70E740481C1C}">
                <a14:useLocalDpi xmlns:a14="http://schemas.microsoft.com/office/drawing/2010/main" val="0"/>
              </a:ext>
            </a:extLst>
          </a:blip>
          <a:srcRect l="5467" r="9805"/>
          <a:stretch/>
        </p:blipFill>
        <p:spPr>
          <a:xfrm>
            <a:off x="1143000" y="857250"/>
            <a:ext cx="6858000" cy="5143500"/>
          </a:xfrm>
          <a:prstGeom prst="rect">
            <a:avLst/>
          </a:prstGeom>
        </p:spPr>
      </p:pic>
      <p:graphicFrame>
        <p:nvGraphicFramePr>
          <p:cNvPr id="2" name="Diagram 1"/>
          <p:cNvGraphicFramePr/>
          <p:nvPr>
            <p:extLst/>
          </p:nvPr>
        </p:nvGraphicFramePr>
        <p:xfrm>
          <a:off x="1143003" y="988246"/>
          <a:ext cx="6857999" cy="490847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Right Arrow 4"/>
          <p:cNvSpPr/>
          <p:nvPr/>
        </p:nvSpPr>
        <p:spPr>
          <a:xfrm>
            <a:off x="4294600" y="1543050"/>
            <a:ext cx="554804" cy="3929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ight Arrow 8"/>
          <p:cNvSpPr/>
          <p:nvPr/>
        </p:nvSpPr>
        <p:spPr>
          <a:xfrm rot="5400000">
            <a:off x="5788206" y="2381679"/>
            <a:ext cx="554804" cy="3929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ight Arrow 9"/>
          <p:cNvSpPr/>
          <p:nvPr/>
        </p:nvSpPr>
        <p:spPr>
          <a:xfrm rot="8223260">
            <a:off x="4239984" y="2362795"/>
            <a:ext cx="829231" cy="3929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Left-Right Arrow 5"/>
          <p:cNvSpPr/>
          <p:nvPr/>
        </p:nvSpPr>
        <p:spPr>
          <a:xfrm>
            <a:off x="4190570" y="3207464"/>
            <a:ext cx="762857" cy="470043"/>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Left-Right Arrow 10"/>
          <p:cNvSpPr/>
          <p:nvPr/>
        </p:nvSpPr>
        <p:spPr>
          <a:xfrm>
            <a:off x="4190570" y="4862887"/>
            <a:ext cx="762857" cy="470043"/>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Circular Arrow 16"/>
          <p:cNvSpPr/>
          <p:nvPr/>
        </p:nvSpPr>
        <p:spPr>
          <a:xfrm rot="16200000">
            <a:off x="343067" y="2704674"/>
            <a:ext cx="3517617" cy="1587359"/>
          </a:xfrm>
          <a:prstGeom prst="circularArrow">
            <a:avLst>
              <a:gd name="adj1" fmla="val 2625"/>
              <a:gd name="adj2" fmla="val 640988"/>
              <a:gd name="adj3" fmla="val 21246427"/>
              <a:gd name="adj4" fmla="val 10800000"/>
              <a:gd name="adj5" fmla="val 602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21" name="Quad Arrow 20"/>
          <p:cNvSpPr/>
          <p:nvPr/>
        </p:nvSpPr>
        <p:spPr>
          <a:xfrm rot="18938558">
            <a:off x="4205981" y="3947686"/>
            <a:ext cx="732035" cy="702812"/>
          </a:xfrm>
          <a:prstGeom prst="quadArrow">
            <a:avLst>
              <a:gd name="adj1" fmla="val 13093"/>
              <a:gd name="adj2" fmla="val 22500"/>
              <a:gd name="adj3" fmla="val 2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825505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5" grpId="0" animBg="1"/>
      <p:bldP spid="9" grpId="0" animBg="1"/>
      <p:bldP spid="10" grpId="0" animBg="1"/>
      <p:bldP spid="6" grpId="0" animBg="1"/>
      <p:bldP spid="11" grpId="0" animBg="1"/>
      <p:bldP spid="17" grpId="0" animBg="1"/>
      <p:bldP spid="2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alphaModFix amt="80000"/>
            <a:extLst>
              <a:ext uri="{28A0092B-C50C-407E-A947-70E740481C1C}">
                <a14:useLocalDpi xmlns:a14="http://schemas.microsoft.com/office/drawing/2010/main" val="0"/>
              </a:ext>
            </a:extLst>
          </a:blip>
          <a:srcRect l="5467" r="9805"/>
          <a:stretch/>
        </p:blipFill>
        <p:spPr>
          <a:xfrm>
            <a:off x="1143000" y="857250"/>
            <a:ext cx="6858000" cy="5143500"/>
          </a:xfrm>
          <a:prstGeom prst="rect">
            <a:avLst/>
          </a:prstGeom>
        </p:spPr>
      </p:pic>
      <p:sp>
        <p:nvSpPr>
          <p:cNvPr id="9" name="Right Arrow 8"/>
          <p:cNvSpPr/>
          <p:nvPr/>
        </p:nvSpPr>
        <p:spPr>
          <a:xfrm>
            <a:off x="1258584" y="2138311"/>
            <a:ext cx="3228654" cy="1194371"/>
          </a:xfrm>
          <a:prstGeom prst="rightArrow">
            <a:avLst>
              <a:gd name="adj1" fmla="val 50000"/>
              <a:gd name="adj2" fmla="val 64194"/>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solidFill>
                  <a:schemeClr val="tx1"/>
                </a:solidFill>
                <a:latin typeface="Helvetica" charset="0"/>
                <a:ea typeface="Helvetica" charset="0"/>
                <a:cs typeface="Helvetica" charset="0"/>
              </a:rPr>
              <a:t>Engagement</a:t>
            </a:r>
          </a:p>
        </p:txBody>
      </p:sp>
      <p:sp>
        <p:nvSpPr>
          <p:cNvPr id="10" name="Right Arrow 9"/>
          <p:cNvSpPr/>
          <p:nvPr/>
        </p:nvSpPr>
        <p:spPr>
          <a:xfrm>
            <a:off x="1258584" y="3332682"/>
            <a:ext cx="3228654" cy="1194371"/>
          </a:xfrm>
          <a:prstGeom prst="rightArrow">
            <a:avLst>
              <a:gd name="adj1" fmla="val 50000"/>
              <a:gd name="adj2" fmla="val 64194"/>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solidFill>
                  <a:schemeClr val="tx1"/>
                </a:solidFill>
                <a:latin typeface="Helvetica" charset="0"/>
                <a:ea typeface="Helvetica" charset="0"/>
                <a:cs typeface="Helvetica" charset="0"/>
              </a:rPr>
              <a:t>Partnership</a:t>
            </a:r>
          </a:p>
        </p:txBody>
      </p:sp>
      <p:sp>
        <p:nvSpPr>
          <p:cNvPr id="11" name="Right Arrow 10"/>
          <p:cNvSpPr/>
          <p:nvPr/>
        </p:nvSpPr>
        <p:spPr>
          <a:xfrm>
            <a:off x="1258584" y="4527053"/>
            <a:ext cx="3228654" cy="1194371"/>
          </a:xfrm>
          <a:prstGeom prst="rightArrow">
            <a:avLst>
              <a:gd name="adj1" fmla="val 50000"/>
              <a:gd name="adj2" fmla="val 64194"/>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solidFill>
                  <a:schemeClr val="tx1"/>
                </a:solidFill>
                <a:latin typeface="Helvetica" charset="0"/>
                <a:ea typeface="Helvetica" charset="0"/>
                <a:cs typeface="Helvetica" charset="0"/>
              </a:rPr>
              <a:t>Strategy</a:t>
            </a:r>
            <a:endParaRPr lang="en-US" sz="2700" dirty="0">
              <a:solidFill>
                <a:schemeClr val="tx1"/>
              </a:solidFill>
              <a:latin typeface="Helvetica" charset="0"/>
              <a:ea typeface="Helvetica" charset="0"/>
              <a:cs typeface="Helvetica" charset="0"/>
            </a:endParaRPr>
          </a:p>
        </p:txBody>
      </p:sp>
    </p:spTree>
    <p:extLst>
      <p:ext uri="{BB962C8B-B14F-4D97-AF65-F5344CB8AC3E}">
        <p14:creationId xmlns:p14="http://schemas.microsoft.com/office/powerpoint/2010/main" val="1652290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ctr"/>
          <a:lstStyle/>
          <a:p>
            <a:pPr algn="ctr"/>
            <a:r>
              <a:rPr lang="en-US" b="1" dirty="0" smtClean="0"/>
              <a:t>Michael </a:t>
            </a:r>
            <a:r>
              <a:rPr lang="en-US" b="1" dirty="0" err="1" smtClean="0"/>
              <a:t>Dennehy</a:t>
            </a:r>
            <a:endParaRPr lang="en-US" b="1" dirty="0"/>
          </a:p>
        </p:txBody>
      </p:sp>
      <p:sp>
        <p:nvSpPr>
          <p:cNvPr id="3" name="Subtitle 2"/>
          <p:cNvSpPr>
            <a:spLocks noGrp="1"/>
          </p:cNvSpPr>
          <p:nvPr>
            <p:ph type="subTitle" idx="1"/>
          </p:nvPr>
        </p:nvSpPr>
        <p:spPr>
          <a:xfrm>
            <a:off x="1226820" y="4190430"/>
            <a:ext cx="6461760" cy="946404"/>
          </a:xfrm>
        </p:spPr>
        <p:txBody>
          <a:bodyPr anchor="ctr">
            <a:noAutofit/>
          </a:bodyPr>
          <a:lstStyle/>
          <a:p>
            <a:pPr algn="ctr"/>
            <a:r>
              <a:rPr lang="en-US" sz="2200" b="1" dirty="0"/>
              <a:t>Director</a:t>
            </a:r>
          </a:p>
          <a:p>
            <a:pPr algn="ctr"/>
            <a:r>
              <a:rPr lang="en-US" sz="2200" b="1" dirty="0"/>
              <a:t>College Access &amp; Completion</a:t>
            </a:r>
          </a:p>
          <a:p>
            <a:pPr algn="ctr"/>
            <a:r>
              <a:rPr lang="en-US" sz="2200" b="1" dirty="0"/>
              <a:t>School of Education</a:t>
            </a:r>
          </a:p>
        </p:txBody>
      </p:sp>
    </p:spTree>
    <p:extLst>
      <p:ext uri="{BB962C8B-B14F-4D97-AF65-F5344CB8AC3E}">
        <p14:creationId xmlns:p14="http://schemas.microsoft.com/office/powerpoint/2010/main" val="4629784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SED College Access and Completion</a:t>
            </a:r>
            <a:br>
              <a:rPr lang="en-US" b="1" dirty="0" smtClean="0"/>
            </a:br>
            <a:r>
              <a:rPr lang="en-US" sz="2025" b="1" dirty="0"/>
              <a:t>(formerly Boston Public Schools Collaborative Office)</a:t>
            </a:r>
            <a:br>
              <a:rPr lang="en-US" sz="2025" b="1" dirty="0"/>
            </a:br>
            <a:r>
              <a:rPr lang="en-US" b="1" dirty="0" smtClean="0"/>
              <a:t>Programs Overview</a:t>
            </a:r>
            <a:endParaRPr lang="en-US" b="1" dirty="0"/>
          </a:p>
        </p:txBody>
      </p:sp>
      <p:sp>
        <p:nvSpPr>
          <p:cNvPr id="3" name="Content Placeholder 2"/>
          <p:cNvSpPr>
            <a:spLocks noGrp="1"/>
          </p:cNvSpPr>
          <p:nvPr>
            <p:ph sz="half" idx="1"/>
          </p:nvPr>
        </p:nvSpPr>
        <p:spPr>
          <a:xfrm>
            <a:off x="508001" y="1682497"/>
            <a:ext cx="3574902" cy="4974336"/>
          </a:xfrm>
        </p:spPr>
        <p:txBody>
          <a:bodyPr>
            <a:normAutofit fontScale="70000" lnSpcReduction="20000"/>
          </a:bodyPr>
          <a:lstStyle/>
          <a:p>
            <a:pPr marL="0" indent="0">
              <a:buNone/>
            </a:pPr>
            <a:r>
              <a:rPr lang="en-US" sz="3825" b="1" dirty="0">
                <a:solidFill>
                  <a:schemeClr val="tx2"/>
                </a:solidFill>
              </a:rPr>
              <a:t>General College Access</a:t>
            </a:r>
          </a:p>
          <a:p>
            <a:r>
              <a:rPr lang="en-US" sz="3825" dirty="0"/>
              <a:t>Upward Bound (1989)</a:t>
            </a:r>
          </a:p>
          <a:p>
            <a:r>
              <a:rPr lang="en-US" sz="3825" dirty="0"/>
              <a:t>BUILD (1997)</a:t>
            </a:r>
          </a:p>
          <a:p>
            <a:pPr lvl="1"/>
            <a:r>
              <a:rPr lang="en-US" sz="2900" dirty="0"/>
              <a:t>SED and Student Employment</a:t>
            </a:r>
          </a:p>
          <a:p>
            <a:r>
              <a:rPr lang="en-US" sz="3825" dirty="0"/>
              <a:t>Menino-Boston Scholars (1974)</a:t>
            </a:r>
          </a:p>
          <a:p>
            <a:pPr marL="0" indent="0">
              <a:buNone/>
            </a:pPr>
            <a:endParaRPr lang="en-US" sz="3825" dirty="0">
              <a:solidFill>
                <a:schemeClr val="accent2"/>
              </a:solidFill>
            </a:endParaRPr>
          </a:p>
          <a:p>
            <a:pPr marL="0" indent="0">
              <a:buNone/>
            </a:pPr>
            <a:r>
              <a:rPr lang="en-US" sz="3825" b="1" dirty="0">
                <a:solidFill>
                  <a:schemeClr val="tx2"/>
                </a:solidFill>
              </a:rPr>
              <a:t>STEM College Access</a:t>
            </a:r>
          </a:p>
          <a:p>
            <a:r>
              <a:rPr lang="en-US" sz="3825" dirty="0"/>
              <a:t>Upward Bound Math Science (2007)</a:t>
            </a:r>
          </a:p>
          <a:p>
            <a:r>
              <a:rPr lang="en-US" sz="3825" dirty="0"/>
              <a:t>The Calculus Project (2015)</a:t>
            </a:r>
          </a:p>
          <a:p>
            <a:endParaRPr lang="en-US" dirty="0"/>
          </a:p>
          <a:p>
            <a:endParaRPr lang="en-US" dirty="0"/>
          </a:p>
        </p:txBody>
      </p:sp>
      <p:sp>
        <p:nvSpPr>
          <p:cNvPr id="4" name="Content Placeholder 3"/>
          <p:cNvSpPr>
            <a:spLocks noGrp="1"/>
          </p:cNvSpPr>
          <p:nvPr>
            <p:ph sz="half" idx="2"/>
          </p:nvPr>
        </p:nvSpPr>
        <p:spPr>
          <a:xfrm>
            <a:off x="4267200" y="1682497"/>
            <a:ext cx="3857846" cy="2974419"/>
          </a:xfrm>
        </p:spPr>
        <p:txBody>
          <a:bodyPr>
            <a:normAutofit fontScale="70000" lnSpcReduction="20000"/>
          </a:bodyPr>
          <a:lstStyle/>
          <a:p>
            <a:pPr marL="0" indent="0">
              <a:buNone/>
            </a:pPr>
            <a:r>
              <a:rPr lang="en-US" sz="3825" b="1" dirty="0">
                <a:solidFill>
                  <a:schemeClr val="tx2"/>
                </a:solidFill>
              </a:rPr>
              <a:t>College Access with Teacher Prep-focus</a:t>
            </a:r>
          </a:p>
          <a:p>
            <a:r>
              <a:rPr lang="en-US" sz="3825" dirty="0"/>
              <a:t>Educators Rising (2014)</a:t>
            </a:r>
          </a:p>
          <a:p>
            <a:r>
              <a:rPr lang="en-US" sz="3825" dirty="0"/>
              <a:t>AACTE Holmes Scholars (2015)</a:t>
            </a:r>
          </a:p>
          <a:p>
            <a:endParaRPr lang="en-US" dirty="0"/>
          </a:p>
          <a:p>
            <a:endParaRPr lang="en-US" dirty="0"/>
          </a:p>
        </p:txBody>
      </p:sp>
    </p:spTree>
    <p:extLst>
      <p:ext uri="{BB962C8B-B14F-4D97-AF65-F5344CB8AC3E}">
        <p14:creationId xmlns:p14="http://schemas.microsoft.com/office/powerpoint/2010/main" val="50893863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2015-16 Numbers Served and BU Commitments</a:t>
            </a:r>
            <a:endParaRPr 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568144629"/>
              </p:ext>
            </p:extLst>
          </p:nvPr>
        </p:nvGraphicFramePr>
        <p:xfrm>
          <a:off x="508398" y="1417637"/>
          <a:ext cx="7812643" cy="5345232"/>
        </p:xfrm>
        <a:graphic>
          <a:graphicData uri="http://schemas.openxmlformats.org/drawingml/2006/table">
            <a:tbl>
              <a:tblPr>
                <a:tableStyleId>{5C22544A-7EE6-4342-B048-85BDC9FD1C3A}</a:tableStyleId>
              </a:tblPr>
              <a:tblGrid>
                <a:gridCol w="1713777"/>
                <a:gridCol w="1299711"/>
                <a:gridCol w="1311214"/>
                <a:gridCol w="1702276"/>
                <a:gridCol w="1785665"/>
              </a:tblGrid>
              <a:tr h="1388507">
                <a:tc>
                  <a:txBody>
                    <a:bodyPr/>
                    <a:lstStyle/>
                    <a:p>
                      <a:pPr algn="l" fontAlgn="b"/>
                      <a:r>
                        <a:rPr lang="en-US" sz="2000" u="none" strike="noStrike" dirty="0">
                          <a:effectLst/>
                        </a:rPr>
                        <a:t>Program</a:t>
                      </a:r>
                      <a:endParaRPr lang="en-US" sz="2000" b="1" i="0" u="none" strike="noStrike" dirty="0">
                        <a:solidFill>
                          <a:srgbClr val="000000"/>
                        </a:solidFill>
                        <a:effectLst/>
                        <a:latin typeface="Calibri" panose="020F0502020204030204" pitchFamily="34" charset="0"/>
                      </a:endParaRPr>
                    </a:p>
                  </a:txBody>
                  <a:tcPr marL="7121" marR="7121" marT="7121" marB="0" anchor="b"/>
                </a:tc>
                <a:tc>
                  <a:txBody>
                    <a:bodyPr/>
                    <a:lstStyle/>
                    <a:p>
                      <a:pPr algn="l" fontAlgn="b"/>
                      <a:r>
                        <a:rPr lang="en-US" sz="2000" u="none" strike="noStrike" dirty="0">
                          <a:effectLst/>
                        </a:rPr>
                        <a:t>2015-16 Number BPS Students Served</a:t>
                      </a:r>
                      <a:endParaRPr lang="en-US" sz="2000" b="1" i="0" u="none" strike="noStrike" dirty="0">
                        <a:solidFill>
                          <a:srgbClr val="000000"/>
                        </a:solidFill>
                        <a:effectLst/>
                        <a:latin typeface="Calibri" panose="020F0502020204030204" pitchFamily="34" charset="0"/>
                      </a:endParaRPr>
                    </a:p>
                  </a:txBody>
                  <a:tcPr marL="7121" marR="7121" marT="7121" marB="0" anchor="b"/>
                </a:tc>
                <a:tc>
                  <a:txBody>
                    <a:bodyPr/>
                    <a:lstStyle/>
                    <a:p>
                      <a:pPr algn="l" fontAlgn="b"/>
                      <a:r>
                        <a:rPr lang="en-US" sz="2000" u="none" strike="noStrike" dirty="0">
                          <a:effectLst/>
                        </a:rPr>
                        <a:t>Federal Funds</a:t>
                      </a:r>
                      <a:endParaRPr lang="en-US" sz="2000" b="1" i="0" u="none" strike="noStrike" dirty="0">
                        <a:solidFill>
                          <a:srgbClr val="000000"/>
                        </a:solidFill>
                        <a:effectLst/>
                        <a:latin typeface="Calibri" panose="020F0502020204030204" pitchFamily="34" charset="0"/>
                      </a:endParaRPr>
                    </a:p>
                  </a:txBody>
                  <a:tcPr marL="7121" marR="7121" marT="7121" marB="0" anchor="b"/>
                </a:tc>
                <a:tc>
                  <a:txBody>
                    <a:bodyPr/>
                    <a:lstStyle/>
                    <a:p>
                      <a:pPr algn="l" fontAlgn="b"/>
                      <a:r>
                        <a:rPr lang="en-US" sz="2000" u="none" strike="noStrike" dirty="0">
                          <a:effectLst/>
                        </a:rPr>
                        <a:t>BU Funds</a:t>
                      </a:r>
                      <a:endParaRPr lang="en-US" sz="2000" b="1" i="0" u="none" strike="noStrike" dirty="0">
                        <a:solidFill>
                          <a:srgbClr val="000000"/>
                        </a:solidFill>
                        <a:effectLst/>
                        <a:latin typeface="Calibri" panose="020F0502020204030204" pitchFamily="34" charset="0"/>
                      </a:endParaRPr>
                    </a:p>
                  </a:txBody>
                  <a:tcPr marL="7121" marR="7121" marT="7121" marB="0" anchor="b"/>
                </a:tc>
                <a:tc>
                  <a:txBody>
                    <a:bodyPr/>
                    <a:lstStyle/>
                    <a:p>
                      <a:pPr algn="l" fontAlgn="b"/>
                      <a:r>
                        <a:rPr lang="en-US" sz="2000" u="none" strike="noStrike" dirty="0">
                          <a:effectLst/>
                        </a:rPr>
                        <a:t>Notes</a:t>
                      </a:r>
                      <a:endParaRPr lang="en-US" sz="2000" b="1" i="0" u="none" strike="noStrike" dirty="0">
                        <a:solidFill>
                          <a:srgbClr val="000000"/>
                        </a:solidFill>
                        <a:effectLst/>
                        <a:latin typeface="Calibri" panose="020F0502020204030204" pitchFamily="34" charset="0"/>
                      </a:endParaRPr>
                    </a:p>
                  </a:txBody>
                  <a:tcPr marL="7121" marR="7121" marT="7121" marB="0" anchor="b"/>
                </a:tc>
              </a:tr>
              <a:tr h="1044271">
                <a:tc>
                  <a:txBody>
                    <a:bodyPr/>
                    <a:lstStyle/>
                    <a:p>
                      <a:pPr algn="l" fontAlgn="b"/>
                      <a:r>
                        <a:rPr lang="en-US" sz="2000" u="none" strike="noStrike" dirty="0">
                          <a:effectLst/>
                        </a:rPr>
                        <a:t>Upward Bound</a:t>
                      </a:r>
                      <a:endParaRPr lang="en-US" sz="2000" b="0" i="0" u="none" strike="noStrike" dirty="0">
                        <a:solidFill>
                          <a:srgbClr val="000000"/>
                        </a:solidFill>
                        <a:effectLst/>
                        <a:latin typeface="Calibri" panose="020F0502020204030204" pitchFamily="34" charset="0"/>
                      </a:endParaRPr>
                    </a:p>
                  </a:txBody>
                  <a:tcPr marL="7121" marR="7121" marT="7121" marB="0" anchor="b"/>
                </a:tc>
                <a:tc>
                  <a:txBody>
                    <a:bodyPr/>
                    <a:lstStyle/>
                    <a:p>
                      <a:pPr algn="ctr"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7121" marR="7121" marT="7121" marB="0" anchor="b"/>
                </a:tc>
                <a:tc>
                  <a:txBody>
                    <a:bodyPr/>
                    <a:lstStyle/>
                    <a:p>
                      <a:pPr algn="l" fontAlgn="b"/>
                      <a:r>
                        <a:rPr lang="en-US" sz="2000" u="none" strike="noStrike" dirty="0">
                          <a:effectLst/>
                        </a:rPr>
                        <a:t>                                </a:t>
                      </a:r>
                      <a:r>
                        <a:rPr lang="en-US" sz="2000" u="none" strike="noStrike" dirty="0" smtClean="0">
                          <a:effectLst/>
                        </a:rPr>
                        <a:t>$393,563 </a:t>
                      </a:r>
                      <a:endParaRPr lang="en-US" sz="2000" b="0" i="0" u="none" strike="noStrike" dirty="0">
                        <a:solidFill>
                          <a:srgbClr val="000000"/>
                        </a:solidFill>
                        <a:effectLst/>
                        <a:latin typeface="Calibri" panose="020F0502020204030204" pitchFamily="34" charset="0"/>
                      </a:endParaRPr>
                    </a:p>
                  </a:txBody>
                  <a:tcPr marL="7121" marR="7121" marT="7121" marB="0" anchor="b"/>
                </a:tc>
                <a:tc>
                  <a:txBody>
                    <a:bodyPr/>
                    <a:lstStyle/>
                    <a:p>
                      <a:pPr algn="l" fontAlgn="b"/>
                      <a:r>
                        <a:rPr lang="en-US" sz="2000" u="none" strike="noStrike" dirty="0">
                          <a:effectLst/>
                        </a:rPr>
                        <a:t>                                                  </a:t>
                      </a:r>
                      <a:r>
                        <a:rPr lang="en-US" sz="2000" u="none" strike="noStrike" dirty="0" smtClean="0">
                          <a:effectLst/>
                        </a:rPr>
                        <a:t>$90,118 </a:t>
                      </a:r>
                      <a:endParaRPr lang="en-US" sz="2000" b="0" i="0" u="none" strike="noStrike" dirty="0">
                        <a:solidFill>
                          <a:srgbClr val="000000"/>
                        </a:solidFill>
                        <a:effectLst/>
                        <a:latin typeface="Calibri" panose="020F0502020204030204" pitchFamily="34" charset="0"/>
                      </a:endParaRPr>
                    </a:p>
                  </a:txBody>
                  <a:tcPr marL="7121" marR="7121" marT="7121" marB="0" anchor="b"/>
                </a:tc>
                <a:tc>
                  <a:txBody>
                    <a:bodyPr/>
                    <a:lstStyle/>
                    <a:p>
                      <a:pPr algn="l" fontAlgn="b"/>
                      <a:r>
                        <a:rPr lang="en-US" sz="2000" u="none" strike="noStrike" dirty="0">
                          <a:effectLst/>
                        </a:rPr>
                        <a:t>BU funds direct &amp; indirect</a:t>
                      </a:r>
                      <a:endParaRPr lang="en-US" sz="2000" b="0" i="0" u="none" strike="noStrike" dirty="0">
                        <a:solidFill>
                          <a:srgbClr val="000000"/>
                        </a:solidFill>
                        <a:effectLst/>
                        <a:latin typeface="Calibri" panose="020F0502020204030204" pitchFamily="34" charset="0"/>
                      </a:endParaRPr>
                    </a:p>
                  </a:txBody>
                  <a:tcPr marL="7121" marR="7121" marT="7121" marB="0" anchor="b"/>
                </a:tc>
              </a:tr>
              <a:tr h="1150380">
                <a:tc>
                  <a:txBody>
                    <a:bodyPr/>
                    <a:lstStyle/>
                    <a:p>
                      <a:pPr algn="l" fontAlgn="b"/>
                      <a:r>
                        <a:rPr lang="en-US" sz="2000" u="none" strike="noStrike" dirty="0">
                          <a:effectLst/>
                        </a:rPr>
                        <a:t>Upward Bound Math Science</a:t>
                      </a:r>
                      <a:endParaRPr lang="en-US" sz="2000" b="0" i="0" u="none" strike="noStrike" dirty="0">
                        <a:solidFill>
                          <a:srgbClr val="000000"/>
                        </a:solidFill>
                        <a:effectLst/>
                        <a:latin typeface="Calibri" panose="020F0502020204030204" pitchFamily="34" charset="0"/>
                      </a:endParaRPr>
                    </a:p>
                  </a:txBody>
                  <a:tcPr marL="7121" marR="7121" marT="7121" marB="0" anchor="b"/>
                </a:tc>
                <a:tc>
                  <a:txBody>
                    <a:bodyPr/>
                    <a:lstStyle/>
                    <a:p>
                      <a:pPr algn="ctr" fontAlgn="b"/>
                      <a:r>
                        <a:rPr lang="en-US" sz="2000" u="none" strike="noStrike" dirty="0">
                          <a:effectLst/>
                        </a:rPr>
                        <a:t>18</a:t>
                      </a:r>
                      <a:endParaRPr lang="en-US" sz="2000" b="0" i="0" u="none" strike="noStrike" dirty="0">
                        <a:solidFill>
                          <a:srgbClr val="000000"/>
                        </a:solidFill>
                        <a:effectLst/>
                        <a:latin typeface="Calibri" panose="020F0502020204030204" pitchFamily="34" charset="0"/>
                      </a:endParaRPr>
                    </a:p>
                  </a:txBody>
                  <a:tcPr marL="7121" marR="7121" marT="7121" marB="0" anchor="b"/>
                </a:tc>
                <a:tc>
                  <a:txBody>
                    <a:bodyPr/>
                    <a:lstStyle/>
                    <a:p>
                      <a:pPr algn="l" fontAlgn="b"/>
                      <a:r>
                        <a:rPr lang="en-US" sz="2000" u="none" strike="noStrike" dirty="0">
                          <a:effectLst/>
                        </a:rPr>
                        <a:t>                                   </a:t>
                      </a:r>
                      <a:r>
                        <a:rPr lang="en-US" sz="2000" u="none" strike="noStrike" dirty="0" smtClean="0">
                          <a:effectLst/>
                        </a:rPr>
                        <a:t>$66,832 </a:t>
                      </a:r>
                      <a:endParaRPr lang="en-US" sz="2000" b="0" i="0" u="none" strike="noStrike" dirty="0">
                        <a:solidFill>
                          <a:srgbClr val="000000"/>
                        </a:solidFill>
                        <a:effectLst/>
                        <a:latin typeface="Calibri" panose="020F0502020204030204" pitchFamily="34" charset="0"/>
                      </a:endParaRPr>
                    </a:p>
                  </a:txBody>
                  <a:tcPr marL="7121" marR="7121" marT="7121" marB="0" anchor="b"/>
                </a:tc>
                <a:tc>
                  <a:txBody>
                    <a:bodyPr/>
                    <a:lstStyle/>
                    <a:p>
                      <a:pPr algn="l" fontAlgn="b"/>
                      <a:r>
                        <a:rPr lang="en-US" sz="2000" u="none" strike="noStrike" dirty="0">
                          <a:effectLst/>
                        </a:rPr>
                        <a:t>                                                    </a:t>
                      </a:r>
                      <a:r>
                        <a:rPr lang="en-US" sz="2000" u="none" strike="noStrike" dirty="0" smtClean="0">
                          <a:effectLst/>
                        </a:rPr>
                        <a:t>$9,064 </a:t>
                      </a:r>
                      <a:endParaRPr lang="en-US" sz="2000" b="0" i="0" u="none" strike="noStrike" dirty="0">
                        <a:solidFill>
                          <a:srgbClr val="000000"/>
                        </a:solidFill>
                        <a:effectLst/>
                        <a:latin typeface="Calibri" panose="020F0502020204030204" pitchFamily="34" charset="0"/>
                      </a:endParaRPr>
                    </a:p>
                  </a:txBody>
                  <a:tcPr marL="7121" marR="7121" marT="7121" marB="0" anchor="b"/>
                </a:tc>
                <a:tc>
                  <a:txBody>
                    <a:bodyPr/>
                    <a:lstStyle/>
                    <a:p>
                      <a:pPr algn="l" fontAlgn="b"/>
                      <a:r>
                        <a:rPr lang="en-US" sz="2000" u="none" strike="noStrike" dirty="0">
                          <a:effectLst/>
                        </a:rPr>
                        <a:t>UB MS also serves Chelsea students</a:t>
                      </a:r>
                      <a:endParaRPr lang="en-US" sz="2000" b="0" i="0" u="none" strike="noStrike" dirty="0">
                        <a:solidFill>
                          <a:srgbClr val="000000"/>
                        </a:solidFill>
                        <a:effectLst/>
                        <a:latin typeface="Calibri" panose="020F0502020204030204" pitchFamily="34" charset="0"/>
                      </a:endParaRPr>
                    </a:p>
                  </a:txBody>
                  <a:tcPr marL="7121" marR="7121" marT="7121" marB="0" anchor="b"/>
                </a:tc>
              </a:tr>
              <a:tr h="1044271">
                <a:tc>
                  <a:txBody>
                    <a:bodyPr/>
                    <a:lstStyle/>
                    <a:p>
                      <a:pPr algn="l" fontAlgn="b"/>
                      <a:r>
                        <a:rPr lang="en-US" sz="2000" u="none" strike="noStrike" dirty="0">
                          <a:effectLst/>
                        </a:rPr>
                        <a:t>Menino Scholars</a:t>
                      </a:r>
                      <a:endParaRPr lang="en-US" sz="2000" b="0" i="0" u="none" strike="noStrike" dirty="0">
                        <a:solidFill>
                          <a:srgbClr val="000000"/>
                        </a:solidFill>
                        <a:effectLst/>
                        <a:latin typeface="Calibri" panose="020F0502020204030204" pitchFamily="34" charset="0"/>
                      </a:endParaRPr>
                    </a:p>
                  </a:txBody>
                  <a:tcPr marL="7121" marR="7121" marT="7121" marB="0" anchor="b"/>
                </a:tc>
                <a:tc>
                  <a:txBody>
                    <a:bodyPr/>
                    <a:lstStyle/>
                    <a:p>
                      <a:pPr algn="ctr" fontAlgn="b"/>
                      <a:r>
                        <a:rPr lang="en-US" sz="2000" u="none" strike="noStrike" dirty="0">
                          <a:effectLst/>
                        </a:rPr>
                        <a:t>91</a:t>
                      </a:r>
                      <a:endParaRPr lang="en-US" sz="2000" b="0" i="0" u="none" strike="noStrike" dirty="0">
                        <a:solidFill>
                          <a:srgbClr val="000000"/>
                        </a:solidFill>
                        <a:effectLst/>
                        <a:latin typeface="Calibri" panose="020F0502020204030204" pitchFamily="34" charset="0"/>
                      </a:endParaRPr>
                    </a:p>
                  </a:txBody>
                  <a:tcPr marL="7121" marR="7121" marT="7121" marB="0" anchor="b"/>
                </a:tc>
                <a:tc>
                  <a:txBody>
                    <a:bodyPr/>
                    <a:lstStyle/>
                    <a:p>
                      <a:pPr algn="l" fontAlgn="b"/>
                      <a:r>
                        <a:rPr lang="en-US" sz="2000" u="none" strike="noStrike" dirty="0">
                          <a:effectLst/>
                        </a:rPr>
                        <a:t> </a:t>
                      </a:r>
                      <a:endParaRPr lang="en-US" sz="2000" b="0" i="0" u="none" strike="noStrike" dirty="0">
                        <a:solidFill>
                          <a:srgbClr val="000000"/>
                        </a:solidFill>
                        <a:effectLst/>
                        <a:latin typeface="Calibri" panose="020F0502020204030204" pitchFamily="34" charset="0"/>
                      </a:endParaRPr>
                    </a:p>
                  </a:txBody>
                  <a:tcPr marL="7121" marR="7121" marT="7121" marB="0" anchor="b"/>
                </a:tc>
                <a:tc>
                  <a:txBody>
                    <a:bodyPr/>
                    <a:lstStyle/>
                    <a:p>
                      <a:pPr algn="l" fontAlgn="b"/>
                      <a:r>
                        <a:rPr lang="en-US" sz="2000" u="none" strike="noStrike" dirty="0">
                          <a:effectLst/>
                        </a:rPr>
                        <a:t>                                            </a:t>
                      </a:r>
                      <a:r>
                        <a:rPr lang="en-US" sz="2000" u="none" strike="noStrike" dirty="0" smtClean="0">
                          <a:effectLst/>
                        </a:rPr>
                        <a:t>$4,350,669 </a:t>
                      </a:r>
                      <a:endParaRPr lang="en-US" sz="2000" b="0" i="0" u="none" strike="noStrike" dirty="0">
                        <a:solidFill>
                          <a:srgbClr val="000000"/>
                        </a:solidFill>
                        <a:effectLst/>
                        <a:latin typeface="Calibri" panose="020F0502020204030204" pitchFamily="34" charset="0"/>
                      </a:endParaRPr>
                    </a:p>
                  </a:txBody>
                  <a:tcPr marL="7121" marR="7121" marT="7121" marB="0" anchor="b"/>
                </a:tc>
                <a:tc>
                  <a:txBody>
                    <a:bodyPr/>
                    <a:lstStyle/>
                    <a:p>
                      <a:pPr algn="l" fontAlgn="b"/>
                      <a:r>
                        <a:rPr lang="en-US" sz="2000" u="none" strike="noStrike" dirty="0" smtClean="0">
                          <a:effectLst/>
                        </a:rPr>
                        <a:t>Scholarship &amp;</a:t>
                      </a:r>
                      <a:r>
                        <a:rPr lang="en-US" sz="2000" u="none" strike="noStrike" baseline="0" dirty="0" smtClean="0">
                          <a:effectLst/>
                        </a:rPr>
                        <a:t> P</a:t>
                      </a:r>
                      <a:r>
                        <a:rPr lang="en-US" sz="2000" u="none" strike="noStrike" dirty="0" smtClean="0">
                          <a:effectLst/>
                        </a:rPr>
                        <a:t>rogramming</a:t>
                      </a:r>
                      <a:endParaRPr lang="en-US" sz="2000" b="0" i="0" u="none" strike="noStrike" dirty="0">
                        <a:solidFill>
                          <a:srgbClr val="000000"/>
                        </a:solidFill>
                        <a:effectLst/>
                        <a:latin typeface="Calibri" panose="020F0502020204030204" pitchFamily="34" charset="0"/>
                      </a:endParaRPr>
                    </a:p>
                  </a:txBody>
                  <a:tcPr marL="7121" marR="7121" marT="7121" marB="0" anchor="b"/>
                </a:tc>
              </a:tr>
              <a:tr h="575189">
                <a:tc>
                  <a:txBody>
                    <a:bodyPr/>
                    <a:lstStyle/>
                    <a:p>
                      <a:pPr algn="l" fontAlgn="b"/>
                      <a:r>
                        <a:rPr lang="en-US" sz="2000" u="none" strike="noStrike" dirty="0">
                          <a:effectLst/>
                        </a:rPr>
                        <a:t>BUILD</a:t>
                      </a:r>
                      <a:endParaRPr lang="en-US" sz="2000" b="0" i="0" u="none" strike="noStrike" dirty="0">
                        <a:solidFill>
                          <a:srgbClr val="000000"/>
                        </a:solidFill>
                        <a:effectLst/>
                        <a:latin typeface="Calibri" panose="020F0502020204030204" pitchFamily="34" charset="0"/>
                      </a:endParaRPr>
                    </a:p>
                  </a:txBody>
                  <a:tcPr marL="7121" marR="7121" marT="7121" marB="0" anchor="b"/>
                </a:tc>
                <a:tc>
                  <a:txBody>
                    <a:bodyPr/>
                    <a:lstStyle/>
                    <a:p>
                      <a:pPr algn="ctr" fontAlgn="b"/>
                      <a:r>
                        <a:rPr lang="en-US" sz="2000" u="none" strike="noStrike" dirty="0">
                          <a:effectLst/>
                        </a:rPr>
                        <a:t>742</a:t>
                      </a:r>
                      <a:endParaRPr lang="en-US" sz="2000" b="0" i="0" u="none" strike="noStrike" dirty="0">
                        <a:solidFill>
                          <a:srgbClr val="000000"/>
                        </a:solidFill>
                        <a:effectLst/>
                        <a:latin typeface="Calibri" panose="020F0502020204030204" pitchFamily="34" charset="0"/>
                      </a:endParaRPr>
                    </a:p>
                  </a:txBody>
                  <a:tcPr marL="7121" marR="7121" marT="7121" marB="0" anchor="b"/>
                </a:tc>
                <a:tc>
                  <a:txBody>
                    <a:bodyPr/>
                    <a:lstStyle/>
                    <a:p>
                      <a:pPr marL="0" marR="0" algn="l">
                        <a:spcBef>
                          <a:spcPts val="0"/>
                        </a:spcBef>
                        <a:spcAft>
                          <a:spcPts val="0"/>
                        </a:spcAft>
                      </a:pPr>
                      <a:r>
                        <a:rPr lang="en-US" sz="2000" dirty="0">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t>
                      </a:r>
                      <a:r>
                        <a:rPr lang="en-US" sz="2000" dirty="0" smtClean="0">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190,883</a:t>
                      </a:r>
                      <a:endParaRPr lang="en-US" sz="2000" dirty="0">
                        <a:solidFill>
                          <a:schemeClr val="tx1"/>
                        </a:solidFill>
                        <a:effectLst/>
                        <a:latin typeface="Trebuchet MS" panose="020B0603020202020204" pitchFamily="34" charset="0"/>
                        <a:ea typeface="Calibri" panose="020F0502020204030204" pitchFamily="34" charset="0"/>
                        <a:cs typeface="Times New Roman" panose="02020603050405020304" pitchFamily="18" charset="0"/>
                      </a:endParaRPr>
                    </a:p>
                  </a:txBody>
                  <a:tcPr marL="51435" marR="51435" marT="0" marB="0" anchor="b"/>
                </a:tc>
                <a:tc>
                  <a:txBody>
                    <a:bodyPr/>
                    <a:lstStyle/>
                    <a:p>
                      <a:pPr marL="0" marR="0" algn="l">
                        <a:spcBef>
                          <a:spcPts val="0"/>
                        </a:spcBef>
                        <a:spcAft>
                          <a:spcPts val="0"/>
                        </a:spcAft>
                      </a:pPr>
                      <a:r>
                        <a:rPr lang="en-US" sz="2000" dirty="0">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t>
                      </a:r>
                      <a:r>
                        <a:rPr lang="en-US" sz="2000" dirty="0" smtClean="0">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163,193</a:t>
                      </a:r>
                      <a:endParaRPr lang="en-US" sz="2000" dirty="0">
                        <a:solidFill>
                          <a:schemeClr val="tx1"/>
                        </a:solidFill>
                        <a:effectLst/>
                        <a:latin typeface="Trebuchet MS" panose="020B0603020202020204" pitchFamily="34" charset="0"/>
                        <a:ea typeface="Calibri" panose="020F0502020204030204" pitchFamily="34" charset="0"/>
                        <a:cs typeface="Times New Roman" panose="02020603050405020304" pitchFamily="18" charset="0"/>
                      </a:endParaRPr>
                    </a:p>
                  </a:txBody>
                  <a:tcPr marL="51435" marR="51435" marT="0" marB="0" anchor="b"/>
                </a:tc>
                <a:tc>
                  <a:txBody>
                    <a:bodyPr/>
                    <a:lstStyle/>
                    <a:p>
                      <a:pPr algn="l" fontAlgn="b"/>
                      <a:r>
                        <a:rPr lang="en-US" sz="2000" u="none" strike="noStrike" dirty="0">
                          <a:effectLst/>
                        </a:rPr>
                        <a:t> </a:t>
                      </a:r>
                      <a:endParaRPr lang="en-US" sz="2000" b="0" i="0" u="none" strike="noStrike" dirty="0">
                        <a:solidFill>
                          <a:srgbClr val="000000"/>
                        </a:solidFill>
                        <a:effectLst/>
                        <a:latin typeface="Calibri" panose="020F0502020204030204" pitchFamily="34" charset="0"/>
                      </a:endParaRPr>
                    </a:p>
                  </a:txBody>
                  <a:tcPr marL="7121" marR="7121" marT="7121" marB="0" anchor="b"/>
                </a:tc>
              </a:tr>
            </a:tbl>
          </a:graphicData>
        </a:graphic>
      </p:graphicFrame>
    </p:spTree>
    <p:extLst>
      <p:ext uri="{BB962C8B-B14F-4D97-AF65-F5344CB8AC3E}">
        <p14:creationId xmlns:p14="http://schemas.microsoft.com/office/powerpoint/2010/main" val="15317030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BU Commitments to Boston related to College Access</a:t>
            </a:r>
            <a:endParaRPr lang="en-US" dirty="0"/>
          </a:p>
        </p:txBody>
      </p:sp>
      <p:sp>
        <p:nvSpPr>
          <p:cNvPr id="3" name="Content Placeholder 2"/>
          <p:cNvSpPr>
            <a:spLocks noGrp="1"/>
          </p:cNvSpPr>
          <p:nvPr>
            <p:ph sz="half" idx="1"/>
          </p:nvPr>
        </p:nvSpPr>
        <p:spPr>
          <a:xfrm>
            <a:off x="457200" y="1536192"/>
            <a:ext cx="3657600" cy="5321808"/>
          </a:xfrm>
        </p:spPr>
        <p:txBody>
          <a:bodyPr>
            <a:normAutofit lnSpcReduction="10000"/>
          </a:bodyPr>
          <a:lstStyle/>
          <a:p>
            <a:r>
              <a:rPr lang="en-US" sz="2400" b="1" dirty="0" smtClean="0"/>
              <a:t>College Advising Corps </a:t>
            </a:r>
            <a:r>
              <a:rPr lang="en-US" sz="2400" dirty="0" smtClean="0"/>
              <a:t>(2015)</a:t>
            </a:r>
          </a:p>
          <a:p>
            <a:pPr lvl="1"/>
            <a:r>
              <a:rPr lang="en-US" sz="2000" dirty="0" smtClean="0"/>
              <a:t>Recent college graduates who are Americorps member and BU employees</a:t>
            </a:r>
          </a:p>
          <a:p>
            <a:pPr lvl="1"/>
            <a:r>
              <a:rPr lang="en-US" sz="2000" dirty="0" smtClean="0"/>
              <a:t>Goal of CAC </a:t>
            </a:r>
            <a:r>
              <a:rPr lang="en-US" sz="2000" dirty="0"/>
              <a:t>is to increase college attendance rates among less advantaged </a:t>
            </a:r>
            <a:r>
              <a:rPr lang="en-US" sz="2000" dirty="0" smtClean="0"/>
              <a:t>students</a:t>
            </a:r>
            <a:endParaRPr lang="en-US" sz="2000" dirty="0"/>
          </a:p>
          <a:p>
            <a:pPr lvl="1"/>
            <a:r>
              <a:rPr lang="en-US" sz="2000" dirty="0" smtClean="0"/>
              <a:t>In every </a:t>
            </a:r>
            <a:r>
              <a:rPr lang="en-US" sz="2000" dirty="0"/>
              <a:t>BPS high </a:t>
            </a:r>
            <a:r>
              <a:rPr lang="en-US" sz="2000" dirty="0" smtClean="0"/>
              <a:t>school</a:t>
            </a:r>
            <a:endParaRPr lang="en-US" sz="2000" dirty="0"/>
          </a:p>
          <a:p>
            <a:pPr marL="308610" lvl="1" indent="0">
              <a:buNone/>
            </a:pPr>
            <a:endParaRPr lang="en-US" dirty="0" smtClean="0"/>
          </a:p>
          <a:p>
            <a:r>
              <a:rPr lang="en-US" sz="2400" b="1" dirty="0" smtClean="0"/>
              <a:t>BPS Community Scholars </a:t>
            </a:r>
            <a:r>
              <a:rPr lang="en-US" sz="2400" dirty="0" smtClean="0"/>
              <a:t>(2009)</a:t>
            </a:r>
          </a:p>
          <a:p>
            <a:pPr lvl="1"/>
            <a:r>
              <a:rPr lang="en-US" sz="2000" dirty="0" smtClean="0"/>
              <a:t>Any BPS student attending BU is awarded full financial need, no loans</a:t>
            </a:r>
          </a:p>
          <a:p>
            <a:endParaRPr lang="en-US" dirty="0"/>
          </a:p>
        </p:txBody>
      </p:sp>
      <p:sp>
        <p:nvSpPr>
          <p:cNvPr id="4" name="Content Placeholder 3"/>
          <p:cNvSpPr>
            <a:spLocks noGrp="1"/>
          </p:cNvSpPr>
          <p:nvPr>
            <p:ph sz="half" idx="2"/>
          </p:nvPr>
        </p:nvSpPr>
        <p:spPr/>
        <p:txBody>
          <a:bodyPr>
            <a:normAutofit lnSpcReduction="10000"/>
          </a:bodyPr>
          <a:lstStyle/>
          <a:p>
            <a:r>
              <a:rPr lang="en-US" sz="2400" b="1" dirty="0" smtClean="0"/>
              <a:t>BU Undergraduate Admissions Programming for BPS Students</a:t>
            </a:r>
          </a:p>
          <a:p>
            <a:pPr lvl="1"/>
            <a:r>
              <a:rPr lang="en-US" sz="2000" dirty="0" smtClean="0"/>
              <a:t>BPS Summer Experience</a:t>
            </a:r>
          </a:p>
          <a:p>
            <a:pPr lvl="2"/>
            <a:r>
              <a:rPr lang="en-US" sz="2000" dirty="0" smtClean="0"/>
              <a:t>Each August - Rising Juniors</a:t>
            </a:r>
          </a:p>
          <a:p>
            <a:pPr lvl="1"/>
            <a:r>
              <a:rPr lang="en-US" sz="2000" dirty="0" smtClean="0"/>
              <a:t>BPS Overnight</a:t>
            </a:r>
          </a:p>
          <a:p>
            <a:pPr lvl="2"/>
            <a:r>
              <a:rPr lang="en-US" sz="2000" dirty="0" smtClean="0"/>
              <a:t>Each October - Current Seniors</a:t>
            </a:r>
          </a:p>
          <a:p>
            <a:pPr lvl="1"/>
            <a:r>
              <a:rPr lang="en-US" sz="2000" dirty="0" smtClean="0"/>
              <a:t>Free BU TOEFL</a:t>
            </a:r>
          </a:p>
          <a:p>
            <a:pPr lvl="1"/>
            <a:r>
              <a:rPr lang="en-US" sz="2000" dirty="0" smtClean="0"/>
              <a:t>Application fee waived for any BPS student</a:t>
            </a:r>
            <a:endParaRPr lang="en-US" sz="2000" dirty="0"/>
          </a:p>
        </p:txBody>
      </p:sp>
    </p:spTree>
    <p:extLst>
      <p:ext uri="{BB962C8B-B14F-4D97-AF65-F5344CB8AC3E}">
        <p14:creationId xmlns:p14="http://schemas.microsoft.com/office/powerpoint/2010/main" val="12004742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1" y="454438"/>
            <a:ext cx="7886700" cy="544304"/>
          </a:xfrm>
        </p:spPr>
        <p:txBody>
          <a:bodyPr>
            <a:normAutofit fontScale="90000"/>
          </a:bodyPr>
          <a:lstStyle/>
          <a:p>
            <a:r>
              <a:rPr lang="en-US" dirty="0" smtClean="0"/>
              <a:t>Why are these initiatives important?</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4603" y="1746490"/>
            <a:ext cx="8067782" cy="4142246"/>
          </a:xfrm>
        </p:spPr>
      </p:pic>
    </p:spTree>
    <p:extLst>
      <p:ext uri="{BB962C8B-B14F-4D97-AF65-F5344CB8AC3E}">
        <p14:creationId xmlns:p14="http://schemas.microsoft.com/office/powerpoint/2010/main" val="5279560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ctr"/>
          <a:lstStyle/>
          <a:p>
            <a:pPr algn="ctr"/>
            <a:r>
              <a:rPr lang="en-US" b="1" dirty="0" smtClean="0"/>
              <a:t>Danielle Rousseau</a:t>
            </a:r>
            <a:endParaRPr lang="en-US" b="1" dirty="0"/>
          </a:p>
        </p:txBody>
      </p:sp>
      <p:sp>
        <p:nvSpPr>
          <p:cNvPr id="3" name="Subtitle 2"/>
          <p:cNvSpPr>
            <a:spLocks noGrp="1"/>
          </p:cNvSpPr>
          <p:nvPr>
            <p:ph type="subTitle" idx="1"/>
          </p:nvPr>
        </p:nvSpPr>
        <p:spPr>
          <a:xfrm>
            <a:off x="1226820" y="4190430"/>
            <a:ext cx="6461760" cy="1083372"/>
          </a:xfrm>
        </p:spPr>
        <p:txBody>
          <a:bodyPr anchor="ctr">
            <a:noAutofit/>
          </a:bodyPr>
          <a:lstStyle/>
          <a:p>
            <a:pPr algn="ctr"/>
            <a:r>
              <a:rPr lang="en-US" sz="2200" b="1" dirty="0" smtClean="0"/>
              <a:t>Faculty Coordinator, </a:t>
            </a:r>
            <a:r>
              <a:rPr lang="en-US" sz="2200" b="1" dirty="0"/>
              <a:t>Boston University Prison Education Program</a:t>
            </a:r>
          </a:p>
          <a:p>
            <a:pPr algn="ctr"/>
            <a:r>
              <a:rPr lang="en-US" sz="2200" b="1" dirty="0"/>
              <a:t>Assistant Professor of Criminal Justice</a:t>
            </a:r>
          </a:p>
          <a:p>
            <a:pPr algn="ctr"/>
            <a:r>
              <a:rPr lang="en-US" sz="2200" b="1" dirty="0"/>
              <a:t>Metropolitan College</a:t>
            </a:r>
          </a:p>
        </p:txBody>
      </p:sp>
    </p:spTree>
    <p:extLst>
      <p:ext uri="{BB962C8B-B14F-4D97-AF65-F5344CB8AC3E}">
        <p14:creationId xmlns:p14="http://schemas.microsoft.com/office/powerpoint/2010/main" val="205850465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BU PRISON EDUCATION PROGRAM</a:t>
            </a:r>
            <a:br>
              <a:rPr lang="en-US" b="1" dirty="0" smtClean="0"/>
            </a:br>
            <a:r>
              <a:rPr lang="en-US" b="1" dirty="0" smtClean="0"/>
              <a:t>HISTORY</a:t>
            </a:r>
            <a:endParaRPr lang="en-US" b="1" dirty="0"/>
          </a:p>
        </p:txBody>
      </p:sp>
      <p:graphicFrame>
        <p:nvGraphicFramePr>
          <p:cNvPr id="4" name="Diagram 3"/>
          <p:cNvGraphicFramePr/>
          <p:nvPr>
            <p:extLst>
              <p:ext uri="{D42A27DB-BD31-4B8C-83A1-F6EECF244321}">
                <p14:modId xmlns:p14="http://schemas.microsoft.com/office/powerpoint/2010/main" val="1590166645"/>
              </p:ext>
            </p:extLst>
          </p:nvPr>
        </p:nvGraphicFramePr>
        <p:xfrm>
          <a:off x="457200" y="1397002"/>
          <a:ext cx="7827264" cy="52781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8256855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14352" y="321249"/>
            <a:ext cx="7796030" cy="863974"/>
          </a:xfrm>
        </p:spPr>
        <p:txBody>
          <a:bodyPr/>
          <a:lstStyle/>
          <a:p>
            <a:r>
              <a:rPr lang="en-US" b="1" dirty="0" smtClean="0"/>
              <a:t>PROGRAMMING</a:t>
            </a:r>
            <a:endParaRPr lang="en-US" b="1" dirty="0"/>
          </a:p>
        </p:txBody>
      </p:sp>
      <p:sp>
        <p:nvSpPr>
          <p:cNvPr id="10" name="Text Placeholder 9"/>
          <p:cNvSpPr>
            <a:spLocks noGrp="1"/>
          </p:cNvSpPr>
          <p:nvPr>
            <p:ph type="body" sz="half" idx="15"/>
          </p:nvPr>
        </p:nvSpPr>
        <p:spPr>
          <a:xfrm>
            <a:off x="514352" y="1316736"/>
            <a:ext cx="2482596" cy="5394959"/>
          </a:xfrm>
        </p:spPr>
        <p:txBody>
          <a:bodyPr>
            <a:noAutofit/>
          </a:bodyPr>
          <a:lstStyle/>
          <a:p>
            <a:pPr marL="214313" indent="-214313" algn="l">
              <a:buFont typeface="Arial" charset="0"/>
              <a:buChar char="•"/>
            </a:pPr>
            <a:r>
              <a:rPr lang="en-US" sz="2200" b="1" dirty="0"/>
              <a:t>Music program</a:t>
            </a:r>
          </a:p>
          <a:p>
            <a:pPr marL="214313" indent="-214313" algn="l">
              <a:buFont typeface="Arial" charset="0"/>
              <a:buChar char="•"/>
            </a:pPr>
            <a:r>
              <a:rPr lang="en-US" sz="2200" b="1" dirty="0"/>
              <a:t>Physics </a:t>
            </a:r>
          </a:p>
          <a:p>
            <a:pPr marL="214313" indent="-214313" algn="l">
              <a:buFont typeface="Arial" charset="0"/>
              <a:buChar char="•"/>
            </a:pPr>
            <a:r>
              <a:rPr lang="en-US" sz="2200" b="1" dirty="0"/>
              <a:t>Philosophy</a:t>
            </a:r>
          </a:p>
          <a:p>
            <a:pPr marL="214313" indent="-214313" algn="l">
              <a:buFont typeface="Arial" charset="0"/>
              <a:buChar char="•"/>
            </a:pPr>
            <a:r>
              <a:rPr lang="en-US" sz="2200" b="1" dirty="0"/>
              <a:t>Ecology</a:t>
            </a:r>
          </a:p>
          <a:p>
            <a:pPr marL="214313" indent="-214313" algn="l">
              <a:buFont typeface="Arial" charset="0"/>
              <a:buChar char="•"/>
            </a:pPr>
            <a:r>
              <a:rPr lang="en-US" sz="2200" b="1" dirty="0"/>
              <a:t>Psychology</a:t>
            </a:r>
          </a:p>
          <a:p>
            <a:pPr marL="214313" indent="-214313" algn="l">
              <a:buFont typeface="Arial" charset="0"/>
              <a:buChar char="•"/>
            </a:pPr>
            <a:r>
              <a:rPr lang="en-US" sz="2200" b="1" dirty="0"/>
              <a:t>Botany</a:t>
            </a:r>
          </a:p>
          <a:p>
            <a:pPr marL="214313" indent="-214313" algn="l">
              <a:buFont typeface="Arial" charset="0"/>
              <a:buChar char="•"/>
            </a:pPr>
            <a:r>
              <a:rPr lang="en-US" sz="2200" b="1" dirty="0"/>
              <a:t>English Composition</a:t>
            </a:r>
          </a:p>
          <a:p>
            <a:pPr marL="214313" indent="-214313" algn="l">
              <a:buFont typeface="Arial" charset="0"/>
              <a:buChar char="•"/>
            </a:pPr>
            <a:r>
              <a:rPr lang="en-US" sz="2200" b="1" dirty="0"/>
              <a:t>Intro to Business Law</a:t>
            </a:r>
          </a:p>
          <a:p>
            <a:pPr marL="214313" indent="-214313" algn="l">
              <a:buFont typeface="Arial" charset="0"/>
              <a:buChar char="•"/>
            </a:pPr>
            <a:r>
              <a:rPr lang="en-US" sz="2200" b="1" dirty="0"/>
              <a:t>Sociology of Poverty</a:t>
            </a:r>
          </a:p>
          <a:p>
            <a:pPr marL="214313" indent="-214313" algn="l">
              <a:buFont typeface="Arial" charset="0"/>
              <a:buChar char="•"/>
            </a:pPr>
            <a:endParaRPr lang="en-US" sz="1800" b="1" dirty="0"/>
          </a:p>
          <a:p>
            <a:pPr marL="214313" indent="-214313" algn="l">
              <a:buFont typeface="Arial" charset="0"/>
              <a:buChar char="•"/>
            </a:pPr>
            <a:endParaRPr lang="en-US" sz="1800" b="1" dirty="0"/>
          </a:p>
        </p:txBody>
      </p:sp>
      <p:sp>
        <p:nvSpPr>
          <p:cNvPr id="11" name="Text Placeholder 10"/>
          <p:cNvSpPr>
            <a:spLocks noGrp="1"/>
          </p:cNvSpPr>
          <p:nvPr>
            <p:ph type="body" sz="half" idx="16"/>
          </p:nvPr>
        </p:nvSpPr>
        <p:spPr>
          <a:xfrm>
            <a:off x="3051227" y="1316737"/>
            <a:ext cx="2758464" cy="5394958"/>
          </a:xfrm>
        </p:spPr>
        <p:txBody>
          <a:bodyPr>
            <a:noAutofit/>
          </a:bodyPr>
          <a:lstStyle/>
          <a:p>
            <a:pPr marL="214313" indent="-214313" algn="l">
              <a:buFont typeface="Arial" charset="0"/>
              <a:buChar char="•"/>
            </a:pPr>
            <a:r>
              <a:rPr lang="en-US" sz="2200" b="1" dirty="0"/>
              <a:t>Principles of Sociology</a:t>
            </a:r>
          </a:p>
          <a:p>
            <a:pPr marL="214313" indent="-214313" algn="l">
              <a:buFont typeface="Arial" charset="0"/>
              <a:buChar char="•"/>
            </a:pPr>
            <a:r>
              <a:rPr lang="en-US" sz="2200" b="1" dirty="0"/>
              <a:t>Moral Psychology</a:t>
            </a:r>
          </a:p>
          <a:p>
            <a:pPr marL="214313" indent="-214313" algn="l">
              <a:buFont typeface="Arial" charset="0"/>
              <a:buChar char="•"/>
            </a:pPr>
            <a:r>
              <a:rPr lang="en-US" sz="2200" b="1" dirty="0"/>
              <a:t>Sociology of Minority Groups</a:t>
            </a:r>
          </a:p>
          <a:p>
            <a:pPr marL="214313" indent="-214313" algn="l">
              <a:buFont typeface="Arial" charset="0"/>
              <a:buChar char="•"/>
            </a:pPr>
            <a:r>
              <a:rPr lang="en-US" sz="2200" b="1" dirty="0"/>
              <a:t>Introduction to Ethics</a:t>
            </a:r>
          </a:p>
          <a:p>
            <a:pPr marL="214313" indent="-214313" algn="l">
              <a:buFont typeface="Arial" charset="0"/>
              <a:buChar char="•"/>
            </a:pPr>
            <a:r>
              <a:rPr lang="en-US" sz="2200" b="1" dirty="0"/>
              <a:t>American History</a:t>
            </a:r>
          </a:p>
          <a:p>
            <a:pPr marL="214313" indent="-214313" algn="l">
              <a:buFont typeface="Arial" charset="0"/>
              <a:buChar char="•"/>
            </a:pPr>
            <a:r>
              <a:rPr lang="en-US" sz="2200" b="1" dirty="0"/>
              <a:t>Women in Shakespeare</a:t>
            </a:r>
          </a:p>
          <a:p>
            <a:pPr marL="214313" indent="-214313" algn="l">
              <a:buFont typeface="Arial" charset="0"/>
              <a:buChar char="•"/>
            </a:pPr>
            <a:r>
              <a:rPr lang="en-US" sz="2200" b="1" dirty="0"/>
              <a:t>Modern Drama</a:t>
            </a:r>
          </a:p>
          <a:p>
            <a:pPr marL="214313" indent="-214313" algn="l">
              <a:buFont typeface="Arial" charset="0"/>
              <a:buChar char="•"/>
            </a:pPr>
            <a:r>
              <a:rPr lang="en-US" sz="2200" b="1" dirty="0"/>
              <a:t>Presidency</a:t>
            </a:r>
          </a:p>
          <a:p>
            <a:pPr marL="214313" indent="-214313" algn="l">
              <a:buFont typeface="Arial" charset="0"/>
              <a:buChar char="•"/>
            </a:pPr>
            <a:r>
              <a:rPr lang="en-US" sz="2200" b="1" dirty="0"/>
              <a:t>Urban Sociology</a:t>
            </a:r>
          </a:p>
          <a:p>
            <a:pPr marL="214313" indent="-214313" algn="l">
              <a:buFont typeface="Arial" charset="0"/>
              <a:buChar char="•"/>
            </a:pPr>
            <a:endParaRPr lang="en-US" sz="2200" b="1" dirty="0"/>
          </a:p>
          <a:p>
            <a:pPr marL="214313" indent="-214313" algn="l">
              <a:buFont typeface="Arial" charset="0"/>
              <a:buChar char="•"/>
            </a:pPr>
            <a:endParaRPr lang="en-US" sz="2200" b="1" dirty="0"/>
          </a:p>
        </p:txBody>
      </p:sp>
      <p:sp>
        <p:nvSpPr>
          <p:cNvPr id="12" name="Text Placeholder 11"/>
          <p:cNvSpPr>
            <a:spLocks noGrp="1"/>
          </p:cNvSpPr>
          <p:nvPr>
            <p:ph type="body" sz="half" idx="17"/>
          </p:nvPr>
        </p:nvSpPr>
        <p:spPr>
          <a:xfrm>
            <a:off x="5863972" y="1185223"/>
            <a:ext cx="2597745" cy="5526472"/>
          </a:xfrm>
        </p:spPr>
        <p:txBody>
          <a:bodyPr>
            <a:noAutofit/>
          </a:bodyPr>
          <a:lstStyle/>
          <a:p>
            <a:pPr marL="214313" indent="-214313" algn="l">
              <a:buFont typeface="Arial" charset="0"/>
              <a:buChar char="•"/>
            </a:pPr>
            <a:r>
              <a:rPr lang="en-US" sz="2200" b="1" dirty="0"/>
              <a:t>Macroeconomics</a:t>
            </a:r>
          </a:p>
          <a:p>
            <a:pPr marL="214313" indent="-214313" algn="l">
              <a:buFont typeface="Arial" charset="0"/>
              <a:buChar char="•"/>
            </a:pPr>
            <a:r>
              <a:rPr lang="en-US" sz="2200" b="1" dirty="0"/>
              <a:t>Entrepreneurial Management</a:t>
            </a:r>
          </a:p>
          <a:p>
            <a:pPr marL="214313" indent="-214313" algn="l">
              <a:buFont typeface="Arial" charset="0"/>
              <a:buChar char="•"/>
            </a:pPr>
            <a:r>
              <a:rPr lang="en-US" sz="2200" b="1" dirty="0"/>
              <a:t>Elementary Statistics</a:t>
            </a:r>
          </a:p>
          <a:p>
            <a:pPr marL="214313" indent="-214313" algn="l">
              <a:buFont typeface="Arial" charset="0"/>
              <a:buChar char="•"/>
            </a:pPr>
            <a:r>
              <a:rPr lang="en-US" sz="2200" b="1" dirty="0"/>
              <a:t>Intermediate Composition</a:t>
            </a:r>
          </a:p>
          <a:p>
            <a:pPr marL="214313" indent="-214313" algn="l">
              <a:buFont typeface="Arial" charset="0"/>
              <a:buChar char="•"/>
            </a:pPr>
            <a:r>
              <a:rPr lang="en-US" sz="2200" b="1" dirty="0"/>
              <a:t>Computer Science</a:t>
            </a:r>
          </a:p>
          <a:p>
            <a:pPr marL="214313" indent="-214313" algn="l">
              <a:buFont typeface="Arial" charset="0"/>
              <a:buChar char="•"/>
            </a:pPr>
            <a:r>
              <a:rPr lang="en-US" sz="2200" b="1" dirty="0"/>
              <a:t>Irish and English Poetry</a:t>
            </a:r>
          </a:p>
          <a:p>
            <a:pPr marL="214313" indent="-214313" algn="l">
              <a:buFont typeface="Arial" charset="0"/>
              <a:buChar char="•"/>
            </a:pPr>
            <a:r>
              <a:rPr lang="en-US" sz="2200" b="1" dirty="0"/>
              <a:t>Contemporary American </a:t>
            </a:r>
            <a:r>
              <a:rPr lang="en-US" sz="2200" b="1" dirty="0" smtClean="0"/>
              <a:t>Fiction</a:t>
            </a:r>
          </a:p>
          <a:p>
            <a:pPr marL="214313" indent="-214313" algn="l">
              <a:buFont typeface="Arial" charset="0"/>
              <a:buChar char="•"/>
            </a:pPr>
            <a:r>
              <a:rPr lang="en-US" sz="2200" b="1" dirty="0"/>
              <a:t>Politics and Philosophy</a:t>
            </a:r>
          </a:p>
          <a:p>
            <a:pPr marL="214313" indent="-214313" algn="l">
              <a:buFont typeface="Arial" charset="0"/>
              <a:buChar char="•"/>
            </a:pPr>
            <a:endParaRPr lang="en-US" sz="2200" b="1" dirty="0"/>
          </a:p>
          <a:p>
            <a:pPr marL="214313" indent="-214313" algn="l">
              <a:buFont typeface="Arial" charset="0"/>
              <a:buChar char="•"/>
            </a:pPr>
            <a:endParaRPr lang="en-US" sz="1800" b="1" dirty="0"/>
          </a:p>
          <a:p>
            <a:pPr marL="214313" indent="-214313" algn="l">
              <a:buFont typeface="Arial" charset="0"/>
              <a:buChar char="•"/>
            </a:pPr>
            <a:endParaRPr lang="en-US" sz="1800" b="1" dirty="0"/>
          </a:p>
        </p:txBody>
      </p:sp>
    </p:spTree>
    <p:extLst>
      <p:ext uri="{BB962C8B-B14F-4D97-AF65-F5344CB8AC3E}">
        <p14:creationId xmlns:p14="http://schemas.microsoft.com/office/powerpoint/2010/main" val="92780428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hart 17"/>
          <p:cNvGraphicFramePr/>
          <p:nvPr>
            <p:extLst>
              <p:ext uri="{D42A27DB-BD31-4B8C-83A1-F6EECF244321}">
                <p14:modId xmlns:p14="http://schemas.microsoft.com/office/powerpoint/2010/main" val="1147107232"/>
              </p:ext>
            </p:extLst>
          </p:nvPr>
        </p:nvGraphicFramePr>
        <p:xfrm>
          <a:off x="0" y="1947207"/>
          <a:ext cx="3236976" cy="361718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Chart 18"/>
          <p:cNvGraphicFramePr/>
          <p:nvPr>
            <p:extLst>
              <p:ext uri="{D42A27DB-BD31-4B8C-83A1-F6EECF244321}">
                <p14:modId xmlns:p14="http://schemas.microsoft.com/office/powerpoint/2010/main" val="1347788073"/>
              </p:ext>
            </p:extLst>
          </p:nvPr>
        </p:nvGraphicFramePr>
        <p:xfrm>
          <a:off x="2979742" y="1947207"/>
          <a:ext cx="3210746" cy="3614618"/>
        </p:xfrm>
        <a:graphic>
          <a:graphicData uri="http://schemas.openxmlformats.org/drawingml/2006/chart">
            <c:chart xmlns:c="http://schemas.openxmlformats.org/drawingml/2006/chart" xmlns:r="http://schemas.openxmlformats.org/officeDocument/2006/relationships" r:id="rId4"/>
          </a:graphicData>
        </a:graphic>
      </p:graphicFrame>
      <p:sp>
        <p:nvSpPr>
          <p:cNvPr id="9" name="Title 8"/>
          <p:cNvSpPr>
            <a:spLocks noGrp="1"/>
          </p:cNvSpPr>
          <p:nvPr>
            <p:ph type="title"/>
          </p:nvPr>
        </p:nvSpPr>
        <p:spPr>
          <a:xfrm>
            <a:off x="334989" y="175878"/>
            <a:ext cx="7797662" cy="863974"/>
          </a:xfrm>
        </p:spPr>
        <p:txBody>
          <a:bodyPr/>
          <a:lstStyle/>
          <a:p>
            <a:r>
              <a:rPr lang="en-US" b="1" dirty="0" smtClean="0"/>
              <a:t>OUR STUDENTS</a:t>
            </a:r>
            <a:endParaRPr lang="en-US" b="1" dirty="0"/>
          </a:p>
        </p:txBody>
      </p:sp>
      <p:graphicFrame>
        <p:nvGraphicFramePr>
          <p:cNvPr id="17" name="Content Placeholder 16"/>
          <p:cNvGraphicFramePr>
            <a:graphicFrameLocks noGrp="1"/>
          </p:cNvGraphicFramePr>
          <p:nvPr>
            <p:ph sz="quarter" idx="4294967295"/>
            <p:extLst>
              <p:ext uri="{D42A27DB-BD31-4B8C-83A1-F6EECF244321}">
                <p14:modId xmlns:p14="http://schemas.microsoft.com/office/powerpoint/2010/main" val="46326240"/>
              </p:ext>
            </p:extLst>
          </p:nvPr>
        </p:nvGraphicFramePr>
        <p:xfrm>
          <a:off x="5933254" y="1947207"/>
          <a:ext cx="3210746" cy="3614618"/>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7089919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ctr"/>
          <a:lstStyle/>
          <a:p>
            <a:pPr algn="ctr"/>
            <a:r>
              <a:rPr lang="en-US" b="1" dirty="0" smtClean="0"/>
              <a:t>Lauren </a:t>
            </a:r>
            <a:r>
              <a:rPr lang="en-US" b="1" dirty="0" err="1" smtClean="0"/>
              <a:t>Sneider</a:t>
            </a:r>
            <a:endParaRPr lang="en-US" b="1" dirty="0"/>
          </a:p>
        </p:txBody>
      </p:sp>
      <p:sp>
        <p:nvSpPr>
          <p:cNvPr id="3" name="Subtitle 2"/>
          <p:cNvSpPr>
            <a:spLocks noGrp="1"/>
          </p:cNvSpPr>
          <p:nvPr>
            <p:ph type="subTitle" idx="1"/>
          </p:nvPr>
        </p:nvSpPr>
        <p:spPr>
          <a:xfrm>
            <a:off x="1226820" y="4190430"/>
            <a:ext cx="6461760" cy="1193100"/>
          </a:xfrm>
        </p:spPr>
        <p:txBody>
          <a:bodyPr anchor="ctr">
            <a:noAutofit/>
          </a:bodyPr>
          <a:lstStyle/>
          <a:p>
            <a:pPr algn="ctr"/>
            <a:r>
              <a:rPr lang="en-US" sz="2200" b="1" dirty="0"/>
              <a:t>Program Manager</a:t>
            </a:r>
          </a:p>
          <a:p>
            <a:pPr algn="ctr"/>
            <a:r>
              <a:rPr lang="en-US" sz="2200" b="1" dirty="0"/>
              <a:t>Criminal Justice Diversion Program</a:t>
            </a:r>
          </a:p>
          <a:p>
            <a:pPr algn="ctr"/>
            <a:r>
              <a:rPr lang="en-US" sz="2200" b="1" dirty="0"/>
              <a:t>Boston Emergency Services Team</a:t>
            </a:r>
          </a:p>
          <a:p>
            <a:pPr algn="ctr"/>
            <a:r>
              <a:rPr lang="en-US" sz="2200" b="1" dirty="0"/>
              <a:t>Boston Medical Center</a:t>
            </a:r>
          </a:p>
        </p:txBody>
      </p:sp>
    </p:spTree>
    <p:extLst>
      <p:ext uri="{BB962C8B-B14F-4D97-AF65-F5344CB8AC3E}">
        <p14:creationId xmlns:p14="http://schemas.microsoft.com/office/powerpoint/2010/main" val="143381139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sz="3600" dirty="0" smtClean="0"/>
              <a:t>Nature of the problem…</a:t>
            </a:r>
            <a:endParaRPr lang="en-US" sz="3600" dirty="0"/>
          </a:p>
        </p:txBody>
      </p:sp>
      <p:sp>
        <p:nvSpPr>
          <p:cNvPr id="14" name="Content Placeholder 13"/>
          <p:cNvSpPr>
            <a:spLocks noGrp="1"/>
          </p:cNvSpPr>
          <p:nvPr>
            <p:ph idx="1"/>
          </p:nvPr>
        </p:nvSpPr>
        <p:spPr>
          <a:xfrm>
            <a:off x="457200" y="1261872"/>
            <a:ext cx="7620000" cy="5596128"/>
          </a:xfrm>
        </p:spPr>
        <p:txBody>
          <a:bodyPr>
            <a:noAutofit/>
          </a:bodyPr>
          <a:lstStyle/>
          <a:p>
            <a:r>
              <a:rPr lang="en-US" sz="2800" dirty="0"/>
              <a:t>People with mental illness and substance use disorders are overrepresented in the criminal justice system. </a:t>
            </a:r>
            <a:endParaRPr lang="en-US" sz="2800" dirty="0" smtClean="0"/>
          </a:p>
          <a:p>
            <a:endParaRPr lang="en-US" sz="2800" dirty="0" smtClean="0"/>
          </a:p>
          <a:p>
            <a:r>
              <a:rPr lang="en-US" sz="2800" dirty="0" smtClean="0"/>
              <a:t>These </a:t>
            </a:r>
            <a:r>
              <a:rPr lang="en-US" sz="2800" dirty="0"/>
              <a:t>individuals have frequently fallen through the “safety net” of families, hospitals, and community based treatment providers</a:t>
            </a:r>
            <a:r>
              <a:rPr lang="en-US" sz="2800" dirty="0" smtClean="0"/>
              <a:t>.</a:t>
            </a:r>
          </a:p>
          <a:p>
            <a:endParaRPr lang="en-US" sz="1600" dirty="0"/>
          </a:p>
          <a:p>
            <a:pPr lvl="1"/>
            <a:r>
              <a:rPr lang="en-US" sz="2400" dirty="0"/>
              <a:t>Every year, approximately 800,000 people with severe mental illness are incarcerated in US jails. </a:t>
            </a:r>
            <a:endParaRPr lang="en-US" sz="2400" dirty="0" smtClean="0"/>
          </a:p>
          <a:p>
            <a:pPr lvl="1"/>
            <a:endParaRPr lang="en-US" sz="1000" dirty="0"/>
          </a:p>
          <a:p>
            <a:pPr lvl="1"/>
            <a:r>
              <a:rPr lang="en-US" sz="2400" dirty="0"/>
              <a:t>16% of incarcerated individuals have a serious mental illness compared to 5% in the general population</a:t>
            </a:r>
          </a:p>
        </p:txBody>
      </p:sp>
    </p:spTree>
    <p:extLst>
      <p:ext uri="{BB962C8B-B14F-4D97-AF65-F5344CB8AC3E}">
        <p14:creationId xmlns:p14="http://schemas.microsoft.com/office/powerpoint/2010/main" val="68630347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 </a:t>
            </a:r>
            <a:r>
              <a:rPr lang="en-US" dirty="0"/>
              <a:t>S</a:t>
            </a:r>
            <a:r>
              <a:rPr lang="en-US" dirty="0" smtClean="0"/>
              <a:t>upport </a:t>
            </a:r>
            <a:r>
              <a:rPr lang="en-US" dirty="0" smtClean="0"/>
              <a:t>of Criminal Justice Diversion…</a:t>
            </a:r>
            <a:endParaRPr lang="en-US" dirty="0"/>
          </a:p>
        </p:txBody>
      </p:sp>
      <p:sp>
        <p:nvSpPr>
          <p:cNvPr id="3" name="Content Placeholder 2"/>
          <p:cNvSpPr>
            <a:spLocks noGrp="1"/>
          </p:cNvSpPr>
          <p:nvPr>
            <p:ph idx="1"/>
          </p:nvPr>
        </p:nvSpPr>
        <p:spPr>
          <a:xfrm>
            <a:off x="457200" y="1207008"/>
            <a:ext cx="7991856" cy="5650992"/>
          </a:xfrm>
        </p:spPr>
        <p:txBody>
          <a:bodyPr>
            <a:noAutofit/>
          </a:bodyPr>
          <a:lstStyle/>
          <a:p>
            <a:pPr marL="214313" indent="-214313"/>
            <a:r>
              <a:rPr lang="en-US" sz="2400" dirty="0"/>
              <a:t>The need for targeted services to </a:t>
            </a:r>
            <a:r>
              <a:rPr lang="en-US" sz="2400" b="1" dirty="0"/>
              <a:t>safely manage community crises</a:t>
            </a:r>
            <a:r>
              <a:rPr lang="en-US" sz="2400" dirty="0"/>
              <a:t> </a:t>
            </a:r>
            <a:r>
              <a:rPr lang="en-US" sz="2400" b="1" dirty="0"/>
              <a:t>and</a:t>
            </a:r>
            <a:r>
              <a:rPr lang="en-US" sz="2400" dirty="0"/>
              <a:t> </a:t>
            </a:r>
            <a:r>
              <a:rPr lang="en-US" sz="2400" b="1" dirty="0"/>
              <a:t>divert </a:t>
            </a:r>
            <a:r>
              <a:rPr lang="en-US" sz="2400" b="1" dirty="0" smtClean="0"/>
              <a:t>people </a:t>
            </a:r>
            <a:r>
              <a:rPr lang="en-US" sz="2400" dirty="0" smtClean="0"/>
              <a:t>from </a:t>
            </a:r>
            <a:r>
              <a:rPr lang="en-US" sz="2400" dirty="0"/>
              <a:t>the criminal and juvenile justice system and </a:t>
            </a:r>
            <a:r>
              <a:rPr lang="en-US" sz="2400" b="1" dirty="0"/>
              <a:t>toward </a:t>
            </a:r>
            <a:r>
              <a:rPr lang="en-US" sz="2400" b="1" dirty="0" smtClean="0"/>
              <a:t>community </a:t>
            </a:r>
            <a:r>
              <a:rPr lang="en-US" sz="2400" b="1" dirty="0"/>
              <a:t>based treatment </a:t>
            </a:r>
            <a:r>
              <a:rPr lang="en-US" sz="2400" dirty="0"/>
              <a:t>is seen as a national priority</a:t>
            </a:r>
            <a:r>
              <a:rPr lang="en-US" sz="2400" dirty="0" smtClean="0"/>
              <a:t>.</a:t>
            </a:r>
          </a:p>
          <a:p>
            <a:pPr marL="214313" indent="-214313"/>
            <a:endParaRPr lang="en-US" sz="1000" dirty="0" smtClean="0"/>
          </a:p>
          <a:p>
            <a:pPr marL="214313" indent="-214313"/>
            <a:r>
              <a:rPr lang="en-US" sz="2400" dirty="0" smtClean="0"/>
              <a:t>Jail </a:t>
            </a:r>
            <a:r>
              <a:rPr lang="en-US" sz="2400" dirty="0"/>
              <a:t>Diversion programs </a:t>
            </a:r>
            <a:r>
              <a:rPr lang="en-US" sz="2400" b="1" dirty="0"/>
              <a:t>alleviate jail over-crowding</a:t>
            </a:r>
            <a:r>
              <a:rPr lang="en-US" sz="2400" dirty="0"/>
              <a:t>, </a:t>
            </a:r>
            <a:r>
              <a:rPr lang="en-US" sz="2400" b="1" dirty="0"/>
              <a:t>reduce the costs of treatment during incarceration</a:t>
            </a:r>
            <a:r>
              <a:rPr lang="en-US" sz="2400" dirty="0"/>
              <a:t>, </a:t>
            </a:r>
            <a:r>
              <a:rPr lang="en-US" sz="2400" b="1" dirty="0"/>
              <a:t>shrink court dockets</a:t>
            </a:r>
            <a:r>
              <a:rPr lang="en-US" sz="2400" dirty="0"/>
              <a:t> and </a:t>
            </a:r>
            <a:r>
              <a:rPr lang="en-US" sz="2400" b="1" dirty="0"/>
              <a:t>decrease unnecessary prosecution</a:t>
            </a:r>
            <a:r>
              <a:rPr lang="en-US" sz="2400" dirty="0" smtClean="0"/>
              <a:t>.</a:t>
            </a:r>
          </a:p>
          <a:p>
            <a:pPr marL="214313" indent="-214313"/>
            <a:endParaRPr lang="en-US" sz="1000" dirty="0"/>
          </a:p>
          <a:p>
            <a:pPr marL="214313" indent="-214313"/>
            <a:r>
              <a:rPr lang="en-US" sz="2400" dirty="0"/>
              <a:t>There are several stages to a criminal </a:t>
            </a:r>
            <a:r>
              <a:rPr lang="en-US" sz="2400" dirty="0" smtClean="0"/>
              <a:t>case—arraignment</a:t>
            </a:r>
            <a:r>
              <a:rPr lang="en-US" sz="2400" dirty="0"/>
              <a:t>, bail, hearings before a judge, a trial, probation and incarceration. At any one of these stages a person’s </a:t>
            </a:r>
            <a:r>
              <a:rPr lang="en-US" sz="2400" b="1" dirty="0"/>
              <a:t>mental illness may affect how a case proceeds</a:t>
            </a:r>
            <a:r>
              <a:rPr lang="en-US" sz="2400" dirty="0"/>
              <a:t>, or whether a case can proceed at all</a:t>
            </a:r>
            <a:r>
              <a:rPr lang="en-US" sz="2400" dirty="0" smtClean="0"/>
              <a:t>. </a:t>
            </a:r>
            <a:r>
              <a:rPr lang="en-US" sz="2400" dirty="0"/>
              <a:t>E</a:t>
            </a:r>
            <a:r>
              <a:rPr lang="en-US" sz="2400" dirty="0" smtClean="0"/>
              <a:t>arly </a:t>
            </a:r>
            <a:r>
              <a:rPr lang="en-US" sz="2400" dirty="0" smtClean="0"/>
              <a:t>diversion can </a:t>
            </a:r>
            <a:r>
              <a:rPr lang="en-US" sz="2400" b="1" dirty="0" smtClean="0"/>
              <a:t>redirect time and resources</a:t>
            </a:r>
            <a:r>
              <a:rPr lang="en-US" sz="2400" dirty="0" smtClean="0"/>
              <a:t> </a:t>
            </a:r>
            <a:r>
              <a:rPr lang="en-US" sz="2400" b="1" dirty="0" smtClean="0"/>
              <a:t>to treatment </a:t>
            </a:r>
            <a:r>
              <a:rPr lang="en-US" sz="2400" dirty="0" smtClean="0"/>
              <a:t>instead of toward punitive sanctions.</a:t>
            </a:r>
            <a:endParaRPr lang="en-US" sz="2400" dirty="0"/>
          </a:p>
          <a:p>
            <a:endParaRPr lang="en-US" sz="2400" dirty="0"/>
          </a:p>
        </p:txBody>
      </p:sp>
    </p:spTree>
    <p:extLst>
      <p:ext uri="{BB962C8B-B14F-4D97-AF65-F5344CB8AC3E}">
        <p14:creationId xmlns:p14="http://schemas.microsoft.com/office/powerpoint/2010/main" val="88803800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smtClean="0"/>
              <a:t>Police and Mental Health</a:t>
            </a:r>
            <a:endParaRPr lang="en-US" dirty="0"/>
          </a:p>
        </p:txBody>
      </p:sp>
      <p:sp>
        <p:nvSpPr>
          <p:cNvPr id="6" name="Content Placeholder 5"/>
          <p:cNvSpPr>
            <a:spLocks noGrp="1"/>
          </p:cNvSpPr>
          <p:nvPr>
            <p:ph sz="half" idx="1"/>
          </p:nvPr>
        </p:nvSpPr>
        <p:spPr>
          <a:xfrm>
            <a:off x="457200" y="1261872"/>
            <a:ext cx="4343400" cy="5358384"/>
          </a:xfrm>
        </p:spPr>
        <p:txBody>
          <a:bodyPr>
            <a:normAutofit/>
          </a:bodyPr>
          <a:lstStyle/>
          <a:p>
            <a:r>
              <a:rPr lang="en-US" dirty="0" smtClean="0"/>
              <a:t>7-10% of all police calls involve an “EDP” or Emotionally Disturbed Person.</a:t>
            </a:r>
            <a:endParaRPr lang="en-US" dirty="0"/>
          </a:p>
          <a:p>
            <a:r>
              <a:rPr lang="en-US" dirty="0" smtClean="0"/>
              <a:t>Individuals who cycle in and out of the mental health, substance use and criminal justice systems and often receive fragmented treatment are at risk of re-arrest, often for non-violent offenses.</a:t>
            </a:r>
          </a:p>
          <a:p>
            <a:r>
              <a:rPr lang="en-US" dirty="0" smtClean="0"/>
              <a:t>Holding cell safety upon arrest- Police hold liability for any injury so many unnecessary ambulance rides to ED’s occur</a:t>
            </a:r>
            <a:r>
              <a:rPr lang="en-US" dirty="0" smtClean="0"/>
              <a:t>.</a:t>
            </a:r>
          </a:p>
          <a:p>
            <a:r>
              <a:rPr lang="en-US" dirty="0" smtClean="0"/>
              <a:t>Q5 list and holding cell evaluations by Emergency Service Providers.</a:t>
            </a:r>
          </a:p>
        </p:txBody>
      </p:sp>
      <p:sp>
        <p:nvSpPr>
          <p:cNvPr id="3" name="Content Placeholder 2"/>
          <p:cNvSpPr>
            <a:spLocks noGrp="1"/>
          </p:cNvSpPr>
          <p:nvPr>
            <p:ph sz="half" idx="2"/>
          </p:nvPr>
        </p:nvSpPr>
        <p:spPr>
          <a:xfrm>
            <a:off x="4800600" y="1261872"/>
            <a:ext cx="3314700" cy="3143250"/>
          </a:xfrm>
        </p:spPr>
        <p:txBody>
          <a:bodyPr>
            <a:normAutofit/>
          </a:bodyPr>
          <a:lstStyle/>
          <a:p>
            <a:r>
              <a:rPr lang="en-US" dirty="0"/>
              <a:t>DMH Designated Forensic Psychologist.</a:t>
            </a:r>
          </a:p>
          <a:p>
            <a:endParaRPr lang="en-US" dirty="0" smtClean="0"/>
          </a:p>
          <a:p>
            <a:r>
              <a:rPr lang="en-US" dirty="0" smtClean="0"/>
              <a:t>Police officers are able to exercise discretion, but historically have had few resources other than arrest to intervene.</a:t>
            </a:r>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86350" y="4298124"/>
            <a:ext cx="2743200" cy="2188464"/>
          </a:xfrm>
          <a:prstGeom prst="rect">
            <a:avLst/>
          </a:prstGeom>
        </p:spPr>
      </p:pic>
    </p:spTree>
    <p:extLst>
      <p:ext uri="{BB962C8B-B14F-4D97-AF65-F5344CB8AC3E}">
        <p14:creationId xmlns:p14="http://schemas.microsoft.com/office/powerpoint/2010/main" val="205530781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Philosophical </a:t>
            </a:r>
            <a:r>
              <a:rPr lang="en-US" dirty="0" smtClean="0"/>
              <a:t>Basis </a:t>
            </a:r>
            <a:r>
              <a:rPr lang="en-US" dirty="0"/>
              <a:t>for Mental Health Court</a:t>
            </a:r>
          </a:p>
        </p:txBody>
      </p:sp>
      <p:sp>
        <p:nvSpPr>
          <p:cNvPr id="6" name="Content Placeholder 5"/>
          <p:cNvSpPr>
            <a:spLocks noGrp="1"/>
          </p:cNvSpPr>
          <p:nvPr>
            <p:ph sz="half" idx="1"/>
          </p:nvPr>
        </p:nvSpPr>
        <p:spPr>
          <a:xfrm>
            <a:off x="457200" y="1536192"/>
            <a:ext cx="4553712" cy="5321808"/>
          </a:xfrm>
        </p:spPr>
        <p:txBody>
          <a:bodyPr>
            <a:normAutofit/>
          </a:bodyPr>
          <a:lstStyle/>
          <a:p>
            <a:pPr marL="85725" indent="0">
              <a:buNone/>
            </a:pPr>
            <a:r>
              <a:rPr lang="en-US" sz="2400" b="1" dirty="0"/>
              <a:t>Therapeutic </a:t>
            </a:r>
            <a:r>
              <a:rPr lang="en-US" sz="2400" b="1" dirty="0" smtClean="0"/>
              <a:t>jurisprudence</a:t>
            </a:r>
          </a:p>
          <a:p>
            <a:pPr marL="85725" indent="0">
              <a:buNone/>
            </a:pPr>
            <a:r>
              <a:rPr lang="en-US" sz="2400" dirty="0" smtClean="0"/>
              <a:t>The </a:t>
            </a:r>
            <a:r>
              <a:rPr lang="en-US" sz="2400" dirty="0"/>
              <a:t>study of how the law acts as a therapeutic agent. </a:t>
            </a:r>
            <a:endParaRPr lang="en-US" sz="2400" dirty="0" smtClean="0"/>
          </a:p>
          <a:p>
            <a:pPr marL="85725" indent="0">
              <a:buNone/>
            </a:pPr>
            <a:r>
              <a:rPr lang="en-US" sz="2400" dirty="0" smtClean="0"/>
              <a:t>This </a:t>
            </a:r>
            <a:r>
              <a:rPr lang="en-US" sz="2400" dirty="0"/>
              <a:t>perspective regards the law as a social force that produces behaviors and consequences. </a:t>
            </a:r>
            <a:endParaRPr lang="en-US" sz="2400" dirty="0" smtClean="0"/>
          </a:p>
          <a:p>
            <a:pPr marL="85725" indent="0">
              <a:buNone/>
            </a:pPr>
            <a:r>
              <a:rPr lang="en-US" sz="2400" dirty="0" smtClean="0"/>
              <a:t>Therapeutic </a:t>
            </a:r>
            <a:r>
              <a:rPr lang="en-US" sz="2400" dirty="0"/>
              <a:t>jurisprudence wants us to be aware of this and wants us to see whether the law can be made or applied in a more therapeutic way so long as other values, such as justice and due process, can be fully respected.</a:t>
            </a:r>
          </a:p>
          <a:p>
            <a:endParaRPr lang="en-US" dirty="0"/>
          </a:p>
        </p:txBody>
      </p:sp>
      <p:pic>
        <p:nvPicPr>
          <p:cNvPr id="8" name="Picture Placeholder 13"/>
          <p:cNvPicPr>
            <a:picLocks noChangeAspect="1"/>
          </p:cNvPicPr>
          <p:nvPr/>
        </p:nvPicPr>
        <p:blipFill>
          <a:blip r:embed="rId2" cstate="print">
            <a:extLst>
              <a:ext uri="{28A0092B-C50C-407E-A947-70E740481C1C}">
                <a14:useLocalDpi xmlns:a14="http://schemas.microsoft.com/office/drawing/2010/main" val="0"/>
              </a:ext>
            </a:extLst>
          </a:blip>
          <a:srcRect l="36842" r="36842"/>
          <a:stretch>
            <a:fillRect/>
          </a:stretch>
        </p:blipFill>
        <p:spPr>
          <a:xfrm>
            <a:off x="5010912" y="964692"/>
            <a:ext cx="3381811" cy="4323648"/>
          </a:xfrm>
          <a:prstGeom prst="rect">
            <a:avLst/>
          </a:prstGeom>
        </p:spPr>
      </p:pic>
      <p:sp>
        <p:nvSpPr>
          <p:cNvPr id="9" name="Rectangle 8"/>
          <p:cNvSpPr/>
          <p:nvPr/>
        </p:nvSpPr>
        <p:spPr>
          <a:xfrm>
            <a:off x="5010912" y="5288340"/>
            <a:ext cx="3657600" cy="1569660"/>
          </a:xfrm>
          <a:prstGeom prst="rect">
            <a:avLst/>
          </a:prstGeom>
          <a:noFill/>
        </p:spPr>
        <p:txBody>
          <a:bodyPr wrap="square" lIns="91440" tIns="45720" rIns="91440" bIns="45720">
            <a:spAutoFit/>
          </a:bodyPr>
          <a:lstStyle/>
          <a:p>
            <a:r>
              <a:rPr lang="en-US" sz="2400" dirty="0">
                <a:ln w="0"/>
                <a:effectLst>
                  <a:outerShdw blurRad="38100" dist="19050" dir="2700000" algn="tl" rotWithShape="0">
                    <a:schemeClr val="dk1">
                      <a:alpha val="40000"/>
                    </a:schemeClr>
                  </a:outerShdw>
                </a:effectLst>
              </a:rPr>
              <a:t>Reduce the contact of the mentally ill defendant with the criminal justice system by creating a </a:t>
            </a:r>
            <a:r>
              <a:rPr lang="en-US" sz="2400" dirty="0" smtClean="0">
                <a:ln w="0"/>
                <a:effectLst>
                  <a:outerShdw blurRad="38100" dist="19050" dir="2700000" algn="tl" rotWithShape="0">
                    <a:schemeClr val="dk1">
                      <a:alpha val="40000"/>
                    </a:schemeClr>
                  </a:outerShdw>
                </a:effectLst>
              </a:rPr>
              <a:t>bridge</a:t>
            </a:r>
            <a:endParaRPr lang="en-US" sz="2400"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12089554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r>
              <a:rPr lang="en-US" sz="2700" dirty="0"/>
              <a:t>How </a:t>
            </a:r>
            <a:r>
              <a:rPr lang="en-US" sz="2700" dirty="0" smtClean="0"/>
              <a:t>Does </a:t>
            </a:r>
            <a:r>
              <a:rPr lang="en-US" sz="2700" dirty="0"/>
              <a:t>Mental Health Court </a:t>
            </a:r>
            <a:r>
              <a:rPr lang="en-US" sz="2700" dirty="0" smtClean="0"/>
              <a:t>Differ</a:t>
            </a:r>
            <a:r>
              <a:rPr lang="en-US" sz="2700" dirty="0"/>
              <a:t>?</a:t>
            </a:r>
            <a:endParaRPr lang="en-US" sz="2700" dirty="0"/>
          </a:p>
        </p:txBody>
      </p:sp>
      <p:sp>
        <p:nvSpPr>
          <p:cNvPr id="3" name="Content Placeholder 2"/>
          <p:cNvSpPr>
            <a:spLocks noGrp="1"/>
          </p:cNvSpPr>
          <p:nvPr>
            <p:ph idx="1"/>
          </p:nvPr>
        </p:nvSpPr>
        <p:spPr>
          <a:xfrm>
            <a:off x="457200" y="804672"/>
            <a:ext cx="7991856" cy="5925312"/>
          </a:xfrm>
        </p:spPr>
        <p:txBody>
          <a:bodyPr>
            <a:noAutofit/>
          </a:bodyPr>
          <a:lstStyle/>
          <a:p>
            <a:r>
              <a:rPr lang="en-US" sz="1800" dirty="0" smtClean="0"/>
              <a:t>Referrals </a:t>
            </a:r>
            <a:r>
              <a:rPr lang="en-US" sz="1800" dirty="0" smtClean="0"/>
              <a:t>come </a:t>
            </a:r>
            <a:r>
              <a:rPr lang="en-US" sz="1800" dirty="0" smtClean="0"/>
              <a:t>from defense attorneys, probation officers, judges, </a:t>
            </a:r>
            <a:r>
              <a:rPr lang="en-US" sz="1800" dirty="0" smtClean="0"/>
              <a:t>ADAs</a:t>
            </a:r>
            <a:r>
              <a:rPr lang="en-US" sz="1800" dirty="0" smtClean="0"/>
              <a:t>, </a:t>
            </a:r>
            <a:r>
              <a:rPr lang="en-US" sz="1800" dirty="0" smtClean="0"/>
              <a:t>community </a:t>
            </a:r>
            <a:r>
              <a:rPr lang="en-US" sz="1800" dirty="0" smtClean="0"/>
              <a:t>providers.</a:t>
            </a:r>
          </a:p>
          <a:p>
            <a:r>
              <a:rPr lang="en-US" sz="1800" dirty="0" smtClean="0"/>
              <a:t>Client must meet </a:t>
            </a:r>
            <a:r>
              <a:rPr lang="en-US" sz="1800" dirty="0" smtClean="0"/>
              <a:t>criteria </a:t>
            </a:r>
            <a:r>
              <a:rPr lang="en-US" sz="1800" dirty="0" smtClean="0"/>
              <a:t>for “serious mental illness” and may additionally have a co-occurring substance use disorder. </a:t>
            </a:r>
          </a:p>
          <a:p>
            <a:r>
              <a:rPr lang="en-US" sz="1800" dirty="0" smtClean="0"/>
              <a:t>Clinical assessment of each client referred is shared in open court and the judge makes final decision if a client will be accepted to the session.</a:t>
            </a:r>
          </a:p>
          <a:p>
            <a:r>
              <a:rPr lang="en-US" sz="1800" dirty="0" smtClean="0"/>
              <a:t>Participation is voluntary.</a:t>
            </a:r>
          </a:p>
          <a:p>
            <a:r>
              <a:rPr lang="en-US" sz="1800" dirty="0" smtClean="0"/>
              <a:t>Fees are often waived.</a:t>
            </a:r>
          </a:p>
          <a:p>
            <a:r>
              <a:rPr lang="en-US" sz="1800" dirty="0" smtClean="0"/>
              <a:t>Treatment/Service plan is developed and revised as treatment needs change.</a:t>
            </a:r>
          </a:p>
          <a:p>
            <a:r>
              <a:rPr lang="en-US" sz="1800" dirty="0" smtClean="0"/>
              <a:t>Access </a:t>
            </a:r>
            <a:r>
              <a:rPr lang="en-US" sz="1800" dirty="0" smtClean="0"/>
              <a:t>to Mental </a:t>
            </a:r>
            <a:r>
              <a:rPr lang="en-US" sz="1800" dirty="0" smtClean="0"/>
              <a:t>Health Court Clinician for treatment </a:t>
            </a:r>
            <a:r>
              <a:rPr lang="en-US" sz="1800" dirty="0" smtClean="0"/>
              <a:t>coordination &amp; support.</a:t>
            </a:r>
          </a:p>
          <a:p>
            <a:r>
              <a:rPr lang="en-US" sz="1800" dirty="0" smtClean="0"/>
              <a:t>Adherence to treatment plan is reviewed during court appearances before the judge even after disposition.</a:t>
            </a:r>
          </a:p>
          <a:p>
            <a:r>
              <a:rPr lang="en-US" sz="1800" dirty="0" smtClean="0"/>
              <a:t>Client, Judge, Mental Health Court Clinician, Specialized Probation Officer and Specialized Assistant District Attorney comprise treatment team. Releases of information for outside providers is required.</a:t>
            </a:r>
          </a:p>
          <a:p>
            <a:r>
              <a:rPr lang="en-US" sz="1800" dirty="0" smtClean="0"/>
              <a:t>Time in Mental Health Court is determined by client’s probationary period.</a:t>
            </a:r>
          </a:p>
          <a:p>
            <a:r>
              <a:rPr lang="en-US" sz="1800" dirty="0" smtClean="0"/>
              <a:t>Upon successful completion of supervision period and service plan adherence client is presented with certificate of completion.</a:t>
            </a:r>
            <a:endParaRPr lang="en-US" sz="1800" dirty="0" smtClean="0"/>
          </a:p>
        </p:txBody>
      </p:sp>
    </p:spTree>
    <p:extLst>
      <p:ext uri="{BB962C8B-B14F-4D97-AF65-F5344CB8AC3E}">
        <p14:creationId xmlns:p14="http://schemas.microsoft.com/office/powerpoint/2010/main" val="73590982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644" y="676656"/>
            <a:ext cx="7620000" cy="4667590"/>
          </a:xfrm>
        </p:spPr>
        <p:txBody>
          <a:bodyPr anchor="t"/>
          <a:lstStyle/>
          <a:p>
            <a:pPr algn="ctr"/>
            <a:r>
              <a:rPr lang="en-US" sz="4400" b="1" dirty="0" smtClean="0">
                <a:solidFill>
                  <a:srgbClr val="C00000"/>
                </a:solidFill>
                <a:latin typeface="Cambria" charset="0"/>
                <a:ea typeface="Cambria" charset="0"/>
                <a:cs typeface="Cambria" charset="0"/>
              </a:rPr>
              <a:t>Thank you!</a:t>
            </a:r>
            <a:br>
              <a:rPr lang="en-US" sz="4400" b="1" dirty="0" smtClean="0">
                <a:solidFill>
                  <a:srgbClr val="C00000"/>
                </a:solidFill>
                <a:latin typeface="Cambria" charset="0"/>
                <a:ea typeface="Cambria" charset="0"/>
                <a:cs typeface="Cambria" charset="0"/>
              </a:rPr>
            </a:br>
            <a:r>
              <a:rPr lang="en-US" sz="3600" b="1" dirty="0">
                <a:solidFill>
                  <a:srgbClr val="C00000"/>
                </a:solidFill>
                <a:latin typeface="Cambria" charset="0"/>
                <a:ea typeface="Cambria" charset="0"/>
                <a:cs typeface="Cambria" charset="0"/>
              </a:rPr>
              <a:t/>
            </a:r>
            <a:br>
              <a:rPr lang="en-US" sz="3600" b="1" dirty="0">
                <a:solidFill>
                  <a:srgbClr val="C00000"/>
                </a:solidFill>
                <a:latin typeface="Cambria" charset="0"/>
                <a:ea typeface="Cambria" charset="0"/>
                <a:cs typeface="Cambria" charset="0"/>
              </a:rPr>
            </a:br>
            <a:r>
              <a:rPr lang="en-US" sz="3600" b="1" dirty="0" smtClean="0">
                <a:solidFill>
                  <a:schemeClr val="tx1"/>
                </a:solidFill>
                <a:latin typeface="Cambria" charset="0"/>
                <a:ea typeface="Cambria" charset="0"/>
                <a:cs typeface="Cambria" charset="0"/>
              </a:rPr>
              <a:t>Email us your ideas: </a:t>
            </a:r>
            <a:r>
              <a:rPr lang="en-US" sz="3600" b="1" dirty="0" smtClean="0">
                <a:solidFill>
                  <a:schemeClr val="tx1"/>
                </a:solidFill>
                <a:latin typeface="Cambria" charset="0"/>
                <a:ea typeface="Cambria" charset="0"/>
                <a:cs typeface="Cambria" charset="0"/>
                <a:hlinkClick r:id="rId3"/>
              </a:rPr>
              <a:t>ioc@bu.edu</a:t>
            </a:r>
            <a:r>
              <a:rPr lang="en-US" sz="3600" b="1" dirty="0" smtClean="0">
                <a:solidFill>
                  <a:schemeClr val="tx1"/>
                </a:solidFill>
                <a:latin typeface="Cambria" charset="0"/>
                <a:ea typeface="Cambria" charset="0"/>
                <a:cs typeface="Cambria" charset="0"/>
              </a:rPr>
              <a:t> </a:t>
            </a:r>
            <a:br>
              <a:rPr lang="en-US" sz="3600" b="1" dirty="0" smtClean="0">
                <a:solidFill>
                  <a:schemeClr val="tx1"/>
                </a:solidFill>
                <a:latin typeface="Cambria" charset="0"/>
                <a:ea typeface="Cambria" charset="0"/>
                <a:cs typeface="Cambria" charset="0"/>
              </a:rPr>
            </a:br>
            <a:r>
              <a:rPr lang="en-US" sz="3600" b="1" dirty="0" smtClean="0">
                <a:solidFill>
                  <a:schemeClr val="tx1"/>
                </a:solidFill>
                <a:latin typeface="Cambria" charset="0"/>
                <a:ea typeface="Cambria" charset="0"/>
                <a:cs typeface="Cambria" charset="0"/>
              </a:rPr>
              <a:t>Follow us: @</a:t>
            </a:r>
            <a:r>
              <a:rPr lang="en-US" sz="3600" b="1" dirty="0" err="1" smtClean="0">
                <a:solidFill>
                  <a:schemeClr val="tx1"/>
                </a:solidFill>
                <a:latin typeface="Cambria" charset="0"/>
                <a:ea typeface="Cambria" charset="0"/>
                <a:cs typeface="Cambria" charset="0"/>
              </a:rPr>
              <a:t>BUonCities</a:t>
            </a:r>
            <a:r>
              <a:rPr lang="en-US" sz="3600" b="1" dirty="0" smtClean="0">
                <a:solidFill>
                  <a:schemeClr val="tx1"/>
                </a:solidFill>
                <a:latin typeface="Cambria" charset="0"/>
                <a:ea typeface="Cambria" charset="0"/>
                <a:cs typeface="Cambria" charset="0"/>
              </a:rPr>
              <a:t/>
            </a:r>
            <a:br>
              <a:rPr lang="en-US" sz="3600" b="1" dirty="0" smtClean="0">
                <a:solidFill>
                  <a:schemeClr val="tx1"/>
                </a:solidFill>
                <a:latin typeface="Cambria" charset="0"/>
                <a:ea typeface="Cambria" charset="0"/>
                <a:cs typeface="Cambria" charset="0"/>
              </a:rPr>
            </a:br>
            <a:r>
              <a:rPr lang="en-US" sz="3600" b="1" dirty="0">
                <a:solidFill>
                  <a:schemeClr val="tx1"/>
                </a:solidFill>
                <a:latin typeface="Cambria" charset="0"/>
                <a:ea typeface="Cambria" charset="0"/>
                <a:cs typeface="Cambria" charset="0"/>
              </a:rPr>
              <a:t/>
            </a:r>
            <a:br>
              <a:rPr lang="en-US" sz="3600" b="1" dirty="0">
                <a:solidFill>
                  <a:schemeClr val="tx1"/>
                </a:solidFill>
                <a:latin typeface="Cambria" charset="0"/>
                <a:ea typeface="Cambria" charset="0"/>
                <a:cs typeface="Cambria" charset="0"/>
              </a:rPr>
            </a:br>
            <a:r>
              <a:rPr lang="en-US" sz="3000" b="1" dirty="0" smtClean="0">
                <a:solidFill>
                  <a:schemeClr val="tx1"/>
                </a:solidFill>
                <a:latin typeface="Cambria" charset="0"/>
                <a:ea typeface="Cambria" charset="0"/>
                <a:cs typeface="Cambria" charset="0"/>
              </a:rPr>
              <a:t>75 Bay State Road</a:t>
            </a:r>
            <a:br>
              <a:rPr lang="en-US" sz="3000" b="1" dirty="0" smtClean="0">
                <a:solidFill>
                  <a:schemeClr val="tx1"/>
                </a:solidFill>
                <a:latin typeface="Cambria" charset="0"/>
                <a:ea typeface="Cambria" charset="0"/>
                <a:cs typeface="Cambria" charset="0"/>
              </a:rPr>
            </a:br>
            <a:r>
              <a:rPr lang="en-US" sz="3000" b="1" dirty="0" smtClean="0">
                <a:solidFill>
                  <a:schemeClr val="tx1"/>
                </a:solidFill>
                <a:latin typeface="Cambria" charset="0"/>
                <a:ea typeface="Cambria" charset="0"/>
                <a:cs typeface="Cambria" charset="0"/>
              </a:rPr>
              <a:t>Boston, MA 02215</a:t>
            </a:r>
            <a:br>
              <a:rPr lang="en-US" sz="3000" b="1" dirty="0" smtClean="0">
                <a:solidFill>
                  <a:schemeClr val="tx1"/>
                </a:solidFill>
                <a:latin typeface="Cambria" charset="0"/>
                <a:ea typeface="Cambria" charset="0"/>
                <a:cs typeface="Cambria" charset="0"/>
              </a:rPr>
            </a:br>
            <a:r>
              <a:rPr lang="en-US" sz="3000" b="1" dirty="0" smtClean="0">
                <a:solidFill>
                  <a:schemeClr val="tx1"/>
                </a:solidFill>
                <a:latin typeface="Cambria" charset="0"/>
                <a:ea typeface="Cambria" charset="0"/>
                <a:cs typeface="Cambria" charset="0"/>
              </a:rPr>
              <a:t>(617) 358-8080</a:t>
            </a:r>
            <a:br>
              <a:rPr lang="en-US" sz="3000" b="1" dirty="0" smtClean="0">
                <a:solidFill>
                  <a:schemeClr val="tx1"/>
                </a:solidFill>
                <a:latin typeface="Cambria" charset="0"/>
                <a:ea typeface="Cambria" charset="0"/>
                <a:cs typeface="Cambria" charset="0"/>
              </a:rPr>
            </a:br>
            <a:r>
              <a:rPr lang="en-US" sz="3000" b="1" dirty="0" smtClean="0">
                <a:solidFill>
                  <a:schemeClr val="tx1"/>
                </a:solidFill>
                <a:latin typeface="Cambria" charset="0"/>
                <a:ea typeface="Cambria" charset="0"/>
                <a:cs typeface="Cambria" charset="0"/>
                <a:hlinkClick r:id="rId4"/>
              </a:rPr>
              <a:t>www.bu.edu/ioc</a:t>
            </a:r>
            <a:r>
              <a:rPr lang="en-US" sz="3000" b="1" dirty="0" smtClean="0">
                <a:solidFill>
                  <a:schemeClr val="tx1"/>
                </a:solidFill>
                <a:latin typeface="Cambria" charset="0"/>
                <a:ea typeface="Cambria" charset="0"/>
                <a:cs typeface="Cambria" charset="0"/>
              </a:rPr>
              <a:t> </a:t>
            </a:r>
            <a:r>
              <a:rPr lang="en-US" sz="3600" b="1" dirty="0" smtClean="0">
                <a:solidFill>
                  <a:schemeClr val="tx1"/>
                </a:solidFill>
                <a:latin typeface="Cambria" charset="0"/>
                <a:ea typeface="Cambria" charset="0"/>
                <a:cs typeface="Cambria" charset="0"/>
              </a:rPr>
              <a:t/>
            </a:r>
            <a:br>
              <a:rPr lang="en-US" sz="3600" b="1" dirty="0" smtClean="0">
                <a:solidFill>
                  <a:schemeClr val="tx1"/>
                </a:solidFill>
                <a:latin typeface="Cambria" charset="0"/>
                <a:ea typeface="Cambria" charset="0"/>
                <a:cs typeface="Cambria" charset="0"/>
              </a:rPr>
            </a:br>
            <a:endParaRPr lang="en-US" sz="3600" b="1" dirty="0">
              <a:solidFill>
                <a:srgbClr val="C00000"/>
              </a:solidFill>
              <a:latin typeface="Cambria" charset="0"/>
              <a:ea typeface="Cambria" charset="0"/>
              <a:cs typeface="Cambria" charset="0"/>
            </a:endParaRPr>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0644" y="5911174"/>
            <a:ext cx="3289173" cy="519344"/>
          </a:xfrm>
          <a:prstGeom prst="rect">
            <a:avLst/>
          </a:prstGeom>
        </p:spPr>
      </p:pic>
    </p:spTree>
    <p:extLst>
      <p:ext uri="{BB962C8B-B14F-4D97-AF65-F5344CB8AC3E}">
        <p14:creationId xmlns:p14="http://schemas.microsoft.com/office/powerpoint/2010/main" val="128065518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Adjacency">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Grid">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4.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panose="02040604050505020304"/>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algn="ctr"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 id="{3841520A-25F2-4EB8-BE4C-611DB5ABEED9}" vid="{ECD25A4C-D97E-4C12-84B1-63580BFFAEEB}"/>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themeOverride>
</file>

<file path=docProps/app.xml><?xml version="1.0" encoding="utf-8"?>
<Properties xmlns="http://schemas.openxmlformats.org/officeDocument/2006/extended-properties" xmlns:vt="http://schemas.openxmlformats.org/officeDocument/2006/docPropsVTypes">
  <Template>Tackling Racial Inequities_slide deck</Template>
  <TotalTime>8175</TotalTime>
  <Words>1789</Words>
  <Application>Microsoft Macintosh PowerPoint</Application>
  <PresentationFormat>On-screen Show (4:3)</PresentationFormat>
  <Paragraphs>313</Paragraphs>
  <Slides>40</Slides>
  <Notes>8</Notes>
  <HiddenSlides>0</HiddenSlides>
  <MMClips>0</MMClips>
  <ScaleCrop>false</ScaleCrop>
  <HeadingPairs>
    <vt:vector size="6" baseType="variant">
      <vt:variant>
        <vt:lpstr>Fonts Used</vt:lpstr>
      </vt:variant>
      <vt:variant>
        <vt:i4>14</vt:i4>
      </vt:variant>
      <vt:variant>
        <vt:lpstr>Theme</vt:lpstr>
      </vt:variant>
      <vt:variant>
        <vt:i4>5</vt:i4>
      </vt:variant>
      <vt:variant>
        <vt:lpstr>Slide Titles</vt:lpstr>
      </vt:variant>
      <vt:variant>
        <vt:i4>40</vt:i4>
      </vt:variant>
    </vt:vector>
  </HeadingPairs>
  <TitlesOfParts>
    <vt:vector size="59" baseType="lpstr">
      <vt:lpstr>Calibri</vt:lpstr>
      <vt:lpstr>Calibri Light</vt:lpstr>
      <vt:lpstr>Cambria</vt:lpstr>
      <vt:lpstr>Century Schoolbook</vt:lpstr>
      <vt:lpstr>Corbel</vt:lpstr>
      <vt:lpstr>Franklin Gothic Medium</vt:lpstr>
      <vt:lpstr>Helvetica</vt:lpstr>
      <vt:lpstr>MS PGothic</vt:lpstr>
      <vt:lpstr>ＭＳ Ｐゴシック</vt:lpstr>
      <vt:lpstr>Times New Roman</vt:lpstr>
      <vt:lpstr>Trebuchet MS</vt:lpstr>
      <vt:lpstr>Wingdings</vt:lpstr>
      <vt:lpstr>Wingdings 2</vt:lpstr>
      <vt:lpstr>Arial</vt:lpstr>
      <vt:lpstr>Adjacency</vt:lpstr>
      <vt:lpstr>Office Theme</vt:lpstr>
      <vt:lpstr>Grid</vt:lpstr>
      <vt:lpstr>2_Default Design</vt:lpstr>
      <vt:lpstr>Headlines</vt:lpstr>
      <vt:lpstr>Reducing Disparities &amp; Promoting Well-Being in Boston: The Role of the BU Community</vt:lpstr>
      <vt:lpstr>Peggy Maisel</vt:lpstr>
      <vt:lpstr>B.U. Law Clinics</vt:lpstr>
      <vt:lpstr>IMPACT of the LAW CLINICS and EXTERNSHIPS</vt:lpstr>
      <vt:lpstr>Why at BU? </vt:lpstr>
      <vt:lpstr>Trudy Zimmerman</vt:lpstr>
      <vt:lpstr>   </vt:lpstr>
      <vt:lpstr>Numbers tell part of the story… 2016-2017</vt:lpstr>
      <vt:lpstr>Where are SSW students placed?</vt:lpstr>
      <vt:lpstr>And what are they doing?</vt:lpstr>
      <vt:lpstr>Joanna Brown</vt:lpstr>
      <vt:lpstr>Activist Lab at BU School of Public Health</vt:lpstr>
      <vt:lpstr>Community Engagement</vt:lpstr>
      <vt:lpstr>Community Engagement</vt:lpstr>
      <vt:lpstr>Culture of Activism</vt:lpstr>
      <vt:lpstr>Kathy Lituri</vt:lpstr>
      <vt:lpstr>BU  Henry M. Goldman  School of Dental Medicine Global and Population Health </vt:lpstr>
      <vt:lpstr> Community Engagement Mission  </vt:lpstr>
      <vt:lpstr>Boston: 2015-2016</vt:lpstr>
      <vt:lpstr>Zachary Hobbs</vt:lpstr>
      <vt:lpstr>PowerPoint Presentation</vt:lpstr>
      <vt:lpstr>PowerPoint Presentation</vt:lpstr>
      <vt:lpstr>PowerPoint Presentation</vt:lpstr>
      <vt:lpstr>PowerPoint Presentation</vt:lpstr>
      <vt:lpstr>Michael Dennehy</vt:lpstr>
      <vt:lpstr>SED College Access and Completion (formerly Boston Public Schools Collaborative Office) Programs Overview</vt:lpstr>
      <vt:lpstr>2015-16 Numbers Served and BU Commitments</vt:lpstr>
      <vt:lpstr>Additional BU Commitments to Boston related to College Access</vt:lpstr>
      <vt:lpstr>Why are these initiatives important?</vt:lpstr>
      <vt:lpstr>Danielle Rousseau</vt:lpstr>
      <vt:lpstr>BU PRISON EDUCATION PROGRAM HISTORY</vt:lpstr>
      <vt:lpstr>PROGRAMMING</vt:lpstr>
      <vt:lpstr>OUR STUDENTS</vt:lpstr>
      <vt:lpstr>Lauren Sneider</vt:lpstr>
      <vt:lpstr>Nature of the problem…</vt:lpstr>
      <vt:lpstr>In Support of Criminal Justice Diversion…</vt:lpstr>
      <vt:lpstr>Police and Mental Health</vt:lpstr>
      <vt:lpstr>Philosophical Basis for Mental Health Court</vt:lpstr>
      <vt:lpstr>How Does Mental Health Court Differ?</vt:lpstr>
      <vt:lpstr>Thank you!  Email us your ideas: ioc@bu.edu  Follow us: @BUonCities  75 Bay State Road Boston, MA 02215 (617) 358-8080 www.bu.edu/ioc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Trends in Cities</dc:title>
  <dc:creator>Microsoft Office User</dc:creator>
  <cp:lastModifiedBy>Cahill, Patricia</cp:lastModifiedBy>
  <cp:revision>66</cp:revision>
  <dcterms:created xsi:type="dcterms:W3CDTF">2016-10-01T15:02:14Z</dcterms:created>
  <dcterms:modified xsi:type="dcterms:W3CDTF">2016-10-26T18:44:08Z</dcterms:modified>
</cp:coreProperties>
</file>