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7" r:id="rId2"/>
    <p:sldId id="293" r:id="rId3"/>
    <p:sldId id="281" r:id="rId4"/>
    <p:sldId id="287" r:id="rId5"/>
    <p:sldId id="288" r:id="rId6"/>
    <p:sldId id="289" r:id="rId7"/>
    <p:sldId id="290" r:id="rId8"/>
    <p:sldId id="292" r:id="rId9"/>
    <p:sldId id="294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39B"/>
    <a:srgbClr val="2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14"/>
    <p:restoredTop sz="91448"/>
  </p:normalViewPr>
  <p:slideViewPr>
    <p:cSldViewPr snapToGrid="0" snapToObjects="1">
      <p:cViewPr varScale="1">
        <p:scale>
          <a:sx n="100" d="100"/>
          <a:sy n="100" d="100"/>
        </p:scale>
        <p:origin x="1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84FEE-7E5E-3448-8E50-9747727F002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610E8-0955-1D49-B7AD-31140E030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5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3DC2-752D-6B49-BA80-ADC55A75D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CEBEBC-670A-DC4A-AEF8-4E04B889B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128AF-3B2E-FA45-B355-E35D8A35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5E2AA-2068-4C4B-8FF0-40676E5F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237D5-C94F-7C43-A53A-71825185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8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86FD-4560-734E-876C-DA624208F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4BA8-02DE-4049-A5BD-A06CA12BF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89E7B-1C61-3F4F-9F92-398AF3F69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B7E52-9D4B-EA4A-95E8-85CA578E1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F6F1D-E285-3845-A61E-0F4B5ECD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7C9E-82B8-7B40-A512-9CED80D7A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50A36-BB36-B349-9654-FBC159D36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8F637-A113-1440-9393-7BA767690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C355C-6822-EE4F-A728-5E9036E0A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BFDD5-003B-AC47-A326-DB4BEB07C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68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18669-9E98-9345-AA7C-A09B8FF1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3A777-EE1D-4348-8F3C-F4A465AE85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8E801-B115-7F41-AB50-5B150EEF3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98931-7362-5246-AB9D-C95430199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CA077-5B7C-7744-B5E8-9BBDF2644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413DA-3F07-AA46-BF9F-2ED1F368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E50D-C994-F14E-9C1D-A69A62519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BDDE7-19D8-CB41-9A2E-1700235C2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D16C1-8335-6642-BD9F-C8E21D839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E11D49-BDF3-3B45-9DC5-2BA428B41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8F1E1B-D0FE-E143-ABE3-9398B0556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B1D27-BC4D-6A41-81F9-3E57A1CCC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442DC-B634-B64C-A642-6EC760EF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2E48EC-99F7-0F4E-86C8-B8E9E284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1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6A44B-3CC7-2D48-97CD-7228DCEB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2EEE9-0091-6C4F-89DC-CF418A55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BAF5A-F676-CD4A-90F7-61026B1B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E5A78E-F4F5-7B40-804A-D0032DEC3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9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2E02DB-96EA-F44E-BF67-55224103A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34F98A-8D69-564D-82BC-1698B3E84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D271A-5FEB-B149-9444-7B7374A3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9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234B-AA5E-4648-9156-64A167F0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D63EA-98BD-974D-94C4-D4B36B02B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14A50-823A-344C-ACD8-0BD2C8E7A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59FA7-1886-704E-8BEA-94B4A2D61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82605-6423-4E4B-A743-10A30BFD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9168E-F774-424D-A5C5-4D109F44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4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17A2E-E704-A145-BB7D-D527D3108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0AFD38-F66A-3C48-A3B0-550CB9661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4253F-4BBB-5B48-A874-2B095AB9B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8275B-A772-704B-8908-481E89C19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16F27-FEE7-4D44-A10E-2E175350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E811D-8CDE-DC4C-9924-CD93E6FFE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8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95A6-46E1-8B41-B71E-EA79A8BF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1117E8-6C81-564A-A27E-32D03B321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75BE3-A394-2E4B-851A-6A657BDE9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14410-61B3-A046-99A3-3FE8A6F5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ED3F4-1A42-164E-BA4C-03783D47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7D6FD8-FCC1-7B41-9E5A-16878F5FB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9356EA-2EB1-F345-9B0F-CF12FA709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64335-CFED-3246-8E50-03460E70C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0F917-241E-7044-B0BC-CCB685E95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97B51-3FAA-704A-8FBF-4D2FEA46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4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7FED23-97A4-8F4D-B4C2-1A7AD90E7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8B2C7-DC59-C742-954A-907C009B9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F1BA4-97D0-D249-A5EA-4F2DEA565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6E282-3145-D040-99D3-68F16EFF1B9D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5D80-E07A-7348-B96A-7D6690F7D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D08B0-2F84-D14A-826D-57B6E4C28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EA5C8-0118-4347-9FD8-09523BFEB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6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.m4a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u.edu/ioc/files/2020/08/MetroBridge-Memo-Template_AY20-21.pdf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7.m4a"/><Relationship Id="rId7" Type="http://schemas.openxmlformats.org/officeDocument/2006/relationships/image" Target="../media/image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4a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s.princeton.edu/admissions/wws-blog/item/policy-memo-writing-tips" TargetMode="External"/><Relationship Id="rId13" Type="http://schemas.openxmlformats.org/officeDocument/2006/relationships/hyperlink" Target="https://www.cityofmlt.com/DocumentCenter/View/533/2009-Staff-Memo-PDF" TargetMode="External"/><Relationship Id="rId3" Type="http://schemas.openxmlformats.org/officeDocument/2006/relationships/slideLayout" Target="../slideLayouts/slideLayout7.xml"/><Relationship Id="rId7" Type="http://schemas.openxmlformats.org/officeDocument/2006/relationships/hyperlink" Target="http://www.bu.edu/ioc/files/2020/08/Everett_BU-MetroBridge-Memo_Social-Media_AY19-20.pdf" TargetMode="External"/><Relationship Id="rId12" Type="http://schemas.openxmlformats.org/officeDocument/2006/relationships/hyperlink" Target="https://www.edreform.com/wp-content/uploads/2013/02/Charters_IN_Focus_2003.pdf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://www.bu.edu/ioc/files/2020/08/Watertown_BU-MetroBridge-Memo_Short-Term-Home-Share-Analysis_AY18-19.pdf" TargetMode="External"/><Relationship Id="rId11" Type="http://schemas.openxmlformats.org/officeDocument/2006/relationships/hyperlink" Target="https://twp.duke.edu/sites/twp.duke.edu/files/file-attachments/policy-memo.original.pdf" TargetMode="External"/><Relationship Id="rId5" Type="http://schemas.openxmlformats.org/officeDocument/2006/relationships/hyperlink" Target="http://www.bu.edu/ioc/files/2020/08/Easton_BU-MetroBridge-Memo_AARP-Survey_AY20-21.pdf" TargetMode="External"/><Relationship Id="rId10" Type="http://schemas.openxmlformats.org/officeDocument/2006/relationships/hyperlink" Target="https://blog.bham.ac.uk/publicaffairs/how-to-write-an-effective-briefing-note/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mitcommlab.mit.edu/broad/commkit/policy-memo/" TargetMode="External"/><Relationship Id="rId1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://www.bu.edu/ioc.metrobridge" TargetMode="External"/><Relationship Id="rId5" Type="http://schemas.openxmlformats.org/officeDocument/2006/relationships/hyperlink" Target="mailto:erobbins@bu.edu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07" b="26448"/>
          <a:stretch/>
        </p:blipFill>
        <p:spPr>
          <a:xfrm>
            <a:off x="0" y="1"/>
            <a:ext cx="12207240" cy="24624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16496B-30C7-104D-99CA-D2A8025185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41" b="8186"/>
          <a:stretch/>
        </p:blipFill>
        <p:spPr>
          <a:xfrm>
            <a:off x="0" y="4572000"/>
            <a:ext cx="12192000" cy="2301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45036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508438" y="2847806"/>
            <a:ext cx="1138543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b="1" dirty="0">
              <a:latin typeface="Franklin Gothic Book" panose="020B0503020102020204" pitchFamily="34" charset="0"/>
            </a:endParaRPr>
          </a:p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Memo Writing: Guidelines for Format &amp; Content</a:t>
            </a:r>
          </a:p>
          <a:p>
            <a:pPr algn="ctr"/>
            <a:endParaRPr lang="en-US" sz="500" b="1" dirty="0">
              <a:latin typeface="Franklin Gothic Book" panose="020B0503020102020204" pitchFamily="34" charset="0"/>
            </a:endParaRPr>
          </a:p>
          <a:p>
            <a:pPr algn="ctr"/>
            <a:endParaRPr lang="en-US" sz="5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34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8" y="1319938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What We’ll Cover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1442961" y="2241779"/>
            <a:ext cx="62601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Purpose of a memo</a:t>
            </a:r>
          </a:p>
          <a:p>
            <a:endParaRPr lang="en-US" sz="2400" b="1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Advice for before you start writing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Suggested memo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General “do’s” and “don’ts”</a:t>
            </a:r>
          </a:p>
          <a:p>
            <a:endParaRPr lang="en-US" sz="2400" b="1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Examples and guides for memo writing </a:t>
            </a:r>
          </a:p>
          <a:p>
            <a:endParaRPr lang="en-US" sz="2400" b="1" dirty="0">
              <a:latin typeface="Franklin Gothic Book" panose="020B0503020102020204" pitchFamily="34" charset="0"/>
            </a:endParaRPr>
          </a:p>
        </p:txBody>
      </p:sp>
      <p:pic>
        <p:nvPicPr>
          <p:cNvPr id="11" name="What We'll Cover">
            <a:hlinkClick r:id="" action="ppaction://media"/>
            <a:extLst>
              <a:ext uri="{FF2B5EF4-FFF2-40B4-BE49-F238E27FC236}">
                <a16:creationId xmlns:a16="http://schemas.microsoft.com/office/drawing/2014/main" id="{E7D6BB79-68DA-E043-9209-75A297B25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2799" y="5214631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F38D02-DC6C-0547-A495-DAADBCAC0156}"/>
              </a:ext>
            </a:extLst>
          </p:cNvPr>
          <p:cNvSpPr txBox="1"/>
          <p:nvPr/>
        </p:nvSpPr>
        <p:spPr>
          <a:xfrm>
            <a:off x="9680028" y="6225139"/>
            <a:ext cx="2538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for Audio</a:t>
            </a:r>
          </a:p>
        </p:txBody>
      </p:sp>
    </p:spTree>
    <p:extLst>
      <p:ext uri="{BB962C8B-B14F-4D97-AF65-F5344CB8AC3E}">
        <p14:creationId xmlns:p14="http://schemas.microsoft.com/office/powerpoint/2010/main" val="94458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5909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8" y="1301422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Purpose of a Memo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538632" y="2509849"/>
            <a:ext cx="65801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Provides new information to decision makers and policy makers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Presents detailed or complicated information clearly and concisely</a:t>
            </a:r>
          </a:p>
          <a:p>
            <a:r>
              <a:rPr lang="en-US" sz="2400" dirty="0">
                <a:latin typeface="Franklin Gothic Book" panose="020B05030201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Suggests recommendations or action items </a:t>
            </a:r>
          </a:p>
          <a:p>
            <a:endParaRPr lang="en-US" sz="2400" dirty="0">
              <a:latin typeface="Franklin Gothic Book" panose="020B05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4C4CE0-8156-8640-9A81-6CFE3C3FC4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7735" y="2363293"/>
            <a:ext cx="3340100" cy="3340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CBEAAA-D631-9144-B6B5-318134DE099A}"/>
              </a:ext>
            </a:extLst>
          </p:cNvPr>
          <p:cNvSpPr txBox="1"/>
          <p:nvPr/>
        </p:nvSpPr>
        <p:spPr>
          <a:xfrm>
            <a:off x="394138" y="6247536"/>
            <a:ext cx="237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24F4C0-B12A-134B-8928-D7F82849EBE8}"/>
              </a:ext>
            </a:extLst>
          </p:cNvPr>
          <p:cNvSpPr txBox="1"/>
          <p:nvPr/>
        </p:nvSpPr>
        <p:spPr>
          <a:xfrm>
            <a:off x="3122824" y="6247536"/>
            <a:ext cx="237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 2</a:t>
            </a:r>
          </a:p>
        </p:txBody>
      </p:sp>
      <p:pic>
        <p:nvPicPr>
          <p:cNvPr id="14" name="Purpose of a Memo #1">
            <a:hlinkClick r:id="" action="ppaction://media"/>
            <a:extLst>
              <a:ext uri="{FF2B5EF4-FFF2-40B4-BE49-F238E27FC236}">
                <a16:creationId xmlns:a16="http://schemas.microsoft.com/office/drawing/2014/main" id="{9C0806C0-A739-384E-B31F-F2AA2B8121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3198" y="5434736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urpose of a Memo #2">
            <a:hlinkClick r:id="" action="ppaction://media"/>
            <a:extLst>
              <a:ext uri="{FF2B5EF4-FFF2-40B4-BE49-F238E27FC236}">
                <a16:creationId xmlns:a16="http://schemas.microsoft.com/office/drawing/2014/main" id="{E815BA5A-4CE0-D247-83DB-D0AE0F7F01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80788" y="5434736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263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5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410903" y="1395207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Before You Start Writing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3759201" y="2693773"/>
            <a:ext cx="80203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Know your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Decide which information is most relevant to your reader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Consider the key takeaways or action items you want to convey</a:t>
            </a:r>
          </a:p>
          <a:p>
            <a:endParaRPr lang="en-US" sz="2400" dirty="0">
              <a:latin typeface="Franklin Gothic Book" panose="020B0503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C49B2-0AE8-1846-880B-CEAE77DBA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337" y="2550862"/>
            <a:ext cx="2747648" cy="2747648"/>
          </a:xfrm>
          <a:prstGeom prst="rect">
            <a:avLst/>
          </a:prstGeom>
        </p:spPr>
      </p:pic>
      <p:pic>
        <p:nvPicPr>
          <p:cNvPr id="10" name="Before You Start Writing">
            <a:hlinkClick r:id="" action="ppaction://media"/>
            <a:extLst>
              <a:ext uri="{FF2B5EF4-FFF2-40B4-BE49-F238E27FC236}">
                <a16:creationId xmlns:a16="http://schemas.microsoft.com/office/drawing/2014/main" id="{D2BF6431-BF36-C042-8DCF-DB9F039879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503483" y="5298510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14B7F3-9236-E844-99B8-A73423DEEBCB}"/>
              </a:ext>
            </a:extLst>
          </p:cNvPr>
          <p:cNvSpPr txBox="1"/>
          <p:nvPr/>
        </p:nvSpPr>
        <p:spPr>
          <a:xfrm>
            <a:off x="9805029" y="6248953"/>
            <a:ext cx="22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</a:t>
            </a:r>
          </a:p>
        </p:txBody>
      </p:sp>
    </p:spTree>
    <p:extLst>
      <p:ext uri="{BB962C8B-B14F-4D97-AF65-F5344CB8AC3E}">
        <p14:creationId xmlns:p14="http://schemas.microsoft.com/office/powerpoint/2010/main" val="378991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7" y="1243213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Suggested Memo Content: Header and Intro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394137" y="2769693"/>
            <a:ext cx="52434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HEADER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Separate lines for:</a:t>
            </a:r>
          </a:p>
          <a:p>
            <a:pPr marL="1257300" lvl="2" indent="-342900">
              <a:buFont typeface="Wingdings" pitchFamily="2" charset="2"/>
              <a:buChar char="§"/>
            </a:pPr>
            <a:r>
              <a:rPr lang="en-US" sz="2400" dirty="0">
                <a:latin typeface="Franklin Gothic Book" panose="020B0503020102020204" pitchFamily="34" charset="0"/>
              </a:rPr>
              <a:t>Recipient, sender, subject, date</a:t>
            </a:r>
          </a:p>
          <a:p>
            <a:pPr lvl="2"/>
            <a:endParaRPr lang="en-US" sz="2400" dirty="0">
              <a:latin typeface="Franklin Gothic Book" panose="020B0503020102020204" pitchFamily="34" charset="0"/>
            </a:endParaRPr>
          </a:p>
          <a:p>
            <a:r>
              <a:rPr lang="en-US" sz="2400" b="1" dirty="0">
                <a:latin typeface="Franklin Gothic Book" panose="020B0503020102020204" pitchFamily="34" charset="0"/>
              </a:rPr>
              <a:t>INTRODUCTION 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Purpose of the memo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List important information that will follow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Length: 3-5 sentences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206A5A-7387-9647-B450-BC2029EB5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670" y="2501580"/>
            <a:ext cx="5422900" cy="332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DFBC4B-7489-6544-A1E5-07A1B48CF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4088" y="3500185"/>
            <a:ext cx="605014" cy="3693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706BCB-8194-CB42-9090-2FF975145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4088" y="4843068"/>
            <a:ext cx="605014" cy="369393"/>
          </a:xfrm>
          <a:prstGeom prst="rect">
            <a:avLst/>
          </a:prstGeom>
        </p:spPr>
      </p:pic>
      <p:pic>
        <p:nvPicPr>
          <p:cNvPr id="2" name="Memo Header and Intro">
            <a:hlinkClick r:id="" action="ppaction://media"/>
            <a:extLst>
              <a:ext uri="{FF2B5EF4-FFF2-40B4-BE49-F238E27FC236}">
                <a16:creationId xmlns:a16="http://schemas.microsoft.com/office/drawing/2014/main" id="{FEB28A0D-1EC6-D940-BE05-FE091AD4FB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997581" y="5983357"/>
            <a:ext cx="813816" cy="8138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7FE95B-B0D2-D24B-9591-F4AC949FB3A6}"/>
              </a:ext>
            </a:extLst>
          </p:cNvPr>
          <p:cNvSpPr txBox="1"/>
          <p:nvPr/>
        </p:nvSpPr>
        <p:spPr>
          <a:xfrm>
            <a:off x="8724380" y="6186013"/>
            <a:ext cx="22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5D58C8-1830-3A4F-9793-AF4E01FCAE53}"/>
              </a:ext>
            </a:extLst>
          </p:cNvPr>
          <p:cNvSpPr txBox="1"/>
          <p:nvPr/>
        </p:nvSpPr>
        <p:spPr>
          <a:xfrm>
            <a:off x="394137" y="2226365"/>
            <a:ext cx="5754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LINK TO </a:t>
            </a:r>
            <a:r>
              <a:rPr lang="en-US" sz="2400" b="1" dirty="0">
                <a:latin typeface="Franklin Gothic Book" panose="020B0503020102020204" pitchFamily="34" charset="0"/>
                <a:hlinkClick r:id="rId8"/>
              </a:rPr>
              <a:t>METROBRIDGE</a:t>
            </a:r>
            <a:r>
              <a:rPr lang="en-US" dirty="0">
                <a:hlinkClick r:id="rId8"/>
              </a:rPr>
              <a:t> </a:t>
            </a:r>
            <a:r>
              <a:rPr lang="en-US" sz="2400" b="1" dirty="0">
                <a:latin typeface="Franklin Gothic Book" panose="020B0503020102020204" pitchFamily="34" charset="0"/>
                <a:hlinkClick r:id="rId8"/>
              </a:rPr>
              <a:t>MEMO TEMPLATE</a:t>
            </a:r>
            <a:endParaRPr lang="en-US" sz="24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28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75225" y="1195843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Suggested Memo Content: Body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7974539" y="2123084"/>
            <a:ext cx="35636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KEY FINDINGS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Highlights from data analysis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Graphics (if applicable)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b="1" dirty="0">
                <a:latin typeface="Franklin Gothic Book" panose="020B0503020102020204" pitchFamily="34" charset="0"/>
              </a:rPr>
              <a:t>Length: 10-15 sentences (this should be the largest memo section)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722CBF-DA30-744D-B6F3-5798FEC565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3973" y="2129157"/>
            <a:ext cx="3561940" cy="4389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939E77-63DF-3B49-83F2-946DC1B5245C}"/>
              </a:ext>
            </a:extLst>
          </p:cNvPr>
          <p:cNvSpPr txBox="1"/>
          <p:nvPr/>
        </p:nvSpPr>
        <p:spPr>
          <a:xfrm>
            <a:off x="415492" y="2123084"/>
            <a:ext cx="30352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RESEARCH QUESTION &amp; METHODOLOGY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Purpose of the project/survey 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Research activities undertaken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Length: 5-7 sentences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567A79-3042-E241-A708-0ABFFAB1FA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0791" y="4152374"/>
            <a:ext cx="605014" cy="3693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8C8A92-69B1-0747-9DEE-F78E65360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878861" y="5089525"/>
            <a:ext cx="605014" cy="369393"/>
          </a:xfrm>
          <a:prstGeom prst="rect">
            <a:avLst/>
          </a:prstGeom>
        </p:spPr>
      </p:pic>
      <p:pic>
        <p:nvPicPr>
          <p:cNvPr id="11" name="Memo Content - Body #1">
            <a:hlinkClick r:id="" action="ppaction://media"/>
            <a:extLst>
              <a:ext uri="{FF2B5EF4-FFF2-40B4-BE49-F238E27FC236}">
                <a16:creationId xmlns:a16="http://schemas.microsoft.com/office/drawing/2014/main" id="{09F7CB89-1C69-934F-9423-22D9DC100F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4146" y="5934360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A7179B-BE7A-A34C-B929-863A99560850}"/>
              </a:ext>
            </a:extLst>
          </p:cNvPr>
          <p:cNvSpPr txBox="1"/>
          <p:nvPr/>
        </p:nvSpPr>
        <p:spPr>
          <a:xfrm>
            <a:off x="1435114" y="6156094"/>
            <a:ext cx="249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 #1</a:t>
            </a:r>
          </a:p>
        </p:txBody>
      </p:sp>
      <p:pic>
        <p:nvPicPr>
          <p:cNvPr id="14" name="Memo Content - Body #2">
            <a:hlinkClick r:id="" action="ppaction://media"/>
            <a:extLst>
              <a:ext uri="{FF2B5EF4-FFF2-40B4-BE49-F238E27FC236}">
                <a16:creationId xmlns:a16="http://schemas.microsoft.com/office/drawing/2014/main" id="{C980C3B9-18F0-B946-90CE-0B6F97FF5B3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51253" y="5934360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E6E6E08-FD42-D34B-B656-1EF0684E6133}"/>
              </a:ext>
            </a:extLst>
          </p:cNvPr>
          <p:cNvSpPr txBox="1"/>
          <p:nvPr/>
        </p:nvSpPr>
        <p:spPr>
          <a:xfrm>
            <a:off x="9085348" y="6156094"/>
            <a:ext cx="249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 #2</a:t>
            </a:r>
          </a:p>
        </p:txBody>
      </p:sp>
    </p:spTree>
    <p:extLst>
      <p:ext uri="{BB962C8B-B14F-4D97-AF65-F5344CB8AC3E}">
        <p14:creationId xmlns:p14="http://schemas.microsoft.com/office/powerpoint/2010/main" val="97440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13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8" y="1319342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Suggested Memo Content: Rec’s + Closing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5173970" y="2261000"/>
            <a:ext cx="6023087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RECOMMENDATIONS/NEXT STEPS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Specific action items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List of key players involved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Length: 7-10 sentences</a:t>
            </a:r>
          </a:p>
          <a:p>
            <a:pPr lvl="1"/>
            <a:endParaRPr lang="en-US" sz="2400" dirty="0">
              <a:latin typeface="Franklin Gothic Book" panose="020B0503020102020204" pitchFamily="34" charset="0"/>
            </a:endParaRPr>
          </a:p>
          <a:p>
            <a:r>
              <a:rPr lang="en-US" sz="2400" b="1" dirty="0">
                <a:latin typeface="Franklin Gothic Book" panose="020B0503020102020204" pitchFamily="34" charset="0"/>
              </a:rPr>
              <a:t>CLOSING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Briefly reiterate key findings and recommendations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Share where to find further information or ask follow-up questions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400" dirty="0">
                <a:latin typeface="Franklin Gothic Book" panose="020B0503020102020204" pitchFamily="34" charset="0"/>
              </a:rPr>
              <a:t>Length: 5-7 sentences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102233-8DA7-D444-8D54-5630F6C8F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895" y="2363293"/>
            <a:ext cx="3177862" cy="4297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51AEEE-44E8-AC4B-9343-361032021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403856" y="2579835"/>
            <a:ext cx="605014" cy="3693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A7D698-6E04-F04A-9A61-BE006FC92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423719" y="3602718"/>
            <a:ext cx="599064" cy="365760"/>
          </a:xfrm>
          <a:prstGeom prst="rect">
            <a:avLst/>
          </a:prstGeom>
        </p:spPr>
      </p:pic>
      <p:pic>
        <p:nvPicPr>
          <p:cNvPr id="5" name="Memo Content - Closing">
            <a:hlinkClick r:id="" action="ppaction://media"/>
            <a:extLst>
              <a:ext uri="{FF2B5EF4-FFF2-40B4-BE49-F238E27FC236}">
                <a16:creationId xmlns:a16="http://schemas.microsoft.com/office/drawing/2014/main" id="{5393B769-3B9D-9448-AAF6-8B0F314CE1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008206" y="5879746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69D072-F39C-3E49-AC30-FD5D537467BA}"/>
              </a:ext>
            </a:extLst>
          </p:cNvPr>
          <p:cNvSpPr txBox="1"/>
          <p:nvPr/>
        </p:nvSpPr>
        <p:spPr>
          <a:xfrm>
            <a:off x="8798499" y="6408382"/>
            <a:ext cx="22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</a:t>
            </a:r>
          </a:p>
        </p:txBody>
      </p:sp>
    </p:spTree>
    <p:extLst>
      <p:ext uri="{BB962C8B-B14F-4D97-AF65-F5344CB8AC3E}">
        <p14:creationId xmlns:p14="http://schemas.microsoft.com/office/powerpoint/2010/main" val="75930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8" y="1308202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Do’s and Don’ts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960336" y="4005384"/>
            <a:ext cx="48724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Franklin Gothic Book" panose="020B0503020102020204" pitchFamily="34" charset="0"/>
              </a:rPr>
              <a:t>Write a longer version first and then narrow down the content for the memo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Franklin Gothic Book" panose="020B0503020102020204" pitchFamily="34" charset="0"/>
              </a:rPr>
              <a:t>Include graphs or infographics when appropriate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Franklin Gothic Book" panose="020B0503020102020204" pitchFamily="34" charset="0"/>
              </a:rPr>
              <a:t>Ask someone who isn’t familiar with the topic to read it for clarity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AB1B8-313B-7948-80DB-AF5769222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764"/>
          <a:stretch/>
        </p:blipFill>
        <p:spPr>
          <a:xfrm>
            <a:off x="2213751" y="2201008"/>
            <a:ext cx="2188796" cy="19336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091151-086E-1844-9A7D-2F385B323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3107" y="2338753"/>
            <a:ext cx="1576053" cy="166663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C18201-6A50-F148-8D49-A208B8D72B83}"/>
              </a:ext>
            </a:extLst>
          </p:cNvPr>
          <p:cNvSpPr/>
          <p:nvPr/>
        </p:nvSpPr>
        <p:spPr>
          <a:xfrm>
            <a:off x="6348982" y="4005384"/>
            <a:ext cx="47762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Franklin Gothic Book" panose="020B0503020102020204" pitchFamily="34" charset="0"/>
              </a:rPr>
              <a:t>Don’t include in-text citations or references 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Franklin Gothic Book" panose="020B0503020102020204" pitchFamily="34" charset="0"/>
              </a:rPr>
              <a:t>Try not to exceed 5 pages (the shorter the better)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Franklin Gothic Book" panose="020B0503020102020204" pitchFamily="34" charset="0"/>
              </a:rPr>
              <a:t>Don’t use overly long sentences or paragraphs, keep things direct and to the point</a:t>
            </a:r>
          </a:p>
        </p:txBody>
      </p:sp>
      <p:pic>
        <p:nvPicPr>
          <p:cNvPr id="9" name="Do's and Don'ts">
            <a:hlinkClick r:id="" action="ppaction://media"/>
            <a:extLst>
              <a:ext uri="{FF2B5EF4-FFF2-40B4-BE49-F238E27FC236}">
                <a16:creationId xmlns:a16="http://schemas.microsoft.com/office/drawing/2014/main" id="{85E11A04-EC32-6044-8F84-55B18FA7ED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966771" y="1326526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E51C42-216A-ED40-902D-5AC988033845}"/>
              </a:ext>
            </a:extLst>
          </p:cNvPr>
          <p:cNvSpPr txBox="1"/>
          <p:nvPr/>
        </p:nvSpPr>
        <p:spPr>
          <a:xfrm>
            <a:off x="8737090" y="1508256"/>
            <a:ext cx="22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</a:t>
            </a:r>
          </a:p>
        </p:txBody>
      </p:sp>
    </p:spTree>
    <p:extLst>
      <p:ext uri="{BB962C8B-B14F-4D97-AF65-F5344CB8AC3E}">
        <p14:creationId xmlns:p14="http://schemas.microsoft.com/office/powerpoint/2010/main" val="62725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7" y="1345930"/>
            <a:ext cx="11385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Memo Examples and Guides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883119-FF84-7E4B-93E3-FD22B330D3FE}"/>
              </a:ext>
            </a:extLst>
          </p:cNvPr>
          <p:cNvSpPr txBox="1"/>
          <p:nvPr/>
        </p:nvSpPr>
        <p:spPr>
          <a:xfrm>
            <a:off x="394137" y="2115371"/>
            <a:ext cx="937216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Franklin Gothic Book" panose="020B0503020102020204" pitchFamily="34" charset="0"/>
              </a:rPr>
              <a:t>MetroBridge</a:t>
            </a:r>
            <a:r>
              <a:rPr lang="en-US" sz="2400" b="1" dirty="0">
                <a:latin typeface="Franklin Gothic Book" panose="020B0503020102020204" pitchFamily="34" charset="0"/>
              </a:rPr>
              <a:t> Memo Examples: </a:t>
            </a:r>
            <a:r>
              <a:rPr lang="en-US" sz="2400" b="1" i="1" dirty="0">
                <a:latin typeface="Franklin Gothic Book" panose="020B0503020102020204" pitchFamily="34" charset="0"/>
              </a:rPr>
              <a:t> </a:t>
            </a: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  <a:hlinkClick r:id="rId5"/>
              </a:rPr>
              <a:t>Surveying the Needs of Senior Residents in Easton, MA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  <a:hlinkClick r:id="rId6"/>
              </a:rPr>
              <a:t>Analysis of Regulating Short-Term Home Share Rentals in Watertown, MA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  <a:hlinkClick r:id="rId7"/>
              </a:rPr>
              <a:t>Researching How Local Governments Use Social Media as a Community Engagement Tool for Everett, MA</a:t>
            </a:r>
            <a:endParaRPr lang="en-US" sz="2000" dirty="0">
              <a:latin typeface="Franklin Gothic Book" panose="020B0503020102020204" pitchFamily="34" charset="0"/>
            </a:endParaRPr>
          </a:p>
          <a:p>
            <a:endParaRPr lang="en-US" sz="1000" b="1" dirty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Online Guides to Memo Writing:</a:t>
            </a: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</a:rPr>
              <a:t>Woodrow Wilson School, Princeton University: </a:t>
            </a:r>
            <a:r>
              <a:rPr lang="en-US" sz="2000" dirty="0">
                <a:latin typeface="Franklin Gothic Book" panose="020B0503020102020204" pitchFamily="34" charset="0"/>
                <a:hlinkClick r:id="rId8"/>
              </a:rPr>
              <a:t>Policy Memo Writing Tips     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</a:rPr>
              <a:t>Broad Institute, MIT: </a:t>
            </a:r>
            <a:r>
              <a:rPr lang="en-US" sz="2000" dirty="0">
                <a:latin typeface="Franklin Gothic Book" panose="020B0503020102020204" pitchFamily="34" charset="0"/>
                <a:hlinkClick r:id="rId9"/>
              </a:rPr>
              <a:t>Policy Memo Guidance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</a:rPr>
              <a:t>University of Birmingham: </a:t>
            </a:r>
            <a:r>
              <a:rPr lang="en-US" sz="2000" dirty="0">
                <a:latin typeface="Franklin Gothic Book" panose="020B0503020102020204" pitchFamily="34" charset="0"/>
                <a:hlinkClick r:id="rId10"/>
              </a:rPr>
              <a:t>How to Write an Effective Briefing Note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</a:rPr>
              <a:t>Writing Studio, Duke University: </a:t>
            </a:r>
            <a:r>
              <a:rPr lang="en-US" sz="2000" dirty="0">
                <a:latin typeface="Franklin Gothic Book" panose="020B0503020102020204" pitchFamily="34" charset="0"/>
                <a:hlinkClick r:id="rId11"/>
              </a:rPr>
              <a:t>Policy Memo Guidance</a:t>
            </a:r>
            <a:endParaRPr lang="en-US" sz="2000" dirty="0">
              <a:latin typeface="Franklin Gothic Book" panose="020B0503020102020204" pitchFamily="34" charset="0"/>
            </a:endParaRPr>
          </a:p>
          <a:p>
            <a:endParaRPr lang="en-US" sz="1000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Links to General Memo Examples:</a:t>
            </a: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</a:rPr>
              <a:t>Center for Education Reform: </a:t>
            </a:r>
            <a:r>
              <a:rPr lang="en-US" sz="2000" dirty="0">
                <a:latin typeface="Franklin Gothic Book" panose="020B0503020102020204" pitchFamily="34" charset="0"/>
                <a:hlinkClick r:id="rId12"/>
              </a:rPr>
              <a:t>Charter School Survey and Focus Group Results 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latin typeface="Franklin Gothic Book" panose="020B0503020102020204" pitchFamily="34" charset="0"/>
              </a:rPr>
              <a:t>City of Mountlake Terrace: </a:t>
            </a:r>
            <a:r>
              <a:rPr lang="en-US" sz="2000" dirty="0">
                <a:latin typeface="Franklin Gothic Book" panose="020B0503020102020204" pitchFamily="34" charset="0"/>
                <a:hlinkClick r:id="rId13"/>
              </a:rPr>
              <a:t>Community Satisfaction Survey Summary </a:t>
            </a:r>
            <a:endParaRPr lang="en-US" sz="2000" dirty="0">
              <a:latin typeface="Franklin Gothic Book" panose="020B0503020102020204" pitchFamily="34" charset="0"/>
            </a:endParaRPr>
          </a:p>
        </p:txBody>
      </p:sp>
      <p:pic>
        <p:nvPicPr>
          <p:cNvPr id="5" name="Examples and Guides">
            <a:hlinkClick r:id="" action="ppaction://media"/>
            <a:extLst>
              <a:ext uri="{FF2B5EF4-FFF2-40B4-BE49-F238E27FC236}">
                <a16:creationId xmlns:a16="http://schemas.microsoft.com/office/drawing/2014/main" id="{90B2BB31-A88A-2D45-847F-B06FD6450E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093770" y="5888442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595F55-C89D-0444-8C20-DF3D330CA06F}"/>
              </a:ext>
            </a:extLst>
          </p:cNvPr>
          <p:cNvSpPr txBox="1"/>
          <p:nvPr/>
        </p:nvSpPr>
        <p:spPr>
          <a:xfrm>
            <a:off x="8884063" y="6331910"/>
            <a:ext cx="22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</a:t>
            </a:r>
          </a:p>
        </p:txBody>
      </p:sp>
    </p:spTree>
    <p:extLst>
      <p:ext uri="{BB962C8B-B14F-4D97-AF65-F5344CB8AC3E}">
        <p14:creationId xmlns:p14="http://schemas.microsoft.com/office/powerpoint/2010/main" val="138247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CB50E-375D-9548-94C1-A1DCF8CD3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7" b="61713"/>
          <a:stretch/>
        </p:blipFill>
        <p:spPr>
          <a:xfrm>
            <a:off x="0" y="1"/>
            <a:ext cx="12207240" cy="100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CFE53-07A1-8041-AFFA-122A720C924F}"/>
              </a:ext>
            </a:extLst>
          </p:cNvPr>
          <p:cNvSpPr txBox="1"/>
          <p:nvPr/>
        </p:nvSpPr>
        <p:spPr>
          <a:xfrm>
            <a:off x="126124" y="234221"/>
            <a:ext cx="474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Boston University </a:t>
            </a:r>
            <a:r>
              <a:rPr lang="en-US" sz="2400" dirty="0"/>
              <a:t>Initiative on 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50BD-78A6-9446-AD88-1A999A92DB96}"/>
              </a:ext>
            </a:extLst>
          </p:cNvPr>
          <p:cNvSpPr txBox="1"/>
          <p:nvPr/>
        </p:nvSpPr>
        <p:spPr>
          <a:xfrm>
            <a:off x="7173310" y="54131"/>
            <a:ext cx="46062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Franklin Gothic Book" panose="020B0503020102020204" pitchFamily="34" charset="0"/>
              </a:rPr>
              <a:t>METROBRIDGE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3C889-DA94-D34D-972E-24AD1D94F396}"/>
              </a:ext>
            </a:extLst>
          </p:cNvPr>
          <p:cNvSpPr txBox="1"/>
          <p:nvPr/>
        </p:nvSpPr>
        <p:spPr>
          <a:xfrm>
            <a:off x="394138" y="1555486"/>
            <a:ext cx="113854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Book" panose="020B0503020102020204" pitchFamily="34" charset="0"/>
              </a:rPr>
              <a:t>Questions?</a:t>
            </a:r>
          </a:p>
          <a:p>
            <a:pPr algn="ctr"/>
            <a:endParaRPr lang="en-US" sz="1100" b="1" dirty="0">
              <a:latin typeface="Franklin Gothic Book" panose="020B0503020102020204" pitchFamily="34" charset="0"/>
            </a:endParaRPr>
          </a:p>
          <a:p>
            <a:pPr algn="ctr"/>
            <a:endParaRPr lang="en-US" sz="1100" b="1" dirty="0">
              <a:latin typeface="Franklin Gothic Book" panose="020B0503020102020204" pitchFamily="34" charset="0"/>
            </a:endParaRPr>
          </a:p>
          <a:p>
            <a:pPr algn="ctr"/>
            <a:r>
              <a:rPr lang="en-US" sz="2800" b="1" dirty="0">
                <a:latin typeface="Franklin Gothic Book" panose="020B0503020102020204" pitchFamily="34" charset="0"/>
              </a:rPr>
              <a:t>Contact:</a:t>
            </a:r>
          </a:p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Emily Robbins</a:t>
            </a:r>
          </a:p>
          <a:p>
            <a:pPr algn="ctr"/>
            <a:r>
              <a:rPr lang="en-US" sz="2800" dirty="0" err="1">
                <a:latin typeface="Franklin Gothic Book" panose="020B0503020102020204" pitchFamily="34" charset="0"/>
              </a:rPr>
              <a:t>MetroBridge</a:t>
            </a:r>
            <a:r>
              <a:rPr lang="en-US" sz="2800" dirty="0">
                <a:latin typeface="Franklin Gothic Book" panose="020B0503020102020204" pitchFamily="34" charset="0"/>
              </a:rPr>
              <a:t> Program Manager</a:t>
            </a:r>
          </a:p>
          <a:p>
            <a:pPr algn="ctr"/>
            <a:r>
              <a:rPr lang="en-US" sz="2800" dirty="0">
                <a:latin typeface="Franklin Gothic Book" panose="020B0503020102020204" pitchFamily="34" charset="0"/>
                <a:hlinkClick r:id="rId5"/>
              </a:rPr>
              <a:t>erobbins@bu.edu</a:t>
            </a:r>
            <a:r>
              <a:rPr lang="en-US" sz="2800" dirty="0">
                <a:latin typeface="Franklin Gothic Book" panose="020B05030201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@</a:t>
            </a:r>
            <a:r>
              <a:rPr lang="en-US" sz="2800" dirty="0" err="1">
                <a:latin typeface="Franklin Gothic Book" panose="020B0503020102020204" pitchFamily="34" charset="0"/>
              </a:rPr>
              <a:t>BUonCities</a:t>
            </a:r>
            <a:r>
              <a:rPr lang="en-US" sz="2800" dirty="0">
                <a:latin typeface="Franklin Gothic Book" panose="020B0503020102020204" pitchFamily="34" charset="0"/>
              </a:rPr>
              <a:t> | #</a:t>
            </a:r>
            <a:r>
              <a:rPr lang="en-US" sz="2800" dirty="0" err="1">
                <a:latin typeface="Franklin Gothic Book" panose="020B0503020102020204" pitchFamily="34" charset="0"/>
              </a:rPr>
              <a:t>BUMetroBridge</a:t>
            </a:r>
            <a:endParaRPr lang="en-US" sz="2800" dirty="0">
              <a:latin typeface="Franklin Gothic Book" panose="020B0503020102020204" pitchFamily="34" charset="0"/>
            </a:endParaRPr>
          </a:p>
          <a:p>
            <a:pPr algn="ctr"/>
            <a:r>
              <a:rPr lang="en-US" sz="2800" dirty="0">
                <a:latin typeface="Franklin Gothic Book" panose="020B0503020102020204" pitchFamily="34" charset="0"/>
                <a:hlinkClick r:id="rId6"/>
              </a:rPr>
              <a:t>www.bu.edu/ioc.metrobridge</a:t>
            </a: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6AE94CA-370A-1E41-88CC-B64AD23336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78473" y="5388898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88880A-D3C7-2A4C-BB6C-048FAA90FBC2}"/>
              </a:ext>
            </a:extLst>
          </p:cNvPr>
          <p:cNvSpPr txBox="1"/>
          <p:nvPr/>
        </p:nvSpPr>
        <p:spPr>
          <a:xfrm>
            <a:off x="7968766" y="5610632"/>
            <a:ext cx="22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Image for Audio</a:t>
            </a:r>
          </a:p>
        </p:txBody>
      </p:sp>
    </p:spTree>
    <p:extLst>
      <p:ext uri="{BB962C8B-B14F-4D97-AF65-F5344CB8AC3E}">
        <p14:creationId xmlns:p14="http://schemas.microsoft.com/office/powerpoint/2010/main" val="265752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2742</TotalTime>
  <Words>550</Words>
  <Application>Microsoft Macintosh PowerPoint</Application>
  <PresentationFormat>Widescreen</PresentationFormat>
  <Paragraphs>115</Paragraphs>
  <Slides>10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Franklin Gothic Book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Emily</dc:creator>
  <cp:lastModifiedBy>Robbins, Emily</cp:lastModifiedBy>
  <cp:revision>374</cp:revision>
  <cp:lastPrinted>2020-08-10T22:08:13Z</cp:lastPrinted>
  <dcterms:created xsi:type="dcterms:W3CDTF">2019-12-09T22:04:23Z</dcterms:created>
  <dcterms:modified xsi:type="dcterms:W3CDTF">2020-08-10T22:08:17Z</dcterms:modified>
</cp:coreProperties>
</file>