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8"/>
  </p:notesMasterIdLst>
  <p:handoutMasterIdLst>
    <p:handoutMasterId r:id="rId19"/>
  </p:handoutMasterIdLst>
  <p:sldIdLst>
    <p:sldId id="256" r:id="rId5"/>
    <p:sldId id="363" r:id="rId6"/>
    <p:sldId id="361" r:id="rId7"/>
    <p:sldId id="362" r:id="rId8"/>
    <p:sldId id="358" r:id="rId9"/>
    <p:sldId id="364" r:id="rId10"/>
    <p:sldId id="365" r:id="rId11"/>
    <p:sldId id="359" r:id="rId12"/>
    <p:sldId id="360" r:id="rId13"/>
    <p:sldId id="366" r:id="rId14"/>
    <p:sldId id="368" r:id="rId15"/>
    <p:sldId id="367" r:id="rId16"/>
    <p:sldId id="275"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D4D4D"/>
    <a:srgbClr val="333333"/>
    <a:srgbClr val="2675B4"/>
    <a:srgbClr val="CC0000"/>
    <a:srgbClr val="D9D9D9"/>
    <a:srgbClr val="F2F2F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4" autoAdjust="0"/>
    <p:restoredTop sz="74853" autoAdjust="0"/>
  </p:normalViewPr>
  <p:slideViewPr>
    <p:cSldViewPr>
      <p:cViewPr varScale="1">
        <p:scale>
          <a:sx n="85" d="100"/>
          <a:sy n="85" d="100"/>
        </p:scale>
        <p:origin x="273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44" d="100"/>
          <a:sy n="144" d="100"/>
        </p:scale>
        <p:origin x="-232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oskey, Jennifer" userId="49835b9f-f0a9-4c2a-8732-cea4e1a2fb9f" providerId="ADAL" clId="{8B80127C-2797-4CF5-B803-BCC7C1EE7489}"/>
    <pc:docChg chg="modSld modNotesMaster modHandout">
      <pc:chgData name="McCloskey, Jennifer" userId="49835b9f-f0a9-4c2a-8732-cea4e1a2fb9f" providerId="ADAL" clId="{8B80127C-2797-4CF5-B803-BCC7C1EE7489}" dt="2025-02-18T17:44:49.134" v="11"/>
      <pc:docMkLst>
        <pc:docMk/>
      </pc:docMkLst>
      <pc:sldChg chg="modSp mod">
        <pc:chgData name="McCloskey, Jennifer" userId="49835b9f-f0a9-4c2a-8732-cea4e1a2fb9f" providerId="ADAL" clId="{8B80127C-2797-4CF5-B803-BCC7C1EE7489}" dt="2025-02-18T17:43:26.965" v="1" actId="20577"/>
        <pc:sldMkLst>
          <pc:docMk/>
          <pc:sldMk cId="0" sldId="256"/>
        </pc:sldMkLst>
        <pc:spChg chg="mod">
          <ac:chgData name="McCloskey, Jennifer" userId="49835b9f-f0a9-4c2a-8732-cea4e1a2fb9f" providerId="ADAL" clId="{8B80127C-2797-4CF5-B803-BCC7C1EE7489}" dt="2025-02-18T17:43:26.965" v="1" actId="20577"/>
          <ac:spMkLst>
            <pc:docMk/>
            <pc:sldMk cId="0" sldId="256"/>
            <ac:spMk id="5123" creationId="{00000000-0000-0000-0000-000000000000}"/>
          </ac:spMkLst>
        </pc:spChg>
      </pc:sldChg>
      <pc:sldChg chg="modSp mod">
        <pc:chgData name="McCloskey, Jennifer" userId="49835b9f-f0a9-4c2a-8732-cea4e1a2fb9f" providerId="ADAL" clId="{8B80127C-2797-4CF5-B803-BCC7C1EE7489}" dt="2025-02-18T17:43:46.914" v="10" actId="20577"/>
        <pc:sldMkLst>
          <pc:docMk/>
          <pc:sldMk cId="3641850703" sldId="364"/>
        </pc:sldMkLst>
        <pc:spChg chg="mod">
          <ac:chgData name="McCloskey, Jennifer" userId="49835b9f-f0a9-4c2a-8732-cea4e1a2fb9f" providerId="ADAL" clId="{8B80127C-2797-4CF5-B803-BCC7C1EE7489}" dt="2025-02-18T17:43:46.914" v="10" actId="20577"/>
          <ac:spMkLst>
            <pc:docMk/>
            <pc:sldMk cId="3641850703" sldId="364"/>
            <ac:spMk id="717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defRPr sz="1200" smtClean="0"/>
            </a:lvl1pPr>
          </a:lstStyle>
          <a:p>
            <a:pPr>
              <a:defRPr/>
            </a:pPr>
            <a:endParaRPr lang="en-US" altLang="en-US"/>
          </a:p>
        </p:txBody>
      </p:sp>
      <p:sp>
        <p:nvSpPr>
          <p:cNvPr id="8195"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a:defRPr sz="1200" smtClean="0"/>
            </a:lvl1pPr>
          </a:lstStyle>
          <a:p>
            <a:pPr>
              <a:defRPr/>
            </a:pPr>
            <a:endParaRPr lang="en-US" altLang="en-US"/>
          </a:p>
        </p:txBody>
      </p:sp>
      <p:sp>
        <p:nvSpPr>
          <p:cNvPr id="8196"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defRPr sz="1200" smtClean="0"/>
            </a:lvl1pPr>
          </a:lstStyle>
          <a:p>
            <a:pPr>
              <a:defRPr/>
            </a:pPr>
            <a:endParaRPr lang="en-US" altLang="en-US"/>
          </a:p>
        </p:txBody>
      </p:sp>
      <p:sp>
        <p:nvSpPr>
          <p:cNvPr id="8197"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a:defRPr sz="1200" smtClean="0"/>
            </a:lvl1pPr>
          </a:lstStyle>
          <a:p>
            <a:pPr>
              <a:defRPr/>
            </a:pPr>
            <a:fld id="{4AFDD44D-E9C7-4D3F-BC08-BC5A05E1BCA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defRPr sz="1200" smtClean="0"/>
            </a:lvl1pPr>
          </a:lstStyle>
          <a:p>
            <a:pPr>
              <a:defRPr/>
            </a:pPr>
            <a:endParaRPr lang="en-US" altLang="en-US"/>
          </a:p>
        </p:txBody>
      </p:sp>
      <p:sp>
        <p:nvSpPr>
          <p:cNvPr id="6147"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defRPr sz="1200" smtClean="0"/>
            </a:lvl1pPr>
          </a:lstStyle>
          <a:p>
            <a:pPr>
              <a:defRPr/>
            </a:pPr>
            <a:endParaRPr lang="en-US" altLang="en-US"/>
          </a:p>
        </p:txBody>
      </p:sp>
      <p:sp>
        <p:nvSpPr>
          <p:cNvPr id="6151"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a:defRPr sz="1200" smtClean="0"/>
            </a:lvl1pPr>
          </a:lstStyle>
          <a:p>
            <a:pPr>
              <a:defRPr/>
            </a:pPr>
            <a:fld id="{ADDFFD40-9BC8-49A4-B929-723D87B2DA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6955" indent="-291136">
              <a:defRPr sz="2400">
                <a:solidFill>
                  <a:schemeClr val="tx1"/>
                </a:solidFill>
                <a:latin typeface="Arial" panose="020B0604020202020204" pitchFamily="34" charset="0"/>
                <a:ea typeface="Osaka" pitchFamily="-64" charset="-128"/>
              </a:defRPr>
            </a:lvl2pPr>
            <a:lvl3pPr marL="1164546" indent="-232909">
              <a:defRPr sz="2400">
                <a:solidFill>
                  <a:schemeClr val="tx1"/>
                </a:solidFill>
                <a:latin typeface="Arial" panose="020B0604020202020204" pitchFamily="34" charset="0"/>
                <a:ea typeface="Osaka" pitchFamily="-64" charset="-128"/>
              </a:defRPr>
            </a:lvl3pPr>
            <a:lvl4pPr marL="1630366" indent="-232909">
              <a:defRPr sz="2400">
                <a:solidFill>
                  <a:schemeClr val="tx1"/>
                </a:solidFill>
                <a:latin typeface="Arial" panose="020B0604020202020204" pitchFamily="34" charset="0"/>
                <a:ea typeface="Osaka" pitchFamily="-64" charset="-128"/>
              </a:defRPr>
            </a:lvl4pPr>
            <a:lvl5pPr marL="2096184" indent="-232909">
              <a:defRPr sz="2400">
                <a:solidFill>
                  <a:schemeClr val="tx1"/>
                </a:solidFill>
                <a:latin typeface="Arial" panose="020B0604020202020204" pitchFamily="34" charset="0"/>
                <a:ea typeface="Osaka" pitchFamily="-64" charset="-128"/>
              </a:defRPr>
            </a:lvl5pPr>
            <a:lvl6pPr marL="2562002" indent="-232909"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27820" indent="-232909"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93639" indent="-232909"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59457" indent="-232909"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F72F2383-ECA0-4BC4-9EE2-B9645AFF202D}" type="slidenum">
              <a:rPr lang="en-US" altLang="en-US" sz="120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10</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defTabSz="931637" eaLnBrk="1" hangingPunct="1"/>
            <a:r>
              <a:rPr lang="en-US" sz="1800" b="1" dirty="0">
                <a:solidFill>
                  <a:srgbClr val="000000"/>
                </a:solidFill>
                <a:latin typeface="Calibri" panose="020F0502020204030204" pitchFamily="34" charset="0"/>
                <a:ea typeface="Calibri" panose="020F0502020204030204" pitchFamily="34" charset="0"/>
              </a:rPr>
              <a:t>Rebuttal:</a:t>
            </a:r>
            <a:r>
              <a:rPr lang="en-US" sz="1800" dirty="0">
                <a:solidFill>
                  <a:srgbClr val="000000"/>
                </a:solidFill>
                <a:latin typeface="Calibri" panose="020F0502020204030204" pitchFamily="34" charset="0"/>
                <a:ea typeface="Calibri" panose="020F0502020204030204" pitchFamily="34" charset="0"/>
              </a:rPr>
              <a:t> I encourage you to (when arguing for Petitioners) reserve no more than two minutes for rebuttal, and to rebut 2 points at most (maybe 3). You are looking for real zingers. If you are on Petitioner’s side, during Respondent’s arguments, take notes (in a non-distracting way); any time Respondents say something that would make you want to ask a question if you were a judge (they misstate a fact, gloss over something in a case, ignore a case, you know a countervailing fact, etc.) – those points where you want to interrupt to clarify – are good points for rebuttal (unless the judges DO ask about it, in which case don’t rebut that point). As the end of Respondent’s argument approaches, communicate with your partner to figure out which points to rebut and who will rebut. Only one person on the team may rebut but they may rebut any issue. Keep it short and direct: “Your honors, I have 2 points to make on rebuttal. First, Respondents ask this Court to . . . . This interpretation is incorrect. In fact . . . .” Rebuttal is the time you most want to directly point to and then attack the other side’s actual argument, so each point should start with something Respondents said. You can speak pretty quickly on rebuttal, so as to (hopefully) avoid getting a question.</a:t>
            </a:r>
            <a:endParaRPr lang="en-US" sz="1800" dirty="0">
              <a:latin typeface="Calibri" panose="020F0502020204030204" pitchFamily="34" charset="0"/>
              <a:ea typeface="Calibri" panose="020F0502020204030204" pitchFamily="34" charset="0"/>
            </a:endParaRPr>
          </a:p>
          <a:p>
            <a:pPr eaLnBrk="1" hangingPunct="1"/>
            <a:endParaRPr lang="en-US" altLang="en-US" dirty="0"/>
          </a:p>
        </p:txBody>
      </p:sp>
    </p:spTree>
    <p:extLst>
      <p:ext uri="{BB962C8B-B14F-4D97-AF65-F5344CB8AC3E}">
        <p14:creationId xmlns:p14="http://schemas.microsoft.com/office/powerpoint/2010/main" val="150738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11</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2932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12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a:spcBef>
                <a:spcPts val="0"/>
              </a:spcBef>
              <a:spcAft>
                <a:spcPts val="0"/>
              </a:spcAft>
            </a:pPr>
            <a:endParaRPr lang="en-US" dirty="0">
              <a:effectLst/>
            </a:endParaRPr>
          </a:p>
          <a:p>
            <a:pPr marL="756955" lvl="1" indent="-291136">
              <a:spcBef>
                <a:spcPts val="0"/>
              </a:spcBef>
              <a:spcAft>
                <a:spcPts val="0"/>
              </a:spcAft>
              <a:buFont typeface="+mj-lt"/>
              <a:buAutoNum type="alphaLcPeriod"/>
            </a:pPr>
            <a:r>
              <a:rPr lang="en-US" sz="1100" dirty="0">
                <a:solidFill>
                  <a:srgbClr val="000000"/>
                </a:solidFill>
                <a:latin typeface="Calibri" panose="020F0502020204030204" pitchFamily="34" charset="0"/>
                <a:ea typeface="Times New Roman" panose="02020603050405020304" pitchFamily="18" charset="0"/>
              </a:rPr>
              <a:t>For example: I will use a school speech example so as not to be specific to either issue here. If a judge asked, “But wasn’t the speech in </a:t>
            </a:r>
            <a:r>
              <a:rPr lang="en-US" sz="1100" u="sng" dirty="0">
                <a:solidFill>
                  <a:srgbClr val="000000"/>
                </a:solidFill>
                <a:latin typeface="Calibri" panose="020F0502020204030204" pitchFamily="34" charset="0"/>
                <a:ea typeface="Times New Roman" panose="02020603050405020304" pitchFamily="18" charset="0"/>
              </a:rPr>
              <a:t>Fraser</a:t>
            </a:r>
            <a:r>
              <a:rPr lang="en-US" sz="1100" dirty="0">
                <a:solidFill>
                  <a:srgbClr val="000000"/>
                </a:solidFill>
                <a:latin typeface="Calibri" panose="020F0502020204030204" pitchFamily="34" charset="0"/>
                <a:ea typeface="Times New Roman" panose="02020603050405020304" pitchFamily="18" charset="0"/>
              </a:rPr>
              <a:t> excessively vulgar, much more so than here?” and the advocate wants to argue that even though it was more vulgar than this case, </a:t>
            </a:r>
            <a:r>
              <a:rPr lang="en-US" sz="1100" u="sng" dirty="0">
                <a:solidFill>
                  <a:srgbClr val="000000"/>
                </a:solidFill>
                <a:latin typeface="Calibri" panose="020F0502020204030204" pitchFamily="34" charset="0"/>
                <a:ea typeface="Times New Roman" panose="02020603050405020304" pitchFamily="18" charset="0"/>
              </a:rPr>
              <a:t>Fraser</a:t>
            </a:r>
            <a:r>
              <a:rPr lang="en-US" sz="1100" dirty="0">
                <a:solidFill>
                  <a:srgbClr val="000000"/>
                </a:solidFill>
                <a:latin typeface="Calibri" panose="020F0502020204030204" pitchFamily="34" charset="0"/>
                <a:ea typeface="Times New Roman" panose="02020603050405020304" pitchFamily="18" charset="0"/>
              </a:rPr>
              <a:t> still applies, they would want to say “Yes, your honor, the speech in </a:t>
            </a:r>
            <a:r>
              <a:rPr lang="en-US" sz="1100" u="sng" dirty="0">
                <a:solidFill>
                  <a:srgbClr val="000000"/>
                </a:solidFill>
                <a:latin typeface="Calibri" panose="020F0502020204030204" pitchFamily="34" charset="0"/>
                <a:ea typeface="Times New Roman" panose="02020603050405020304" pitchFamily="18" charset="0"/>
              </a:rPr>
              <a:t>Fraser</a:t>
            </a:r>
            <a:r>
              <a:rPr lang="en-US" sz="1100" dirty="0">
                <a:solidFill>
                  <a:srgbClr val="000000"/>
                </a:solidFill>
                <a:latin typeface="Calibri" panose="020F0502020204030204" pitchFamily="34" charset="0"/>
                <a:ea typeface="Times New Roman" panose="02020603050405020304" pitchFamily="18" charset="0"/>
              </a:rPr>
              <a:t> was more vulgar that the speech here. . . however, there are other similarities between this case and </a:t>
            </a:r>
            <a:r>
              <a:rPr lang="en-US" sz="1100" u="sng" dirty="0">
                <a:solidFill>
                  <a:srgbClr val="000000"/>
                </a:solidFill>
                <a:latin typeface="Calibri" panose="020F0502020204030204" pitchFamily="34" charset="0"/>
                <a:ea typeface="Times New Roman" panose="02020603050405020304" pitchFamily="18" charset="0"/>
              </a:rPr>
              <a:t>Fraser</a:t>
            </a:r>
            <a:r>
              <a:rPr lang="en-US" sz="1100" dirty="0">
                <a:solidFill>
                  <a:srgbClr val="000000"/>
                </a:solidFill>
                <a:latin typeface="Calibri" panose="020F0502020204030204" pitchFamily="34" charset="0"/>
                <a:ea typeface="Times New Roman" panose="02020603050405020304" pitchFamily="18" charset="0"/>
              </a:rPr>
              <a:t>. For example . . . .” In the first part of the answer, they would repeat a little of the question. This is as opposed to saying something a little more abstract, like “the speech there was more vulgar” – “there” is somewhat vague. Or even worse, jumping right to the counterpoint, which is what speakers tend to do. Jumping right to “But your honor, </a:t>
            </a:r>
            <a:r>
              <a:rPr lang="en-US" sz="1100" u="sng" dirty="0">
                <a:solidFill>
                  <a:srgbClr val="000000"/>
                </a:solidFill>
                <a:latin typeface="Calibri" panose="020F0502020204030204" pitchFamily="34" charset="0"/>
                <a:ea typeface="Times New Roman" panose="02020603050405020304" pitchFamily="18" charset="0"/>
              </a:rPr>
              <a:t>Fraser</a:t>
            </a:r>
            <a:r>
              <a:rPr lang="en-US" sz="1100" dirty="0">
                <a:solidFill>
                  <a:srgbClr val="000000"/>
                </a:solidFill>
                <a:latin typeface="Calibri" panose="020F0502020204030204" pitchFamily="34" charset="0"/>
                <a:ea typeface="Times New Roman" panose="02020603050405020304" pitchFamily="18" charset="0"/>
              </a:rPr>
              <a:t> still applies because . . . .” If you do that, you are not actually directly answering the question asked.</a:t>
            </a:r>
            <a:endParaRPr lang="en-US" sz="1100" dirty="0">
              <a:solidFill>
                <a:srgbClr val="000000"/>
              </a:solidFill>
              <a:latin typeface="Calibri" panose="020F0502020204030204" pitchFamily="34" charset="0"/>
              <a:ea typeface="Calibri" panose="020F0502020204030204" pitchFamily="34" charset="0"/>
            </a:endParaRPr>
          </a:p>
          <a:p>
            <a:pPr eaLnBrk="1" hangingPunct="1"/>
            <a:endParaRPr lang="en-US" altLang="en-US" dirty="0"/>
          </a:p>
        </p:txBody>
      </p:sp>
    </p:spTree>
    <p:extLst>
      <p:ext uri="{BB962C8B-B14F-4D97-AF65-F5344CB8AC3E}">
        <p14:creationId xmlns:p14="http://schemas.microsoft.com/office/powerpoint/2010/main" val="301969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DDFFD40-9BC8-49A4-B929-723D87B2DAB1}" type="slidenum">
              <a:rPr lang="en-US" altLang="en-US" smtClean="0"/>
              <a:pPr>
                <a:defRPr/>
              </a:pPr>
              <a:t>13</a:t>
            </a:fld>
            <a:endParaRPr lang="en-US" altLang="en-US"/>
          </a:p>
        </p:txBody>
      </p:sp>
    </p:spTree>
    <p:extLst>
      <p:ext uri="{BB962C8B-B14F-4D97-AF65-F5344CB8AC3E}">
        <p14:creationId xmlns:p14="http://schemas.microsoft.com/office/powerpoint/2010/main" val="299451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5056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8377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4</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7169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5</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2006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6</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sz="1800" dirty="0">
                <a:solidFill>
                  <a:srgbClr val="000000"/>
                </a:solidFill>
                <a:latin typeface="Calibri" panose="020F0502020204030204" pitchFamily="34" charset="0"/>
                <a:ea typeface="Calibri" panose="020F0502020204030204" pitchFamily="34" charset="0"/>
              </a:rPr>
              <a:t>Research your judges! If you notice that a panel (or 2/3 on a panel) all graduated the same year, or all work at the same place, that is a strong sign that they know each other and probably asked to judge together. In that case, they likely also talked about the case ahead of time, and have developed strong opinions. This makes them more likely to jump in with questions 1) immediately and 2) frequently, though no guarantees. If the panel has judges from all different graduation years, they are less likely to know each other well, and may take longer to get active, as they will tend to defer to each other a little more. Just something to think about.</a:t>
            </a:r>
            <a:endParaRPr lang="en-US" altLang="en-US" dirty="0"/>
          </a:p>
        </p:txBody>
      </p:sp>
    </p:spTree>
    <p:extLst>
      <p:ext uri="{BB962C8B-B14F-4D97-AF65-F5344CB8AC3E}">
        <p14:creationId xmlns:p14="http://schemas.microsoft.com/office/powerpoint/2010/main" val="162935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7</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5221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8</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0077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69894" indent="-295990">
              <a:defRPr sz="2400">
                <a:solidFill>
                  <a:schemeClr val="tx1"/>
                </a:solidFill>
                <a:latin typeface="Arial" panose="020B0604020202020204" pitchFamily="34" charset="0"/>
                <a:ea typeface="Osaka" pitchFamily="-64" charset="-128"/>
              </a:defRPr>
            </a:lvl2pPr>
            <a:lvl3pPr marL="1185573" indent="-236144">
              <a:defRPr sz="2400">
                <a:solidFill>
                  <a:schemeClr val="tx1"/>
                </a:solidFill>
                <a:latin typeface="Arial" panose="020B0604020202020204" pitchFamily="34" charset="0"/>
                <a:ea typeface="Osaka" pitchFamily="-64" charset="-128"/>
              </a:defRPr>
            </a:lvl3pPr>
            <a:lvl4pPr marL="1661097" indent="-236144">
              <a:defRPr sz="2400">
                <a:solidFill>
                  <a:schemeClr val="tx1"/>
                </a:solidFill>
                <a:latin typeface="Arial" panose="020B0604020202020204" pitchFamily="34" charset="0"/>
                <a:ea typeface="Osaka" pitchFamily="-64" charset="-128"/>
              </a:defRPr>
            </a:lvl4pPr>
            <a:lvl5pPr marL="2135002" indent="-236144">
              <a:defRPr sz="2400">
                <a:solidFill>
                  <a:schemeClr val="tx1"/>
                </a:solidFill>
                <a:latin typeface="Arial" panose="020B0604020202020204" pitchFamily="34" charset="0"/>
                <a:ea typeface="Osaka" pitchFamily="-64" charset="-128"/>
              </a:defRPr>
            </a:lvl5pPr>
            <a:lvl6pPr marL="2600820"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66638"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532457"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98276" indent="-236144"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a:pPr/>
              <a:t>9</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80399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5"/>
          <p:cNvSpPr>
            <a:spLocks noChangeArrowheads="1"/>
          </p:cNvSpPr>
          <p:nvPr userDrawn="1"/>
        </p:nvSpPr>
        <p:spPr bwMode="auto">
          <a:xfrm>
            <a:off x="0" y="-76200"/>
            <a:ext cx="9144000" cy="2895600"/>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endParaRPr lang="en-US" altLang="en-US"/>
          </a:p>
        </p:txBody>
      </p:sp>
      <p:sp>
        <p:nvSpPr>
          <p:cNvPr id="6" name="Rectangle 19"/>
          <p:cNvSpPr>
            <a:spLocks noChangeArrowheads="1"/>
          </p:cNvSpPr>
          <p:nvPr userDrawn="1"/>
        </p:nvSpPr>
        <p:spPr bwMode="auto">
          <a:xfrm>
            <a:off x="609600" y="6172200"/>
            <a:ext cx="466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r>
              <a:rPr lang="en-US" altLang="en-US" sz="1200">
                <a:latin typeface="Arial Bold" panose="020B0704020202020204" pitchFamily="34" charset="0"/>
              </a:rPr>
              <a:t>Boston University</a:t>
            </a:r>
            <a:r>
              <a:rPr lang="en-US" altLang="en-US" sz="1200"/>
              <a:t> School of Law</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panose="05000000000000000000" pitchFamily="2" charset="2"/>
              <a:buNone/>
              <a:defRPr sz="1800">
                <a:solidFill>
                  <a:srgbClr val="CCCCCC"/>
                </a:solidFill>
              </a:defRPr>
            </a:lvl1pPr>
          </a:lstStyle>
          <a:p>
            <a:pPr lvl="0"/>
            <a:r>
              <a:rPr lang="en-US" altLang="en-US" noProof="0"/>
              <a:t>Click to edit Master subtitle style</a:t>
            </a:r>
          </a:p>
        </p:txBody>
      </p:sp>
      <p:sp>
        <p:nvSpPr>
          <p:cNvPr id="3074" name="Rectangle 2"/>
          <p:cNvSpPr>
            <a:spLocks noGrp="1" noChangeArrowheads="1"/>
          </p:cNvSpPr>
          <p:nvPr>
            <p:ph type="ctrTitle"/>
          </p:nvPr>
        </p:nvSpPr>
        <p:spPr>
          <a:xfrm>
            <a:off x="685800" y="1600200"/>
            <a:ext cx="7772400" cy="1143000"/>
          </a:xfrm>
        </p:spPr>
        <p:txBody>
          <a:bodyPr anchor="ctr"/>
          <a:lstStyle>
            <a:lvl1pPr>
              <a:defRPr>
                <a:solidFill>
                  <a:schemeClr val="bg1"/>
                </a:solidFill>
              </a:defRPr>
            </a:lvl1pPr>
          </a:lstStyle>
          <a:p>
            <a:pPr lvl="0"/>
            <a:r>
              <a:rPr lang="en-US" altLang="en-US" noProof="0"/>
              <a:t>Click to edit Master title style</a:t>
            </a:r>
          </a:p>
        </p:txBody>
      </p:sp>
    </p:spTree>
    <p:extLst>
      <p:ext uri="{BB962C8B-B14F-4D97-AF65-F5344CB8AC3E}">
        <p14:creationId xmlns:p14="http://schemas.microsoft.com/office/powerpoint/2010/main" val="163823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4D0DB421-B3A2-436B-AF3B-CB7660E6B7B4}" type="slidenum">
              <a:rPr lang="en-US" altLang="en-US"/>
              <a:pPr>
                <a:defRPr/>
              </a:pPr>
              <a:t>‹#›</a:t>
            </a:fld>
            <a:endParaRPr lang="en-US" altLang="en-US" baseline="0"/>
          </a:p>
        </p:txBody>
      </p:sp>
    </p:spTree>
    <p:extLst>
      <p:ext uri="{BB962C8B-B14F-4D97-AF65-F5344CB8AC3E}">
        <p14:creationId xmlns:p14="http://schemas.microsoft.com/office/powerpoint/2010/main" val="237922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812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0"/>
            <a:ext cx="5791200" cy="4953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38E1A855-5E7B-411C-80D4-D17366C1DF7D}" type="slidenum">
              <a:rPr lang="en-US" altLang="en-US"/>
              <a:pPr>
                <a:defRPr/>
              </a:pPr>
              <a:t>‹#›</a:t>
            </a:fld>
            <a:endParaRPr lang="en-US" altLang="en-US" baseline="0"/>
          </a:p>
        </p:txBody>
      </p:sp>
    </p:spTree>
    <p:extLst>
      <p:ext uri="{BB962C8B-B14F-4D97-AF65-F5344CB8AC3E}">
        <p14:creationId xmlns:p14="http://schemas.microsoft.com/office/powerpoint/2010/main" val="199445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9EE47069-945F-4611-A145-DC973448A32F}" type="slidenum">
              <a:rPr lang="en-US" altLang="en-US"/>
              <a:pPr>
                <a:defRPr/>
              </a:pPr>
              <a:t>‹#›</a:t>
            </a:fld>
            <a:endParaRPr lang="en-US" altLang="en-US" baseline="0"/>
          </a:p>
        </p:txBody>
      </p:sp>
    </p:spTree>
    <p:extLst>
      <p:ext uri="{BB962C8B-B14F-4D97-AF65-F5344CB8AC3E}">
        <p14:creationId xmlns:p14="http://schemas.microsoft.com/office/powerpoint/2010/main" val="426184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291D618B-53AA-4403-8082-8FAADE4177D7}" type="slidenum">
              <a:rPr lang="en-US" altLang="en-US"/>
              <a:pPr>
                <a:defRPr/>
              </a:pPr>
              <a:t>‹#›</a:t>
            </a:fld>
            <a:endParaRPr lang="en-US" altLang="en-US" baseline="0"/>
          </a:p>
        </p:txBody>
      </p:sp>
    </p:spTree>
    <p:extLst>
      <p:ext uri="{BB962C8B-B14F-4D97-AF65-F5344CB8AC3E}">
        <p14:creationId xmlns:p14="http://schemas.microsoft.com/office/powerpoint/2010/main" val="30365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a:t>2/3/08  </a:t>
            </a:r>
            <a:fld id="{97D29492-BF73-48A6-9D4B-94CE2E723A3C}" type="slidenum">
              <a:rPr lang="en-US" altLang="en-US"/>
              <a:pPr>
                <a:defRPr/>
              </a:pPr>
              <a:t>‹#›</a:t>
            </a:fld>
            <a:endParaRPr lang="en-US" altLang="en-US" baseline="0"/>
          </a:p>
        </p:txBody>
      </p:sp>
    </p:spTree>
    <p:extLst>
      <p:ext uri="{BB962C8B-B14F-4D97-AF65-F5344CB8AC3E}">
        <p14:creationId xmlns:p14="http://schemas.microsoft.com/office/powerpoint/2010/main" val="243178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8" name="Rectangle 18"/>
          <p:cNvSpPr>
            <a:spLocks noGrp="1" noChangeArrowheads="1"/>
          </p:cNvSpPr>
          <p:nvPr>
            <p:ph type="dt" sz="half" idx="11"/>
          </p:nvPr>
        </p:nvSpPr>
        <p:spPr>
          <a:ln/>
        </p:spPr>
        <p:txBody>
          <a:bodyPr/>
          <a:lstStyle>
            <a:lvl1pPr>
              <a:defRPr/>
            </a:lvl1pPr>
          </a:lstStyle>
          <a:p>
            <a:pPr>
              <a:defRPr/>
            </a:pPr>
            <a:r>
              <a:rPr lang="en-US" altLang="en-US"/>
              <a:t>2/3/08  </a:t>
            </a:r>
            <a:fld id="{F61648CA-EBC5-4802-8DAB-25D49693C90D}" type="slidenum">
              <a:rPr lang="en-US" altLang="en-US"/>
              <a:pPr>
                <a:defRPr/>
              </a:pPr>
              <a:t>‹#›</a:t>
            </a:fld>
            <a:endParaRPr lang="en-US" altLang="en-US" baseline="0"/>
          </a:p>
        </p:txBody>
      </p:sp>
    </p:spTree>
    <p:extLst>
      <p:ext uri="{BB962C8B-B14F-4D97-AF65-F5344CB8AC3E}">
        <p14:creationId xmlns:p14="http://schemas.microsoft.com/office/powerpoint/2010/main" val="101835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4" name="Rectangle 18"/>
          <p:cNvSpPr>
            <a:spLocks noGrp="1" noChangeArrowheads="1"/>
          </p:cNvSpPr>
          <p:nvPr>
            <p:ph type="dt" sz="half" idx="11"/>
          </p:nvPr>
        </p:nvSpPr>
        <p:spPr>
          <a:ln/>
        </p:spPr>
        <p:txBody>
          <a:bodyPr/>
          <a:lstStyle>
            <a:lvl1pPr>
              <a:defRPr/>
            </a:lvl1pPr>
          </a:lstStyle>
          <a:p>
            <a:pPr>
              <a:defRPr/>
            </a:pPr>
            <a:r>
              <a:rPr lang="en-US" altLang="en-US"/>
              <a:t>2/3/08  </a:t>
            </a:r>
            <a:fld id="{84E44725-4FA5-4705-84CE-E23A2E681350}" type="slidenum">
              <a:rPr lang="en-US" altLang="en-US"/>
              <a:pPr>
                <a:defRPr/>
              </a:pPr>
              <a:t>‹#›</a:t>
            </a:fld>
            <a:endParaRPr lang="en-US" altLang="en-US" baseline="0"/>
          </a:p>
        </p:txBody>
      </p:sp>
    </p:spTree>
    <p:extLst>
      <p:ext uri="{BB962C8B-B14F-4D97-AF65-F5344CB8AC3E}">
        <p14:creationId xmlns:p14="http://schemas.microsoft.com/office/powerpoint/2010/main" val="13377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3" name="Rectangle 18"/>
          <p:cNvSpPr>
            <a:spLocks noGrp="1" noChangeArrowheads="1"/>
          </p:cNvSpPr>
          <p:nvPr>
            <p:ph type="dt" sz="half" idx="11"/>
          </p:nvPr>
        </p:nvSpPr>
        <p:spPr>
          <a:ln/>
        </p:spPr>
        <p:txBody>
          <a:bodyPr/>
          <a:lstStyle>
            <a:lvl1pPr>
              <a:defRPr/>
            </a:lvl1pPr>
          </a:lstStyle>
          <a:p>
            <a:pPr>
              <a:defRPr/>
            </a:pPr>
            <a:r>
              <a:rPr lang="en-US" altLang="en-US"/>
              <a:t>2/3/08  </a:t>
            </a:r>
            <a:fld id="{BFFAF6B6-D240-4AA6-81A5-80E7E95EECFA}" type="slidenum">
              <a:rPr lang="en-US" altLang="en-US"/>
              <a:pPr>
                <a:defRPr/>
              </a:pPr>
              <a:t>‹#›</a:t>
            </a:fld>
            <a:endParaRPr lang="en-US" altLang="en-US" baseline="0"/>
          </a:p>
        </p:txBody>
      </p:sp>
    </p:spTree>
    <p:extLst>
      <p:ext uri="{BB962C8B-B14F-4D97-AF65-F5344CB8AC3E}">
        <p14:creationId xmlns:p14="http://schemas.microsoft.com/office/powerpoint/2010/main" val="389572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a:t>2/3/08  </a:t>
            </a:r>
            <a:fld id="{551A4474-1E77-42B8-B8AE-762B0F822E11}" type="slidenum">
              <a:rPr lang="en-US" altLang="en-US"/>
              <a:pPr>
                <a:defRPr/>
              </a:pPr>
              <a:t>‹#›</a:t>
            </a:fld>
            <a:endParaRPr lang="en-US" altLang="en-US" baseline="0"/>
          </a:p>
        </p:txBody>
      </p:sp>
    </p:spTree>
    <p:extLst>
      <p:ext uri="{BB962C8B-B14F-4D97-AF65-F5344CB8AC3E}">
        <p14:creationId xmlns:p14="http://schemas.microsoft.com/office/powerpoint/2010/main" val="210462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a:t>2/3/08  </a:t>
            </a:r>
            <a:fld id="{CA0EF367-154A-4E44-8325-3D55F9184A53}" type="slidenum">
              <a:rPr lang="en-US" altLang="en-US"/>
              <a:pPr>
                <a:defRPr/>
              </a:pPr>
              <a:t>‹#›</a:t>
            </a:fld>
            <a:endParaRPr lang="en-US" altLang="en-US" baseline="0"/>
          </a:p>
        </p:txBody>
      </p:sp>
    </p:spTree>
    <p:extLst>
      <p:ext uri="{BB962C8B-B14F-4D97-AF65-F5344CB8AC3E}">
        <p14:creationId xmlns:p14="http://schemas.microsoft.com/office/powerpoint/2010/main" val="240028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42863"/>
            <a:ext cx="9144000" cy="347663"/>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endParaRPr lang="en-US" altLang="en-US"/>
          </a:p>
        </p:txBody>
      </p:sp>
      <p:sp>
        <p:nvSpPr>
          <p:cNvPr id="1027" name="Rectangle 2"/>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8288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 y="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bg1"/>
                </a:solidFill>
              </a:defRPr>
            </a:lvl1pPr>
          </a:lstStyle>
          <a:p>
            <a:pPr>
              <a:defRPr/>
            </a:pPr>
            <a:r>
              <a:rPr lang="en-US" altLang="en-US"/>
              <a:t>Trustees Presentation</a:t>
            </a:r>
          </a:p>
        </p:txBody>
      </p:sp>
      <p:sp>
        <p:nvSpPr>
          <p:cNvPr id="1030" name="Text Box 12"/>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spcBef>
                <a:spcPct val="50000"/>
              </a:spcBef>
            </a:pPr>
            <a:r>
              <a:rPr lang="en-US" altLang="en-US" sz="1200" b="1">
                <a:solidFill>
                  <a:schemeClr val="bg1"/>
                </a:solidFill>
              </a:rPr>
              <a:t>Boston University</a:t>
            </a:r>
            <a:r>
              <a:rPr lang="en-US" altLang="en-US" sz="1200">
                <a:solidFill>
                  <a:schemeClr val="bg1"/>
                </a:solidFill>
              </a:rPr>
              <a:t> Slideshow Title Goes Here</a:t>
            </a:r>
          </a:p>
        </p:txBody>
      </p:sp>
      <p:pic>
        <p:nvPicPr>
          <p:cNvPr id="1031"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 name="Rectangle 18"/>
          <p:cNvSpPr>
            <a:spLocks noGrp="1" noChangeArrowheads="1"/>
          </p:cNvSpPr>
          <p:nvPr>
            <p:ph type="dt" sz="half" idx="2"/>
          </p:nvPr>
        </p:nvSpPr>
        <p:spPr bwMode="auto">
          <a:xfrm>
            <a:off x="8001000" y="762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30000" smtClean="0">
                <a:solidFill>
                  <a:srgbClr val="CCCCCC"/>
                </a:solidFill>
              </a:defRPr>
            </a:lvl1pPr>
          </a:lstStyle>
          <a:p>
            <a:pPr>
              <a:defRPr/>
            </a:pPr>
            <a:r>
              <a:rPr lang="en-US" altLang="en-US"/>
              <a:t>2/3/08  </a:t>
            </a:r>
            <a:fld id="{8BAB9A6B-D1B9-4D00-9AF7-7EF4A39EA3C0}" type="slidenum">
              <a:rPr lang="en-US" altLang="en-US"/>
              <a:pPr>
                <a:defRPr/>
              </a:pPr>
              <a:t>‹#›</a:t>
            </a:fld>
            <a:endParaRPr lang="en-US" altLang="en-US" baseline="0"/>
          </a:p>
        </p:txBody>
      </p:sp>
      <p:sp>
        <p:nvSpPr>
          <p:cNvPr id="1033" name="Rectangle 23"/>
          <p:cNvSpPr>
            <a:spLocks noChangeArrowheads="1"/>
          </p:cNvSpPr>
          <p:nvPr userDrawn="1"/>
        </p:nvSpPr>
        <p:spPr bwMode="auto">
          <a:xfrm>
            <a:off x="609600" y="6172200"/>
            <a:ext cx="466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r>
              <a:rPr lang="en-US" altLang="en-US" sz="1200">
                <a:latin typeface="Arial Bold" panose="020B0704020202020204" pitchFamily="34" charset="0"/>
              </a:rPr>
              <a:t>Boston University</a:t>
            </a:r>
            <a:r>
              <a:rPr lang="en-US" altLang="en-US" sz="1200"/>
              <a:t> School of Law</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2pPr>
      <a:lvl3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3pPr>
      <a:lvl4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4pPr>
      <a:lvl5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5pPr>
      <a:lvl6pPr marL="457200" algn="l" rtl="0" fontAlgn="base">
        <a:spcBef>
          <a:spcPct val="0"/>
        </a:spcBef>
        <a:spcAft>
          <a:spcPct val="0"/>
        </a:spcAft>
        <a:defRPr sz="2400">
          <a:solidFill>
            <a:schemeClr val="tx1"/>
          </a:solidFill>
          <a:latin typeface="Arial" panose="020B0604020202020204" pitchFamily="34" charset="0"/>
          <a:ea typeface="Osaka" pitchFamily="-64" charset="-128"/>
        </a:defRPr>
      </a:lvl6pPr>
      <a:lvl7pPr marL="914400" algn="l" rtl="0" fontAlgn="base">
        <a:spcBef>
          <a:spcPct val="0"/>
        </a:spcBef>
        <a:spcAft>
          <a:spcPct val="0"/>
        </a:spcAft>
        <a:defRPr sz="2400">
          <a:solidFill>
            <a:schemeClr val="tx1"/>
          </a:solidFill>
          <a:latin typeface="Arial" panose="020B0604020202020204" pitchFamily="34" charset="0"/>
          <a:ea typeface="Osaka" pitchFamily="-64" charset="-128"/>
        </a:defRPr>
      </a:lvl7pPr>
      <a:lvl8pPr marL="1371600" algn="l" rtl="0" fontAlgn="base">
        <a:spcBef>
          <a:spcPct val="0"/>
        </a:spcBef>
        <a:spcAft>
          <a:spcPct val="0"/>
        </a:spcAft>
        <a:defRPr sz="2400">
          <a:solidFill>
            <a:schemeClr val="tx1"/>
          </a:solidFill>
          <a:latin typeface="Arial" panose="020B0604020202020204" pitchFamily="34" charset="0"/>
          <a:ea typeface="Osaka" pitchFamily="-64" charset="-128"/>
        </a:defRPr>
      </a:lvl8pPr>
      <a:lvl9pPr marL="1828800" algn="l" rtl="0" fontAlgn="base">
        <a:spcBef>
          <a:spcPct val="0"/>
        </a:spcBef>
        <a:spcAft>
          <a:spcPct val="0"/>
        </a:spcAft>
        <a:defRPr sz="2400">
          <a:solidFill>
            <a:schemeClr val="tx1"/>
          </a:solidFill>
          <a:latin typeface="Arial" panose="020B0604020202020204" pitchFamily="34" charset="0"/>
          <a:ea typeface="Osaka" pitchFamily="-64" charset="-128"/>
        </a:defRPr>
      </a:lvl9pPr>
    </p:titleStyle>
    <p:bodyStyle>
      <a:lvl1pPr marL="342900" indent="-342900" algn="l" rtl="0" eaLnBrk="0" fontAlgn="base" hangingPunct="0">
        <a:spcBef>
          <a:spcPct val="20000"/>
        </a:spcBef>
        <a:spcAft>
          <a:spcPct val="0"/>
        </a:spcAft>
        <a:buClr>
          <a:srgbClr val="2675B4"/>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3600" dirty="0"/>
              <a:t>Albers Moot Court</a:t>
            </a:r>
            <a:endParaRPr lang="en-US" altLang="en-US" sz="3600" dirty="0"/>
          </a:p>
        </p:txBody>
      </p:sp>
      <p:sp>
        <p:nvSpPr>
          <p:cNvPr id="5123" name="Rectangle 3"/>
          <p:cNvSpPr>
            <a:spLocks noGrp="1" noChangeArrowheads="1"/>
          </p:cNvSpPr>
          <p:nvPr>
            <p:ph type="subTitle" idx="1"/>
          </p:nvPr>
        </p:nvSpPr>
        <p:spPr/>
        <p:txBody>
          <a:bodyPr/>
          <a:lstStyle/>
          <a:p>
            <a:pPr eaLnBrk="1" hangingPunct="1"/>
            <a:r>
              <a:rPr lang="en-US" sz="2800" dirty="0">
                <a:solidFill>
                  <a:srgbClr val="C00000"/>
                </a:solidFill>
                <a:latin typeface="+mj-lt"/>
              </a:rPr>
              <a:t>Oral Advocacy Workshop</a:t>
            </a:r>
          </a:p>
          <a:p>
            <a:pPr eaLnBrk="1" hangingPunct="1"/>
            <a:r>
              <a:rPr lang="en-US" altLang="en-US" sz="2800" dirty="0">
                <a:solidFill>
                  <a:srgbClr val="C00000"/>
                </a:solidFill>
                <a:latin typeface="+mj-lt"/>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3200" b="1" dirty="0"/>
              <a:t>Rebuttal</a:t>
            </a:r>
            <a:endParaRPr lang="en-US" altLang="en-US" sz="3200" dirty="0"/>
          </a:p>
        </p:txBody>
      </p:sp>
      <p:sp>
        <p:nvSpPr>
          <p:cNvPr id="7173" name="Rectangle 3"/>
          <p:cNvSpPr>
            <a:spLocks noGrp="1" noChangeArrowheads="1"/>
          </p:cNvSpPr>
          <p:nvPr>
            <p:ph type="body" idx="1"/>
          </p:nvPr>
        </p:nvSpPr>
        <p:spPr>
          <a:xfrm>
            <a:off x="609600" y="1219200"/>
            <a:ext cx="8077200" cy="4724400"/>
          </a:xfrm>
        </p:spPr>
        <p:txBody>
          <a:bodyPr/>
          <a:lstStyle/>
          <a:p>
            <a:pPr eaLnBrk="1" hangingPunct="1">
              <a:defRPr/>
            </a:pPr>
            <a:r>
              <a:rPr lang="en-US" altLang="en-US" sz="2000" dirty="0"/>
              <a:t>Only one person can rebut, but can rebut all issues</a:t>
            </a:r>
          </a:p>
          <a:p>
            <a:pPr eaLnBrk="1" hangingPunct="1">
              <a:defRPr/>
            </a:pPr>
            <a:r>
              <a:rPr lang="en-US" altLang="en-US" sz="2000" dirty="0"/>
              <a:t>Focus on two points (three max)</a:t>
            </a:r>
            <a:endParaRPr lang="en-US" altLang="en-US" sz="1100" dirty="0"/>
          </a:p>
          <a:p>
            <a:pPr eaLnBrk="1" hangingPunct="1">
              <a:defRPr/>
            </a:pPr>
            <a:r>
              <a:rPr lang="en-US" altLang="en-US" sz="2000" dirty="0"/>
              <a:t>Begin with “Your honors, I have X points to make on rebuttal”</a:t>
            </a:r>
          </a:p>
          <a:p>
            <a:pPr eaLnBrk="1" hangingPunct="1">
              <a:defRPr/>
            </a:pPr>
            <a:r>
              <a:rPr lang="en-US" altLang="en-US" sz="2000" dirty="0"/>
              <a:t>Each point should take the form of: </a:t>
            </a:r>
          </a:p>
          <a:p>
            <a:pPr lvl="1" eaLnBrk="1" hangingPunct="1">
              <a:defRPr/>
            </a:pPr>
            <a:r>
              <a:rPr lang="en-US" altLang="en-US" dirty="0"/>
              <a:t>“First [Second], Respondents claimed/said/relied on/pointed this Court to . . . .” </a:t>
            </a:r>
          </a:p>
          <a:p>
            <a:pPr lvl="1" eaLnBrk="1" hangingPunct="1">
              <a:defRPr/>
            </a:pPr>
            <a:r>
              <a:rPr lang="en-US" altLang="en-US" dirty="0"/>
              <a:t>Then explain why that is not correct, or ignores something else, or why there is something the Court should care more about</a:t>
            </a:r>
          </a:p>
          <a:p>
            <a:pPr eaLnBrk="1" hangingPunct="1">
              <a:defRPr/>
            </a:pPr>
            <a:r>
              <a:rPr lang="en-US" altLang="en-US" sz="2000" dirty="0"/>
              <a:t>Do not just make more of your argument!</a:t>
            </a:r>
          </a:p>
          <a:p>
            <a:pPr eaLnBrk="1" hangingPunct="1">
              <a:defRPr/>
            </a:pPr>
            <a:r>
              <a:rPr lang="en-US" altLang="en-US" sz="2000" dirty="0"/>
              <a:t>Respondents:</a:t>
            </a:r>
          </a:p>
          <a:p>
            <a:pPr lvl="1" eaLnBrk="1" hangingPunct="1">
              <a:defRPr/>
            </a:pPr>
            <a:r>
              <a:rPr lang="en-US" altLang="en-US" dirty="0"/>
              <a:t>You can still use your argument time to functionally rebut!</a:t>
            </a:r>
          </a:p>
          <a:p>
            <a:pPr lvl="1" eaLnBrk="1" hangingPunct="1">
              <a:defRPr/>
            </a:pPr>
            <a:r>
              <a:rPr lang="en-US" altLang="en-US" dirty="0"/>
              <a:t>E.g., “Your Honors, Petitioner relies on . . . but such reliance is inapposite because . . .” or “Chief Justice, you asked Petitioner why . . . , and indeed, this Court should be concerned with . . . .”)</a:t>
            </a:r>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264413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381000"/>
            <a:ext cx="8534400" cy="609600"/>
          </a:xfrm>
        </p:spPr>
        <p:txBody>
          <a:bodyPr/>
          <a:lstStyle/>
          <a:p>
            <a:pPr eaLnBrk="1" hangingPunct="1"/>
            <a:r>
              <a:rPr lang="en-US" altLang="en-US" sz="2800" b="1" dirty="0"/>
              <a:t>Tips and Tricks: General</a:t>
            </a:r>
            <a:endParaRPr lang="en-US" altLang="en-US" sz="2800" dirty="0"/>
          </a:p>
        </p:txBody>
      </p:sp>
      <p:sp>
        <p:nvSpPr>
          <p:cNvPr id="7173" name="Rectangle 3"/>
          <p:cNvSpPr>
            <a:spLocks noGrp="1" noChangeArrowheads="1"/>
          </p:cNvSpPr>
          <p:nvPr>
            <p:ph type="body" idx="1"/>
          </p:nvPr>
        </p:nvSpPr>
        <p:spPr>
          <a:xfrm>
            <a:off x="609600" y="1066800"/>
            <a:ext cx="8077200" cy="4876800"/>
          </a:xfrm>
        </p:spPr>
        <p:txBody>
          <a:bodyPr/>
          <a:lstStyle/>
          <a:p>
            <a:pPr eaLnBrk="1" hangingPunct="1">
              <a:defRPr/>
            </a:pPr>
            <a:r>
              <a:rPr lang="en-US" altLang="en-US" sz="1800" b="1" dirty="0"/>
              <a:t>Think about what you want: </a:t>
            </a:r>
            <a:r>
              <a:rPr lang="en-US" altLang="en-US" sz="1800" dirty="0"/>
              <a:t>You should be able to articulate what relief you are seeking/what the consequences of holding for or against you are.</a:t>
            </a:r>
          </a:p>
          <a:p>
            <a:pPr lvl="1" eaLnBrk="1" hangingPunct="1">
              <a:defRPr/>
            </a:pPr>
            <a:r>
              <a:rPr lang="en-US" altLang="en-US" sz="1400" dirty="0"/>
              <a:t>Can pull briefs from real cases (from SCOTUS, Circuit Court cases on these and similar issues) and looking at what the parties asked for in those cases in terms of relief/orders, and what the courts in those cases ended up ordering.</a:t>
            </a:r>
          </a:p>
          <a:p>
            <a:pPr eaLnBrk="1" hangingPunct="1">
              <a:defRPr/>
            </a:pPr>
            <a:r>
              <a:rPr lang="en-US" altLang="en-US" sz="1800" b="1" dirty="0"/>
              <a:t>Use transitions </a:t>
            </a:r>
            <a:r>
              <a:rPr lang="en-US" altLang="en-US" sz="1800" dirty="0"/>
              <a:t>to signpost where you are very explicitly when you move between points:</a:t>
            </a:r>
          </a:p>
          <a:p>
            <a:pPr lvl="1" eaLnBrk="1" hangingPunct="1">
              <a:defRPr/>
            </a:pPr>
            <a:r>
              <a:rPr lang="en-US" altLang="en-US" sz="1400" dirty="0"/>
              <a:t>To move back to a point or return to an argument: “Returning to our discussion of X, your honors.”</a:t>
            </a:r>
          </a:p>
          <a:p>
            <a:pPr lvl="1" eaLnBrk="1" hangingPunct="1">
              <a:defRPr/>
            </a:pPr>
            <a:r>
              <a:rPr lang="en-US" altLang="en-US" sz="1400" dirty="0"/>
              <a:t>To slightly delay moving off a point that the judges are trying to move you to, or to briefly move back: “Your honors, before I move on to X, one final point about Y.” </a:t>
            </a:r>
          </a:p>
          <a:p>
            <a:pPr eaLnBrk="1" hangingPunct="1">
              <a:defRPr/>
            </a:pPr>
            <a:r>
              <a:rPr lang="en-US" altLang="en-US" sz="1800" b="1" dirty="0"/>
              <a:t>Avoid</a:t>
            </a:r>
            <a:r>
              <a:rPr lang="en-US" altLang="en-US" sz="1800" dirty="0"/>
              <a:t> phrases of absolutism (clearly, obviously) or frustration (as I mentioned, actually)</a:t>
            </a:r>
          </a:p>
          <a:p>
            <a:pPr eaLnBrk="1" hangingPunct="1">
              <a:defRPr/>
            </a:pPr>
            <a:r>
              <a:rPr lang="en-US" altLang="en-US" sz="1800" b="1" dirty="0"/>
              <a:t>If you blank on a case </a:t>
            </a:r>
            <a:r>
              <a:rPr lang="en-US" altLang="en-US" sz="1800" dirty="0"/>
              <a:t>you are asked about: Stay calm!</a:t>
            </a:r>
          </a:p>
          <a:p>
            <a:pPr lvl="1" eaLnBrk="1" hangingPunct="1">
              <a:defRPr/>
            </a:pPr>
            <a:r>
              <a:rPr lang="en-US" altLang="en-US" sz="1400" dirty="0"/>
              <a:t>Simply acknowledge that you can’t recall the case: “Your honor, I apologize but I’m having trouble recalling the details of that case. Would you mind reminding me?” </a:t>
            </a:r>
          </a:p>
          <a:p>
            <a:pPr lvl="1" eaLnBrk="1" hangingPunct="1">
              <a:defRPr/>
            </a:pPr>
            <a:r>
              <a:rPr lang="en-US" altLang="en-US" sz="1400" dirty="0"/>
              <a:t>That will force the judge to ask the question they really want to ask, which is usually for you to distinguish the court’s reasoning or the facts of that case.</a:t>
            </a:r>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316937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47964"/>
            <a:ext cx="8534400" cy="609600"/>
          </a:xfrm>
        </p:spPr>
        <p:txBody>
          <a:bodyPr/>
          <a:lstStyle/>
          <a:p>
            <a:pPr eaLnBrk="1" hangingPunct="1"/>
            <a:r>
              <a:rPr lang="en-US" altLang="en-US" sz="2800" b="1" dirty="0"/>
              <a:t>Tips and Tricks: Answering Questions</a:t>
            </a:r>
            <a:endParaRPr lang="en-US" altLang="en-US" sz="2800" dirty="0"/>
          </a:p>
        </p:txBody>
      </p:sp>
      <p:sp>
        <p:nvSpPr>
          <p:cNvPr id="7173" name="Rectangle 3"/>
          <p:cNvSpPr>
            <a:spLocks noGrp="1" noChangeArrowheads="1"/>
          </p:cNvSpPr>
          <p:nvPr>
            <p:ph type="body" idx="1"/>
          </p:nvPr>
        </p:nvSpPr>
        <p:spPr>
          <a:xfrm>
            <a:off x="609600" y="1143000"/>
            <a:ext cx="8077200" cy="4800600"/>
          </a:xfrm>
        </p:spPr>
        <p:txBody>
          <a:bodyPr/>
          <a:lstStyle/>
          <a:p>
            <a:pPr eaLnBrk="1" hangingPunct="1">
              <a:defRPr/>
            </a:pPr>
            <a:r>
              <a:rPr lang="en-US" altLang="en-US" sz="2000" b="1" dirty="0"/>
              <a:t>In response to every question</a:t>
            </a:r>
          </a:p>
          <a:p>
            <a:pPr lvl="1" eaLnBrk="1" hangingPunct="1">
              <a:defRPr/>
            </a:pPr>
            <a:r>
              <a:rPr lang="en-US" altLang="en-US" sz="1600" dirty="0"/>
              <a:t>Yes/no/well, your honor</a:t>
            </a:r>
          </a:p>
          <a:p>
            <a:pPr lvl="1" eaLnBrk="1" hangingPunct="1">
              <a:defRPr/>
            </a:pPr>
            <a:r>
              <a:rPr lang="en-US" altLang="en-US" sz="1600" dirty="0"/>
              <a:t>Repeat a tiny part of the question as part of your answer</a:t>
            </a:r>
          </a:p>
          <a:p>
            <a:pPr lvl="1" eaLnBrk="1" hangingPunct="1">
              <a:defRPr/>
            </a:pPr>
            <a:r>
              <a:rPr lang="en-US" altLang="en-US" sz="1600" dirty="0"/>
              <a:t>Answer directly BEFORE you explain further/expand on your reasoning</a:t>
            </a:r>
          </a:p>
          <a:p>
            <a:pPr eaLnBrk="1" hangingPunct="1">
              <a:defRPr/>
            </a:pPr>
            <a:r>
              <a:rPr lang="en-US" altLang="en-US" sz="2000" b="1" dirty="0"/>
              <a:t>Pause briefly </a:t>
            </a:r>
            <a:r>
              <a:rPr lang="en-US" altLang="en-US" sz="2000" dirty="0"/>
              <a:t>(try a one second count) before answering every question</a:t>
            </a:r>
          </a:p>
          <a:p>
            <a:pPr lvl="1" eaLnBrk="1" hangingPunct="1">
              <a:defRPr/>
            </a:pPr>
            <a:r>
              <a:rPr lang="en-US" altLang="en-US" sz="1600" dirty="0"/>
              <a:t>Makes you appear thoughtful</a:t>
            </a:r>
          </a:p>
          <a:p>
            <a:pPr lvl="1" eaLnBrk="1" hangingPunct="1">
              <a:defRPr/>
            </a:pPr>
            <a:r>
              <a:rPr lang="en-US" altLang="en-US" sz="1600" dirty="0"/>
              <a:t>Will help you ensure you heard the actual question</a:t>
            </a:r>
          </a:p>
          <a:p>
            <a:pPr lvl="1" eaLnBrk="1" hangingPunct="1">
              <a:defRPr/>
            </a:pPr>
            <a:r>
              <a:rPr lang="en-US" altLang="en-US" sz="1600" dirty="0"/>
              <a:t>Reduces chances of talking over judges</a:t>
            </a:r>
          </a:p>
          <a:p>
            <a:pPr lvl="1" eaLnBrk="1" hangingPunct="1">
              <a:defRPr/>
            </a:pPr>
            <a:r>
              <a:rPr lang="en-US" altLang="en-US" sz="1600" dirty="0"/>
              <a:t>Will stand out less if you get a question that takes you a few seconds to respond to</a:t>
            </a:r>
          </a:p>
          <a:p>
            <a:pPr eaLnBrk="1" hangingPunct="1">
              <a:defRPr/>
            </a:pPr>
            <a:r>
              <a:rPr lang="en-US" altLang="en-US" sz="2000" dirty="0"/>
              <a:t>Use an explicit transition to move back into the argument so the judges know you are done answering</a:t>
            </a:r>
          </a:p>
          <a:p>
            <a:pPr lvl="1" eaLnBrk="1" hangingPunct="1">
              <a:defRPr/>
            </a:pPr>
            <a:r>
              <a:rPr lang="en-US" altLang="en-US" sz="1600" dirty="0"/>
              <a:t>To move to a new point: “Which brings me to my next point, your honors” </a:t>
            </a:r>
          </a:p>
          <a:p>
            <a:pPr lvl="1" eaLnBrk="1" hangingPunct="1">
              <a:defRPr/>
            </a:pPr>
            <a:r>
              <a:rPr lang="en-US" altLang="en-US" sz="1600" dirty="0"/>
              <a:t>To build on what you were saying or just continue where you were: “Moreover, your honors,” “And that’s why, your honors”</a:t>
            </a:r>
          </a:p>
          <a:p>
            <a:pPr lvl="1" eaLnBrk="1" hangingPunct="1">
              <a:defRPr/>
            </a:pPr>
            <a:endParaRPr lang="en-US" altLang="en-US" sz="1400" dirty="0"/>
          </a:p>
          <a:p>
            <a:pPr lvl="1" eaLnBrk="1" hangingPunct="1">
              <a:defRPr/>
            </a:pPr>
            <a:endParaRPr lang="en-US" altLang="en-US" sz="16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389689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685800"/>
          </a:xfrm>
        </p:spPr>
        <p:txBody>
          <a:bodyPr/>
          <a:lstStyle/>
          <a:p>
            <a:r>
              <a:rPr lang="en-US" sz="3200" b="1" dirty="0"/>
              <a:t>Questions?</a:t>
            </a:r>
          </a:p>
        </p:txBody>
      </p:sp>
      <p:sp>
        <p:nvSpPr>
          <p:cNvPr id="5" name="Date Placeholder 4"/>
          <p:cNvSpPr>
            <a:spLocks noGrp="1"/>
          </p:cNvSpPr>
          <p:nvPr>
            <p:ph type="dt" sz="half" idx="11"/>
          </p:nvPr>
        </p:nvSpPr>
        <p:spPr/>
        <p:txBody>
          <a:bodyPr/>
          <a:lstStyle/>
          <a:p>
            <a:pPr>
              <a:defRPr/>
            </a:pPr>
            <a:r>
              <a:rPr lang="en-US" altLang="en-US"/>
              <a:t>2/3/08  </a:t>
            </a:r>
            <a:fld id="{9EE47069-945F-4611-A145-DC973448A32F}" type="slidenum">
              <a:rPr lang="en-US" altLang="en-US" smtClean="0"/>
              <a:pPr>
                <a:defRPr/>
              </a:pPr>
              <a:t>13</a:t>
            </a:fld>
            <a:endParaRPr lang="en-US" altLang="en-US" baseline="0"/>
          </a:p>
        </p:txBody>
      </p:sp>
      <p:pic>
        <p:nvPicPr>
          <p:cNvPr id="4" name="Picture 3">
            <a:extLst>
              <a:ext uri="{FF2B5EF4-FFF2-40B4-BE49-F238E27FC236}">
                <a16:creationId xmlns:a16="http://schemas.microsoft.com/office/drawing/2014/main" id="{B7670DE6-A328-4299-803C-591574A13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764" y="2209800"/>
            <a:ext cx="5300472" cy="2819400"/>
          </a:xfrm>
          <a:prstGeom prst="rect">
            <a:avLst/>
          </a:prstGeom>
        </p:spPr>
      </p:pic>
    </p:spTree>
    <p:extLst>
      <p:ext uri="{BB962C8B-B14F-4D97-AF65-F5344CB8AC3E}">
        <p14:creationId xmlns:p14="http://schemas.microsoft.com/office/powerpoint/2010/main" val="38911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3200" b="1" dirty="0"/>
              <a:t>Agenda</a:t>
            </a:r>
          </a:p>
        </p:txBody>
      </p:sp>
      <p:sp>
        <p:nvSpPr>
          <p:cNvPr id="7173" name="Rectangle 3"/>
          <p:cNvSpPr>
            <a:spLocks noGrp="1" noChangeArrowheads="1"/>
          </p:cNvSpPr>
          <p:nvPr>
            <p:ph type="body" idx="1"/>
          </p:nvPr>
        </p:nvSpPr>
        <p:spPr>
          <a:xfrm>
            <a:off x="609600" y="1219200"/>
            <a:ext cx="8077200" cy="4724400"/>
          </a:xfrm>
        </p:spPr>
        <p:txBody>
          <a:bodyPr/>
          <a:lstStyle/>
          <a:p>
            <a:pPr eaLnBrk="1" hangingPunct="1">
              <a:defRPr/>
            </a:pPr>
            <a:r>
              <a:rPr lang="en-US" altLang="en-US" dirty="0"/>
              <a:t>Judge Expectations</a:t>
            </a:r>
          </a:p>
          <a:p>
            <a:pPr eaLnBrk="1" hangingPunct="1">
              <a:defRPr/>
            </a:pPr>
            <a:r>
              <a:rPr lang="en-US" altLang="en-US" dirty="0"/>
              <a:t>Your Expectations</a:t>
            </a:r>
          </a:p>
          <a:p>
            <a:pPr eaLnBrk="1" hangingPunct="1">
              <a:defRPr/>
            </a:pPr>
            <a:r>
              <a:rPr lang="en-US" altLang="en-US" dirty="0"/>
              <a:t>Preparation Basics</a:t>
            </a:r>
          </a:p>
          <a:p>
            <a:pPr eaLnBrk="1" hangingPunct="1">
              <a:defRPr/>
            </a:pPr>
            <a:r>
              <a:rPr lang="en-US" altLang="en-US" dirty="0"/>
              <a:t>Mechanics</a:t>
            </a:r>
          </a:p>
          <a:p>
            <a:pPr eaLnBrk="1" hangingPunct="1">
              <a:defRPr/>
            </a:pPr>
            <a:r>
              <a:rPr lang="en-US" altLang="en-US" dirty="0"/>
              <a:t>Intro and Conclusion</a:t>
            </a:r>
          </a:p>
          <a:p>
            <a:pPr eaLnBrk="1" hangingPunct="1">
              <a:defRPr/>
            </a:pPr>
            <a:r>
              <a:rPr lang="en-US" altLang="en-US" dirty="0"/>
              <a:t>Rebuttal</a:t>
            </a:r>
          </a:p>
          <a:p>
            <a:pPr eaLnBrk="1" hangingPunct="1">
              <a:defRPr/>
            </a:pPr>
            <a:r>
              <a:rPr lang="en-US" altLang="en-US" dirty="0"/>
              <a:t>Tips and Tricks</a:t>
            </a:r>
            <a:endParaRPr lang="en-US" altLang="en-US" sz="2800" dirty="0"/>
          </a:p>
          <a:p>
            <a:pPr eaLnBrk="1" hangingPunct="1">
              <a:defRPr/>
            </a:pPr>
            <a:endParaRPr lang="en-US" altLang="en-US" sz="12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191249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2800" b="1" dirty="0"/>
              <a:t>Judges will expect you to . . .</a:t>
            </a:r>
            <a:endParaRPr lang="en-US" altLang="en-US" sz="2800" dirty="0"/>
          </a:p>
        </p:txBody>
      </p:sp>
      <p:sp>
        <p:nvSpPr>
          <p:cNvPr id="7173" name="Rectangle 3"/>
          <p:cNvSpPr>
            <a:spLocks noGrp="1" noChangeArrowheads="1"/>
          </p:cNvSpPr>
          <p:nvPr>
            <p:ph type="body" idx="1"/>
          </p:nvPr>
        </p:nvSpPr>
        <p:spPr>
          <a:xfrm>
            <a:off x="609600" y="1143000"/>
            <a:ext cx="8077200" cy="4800600"/>
          </a:xfrm>
        </p:spPr>
        <p:txBody>
          <a:bodyPr/>
          <a:lstStyle/>
          <a:p>
            <a:pPr eaLnBrk="1" hangingPunct="1">
              <a:defRPr/>
            </a:pPr>
            <a:r>
              <a:rPr lang="en-US" altLang="en-US" sz="2200" dirty="0"/>
              <a:t>Have thought about and offer:</a:t>
            </a:r>
          </a:p>
          <a:p>
            <a:pPr lvl="1" eaLnBrk="1" hangingPunct="1">
              <a:defRPr/>
            </a:pPr>
            <a:r>
              <a:rPr lang="en-US" altLang="en-US" dirty="0"/>
              <a:t>Clear examples (from case law or hypos) if asked for one</a:t>
            </a:r>
          </a:p>
          <a:p>
            <a:pPr lvl="1" eaLnBrk="1" hangingPunct="1">
              <a:defRPr/>
            </a:pPr>
            <a:r>
              <a:rPr lang="en-US" altLang="en-US" dirty="0"/>
              <a:t>Concessions (know where your lines are)</a:t>
            </a:r>
          </a:p>
          <a:p>
            <a:pPr lvl="1" eaLnBrk="1" hangingPunct="1">
              <a:defRPr/>
            </a:pPr>
            <a:r>
              <a:rPr lang="en-US" altLang="en-US" dirty="0"/>
              <a:t>Distinctions (how is your case different from some case the judge is asking about)</a:t>
            </a:r>
          </a:p>
          <a:p>
            <a:pPr eaLnBrk="1" hangingPunct="1">
              <a:defRPr/>
            </a:pPr>
            <a:r>
              <a:rPr lang="en-US" altLang="en-US" sz="2200" dirty="0"/>
              <a:t>Know the record</a:t>
            </a:r>
          </a:p>
          <a:p>
            <a:pPr lvl="1" eaLnBrk="1" hangingPunct="1">
              <a:defRPr/>
            </a:pPr>
            <a:r>
              <a:rPr lang="en-US" altLang="en-US" dirty="0"/>
              <a:t>Standard of Review</a:t>
            </a:r>
          </a:p>
          <a:p>
            <a:pPr lvl="1" eaLnBrk="1" hangingPunct="1">
              <a:defRPr/>
            </a:pPr>
            <a:r>
              <a:rPr lang="en-US" altLang="en-US" dirty="0"/>
              <a:t>Be able to cite to record page for a few key facts</a:t>
            </a:r>
          </a:p>
          <a:p>
            <a:pPr lvl="1" eaLnBrk="1" hangingPunct="1">
              <a:defRPr/>
            </a:pPr>
            <a:r>
              <a:rPr lang="en-US" altLang="en-US" dirty="0"/>
              <a:t>Avoid misstatements of details or quotes</a:t>
            </a:r>
          </a:p>
          <a:p>
            <a:pPr eaLnBrk="1" hangingPunct="1">
              <a:defRPr/>
            </a:pPr>
            <a:r>
              <a:rPr lang="en-US" altLang="en-US" sz="2200" dirty="0"/>
              <a:t>Know the formalities</a:t>
            </a:r>
          </a:p>
          <a:p>
            <a:pPr lvl="1" eaLnBrk="1" hangingPunct="1">
              <a:defRPr/>
            </a:pPr>
            <a:r>
              <a:rPr lang="en-US" altLang="en-US" dirty="0"/>
              <a:t>Your honor</a:t>
            </a:r>
          </a:p>
          <a:p>
            <a:pPr lvl="1" eaLnBrk="1" hangingPunct="1">
              <a:defRPr/>
            </a:pPr>
            <a:r>
              <a:rPr lang="en-US" altLang="en-US" dirty="0"/>
              <a:t>Asking for rebuttal</a:t>
            </a:r>
          </a:p>
          <a:p>
            <a:pPr lvl="1" eaLnBrk="1" hangingPunct="1">
              <a:defRPr/>
            </a:pPr>
            <a:r>
              <a:rPr lang="en-US" altLang="en-US" dirty="0"/>
              <a:t>Knowing relief requested</a:t>
            </a:r>
          </a:p>
          <a:p>
            <a:pPr eaLnBrk="1" hangingPunct="1">
              <a:defRPr/>
            </a:pPr>
            <a:r>
              <a:rPr lang="en-US" altLang="en-US" sz="2200" dirty="0"/>
              <a:t>ANSWER QUESTIONS DIRECTLY</a:t>
            </a:r>
          </a:p>
          <a:p>
            <a:pPr lvl="1" eaLnBrk="1" hangingPunct="1">
              <a:defRPr/>
            </a:pPr>
            <a:endParaRPr lang="en-US" altLang="en-US" dirty="0"/>
          </a:p>
          <a:p>
            <a:pPr eaLnBrk="1" hangingPunct="1">
              <a:defRPr/>
            </a:pPr>
            <a:endParaRPr lang="en-US" altLang="en-US" sz="12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125701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2800" b="1" dirty="0"/>
              <a:t>You should expect . . . </a:t>
            </a:r>
            <a:endParaRPr lang="en-US" altLang="en-US" sz="2800" dirty="0"/>
          </a:p>
        </p:txBody>
      </p:sp>
      <p:sp>
        <p:nvSpPr>
          <p:cNvPr id="7173" name="Rectangle 3"/>
          <p:cNvSpPr>
            <a:spLocks noGrp="1" noChangeArrowheads="1"/>
          </p:cNvSpPr>
          <p:nvPr>
            <p:ph type="body" idx="1"/>
          </p:nvPr>
        </p:nvSpPr>
        <p:spPr>
          <a:xfrm>
            <a:off x="609600" y="1143000"/>
            <a:ext cx="8077200" cy="4953000"/>
          </a:xfrm>
        </p:spPr>
        <p:txBody>
          <a:bodyPr/>
          <a:lstStyle/>
          <a:p>
            <a:pPr eaLnBrk="1" hangingPunct="1">
              <a:defRPr/>
            </a:pPr>
            <a:r>
              <a:rPr lang="en-US" altLang="en-US" sz="2200" dirty="0"/>
              <a:t>To get easy, obvious, or confusing questions</a:t>
            </a:r>
          </a:p>
          <a:p>
            <a:pPr lvl="1" eaLnBrk="1" hangingPunct="1">
              <a:defRPr/>
            </a:pPr>
            <a:r>
              <a:rPr lang="en-US" altLang="en-US" dirty="0"/>
              <a:t>Judges don’t always know the case or area of law that well</a:t>
            </a:r>
          </a:p>
          <a:p>
            <a:pPr lvl="1" eaLnBrk="1" hangingPunct="1">
              <a:defRPr/>
            </a:pPr>
            <a:r>
              <a:rPr lang="en-US" altLang="en-US" dirty="0"/>
              <a:t>Can always ask for clarification</a:t>
            </a:r>
          </a:p>
          <a:p>
            <a:pPr lvl="1" eaLnBrk="1" hangingPunct="1">
              <a:defRPr/>
            </a:pPr>
            <a:r>
              <a:rPr lang="en-US" altLang="en-US" dirty="0"/>
              <a:t>Don’t get thrown off by easy questions</a:t>
            </a:r>
          </a:p>
          <a:p>
            <a:pPr eaLnBrk="1" hangingPunct="1">
              <a:defRPr/>
            </a:pPr>
            <a:r>
              <a:rPr lang="en-US" altLang="en-US" sz="2200" dirty="0"/>
              <a:t>To sometimes have a judge who really knows their stuff!</a:t>
            </a:r>
          </a:p>
          <a:p>
            <a:pPr lvl="1" eaLnBrk="1" hangingPunct="1">
              <a:defRPr/>
            </a:pPr>
            <a:r>
              <a:rPr lang="en-US" altLang="en-US" dirty="0"/>
              <a:t>Really engage with those folks</a:t>
            </a:r>
          </a:p>
          <a:p>
            <a:pPr lvl="1" eaLnBrk="1" hangingPunct="1">
              <a:defRPr/>
            </a:pPr>
            <a:r>
              <a:rPr lang="en-US" altLang="en-US" dirty="0"/>
              <a:t>But: make especially sure you are answering their questions directly</a:t>
            </a:r>
          </a:p>
          <a:p>
            <a:pPr eaLnBrk="1" hangingPunct="1">
              <a:defRPr/>
            </a:pPr>
            <a:r>
              <a:rPr lang="en-US" altLang="en-US" sz="2200" dirty="0"/>
              <a:t>Every kind of bench (warm </a:t>
            </a:r>
            <a:r>
              <a:rPr lang="en-US" altLang="en-US" sz="2200" dirty="0">
                <a:sym typeface="Wingdings" panose="05000000000000000000" pitchFamily="2" charset="2"/>
              </a:rPr>
              <a:t> super hot)</a:t>
            </a:r>
            <a:endParaRPr lang="en-US" altLang="en-US" sz="2200" dirty="0"/>
          </a:p>
          <a:p>
            <a:pPr lvl="1" eaLnBrk="1" hangingPunct="1">
              <a:defRPr/>
            </a:pPr>
            <a:r>
              <a:rPr lang="en-US" altLang="en-US" dirty="0"/>
              <a:t>Practice for all kinds!</a:t>
            </a:r>
          </a:p>
          <a:p>
            <a:pPr eaLnBrk="1" hangingPunct="1">
              <a:defRPr/>
            </a:pPr>
            <a:r>
              <a:rPr lang="en-US" altLang="en-US" dirty="0"/>
              <a:t>Judges get a bench memo, AND your brief</a:t>
            </a:r>
          </a:p>
          <a:p>
            <a:pPr lvl="1" eaLnBrk="1" hangingPunct="1">
              <a:defRPr/>
            </a:pPr>
            <a:r>
              <a:rPr lang="en-US" altLang="en-US" dirty="0"/>
              <a:t>Any argument even hinted at in the problem is in the bench memo</a:t>
            </a:r>
          </a:p>
          <a:p>
            <a:pPr lvl="1" eaLnBrk="1" hangingPunct="1">
              <a:defRPr/>
            </a:pPr>
            <a:r>
              <a:rPr lang="en-US" altLang="en-US" dirty="0"/>
              <a:t>When you are off brief, judges will have your brief but for the wrong side!</a:t>
            </a:r>
          </a:p>
          <a:p>
            <a:pPr lvl="1" eaLnBrk="1" hangingPunct="1">
              <a:defRPr/>
            </a:pPr>
            <a:endParaRPr lang="en-US" altLang="en-US" dirty="0"/>
          </a:p>
          <a:p>
            <a:pPr eaLnBrk="1" hangingPunct="1">
              <a:defRPr/>
            </a:pPr>
            <a:endParaRPr lang="en-US" altLang="en-US" sz="12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213677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3200" b="1" dirty="0"/>
              <a:t>Preparation Basics</a:t>
            </a:r>
            <a:endParaRPr lang="en-US" altLang="en-US" sz="3200" dirty="0"/>
          </a:p>
        </p:txBody>
      </p:sp>
      <p:sp>
        <p:nvSpPr>
          <p:cNvPr id="7173" name="Rectangle 3"/>
          <p:cNvSpPr>
            <a:spLocks noGrp="1" noChangeArrowheads="1"/>
          </p:cNvSpPr>
          <p:nvPr>
            <p:ph type="body" idx="1"/>
          </p:nvPr>
        </p:nvSpPr>
        <p:spPr>
          <a:xfrm>
            <a:off x="609600" y="1219200"/>
            <a:ext cx="8077200" cy="4724400"/>
          </a:xfrm>
        </p:spPr>
        <p:txBody>
          <a:bodyPr/>
          <a:lstStyle/>
          <a:p>
            <a:pPr eaLnBrk="1" hangingPunct="1">
              <a:defRPr/>
            </a:pPr>
            <a:r>
              <a:rPr lang="en-US" altLang="en-US" sz="2200" dirty="0"/>
              <a:t>Read (or skim) other briefs so you can:</a:t>
            </a:r>
          </a:p>
          <a:p>
            <a:pPr lvl="1" eaLnBrk="1" hangingPunct="1">
              <a:defRPr/>
            </a:pPr>
            <a:r>
              <a:rPr lang="en-US" altLang="en-US" sz="2000" dirty="0"/>
              <a:t>ID best arguments (including any small arguments you missed, or ways of framing things that work well)</a:t>
            </a:r>
          </a:p>
          <a:p>
            <a:pPr lvl="1" eaLnBrk="1" hangingPunct="1">
              <a:defRPr/>
            </a:pPr>
            <a:r>
              <a:rPr lang="en-US" altLang="en-US" sz="2000" dirty="0"/>
              <a:t>Most common arguments (reverse outline)</a:t>
            </a:r>
          </a:p>
          <a:p>
            <a:pPr lvl="1" eaLnBrk="1" hangingPunct="1">
              <a:defRPr/>
            </a:pPr>
            <a:r>
              <a:rPr lang="en-US" altLang="en-US" sz="2000" dirty="0"/>
              <a:t>Add to your case list and review new cases if needed</a:t>
            </a:r>
          </a:p>
          <a:p>
            <a:pPr eaLnBrk="1" hangingPunct="1">
              <a:defRPr/>
            </a:pPr>
            <a:r>
              <a:rPr lang="en-US" altLang="en-US" sz="2200" dirty="0"/>
              <a:t>Draft a rough intro to give yourself guiding principle</a:t>
            </a:r>
          </a:p>
          <a:p>
            <a:pPr eaLnBrk="1" hangingPunct="1">
              <a:defRPr/>
            </a:pPr>
            <a:r>
              <a:rPr lang="en-US" altLang="en-US" sz="2200" dirty="0"/>
              <a:t>Draft an initial outline or script – you’ll refine it through practice and get it down to a bullet outline</a:t>
            </a:r>
          </a:p>
          <a:p>
            <a:pPr eaLnBrk="1" hangingPunct="1">
              <a:defRPr/>
            </a:pPr>
            <a:r>
              <a:rPr lang="en-US" altLang="en-US" sz="2200" dirty="0"/>
              <a:t>PRACTICE OUT LOUD: refine your arguments, intro/conclusion, and outline and identify common questions and best answers</a:t>
            </a:r>
          </a:p>
          <a:p>
            <a:pPr eaLnBrk="1" hangingPunct="1">
              <a:defRPr/>
            </a:pPr>
            <a:r>
              <a:rPr lang="en-US" altLang="en-US" sz="2200" dirty="0"/>
              <a:t>Finalize your outline and case list; create your folder</a:t>
            </a:r>
          </a:p>
          <a:p>
            <a:pPr eaLnBrk="1" hangingPunct="1">
              <a:defRPr/>
            </a:pPr>
            <a:endParaRPr lang="en-US" altLang="en-US" sz="2200" dirty="0"/>
          </a:p>
          <a:p>
            <a:pPr marL="0" indent="0" eaLnBrk="1" hangingPunct="1">
              <a:buNone/>
              <a:defRPr/>
            </a:pPr>
            <a:endParaRPr lang="en-US" altLang="en-US" sz="22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334814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3200" b="1" dirty="0"/>
              <a:t>Mechanics: Overall</a:t>
            </a:r>
            <a:endParaRPr lang="en-US" altLang="en-US" sz="3200" dirty="0"/>
          </a:p>
        </p:txBody>
      </p:sp>
      <p:sp>
        <p:nvSpPr>
          <p:cNvPr id="7173" name="Rectangle 3"/>
          <p:cNvSpPr>
            <a:spLocks noGrp="1" noChangeArrowheads="1"/>
          </p:cNvSpPr>
          <p:nvPr>
            <p:ph type="body" idx="1"/>
          </p:nvPr>
        </p:nvSpPr>
        <p:spPr>
          <a:xfrm>
            <a:off x="609600" y="1219200"/>
            <a:ext cx="8077200" cy="4876800"/>
          </a:xfrm>
        </p:spPr>
        <p:txBody>
          <a:bodyPr/>
          <a:lstStyle/>
          <a:p>
            <a:pPr eaLnBrk="1" hangingPunct="1">
              <a:defRPr/>
            </a:pPr>
            <a:r>
              <a:rPr lang="en-US" altLang="en-US" sz="2000" dirty="0"/>
              <a:t>Review the Stone Oral Argument workshop slides! Differences:</a:t>
            </a:r>
          </a:p>
          <a:p>
            <a:pPr lvl="1" eaLnBrk="1" hangingPunct="1">
              <a:defRPr/>
            </a:pPr>
            <a:r>
              <a:rPr lang="en-US" altLang="en-US" dirty="0"/>
              <a:t>Do not need to divide time evenly: Divide how you want (in advance with clerk); you must elect at least 10 minutes.</a:t>
            </a:r>
          </a:p>
          <a:p>
            <a:pPr lvl="1" eaLnBrk="1" hangingPunct="1">
              <a:defRPr/>
            </a:pPr>
            <a:r>
              <a:rPr lang="en-US" altLang="en-US" dirty="0"/>
              <a:t>Petitioners can reserve up to three minutes for rebuttal</a:t>
            </a:r>
          </a:p>
          <a:p>
            <a:pPr lvl="1" eaLnBrk="1" hangingPunct="1">
              <a:defRPr/>
            </a:pPr>
            <a:r>
              <a:rPr lang="en-US" altLang="en-US" dirty="0"/>
              <a:t>All arguments in Schell – still check in in the jury room so the Directors know you are there!</a:t>
            </a:r>
          </a:p>
          <a:p>
            <a:pPr lvl="1" eaLnBrk="1" hangingPunct="1">
              <a:defRPr/>
            </a:pPr>
            <a:r>
              <a:rPr lang="en-US" altLang="en-US" dirty="0"/>
              <a:t>Panel is all attorneys</a:t>
            </a:r>
          </a:p>
          <a:p>
            <a:pPr lvl="1" eaLnBrk="1" hangingPunct="1">
              <a:defRPr/>
            </a:pPr>
            <a:r>
              <a:rPr lang="en-US" altLang="en-US" dirty="0" err="1"/>
              <a:t>Limitimer</a:t>
            </a:r>
            <a:r>
              <a:rPr lang="en-US" altLang="en-US" dirty="0"/>
              <a:t> will count down your time (next slide)</a:t>
            </a:r>
          </a:p>
          <a:p>
            <a:pPr eaLnBrk="1" hangingPunct="1">
              <a:defRPr/>
            </a:pPr>
            <a:r>
              <a:rPr lang="en-US" altLang="en-US" sz="2000" dirty="0"/>
              <a:t>No scouting: You may not watch arguments until your team has argued once. I will give everyone access to recordings after the Thursday argument.</a:t>
            </a:r>
          </a:p>
          <a:p>
            <a:pPr eaLnBrk="1" hangingPunct="1">
              <a:defRPr/>
            </a:pPr>
            <a:r>
              <a:rPr lang="en-US" altLang="en-US" sz="2000" dirty="0"/>
              <a:t>Check schedule as we add judges and Google your judges!</a:t>
            </a:r>
          </a:p>
          <a:p>
            <a:pPr eaLnBrk="1" hangingPunct="1">
              <a:defRPr/>
            </a:pPr>
            <a:r>
              <a:rPr lang="en-US" altLang="en-US" sz="2000" dirty="0"/>
              <a:t>Petitioners on the left as you face the bench; Respondents on right</a:t>
            </a:r>
          </a:p>
          <a:p>
            <a:pPr eaLnBrk="1" hangingPunct="1">
              <a:defRPr/>
            </a:pPr>
            <a:r>
              <a:rPr lang="en-US" altLang="en-US" sz="2000" dirty="0"/>
              <a:t>Any time you are speaking, you should be standing</a:t>
            </a:r>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364185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2800" b="1" dirty="0"/>
              <a:t>Mechanics: </a:t>
            </a:r>
            <a:r>
              <a:rPr lang="en-US" altLang="en-US" sz="2800" b="1" dirty="0" err="1"/>
              <a:t>Limitimer</a:t>
            </a:r>
            <a:endParaRPr lang="en-US" altLang="en-US" sz="2800" dirty="0"/>
          </a:p>
        </p:txBody>
      </p:sp>
      <p:sp>
        <p:nvSpPr>
          <p:cNvPr id="7173" name="Rectangle 3"/>
          <p:cNvSpPr>
            <a:spLocks noGrp="1" noChangeArrowheads="1"/>
          </p:cNvSpPr>
          <p:nvPr>
            <p:ph type="body" idx="1"/>
          </p:nvPr>
        </p:nvSpPr>
        <p:spPr>
          <a:xfrm>
            <a:off x="609600" y="1143000"/>
            <a:ext cx="8077200" cy="4953000"/>
          </a:xfrm>
        </p:spPr>
        <p:txBody>
          <a:bodyPr/>
          <a:lstStyle/>
          <a:p>
            <a:pPr eaLnBrk="1" hangingPunct="1">
              <a:defRPr/>
            </a:pPr>
            <a:r>
              <a:rPr lang="en-US" altLang="en-US" sz="1600" dirty="0" err="1"/>
              <a:t>Limitimer</a:t>
            </a:r>
            <a:r>
              <a:rPr lang="en-US" altLang="en-US" sz="1600" dirty="0"/>
              <a:t> = countdown clock</a:t>
            </a:r>
          </a:p>
          <a:p>
            <a:pPr lvl="1" eaLnBrk="1" hangingPunct="1">
              <a:defRPr/>
            </a:pPr>
            <a:r>
              <a:rPr lang="en-US" altLang="en-US" sz="1400" dirty="0"/>
              <a:t>Green = lots of time</a:t>
            </a:r>
          </a:p>
          <a:p>
            <a:pPr lvl="1" eaLnBrk="1" hangingPunct="1">
              <a:defRPr/>
            </a:pPr>
            <a:r>
              <a:rPr lang="en-US" altLang="en-US" sz="1400" dirty="0"/>
              <a:t>Yellow = 2 minutes</a:t>
            </a:r>
          </a:p>
          <a:p>
            <a:pPr lvl="1" eaLnBrk="1" hangingPunct="1">
              <a:defRPr/>
            </a:pPr>
            <a:r>
              <a:rPr lang="en-US" altLang="en-US" sz="1400" dirty="0"/>
              <a:t>Red = stop (and it will start counting back up!)</a:t>
            </a:r>
          </a:p>
          <a:p>
            <a:pPr eaLnBrk="1" hangingPunct="1">
              <a:defRPr/>
            </a:pPr>
            <a:r>
              <a:rPr lang="en-US" altLang="en-US" sz="1600" dirty="0"/>
              <a:t>If time runs out while you are answering a question or a judge is asking a question:</a:t>
            </a:r>
          </a:p>
          <a:p>
            <a:pPr lvl="1" eaLnBrk="1" hangingPunct="1">
              <a:defRPr/>
            </a:pPr>
            <a:r>
              <a:rPr lang="en-US" altLang="en-US" sz="1400" dirty="0"/>
              <a:t>Wait until the judge stops talking (or if answering, pause) </a:t>
            </a:r>
          </a:p>
          <a:p>
            <a:pPr lvl="1" eaLnBrk="1" hangingPunct="1">
              <a:defRPr/>
            </a:pPr>
            <a:r>
              <a:rPr lang="en-US" altLang="en-US" sz="1400" dirty="0"/>
              <a:t>Say “Your honors, I see that my time is up, may I have a moment to briefly finish answering your question.” </a:t>
            </a:r>
          </a:p>
          <a:p>
            <a:pPr lvl="1" eaLnBrk="1" hangingPunct="1">
              <a:defRPr/>
            </a:pPr>
            <a:r>
              <a:rPr lang="en-US" altLang="en-US" sz="1400" dirty="0"/>
              <a:t>BRIEFLY answer or finish answering, ask the Court for the relevant relief (for these reasons, we ask this Court to . . .), say thank you, and sit (unless the judges keep asking questions, of course). </a:t>
            </a:r>
          </a:p>
          <a:p>
            <a:pPr lvl="1" eaLnBrk="1" hangingPunct="1">
              <a:defRPr/>
            </a:pPr>
            <a:r>
              <a:rPr lang="en-US" altLang="en-US" sz="1400" dirty="0"/>
              <a:t>DO NOT launch into a long formal conclusion once time is up!</a:t>
            </a:r>
            <a:endParaRPr lang="en-US" altLang="en-US" sz="1200" dirty="0"/>
          </a:p>
          <a:p>
            <a:pPr eaLnBrk="1" hangingPunct="1">
              <a:defRPr/>
            </a:pPr>
            <a:r>
              <a:rPr lang="en-US" altLang="en-US" sz="1600" dirty="0"/>
              <a:t>If time runs out while you are just arguing:	</a:t>
            </a:r>
          </a:p>
          <a:p>
            <a:pPr lvl="1" eaLnBrk="1" hangingPunct="1">
              <a:defRPr/>
            </a:pPr>
            <a:r>
              <a:rPr lang="en-US" altLang="en-US" sz="1400" dirty="0"/>
              <a:t>Finish your sentence, ask for relief, say thank you, and sit. </a:t>
            </a:r>
          </a:p>
          <a:p>
            <a:pPr lvl="1" eaLnBrk="1" hangingPunct="1">
              <a:defRPr/>
            </a:pPr>
            <a:r>
              <a:rPr lang="en-US" altLang="en-US" sz="1400" dirty="0"/>
              <a:t>You need not interrupt yourself mid-sentence. </a:t>
            </a:r>
          </a:p>
          <a:p>
            <a:pPr lvl="1" eaLnBrk="1" hangingPunct="1">
              <a:defRPr/>
            </a:pPr>
            <a:r>
              <a:rPr lang="en-US" altLang="en-US" sz="1400" dirty="0"/>
              <a:t>Be careful about asking for time to conclude (as opposed to time to answer questions), it’s a risky move that some judges don’t like it, but if you can do it well and briefly, go ahead.</a:t>
            </a:r>
          </a:p>
          <a:p>
            <a:pPr eaLnBrk="1" hangingPunct="1">
              <a:defRPr/>
            </a:pPr>
            <a:r>
              <a:rPr lang="en-US" altLang="en-US" sz="1600" dirty="0"/>
              <a:t>If possible: mentally note when you have about 20-30 seconds left and shift to a formal conclusion that mirrors your introduction. </a:t>
            </a:r>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312130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3200" b="1" dirty="0"/>
              <a:t>Introductions</a:t>
            </a:r>
            <a:endParaRPr lang="en-US" altLang="en-US" sz="3200" dirty="0"/>
          </a:p>
        </p:txBody>
      </p:sp>
      <p:sp>
        <p:nvSpPr>
          <p:cNvPr id="7173" name="Rectangle 3"/>
          <p:cNvSpPr>
            <a:spLocks noGrp="1" noChangeArrowheads="1"/>
          </p:cNvSpPr>
          <p:nvPr>
            <p:ph type="body" idx="1"/>
          </p:nvPr>
        </p:nvSpPr>
        <p:spPr>
          <a:xfrm>
            <a:off x="609600" y="1295400"/>
            <a:ext cx="8077200" cy="4648200"/>
          </a:xfrm>
        </p:spPr>
        <p:txBody>
          <a:bodyPr/>
          <a:lstStyle/>
          <a:p>
            <a:pPr eaLnBrk="1" hangingPunct="1">
              <a:defRPr/>
            </a:pPr>
            <a:r>
              <a:rPr lang="en-US" altLang="en-US" dirty="0"/>
              <a:t>Mechanics:</a:t>
            </a:r>
          </a:p>
          <a:p>
            <a:pPr lvl="1" eaLnBrk="1" hangingPunct="1">
              <a:defRPr/>
            </a:pPr>
            <a:r>
              <a:rPr lang="en-US" altLang="en-US" dirty="0"/>
              <a:t>Good evening, Chief Justice, may it please the court</a:t>
            </a:r>
          </a:p>
          <a:p>
            <a:pPr lvl="1" eaLnBrk="1" hangingPunct="1">
              <a:defRPr/>
            </a:pPr>
            <a:r>
              <a:rPr lang="en-US" altLang="en-US" dirty="0"/>
              <a:t>Petitioner: reserve time for rebuttal (not strictly necessary)</a:t>
            </a:r>
          </a:p>
          <a:p>
            <a:pPr lvl="1" eaLnBrk="1" hangingPunct="1">
              <a:defRPr/>
            </a:pPr>
            <a:r>
              <a:rPr lang="en-US" altLang="en-US" dirty="0"/>
              <a:t>Introduce yourself and (if issue 1) your partner </a:t>
            </a:r>
          </a:p>
          <a:p>
            <a:pPr lvl="1" eaLnBrk="1" hangingPunct="1">
              <a:defRPr/>
            </a:pPr>
            <a:r>
              <a:rPr lang="en-US" altLang="en-US" dirty="0"/>
              <a:t>Explain what you each will show (in the form of a persuasive answer to your question presented)</a:t>
            </a:r>
          </a:p>
          <a:p>
            <a:pPr lvl="1" eaLnBrk="1" hangingPunct="1">
              <a:defRPr/>
            </a:pPr>
            <a:r>
              <a:rPr lang="en-US" altLang="en-US" dirty="0"/>
              <a:t>Issue 2 speaker: You only need to introduce yourself and reiterate what you are requesting</a:t>
            </a:r>
          </a:p>
          <a:p>
            <a:pPr eaLnBrk="1" hangingPunct="1">
              <a:defRPr/>
            </a:pPr>
            <a:r>
              <a:rPr lang="en-US" altLang="en-US" dirty="0"/>
              <a:t>Substance:</a:t>
            </a:r>
          </a:p>
          <a:p>
            <a:pPr lvl="1" eaLnBrk="1" hangingPunct="1">
              <a:defRPr/>
            </a:pPr>
            <a:r>
              <a:rPr lang="en-US" altLang="en-US" dirty="0"/>
              <a:t>Start with a summary or story – invoke your theme and theory of the case</a:t>
            </a:r>
          </a:p>
          <a:p>
            <a:pPr lvl="1" eaLnBrk="1" hangingPunct="1">
              <a:defRPr/>
            </a:pPr>
            <a:r>
              <a:rPr lang="en-US" altLang="en-US" dirty="0"/>
              <a:t>Give the court a brief roadmap</a:t>
            </a:r>
          </a:p>
          <a:p>
            <a:pPr eaLnBrk="1" hangingPunct="1">
              <a:defRPr/>
            </a:pPr>
            <a:r>
              <a:rPr lang="en-US" altLang="en-US" dirty="0"/>
              <a:t>Conclusion: Ask for the relief you want</a:t>
            </a:r>
          </a:p>
          <a:p>
            <a:pPr eaLnBrk="1" hangingPunct="1">
              <a:defRPr/>
            </a:pPr>
            <a:endParaRPr lang="en-US" altLang="en-US" sz="12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209640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457200"/>
            <a:ext cx="8534400" cy="609600"/>
          </a:xfrm>
        </p:spPr>
        <p:txBody>
          <a:bodyPr/>
          <a:lstStyle/>
          <a:p>
            <a:pPr eaLnBrk="1" hangingPunct="1"/>
            <a:r>
              <a:rPr lang="en-US" altLang="en-US" sz="3200" b="1" dirty="0"/>
              <a:t>Conclusions</a:t>
            </a:r>
            <a:endParaRPr lang="en-US" altLang="en-US" sz="3200" dirty="0"/>
          </a:p>
        </p:txBody>
      </p:sp>
      <p:sp>
        <p:nvSpPr>
          <p:cNvPr id="7173" name="Rectangle 3"/>
          <p:cNvSpPr>
            <a:spLocks noGrp="1" noChangeArrowheads="1"/>
          </p:cNvSpPr>
          <p:nvPr>
            <p:ph type="body" idx="1"/>
          </p:nvPr>
        </p:nvSpPr>
        <p:spPr>
          <a:xfrm>
            <a:off x="609600" y="1447800"/>
            <a:ext cx="8077200" cy="4495800"/>
          </a:xfrm>
        </p:spPr>
        <p:txBody>
          <a:bodyPr/>
          <a:lstStyle/>
          <a:p>
            <a:pPr eaLnBrk="1" hangingPunct="1">
              <a:defRPr/>
            </a:pPr>
            <a:r>
              <a:rPr lang="en-US" altLang="en-US" dirty="0"/>
              <a:t>Use a tonal shift or an explicit transition:</a:t>
            </a:r>
          </a:p>
          <a:p>
            <a:pPr lvl="1" eaLnBrk="1" hangingPunct="1">
              <a:defRPr/>
            </a:pPr>
            <a:r>
              <a:rPr lang="en-US" altLang="en-US" dirty="0"/>
              <a:t>&lt;pause&gt; Your honors, because . . . (move into reverse roadmap) </a:t>
            </a:r>
          </a:p>
          <a:p>
            <a:pPr lvl="1" eaLnBrk="1" hangingPunct="1">
              <a:defRPr/>
            </a:pPr>
            <a:r>
              <a:rPr lang="en-US" altLang="en-US" dirty="0"/>
              <a:t>Your honors, with my last minute, I want to emphasize again [strongest point or key policy point]. Thus, [holding we want is correct] for X reasons. First . . . </a:t>
            </a:r>
          </a:p>
          <a:p>
            <a:pPr eaLnBrk="1" hangingPunct="1">
              <a:defRPr/>
            </a:pPr>
            <a:r>
              <a:rPr lang="en-US" altLang="en-US" dirty="0"/>
              <a:t>Substance:</a:t>
            </a:r>
          </a:p>
          <a:p>
            <a:pPr lvl="1" eaLnBrk="1" hangingPunct="1">
              <a:defRPr/>
            </a:pPr>
            <a:r>
              <a:rPr lang="en-US" altLang="en-US" dirty="0"/>
              <a:t>Reiterate the reasons from your roadmap, but shorter.</a:t>
            </a:r>
          </a:p>
          <a:p>
            <a:pPr lvl="1" eaLnBrk="1" hangingPunct="1">
              <a:defRPr/>
            </a:pPr>
            <a:r>
              <a:rPr lang="en-US" altLang="en-US" dirty="0"/>
              <a:t>Reiterate a very short one-sentence version of your story/why this is so important/biggest consequence</a:t>
            </a:r>
          </a:p>
          <a:p>
            <a:pPr eaLnBrk="1" hangingPunct="1">
              <a:defRPr/>
            </a:pPr>
            <a:r>
              <a:rPr lang="en-US" altLang="en-US" dirty="0"/>
              <a:t>Conclusion: For these reasons, we ask this Court to [request for relief]</a:t>
            </a:r>
          </a:p>
          <a:p>
            <a:pPr eaLnBrk="1" hangingPunct="1">
              <a:defRPr/>
            </a:pPr>
            <a:endParaRPr lang="en-US" altLang="en-US" sz="12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372046842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Osak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Osaka"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dc8b47-f539-428f-9dcd-b393aadd97b0">
      <Terms xmlns="http://schemas.microsoft.com/office/infopath/2007/PartnerControls"/>
    </lcf76f155ced4ddcb4097134ff3c332f>
    <TaxCatchAll xmlns="9799f0a0-a5fd-4b10-8853-7e2c40240a0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B2E15F11F5874D91B97707031E7ECA" ma:contentTypeVersion="13" ma:contentTypeDescription="Create a new document." ma:contentTypeScope="" ma:versionID="61d71ad58004e4eeb9bef0290bbcee70">
  <xsd:schema xmlns:xsd="http://www.w3.org/2001/XMLSchema" xmlns:xs="http://www.w3.org/2001/XMLSchema" xmlns:p="http://schemas.microsoft.com/office/2006/metadata/properties" xmlns:ns2="97dc8b47-f539-428f-9dcd-b393aadd97b0" xmlns:ns3="9799f0a0-a5fd-4b10-8853-7e2c40240a05" targetNamespace="http://schemas.microsoft.com/office/2006/metadata/properties" ma:root="true" ma:fieldsID="f04f1d2b67d24d7488c937672ccdd901" ns2:_="" ns3:_="">
    <xsd:import namespace="97dc8b47-f539-428f-9dcd-b393aadd97b0"/>
    <xsd:import namespace="9799f0a0-a5fd-4b10-8853-7e2c40240a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c8b47-f539-428f-9dcd-b393aadd9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0fdde71-3d84-4f2a-8a39-a81d5da30a6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99f0a0-a5fd-4b10-8853-7e2c40240a0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96f6d1d-32c7-435c-a687-e2cab959d0c7}" ma:internalName="TaxCatchAll" ma:showField="CatchAllData" ma:web="9799f0a0-a5fd-4b10-8853-7e2c40240a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B466B5-528D-4647-ACBC-87ED920F9587}">
  <ds:schemaRefs>
    <ds:schemaRef ds:uri="http://schemas.microsoft.com/office/2006/metadata/properties"/>
    <ds:schemaRef ds:uri="http://schemas.microsoft.com/office/2006/documentManagement/types"/>
    <ds:schemaRef ds:uri="97dc8b47-f539-428f-9dcd-b393aadd97b0"/>
    <ds:schemaRef ds:uri="http://www.w3.org/XML/1998/namespace"/>
    <ds:schemaRef ds:uri="http://purl.org/dc/dcmitype/"/>
    <ds:schemaRef ds:uri="http://schemas.microsoft.com/office/infopath/2007/PartnerControls"/>
    <ds:schemaRef ds:uri="9799f0a0-a5fd-4b10-8853-7e2c40240a05"/>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BF914E6-3D4C-43C4-9F8C-03056DFEADE0}">
  <ds:schemaRefs>
    <ds:schemaRef ds:uri="http://schemas.microsoft.com/sharepoint/v3/contenttype/forms"/>
  </ds:schemaRefs>
</ds:datastoreItem>
</file>

<file path=customXml/itemProps3.xml><?xml version="1.0" encoding="utf-8"?>
<ds:datastoreItem xmlns:ds="http://schemas.openxmlformats.org/officeDocument/2006/customXml" ds:itemID="{4289C4EA-9ACE-4946-9D04-E7248957E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dc8b47-f539-428f-9dcd-b393aadd97b0"/>
    <ds:schemaRef ds:uri="9799f0a0-a5fd-4b10-8853-7e2c40240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731</TotalTime>
  <Words>2148</Words>
  <Application>Microsoft Office PowerPoint</Application>
  <PresentationFormat>On-screen Show (4:3)</PresentationFormat>
  <Paragraphs>156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Bold</vt:lpstr>
      <vt:lpstr>Calibri</vt:lpstr>
      <vt:lpstr>Wingdings</vt:lpstr>
      <vt:lpstr>Blank Presentation</vt:lpstr>
      <vt:lpstr>Albers Moot Court</vt:lpstr>
      <vt:lpstr>Agenda</vt:lpstr>
      <vt:lpstr>Judges will expect you to . . .</vt:lpstr>
      <vt:lpstr>You should expect . . . </vt:lpstr>
      <vt:lpstr>Preparation Basics</vt:lpstr>
      <vt:lpstr>Mechanics: Overall</vt:lpstr>
      <vt:lpstr>Mechanics: Limitimer</vt:lpstr>
      <vt:lpstr>Introductions</vt:lpstr>
      <vt:lpstr>Conclusions</vt:lpstr>
      <vt:lpstr>Rebuttal</vt:lpstr>
      <vt:lpstr>Tips and Tricks: General</vt:lpstr>
      <vt:lpstr>Tips and Tricks: Answering Questions</vt:lpstr>
      <vt:lpstr>Questions?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McCloskey, Jennifer</cp:lastModifiedBy>
  <cp:revision>88</cp:revision>
  <cp:lastPrinted>2025-02-18T17:44:54Z</cp:lastPrinted>
  <dcterms:created xsi:type="dcterms:W3CDTF">2008-01-28T19:49:47Z</dcterms:created>
  <dcterms:modified xsi:type="dcterms:W3CDTF">2025-02-18T17:44:55Z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0x010100D1B2E15F11F5874D91B97707031E7ECA</vt:lpwstr>
  </property>
  <property fmtid="{D5CDD505-2E9C-101B-9397-08002B2CF9AE}" pid="3" name="MediaServiceImageTags">
    <vt:lpwstr/>
  </property>
</Properties>
</file>