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8"/>
  </p:notesMasterIdLst>
  <p:sldIdLst>
    <p:sldId id="256" r:id="rId2"/>
    <p:sldId id="257" r:id="rId3"/>
    <p:sldId id="416" r:id="rId4"/>
    <p:sldId id="417" r:id="rId5"/>
    <p:sldId id="418" r:id="rId6"/>
    <p:sldId id="419" r:id="rId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51" autoAdjust="0"/>
    <p:restoredTop sz="69400" autoAdjust="0"/>
  </p:normalViewPr>
  <p:slideViewPr>
    <p:cSldViewPr>
      <p:cViewPr varScale="1">
        <p:scale>
          <a:sx n="78" d="100"/>
          <a:sy n="78" d="100"/>
        </p:scale>
        <p:origin x="63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 smtClean="0"/>
            </a:lvl1pPr>
          </a:lstStyle>
          <a:p>
            <a:pPr>
              <a:defRPr/>
            </a:pPr>
            <a:fld id="{A7FB84A1-42A8-4945-ADC7-99D0B320CB45}" type="datetimeFigureOut">
              <a:rPr lang="en-US"/>
              <a:pPr>
                <a:defRPr/>
              </a:pPr>
              <a:t>10/2/2017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F4636A32-4735-4D5D-BE1F-2B21BA802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636A32-4735-4D5D-BE1F-2B21BA80295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81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57054" indent="-291174">
              <a:defRPr>
                <a:solidFill>
                  <a:schemeClr val="tx1"/>
                </a:solidFill>
                <a:latin typeface="Arial" charset="0"/>
              </a:defRPr>
            </a:lvl2pPr>
            <a:lvl3pPr marL="1164699" indent="-232940">
              <a:defRPr>
                <a:solidFill>
                  <a:schemeClr val="tx1"/>
                </a:solidFill>
                <a:latin typeface="Arial" charset="0"/>
              </a:defRPr>
            </a:lvl3pPr>
            <a:lvl4pPr marL="1630578" indent="-232940">
              <a:defRPr>
                <a:solidFill>
                  <a:schemeClr val="tx1"/>
                </a:solidFill>
                <a:latin typeface="Arial" charset="0"/>
              </a:defRPr>
            </a:lvl4pPr>
            <a:lvl5pPr marL="2096458" indent="-232940">
              <a:defRPr>
                <a:solidFill>
                  <a:schemeClr val="tx1"/>
                </a:solidFill>
                <a:latin typeface="Arial" charset="0"/>
              </a:defRPr>
            </a:lvl5pPr>
            <a:lvl6pPr marL="2562338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21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409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5997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6874193-830A-456B-8111-F0846A0123BA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50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57054" indent="-291174">
              <a:defRPr>
                <a:solidFill>
                  <a:schemeClr val="tx1"/>
                </a:solidFill>
                <a:latin typeface="Arial" charset="0"/>
              </a:defRPr>
            </a:lvl2pPr>
            <a:lvl3pPr marL="1164699" indent="-232940">
              <a:defRPr>
                <a:solidFill>
                  <a:schemeClr val="tx1"/>
                </a:solidFill>
                <a:latin typeface="Arial" charset="0"/>
              </a:defRPr>
            </a:lvl3pPr>
            <a:lvl4pPr marL="1630578" indent="-232940">
              <a:defRPr>
                <a:solidFill>
                  <a:schemeClr val="tx1"/>
                </a:solidFill>
                <a:latin typeface="Arial" charset="0"/>
              </a:defRPr>
            </a:lvl4pPr>
            <a:lvl5pPr marL="2096458" indent="-232940">
              <a:defRPr>
                <a:solidFill>
                  <a:schemeClr val="tx1"/>
                </a:solidFill>
                <a:latin typeface="Arial" charset="0"/>
              </a:defRPr>
            </a:lvl5pPr>
            <a:lvl6pPr marL="2562338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21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409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5997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6874193-830A-456B-8111-F0846A0123BA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62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57054" indent="-291174">
              <a:defRPr>
                <a:solidFill>
                  <a:schemeClr val="tx1"/>
                </a:solidFill>
                <a:latin typeface="Arial" charset="0"/>
              </a:defRPr>
            </a:lvl2pPr>
            <a:lvl3pPr marL="1164699" indent="-232940">
              <a:defRPr>
                <a:solidFill>
                  <a:schemeClr val="tx1"/>
                </a:solidFill>
                <a:latin typeface="Arial" charset="0"/>
              </a:defRPr>
            </a:lvl3pPr>
            <a:lvl4pPr marL="1630578" indent="-232940">
              <a:defRPr>
                <a:solidFill>
                  <a:schemeClr val="tx1"/>
                </a:solidFill>
                <a:latin typeface="Arial" charset="0"/>
              </a:defRPr>
            </a:lvl4pPr>
            <a:lvl5pPr marL="2096458" indent="-232940">
              <a:defRPr>
                <a:solidFill>
                  <a:schemeClr val="tx1"/>
                </a:solidFill>
                <a:latin typeface="Arial" charset="0"/>
              </a:defRPr>
            </a:lvl5pPr>
            <a:lvl6pPr marL="2562338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21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409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5997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6874193-830A-456B-8111-F0846A0123BA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1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57054" indent="-291174">
              <a:defRPr>
                <a:solidFill>
                  <a:schemeClr val="tx1"/>
                </a:solidFill>
                <a:latin typeface="Arial" charset="0"/>
              </a:defRPr>
            </a:lvl2pPr>
            <a:lvl3pPr marL="1164699" indent="-232940">
              <a:defRPr>
                <a:solidFill>
                  <a:schemeClr val="tx1"/>
                </a:solidFill>
                <a:latin typeface="Arial" charset="0"/>
              </a:defRPr>
            </a:lvl3pPr>
            <a:lvl4pPr marL="1630578" indent="-232940">
              <a:defRPr>
                <a:solidFill>
                  <a:schemeClr val="tx1"/>
                </a:solidFill>
                <a:latin typeface="Arial" charset="0"/>
              </a:defRPr>
            </a:lvl4pPr>
            <a:lvl5pPr marL="2096458" indent="-232940">
              <a:defRPr>
                <a:solidFill>
                  <a:schemeClr val="tx1"/>
                </a:solidFill>
                <a:latin typeface="Arial" charset="0"/>
              </a:defRPr>
            </a:lvl5pPr>
            <a:lvl6pPr marL="2562338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21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409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5997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6874193-830A-456B-8111-F0846A0123BA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96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57054" indent="-291174">
              <a:defRPr>
                <a:solidFill>
                  <a:schemeClr val="tx1"/>
                </a:solidFill>
                <a:latin typeface="Arial" charset="0"/>
              </a:defRPr>
            </a:lvl2pPr>
            <a:lvl3pPr marL="1164699" indent="-232940">
              <a:defRPr>
                <a:solidFill>
                  <a:schemeClr val="tx1"/>
                </a:solidFill>
                <a:latin typeface="Arial" charset="0"/>
              </a:defRPr>
            </a:lvl3pPr>
            <a:lvl4pPr marL="1630578" indent="-232940">
              <a:defRPr>
                <a:solidFill>
                  <a:schemeClr val="tx1"/>
                </a:solidFill>
                <a:latin typeface="Arial" charset="0"/>
              </a:defRPr>
            </a:lvl4pPr>
            <a:lvl5pPr marL="2096458" indent="-232940">
              <a:defRPr>
                <a:solidFill>
                  <a:schemeClr val="tx1"/>
                </a:solidFill>
                <a:latin typeface="Arial" charset="0"/>
              </a:defRPr>
            </a:lvl5pPr>
            <a:lvl6pPr marL="2562338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21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409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59977" indent="-2329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6874193-830A-456B-8111-F0846A0123BA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84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727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27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8F534-0EAB-4C81-A8E7-A42CE2F42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2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28A1D-D849-4CBC-B884-553E136FC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94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05C80-7C3C-4536-A730-BE75DBBA6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3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173D6-5775-4D97-9375-B91D3E071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6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287F1-F2EF-4A56-AA07-DB3EFF29D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4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4D35-33F3-4F7D-855F-D48E4CFE0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6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1ECF2-665A-4CC8-820D-62A78574FE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6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1B652-B4A4-4C26-9E31-F0ABC55778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59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F78DE-C3D2-457D-9AF1-95801F8BF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19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45B43-83DB-4D37-882A-86AFB3BB51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8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CB9E2-7F99-49BF-A46C-7E97E9C0CC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6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0082-5867-4BCD-897B-F9EEA4384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54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8F0261E5-C01F-4769-B3C1-E229A2556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6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68683" y="1776845"/>
            <a:ext cx="6875317" cy="2209800"/>
          </a:xfrm>
        </p:spPr>
        <p:txBody>
          <a:bodyPr/>
          <a:lstStyle/>
          <a:p>
            <a:pPr eaLnBrk="1" hangingPunct="1"/>
            <a:r>
              <a:rPr lang="en-US" sz="3400" dirty="0" smtClean="0">
                <a:latin typeface="Times New Roman"/>
                <a:cs typeface="Times New Roman"/>
              </a:rPr>
              <a:t>2017 Chadwick Fellowship: Helping New York City Fire Department to Improve its Response Time to Medical Emergencies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2667000" y="4267200"/>
            <a:ext cx="4724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800" dirty="0" smtClean="0">
                <a:latin typeface="Times New Roman"/>
                <a:cs typeface="Times New Roman"/>
              </a:rPr>
              <a:t>Canan G. Corlu, PhD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200" dirty="0" smtClean="0">
                <a:latin typeface="Times New Roman"/>
                <a:cs typeface="Times New Roman"/>
              </a:rPr>
              <a:t>Assistant Professor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200" dirty="0" smtClean="0">
                <a:latin typeface="Times New Roman"/>
                <a:cs typeface="Times New Roman"/>
              </a:rPr>
              <a:t>Administrative Sciences Department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3886200"/>
            <a:ext cx="419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latin typeface="Times New Roman"/>
                <a:cs typeface="Times New Roman"/>
              </a:rPr>
              <a:t>Background: 911 Call </a:t>
            </a:r>
          </a:p>
        </p:txBody>
      </p:sp>
      <p:sp>
        <p:nvSpPr>
          <p:cNvPr id="5123" name="TextBox 36"/>
          <p:cNvSpPr txBox="1">
            <a:spLocks noChangeArrowheads="1"/>
          </p:cNvSpPr>
          <p:nvPr/>
        </p:nvSpPr>
        <p:spPr bwMode="auto">
          <a:xfrm>
            <a:off x="8458200" y="6477721"/>
            <a:ext cx="68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>
                <a:latin typeface="Calibri"/>
                <a:cs typeface="Calibri"/>
              </a:rPr>
              <a:t>2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9400" y="1066800"/>
            <a:ext cx="3276600" cy="1005483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Call arrives into the system and severity of call is estimated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343400" y="3657600"/>
            <a:ext cx="0" cy="533400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43400" y="2057400"/>
            <a:ext cx="0" cy="457200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743200" y="2590800"/>
            <a:ext cx="3505200" cy="1005483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Dispatcher checks the status of the system to determine which vehicle to send to the scene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19400" y="4191000"/>
            <a:ext cx="3505200" cy="1005483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Vehicle arrives the scene and provides the service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19400" y="5638800"/>
            <a:ext cx="3505200" cy="1005483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The vehicle returns to a predetermined location to wait for another call  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267200" y="5181600"/>
            <a:ext cx="0" cy="457200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1" y="2514600"/>
            <a:ext cx="1750685" cy="1371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685800"/>
            <a:ext cx="1371600" cy="172821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5409120"/>
            <a:ext cx="1828800" cy="147035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4038600"/>
            <a:ext cx="1841500" cy="1448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latin typeface="Times New Roman"/>
                <a:cs typeface="Times New Roman"/>
              </a:rPr>
              <a:t>Background: 911 Call </a:t>
            </a:r>
          </a:p>
        </p:txBody>
      </p:sp>
      <p:sp>
        <p:nvSpPr>
          <p:cNvPr id="5123" name="TextBox 36"/>
          <p:cNvSpPr txBox="1">
            <a:spLocks noChangeArrowheads="1"/>
          </p:cNvSpPr>
          <p:nvPr/>
        </p:nvSpPr>
        <p:spPr bwMode="auto">
          <a:xfrm>
            <a:off x="8458200" y="6477721"/>
            <a:ext cx="68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6" name="Rectangle 5"/>
          <p:cNvSpPr/>
          <p:nvPr/>
        </p:nvSpPr>
        <p:spPr>
          <a:xfrm>
            <a:off x="2819400" y="1066800"/>
            <a:ext cx="3276600" cy="1005483"/>
          </a:xfrm>
          <a:prstGeom prst="rect">
            <a:avLst/>
          </a:prstGeom>
          <a:ln/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Call arrives into the system and severity of call is estimated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343400" y="3657600"/>
            <a:ext cx="0" cy="533400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43400" y="2057400"/>
            <a:ext cx="0" cy="457200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743200" y="2590800"/>
            <a:ext cx="3505200" cy="1005483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Dispatcher checks the status of the system to determine which vehicle to send to the scene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19400" y="4191000"/>
            <a:ext cx="3505200" cy="1005483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Vehicle arrives the scene and provides the service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19400" y="5638800"/>
            <a:ext cx="3505200" cy="1005483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The vehicle returns to a predetermined location to wait for another call  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267200" y="5181600"/>
            <a:ext cx="0" cy="457200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1" y="2514600"/>
            <a:ext cx="1750685" cy="1371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685800"/>
            <a:ext cx="1371600" cy="172821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5409120"/>
            <a:ext cx="1828800" cy="147035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4038600"/>
            <a:ext cx="1841500" cy="14484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400" y="1066800"/>
            <a:ext cx="2590800" cy="14773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The most critical step: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Inefficiencies in the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      whole system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Lead to loss of human life</a:t>
            </a:r>
          </a:p>
        </p:txBody>
      </p:sp>
    </p:spTree>
    <p:extLst>
      <p:ext uri="{BB962C8B-B14F-4D97-AF65-F5344CB8AC3E}">
        <p14:creationId xmlns:p14="http://schemas.microsoft.com/office/powerpoint/2010/main" val="355763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Computerized Triage System </a:t>
            </a:r>
          </a:p>
        </p:txBody>
      </p:sp>
      <p:sp>
        <p:nvSpPr>
          <p:cNvPr id="5123" name="TextBox 36"/>
          <p:cNvSpPr txBox="1">
            <a:spLocks noChangeArrowheads="1"/>
          </p:cNvSpPr>
          <p:nvPr/>
        </p:nvSpPr>
        <p:spPr bwMode="auto">
          <a:xfrm>
            <a:off x="8458200" y="6477721"/>
            <a:ext cx="68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75"/>
          <p:cNvSpPr txBox="1">
            <a:spLocks noChangeArrowheads="1"/>
          </p:cNvSpPr>
          <p:nvPr/>
        </p:nvSpPr>
        <p:spPr bwMode="auto">
          <a:xfrm>
            <a:off x="152401" y="990600"/>
            <a:ext cx="8762999" cy="5740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Traditionally, the severity of an incoming call is judged by a 911 agent. 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FDNY is working on automating this process and currently working on a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computerized triage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method. 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Developed by medical doctors 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Fully dynamic and automatically guides the 911 agent to diagnose the call.  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Two types of ambulances: ALS and BLS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ALS: for more critical patients and resources are limited. 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00050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75000"/>
              <a:buFont typeface="Arial"/>
              <a:buChar char="•"/>
              <a:defRPr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1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Computerized Triage System: Does it Work?</a:t>
            </a:r>
          </a:p>
        </p:txBody>
      </p:sp>
      <p:sp>
        <p:nvSpPr>
          <p:cNvPr id="5123" name="TextBox 36"/>
          <p:cNvSpPr txBox="1">
            <a:spLocks noChangeArrowheads="1"/>
          </p:cNvSpPr>
          <p:nvPr/>
        </p:nvSpPr>
        <p:spPr bwMode="auto">
          <a:xfrm>
            <a:off x="8458200" y="6477721"/>
            <a:ext cx="68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75"/>
          <p:cNvSpPr txBox="1">
            <a:spLocks noChangeArrowheads="1"/>
          </p:cNvSpPr>
          <p:nvPr/>
        </p:nvSpPr>
        <p:spPr bwMode="auto">
          <a:xfrm>
            <a:off x="152400" y="1371600"/>
            <a:ext cx="8869363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 does the traditional way of judging severity of a call compare to the computerized triage method in terms of the usage of resources in the system? 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Two main changes have been identified: 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becomes harder for the caller to secure an ALS ambulance 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Agent spends more time with the caller on the phone. </a:t>
            </a:r>
          </a:p>
          <a:p>
            <a:pPr marL="457200" lvl="1" indent="0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00050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75000"/>
              <a:buFont typeface="Arial"/>
              <a:buChar char="•"/>
              <a:defRPr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05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My Research</a:t>
            </a:r>
          </a:p>
        </p:txBody>
      </p:sp>
      <p:sp>
        <p:nvSpPr>
          <p:cNvPr id="5123" name="TextBox 36"/>
          <p:cNvSpPr txBox="1">
            <a:spLocks noChangeArrowheads="1"/>
          </p:cNvSpPr>
          <p:nvPr/>
        </p:nvSpPr>
        <p:spPr bwMode="auto">
          <a:xfrm>
            <a:off x="8458200" y="6477721"/>
            <a:ext cx="68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75"/>
          <p:cNvSpPr txBox="1">
            <a:spLocks noChangeArrowheads="1"/>
          </p:cNvSpPr>
          <p:nvPr/>
        </p:nvSpPr>
        <p:spPr bwMode="auto">
          <a:xfrm>
            <a:off x="152400" y="1371600"/>
            <a:ext cx="8869363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Investigate the impact of the changes in the whole system: 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is the impact of the change in ALS requirements on response times for critical calls? 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is the impact of longer talk times on call center staffing and percentage of unanswered calls? 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Pct val="100000"/>
              <a:buBlip>
                <a:blip r:embed="rId3"/>
              </a:buBlip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My approach: Develop a computer simulation model of the system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11734</TotalTime>
  <Words>353</Words>
  <Application>Microsoft Office PowerPoint</Application>
  <PresentationFormat>On-screen Show (4:3)</PresentationFormat>
  <Paragraphs>51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Times New Roman</vt:lpstr>
      <vt:lpstr>Wingdings</vt:lpstr>
      <vt:lpstr>Pixel</vt:lpstr>
      <vt:lpstr>2017 Chadwick Fellowship: Helping New York City Fire Department to Improve its Response Time to Medical Emergencies</vt:lpstr>
      <vt:lpstr>Background: 911 Call </vt:lpstr>
      <vt:lpstr>Background: 911 Call </vt:lpstr>
      <vt:lpstr>Computerized Triage System </vt:lpstr>
      <vt:lpstr>Computerized Triage System: Does it Work?</vt:lpstr>
      <vt:lpstr>My Research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billerb</dc:creator>
  <cp:lastModifiedBy>Moran, Katherine M</cp:lastModifiedBy>
  <cp:revision>746</cp:revision>
  <cp:lastPrinted>2013-05-25T12:04:44Z</cp:lastPrinted>
  <dcterms:created xsi:type="dcterms:W3CDTF">1601-01-01T00:00:00Z</dcterms:created>
  <dcterms:modified xsi:type="dcterms:W3CDTF">2017-10-02T17:43:35Z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