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  <p:sldMasterId id="2147483725" r:id="rId5"/>
  </p:sldMasterIdLst>
  <p:notesMasterIdLst>
    <p:notesMasterId r:id="rId14"/>
  </p:notesMasterIdLst>
  <p:handoutMasterIdLst>
    <p:handoutMasterId r:id="rId15"/>
  </p:handoutMasterIdLst>
  <p:sldIdLst>
    <p:sldId id="806" r:id="rId6"/>
    <p:sldId id="807" r:id="rId7"/>
    <p:sldId id="815" r:id="rId8"/>
    <p:sldId id="811" r:id="rId9"/>
    <p:sldId id="808" r:id="rId10"/>
    <p:sldId id="816" r:id="rId11"/>
    <p:sldId id="821" r:id="rId12"/>
    <p:sldId id="809" r:id="rId1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37DEC-C989-4990-86D2-4A9332EC5554}" v="369" dt="2022-08-16T20:42:41.779"/>
    <p1510:client id="{707F54DE-66F1-438E-9471-AF6CD49E101C}" v="1" dt="2022-08-17T13:45:14.285"/>
    <p1510:client id="{CEF003CD-2BC4-02A7-6E20-A2254AA9E5FE}" v="40" dt="2022-08-16T19:53:52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02F880-BB40-49A7-B0B9-D0E39C606E27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949150-EAD0-45C8-A8AE-D02B41E02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35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BC17685-A05D-4771-894A-BF0929D97C9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2E11AA6-EE92-4489-A833-9C32DDE6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84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11AA6-EE92-4489-A833-9C32DDE6E8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Self-assessments and L2L, available in Spanish</a:t>
            </a:r>
          </a:p>
          <a:p>
            <a:r>
              <a:rPr lang="en-US"/>
              <a:t>L2L – CBT modules, coaching, live and recorded webinars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11AA6-EE92-4489-A833-9C32DDE6E8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0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97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47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35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0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2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94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2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2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7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4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07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33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96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1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62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16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13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19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52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3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92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3082AD4-BE43-43E8-B8FF-9F5C7FA4A9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8/29/2022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B56310C-150F-44C2-BEC9-F8B0C02B15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6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4F81A-27BD-4CCB-8F9F-9D66333854A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3E0D-0176-441F-AC90-6D05744EF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fs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bu.edu/fsao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bu.edu/fsao/resources-2/self-care-resources/" TargetMode="External"/><Relationship Id="rId7" Type="http://schemas.openxmlformats.org/officeDocument/2006/relationships/hyperlink" Target="https://twitter.com/BUFSAO" TargetMode="External"/><Relationship Id="rId2" Type="http://schemas.openxmlformats.org/officeDocument/2006/relationships/hyperlink" Target="http://www.bu.edu/fsao/wellness-videos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hyperlink" Target="http://www.bu.edu/fsao/resources-2/lgbtqia-employees/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://www.bu.edu/fsao/resources-2/bipoc-employees/" TargetMode="Externa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fsao@bu.edu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hyperlink" Target="https://twitter.com/BUFSAO" TargetMode="External"/><Relationship Id="rId4" Type="http://schemas.openxmlformats.org/officeDocument/2006/relationships/hyperlink" Target="http://www.bu.edu/fsa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6864" y="1517466"/>
            <a:ext cx="6850272" cy="836882"/>
          </a:xfrm>
        </p:spPr>
        <p:txBody>
          <a:bodyPr>
            <a:normAutofit fontScale="90000"/>
          </a:bodyPr>
          <a:lstStyle/>
          <a:p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The Faculty &amp; Staff Assistance Office</a:t>
            </a:r>
            <a:b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 b="1">
                <a:latin typeface="Calibri" panose="020F0502020204030204" pitchFamily="34" charset="0"/>
                <a:cs typeface="Calibri" panose="020F0502020204030204" pitchFamily="34" charset="0"/>
              </a:rPr>
              <a:t>BU’s Employee Assistance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77197"/>
            <a:ext cx="6248400" cy="342900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Offers </a:t>
            </a:r>
            <a:r>
              <a:rPr lang="en-US" b="1">
                <a:solidFill>
                  <a:srgbClr val="000000"/>
                </a:solidFill>
                <a:cs typeface="Arial" panose="020B0604020202020204" pitchFamily="34" charset="0"/>
              </a:rPr>
              <a:t>confidential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counseling, consultation and referrals for work-related or personal concerns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cs typeface="Arial" panose="020B0604020202020204" pitchFamily="34" charset="0"/>
              </a:rPr>
              <a:t>With experienced, licensed behavioral health providers</a:t>
            </a:r>
          </a:p>
          <a:p>
            <a:pPr marL="800100" lvl="1" indent="-3429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cs typeface="Arial" panose="020B0604020202020204" pitchFamily="34" charset="0"/>
              </a:rPr>
              <a:t>At no cost for Boston University faculty, staff and their immediate family members </a:t>
            </a:r>
            <a:br>
              <a:rPr lang="en-US" sz="2400">
                <a:solidFill>
                  <a:srgbClr val="000000"/>
                </a:solidFill>
                <a:latin typeface="Calisto MT" panose="02040603050505030304" pitchFamily="18" charset="0"/>
                <a:cs typeface="Arial" panose="020B0604020202020204" pitchFamily="34" charset="0"/>
              </a:rPr>
            </a:br>
            <a:endParaRPr lang="en-US" sz="2400">
              <a:solidFill>
                <a:srgbClr val="000000"/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  <a:latin typeface="Calibri" panose="020F0502020204030204"/>
              </a:rPr>
              <a:t>    www.bu.edu/fsao                                                       		617-353-5381</a:t>
            </a: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4ACC3614-3F8A-43F8-8492-6277CC1CA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2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</a:rPr>
              <a:t>    www.bu.edu/fsao                                                       		617-353-5381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9654" y="1242623"/>
            <a:ext cx="4410075" cy="6718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defTabSz="914353">
              <a:lnSpc>
                <a:spcPct val="150000"/>
              </a:lnSpc>
            </a:pPr>
            <a:r>
              <a:rPr lang="en-US" sz="2800" b="1">
                <a:solidFill>
                  <a:prstClr val="black"/>
                </a:solidFill>
                <a:latin typeface="+mj-lt"/>
              </a:rPr>
              <a:t>Common Concerns</a:t>
            </a:r>
            <a:endParaRPr lang="en-US" b="1">
              <a:solidFill>
                <a:prstClr val="black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1866" y="2363125"/>
            <a:ext cx="42723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Substance use/addiction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Loss/grief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Concern about colleague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Harassment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Abuse/trauma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Finding a therapist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Well-being/self-care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719" y="2363125"/>
            <a:ext cx="3581400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Stress/anxiety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Transitions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Depression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Relationships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Family issues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>
                <a:solidFill>
                  <a:prstClr val="black"/>
                </a:solidFill>
              </a:rPr>
              <a:t>Parenting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/>
              <a:t>Eldercare</a:t>
            </a:r>
            <a:endParaRPr lang="en-US" sz="2400">
              <a:cs typeface="Calibri"/>
            </a:endParaRPr>
          </a:p>
          <a:p>
            <a:pPr lvl="1" defTabSz="914400"/>
            <a:endParaRPr lang="en-US" sz="2400">
              <a:cs typeface="Calibri"/>
            </a:endParaRPr>
          </a:p>
        </p:txBody>
      </p:sp>
      <p:pic>
        <p:nvPicPr>
          <p:cNvPr id="2" name="Picture 5" descr="Text&#10;&#10;Description automatically generated">
            <a:extLst>
              <a:ext uri="{FF2B5EF4-FFF2-40B4-BE49-F238E27FC236}">
                <a16:creationId xmlns:a16="http://schemas.microsoft.com/office/drawing/2014/main" id="{9726C709-034B-40CD-8B36-8D3303AAF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</a:rPr>
              <a:t>    www.bu.edu/fsao                                                       		617-353-5381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1236617"/>
            <a:ext cx="9144000" cy="6718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defTabSz="914353">
              <a:lnSpc>
                <a:spcPct val="150000"/>
              </a:lnSpc>
            </a:pPr>
            <a:r>
              <a:rPr lang="en-US" sz="2800" b="1">
                <a:solidFill>
                  <a:prstClr val="black"/>
                </a:solidFill>
                <a:latin typeface="+mj-lt"/>
              </a:rPr>
              <a:t>Counseling/Consultation Session </a:t>
            </a:r>
            <a:endParaRPr lang="en-US" b="1">
              <a:solidFill>
                <a:prstClr val="black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6556" y="2336520"/>
            <a:ext cx="7630887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00100" lvl="1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Available via zoom, telephone or in person on the Charles River and Medical Campuses </a:t>
            </a:r>
          </a:p>
          <a:p>
            <a:pPr marL="800100" lvl="1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Assessment, support, problem solving</a:t>
            </a:r>
          </a:p>
          <a:p>
            <a:pPr marL="800100" lvl="1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Action plan may include:  </a:t>
            </a:r>
          </a:p>
          <a:p>
            <a:pPr marL="1257300" lvl="2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Short-term counseling at FSAO </a:t>
            </a:r>
          </a:p>
          <a:p>
            <a:pPr marL="1257300" lvl="2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Referrals for assistance and treatment</a:t>
            </a:r>
          </a:p>
          <a:p>
            <a:pPr marL="800100" lvl="1" indent="-342900" defTabSz="9144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Interpreter services available</a:t>
            </a:r>
          </a:p>
          <a:p>
            <a:pPr marL="800100" lvl="1" indent="-342900" defTabSz="914400">
              <a:buFont typeface="Arial" panose="020B0604020202020204" pitchFamily="34" charset="0"/>
              <a:buChar char="•"/>
            </a:pPr>
            <a:endParaRPr lang="en-US" sz="2400">
              <a:cs typeface="Calibri"/>
            </a:endParaRPr>
          </a:p>
          <a:p>
            <a:pPr marL="1257300" lvl="2" indent="-342900" defTabSz="914400">
              <a:buFont typeface="Arial" panose="020B0604020202020204" pitchFamily="34" charset="0"/>
              <a:buChar char="•"/>
            </a:pPr>
            <a:endParaRPr lang="en-US" sz="2400">
              <a:cs typeface="Calibri"/>
            </a:endParaRPr>
          </a:p>
          <a:p>
            <a:pPr lvl="1" defTabSz="914400"/>
            <a:endParaRPr lang="en-US" sz="2400">
              <a:cs typeface="Calibri"/>
            </a:endParaRPr>
          </a:p>
          <a:p>
            <a:pPr lvl="1" defTabSz="914400"/>
            <a:endParaRPr lang="en-US" sz="2400">
              <a:cs typeface="Calibri"/>
            </a:endParaRPr>
          </a:p>
        </p:txBody>
      </p:sp>
      <p:pic>
        <p:nvPicPr>
          <p:cNvPr id="2" name="Picture 5" descr="Text&#10;&#10;Description automatically generated">
            <a:extLst>
              <a:ext uri="{FF2B5EF4-FFF2-40B4-BE49-F238E27FC236}">
                <a16:creationId xmlns:a16="http://schemas.microsoft.com/office/drawing/2014/main" id="{9726C709-034B-40CD-8B36-8D3303AAF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78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6864" y="1517466"/>
            <a:ext cx="6850272" cy="836882"/>
          </a:xfrm>
        </p:spPr>
        <p:txBody>
          <a:bodyPr>
            <a:normAutofit/>
          </a:bodyPr>
          <a:lstStyle/>
          <a:p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Referrals</a:t>
            </a:r>
            <a:endParaRPr lang="en-US" sz="27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77197"/>
            <a:ext cx="6248400" cy="342900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br>
              <a:rPr lang="en-US" sz="2400">
                <a:solidFill>
                  <a:srgbClr val="000000"/>
                </a:solidFill>
                <a:latin typeface="Calisto MT" panose="02040603050505030304" pitchFamily="18" charset="0"/>
                <a:cs typeface="Arial" panose="020B0604020202020204" pitchFamily="34" charset="0"/>
              </a:rPr>
            </a:br>
            <a:endParaRPr lang="en-US" sz="2400">
              <a:solidFill>
                <a:srgbClr val="000000"/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  <a:latin typeface="Calibri" panose="020F0502020204030204"/>
              </a:rPr>
              <a:t>    www.bu.edu/fsao                                                       		617-353-5381</a:t>
            </a: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4ACC3614-3F8A-43F8-8492-6277CC1CA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9991" y="2604514"/>
            <a:ext cx="7663896" cy="2803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00100" lvl="1" indent="-342900" defTabSz="914400"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cs typeface="Arial"/>
              </a:rPr>
              <a:t>To campus and community resources </a:t>
            </a:r>
            <a:endParaRPr lang="en-US" sz="24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800100" lvl="1" indent="-342900" defTabSz="914400"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cs typeface="Arial"/>
              </a:rPr>
              <a:t>To local behavioral health providers with consideration of health insurance coverage, therapist’s style and areas of expertise, and employee’s therapist identity preferences </a:t>
            </a:r>
            <a:endParaRPr lang="en-US" sz="240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US" sz="2400"/>
              <a:t>  </a:t>
            </a:r>
            <a:endParaRPr lang="en-US" sz="2400"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4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6381" y="5665746"/>
            <a:ext cx="6112855" cy="454382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  <a:cs typeface="Arial"/>
              </a:rPr>
              <a:t>Learn more on the </a:t>
            </a:r>
            <a:r>
              <a:rPr lang="en-US" sz="2400" b="1" dirty="0">
                <a:latin typeface="+mn-lt"/>
                <a:cs typeface="Arial"/>
                <a:hlinkClick r:id="rId3"/>
              </a:rPr>
              <a:t>FSAO website </a:t>
            </a:r>
            <a:endParaRPr lang="en-US" sz="2800" b="1" dirty="0">
              <a:latin typeface="+mn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  <a:latin typeface="Calibri" panose="020F0502020204030204"/>
              </a:rPr>
              <a:t>    www.bu.edu/fsao                                                       		617-353-5381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9435" y="4798151"/>
            <a:ext cx="372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/>
              <a:t>	</a:t>
            </a:r>
          </a:p>
        </p:txBody>
      </p:sp>
      <p:pic>
        <p:nvPicPr>
          <p:cNvPr id="3" name="Picture 5" descr="Text&#10;&#10;Description automatically generated">
            <a:extLst>
              <a:ext uri="{FF2B5EF4-FFF2-40B4-BE49-F238E27FC236}">
                <a16:creationId xmlns:a16="http://schemas.microsoft.com/office/drawing/2014/main" id="{72664EE9-0059-48BF-9AD1-7641E8C34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473D5B-7094-F2D0-64F7-8E28FF49F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426" y="1420268"/>
            <a:ext cx="3230754" cy="181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8FF871-830A-AC3E-DC34-E6D9E9057FFD}"/>
              </a:ext>
            </a:extLst>
          </p:cNvPr>
          <p:cNvSpPr txBox="1"/>
          <p:nvPr/>
        </p:nvSpPr>
        <p:spPr>
          <a:xfrm>
            <a:off x="335281" y="1507637"/>
            <a:ext cx="4450080" cy="22775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/>
              <a:t>Digital Tools to </a:t>
            </a:r>
          </a:p>
          <a:p>
            <a:pPr algn="ctr"/>
            <a:r>
              <a:rPr lang="en-US" sz="2400" b="1" dirty="0"/>
              <a:t>Support Well-Being</a:t>
            </a:r>
          </a:p>
          <a:p>
            <a:pPr algn="ctr"/>
            <a:r>
              <a:rPr lang="en-US" sz="2000" dirty="0"/>
              <a:t> Free for BU employees</a:t>
            </a:r>
          </a:p>
          <a:p>
            <a:endParaRPr lang="en-US" b="1" dirty="0"/>
          </a:p>
          <a:p>
            <a:pPr lvl="1"/>
            <a:r>
              <a:rPr lang="en-US" sz="2000" b="1" dirty="0"/>
              <a:t>Shine App</a:t>
            </a:r>
            <a:endParaRPr lang="en-US" sz="2000" b="1" dirty="0">
              <a:cs typeface="Calibri"/>
            </a:endParaRPr>
          </a:p>
          <a:p>
            <a:pPr lvl="1"/>
            <a:r>
              <a:rPr lang="en-US" dirty="0"/>
              <a:t>Inclusive tools &amp; resources to cultivate resilience and prioritize self-care</a:t>
            </a:r>
            <a:endParaRPr lang="en-US" dirty="0">
              <a:cs typeface="Calibri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54FDAF8-CFD0-EEC0-132A-3FFD17F1D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1" y="3787764"/>
            <a:ext cx="3146651" cy="177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248C5C-DB19-DDA2-2438-6F7FDD6880B2}"/>
              </a:ext>
            </a:extLst>
          </p:cNvPr>
          <p:cNvSpPr txBox="1"/>
          <p:nvPr/>
        </p:nvSpPr>
        <p:spPr>
          <a:xfrm>
            <a:off x="5150621" y="3514699"/>
            <a:ext cx="35508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Headspace App</a:t>
            </a:r>
          </a:p>
          <a:p>
            <a:r>
              <a:rPr lang="en-US" dirty="0"/>
              <a:t>Meditation and mindfulness instruction and practice </a:t>
            </a:r>
          </a:p>
          <a:p>
            <a:endParaRPr lang="en-US" sz="1600" dirty="0"/>
          </a:p>
          <a:p>
            <a:r>
              <a:rPr lang="en-US" sz="1600" dirty="0"/>
              <a:t>Also available in Portuguese, Spanish, French and German</a:t>
            </a:r>
          </a:p>
        </p:txBody>
      </p:sp>
    </p:spTree>
    <p:extLst>
      <p:ext uri="{BB962C8B-B14F-4D97-AF65-F5344CB8AC3E}">
        <p14:creationId xmlns:p14="http://schemas.microsoft.com/office/powerpoint/2010/main" val="189704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1" y="6248400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  <a:latin typeface="Calibri" panose="020F0502020204030204"/>
              </a:rPr>
              <a:t>    www.bu.edu/fsao                                                       		617-353-5381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8523" y="4791401"/>
            <a:ext cx="372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/>
              <a:t>	</a:t>
            </a:r>
          </a:p>
        </p:txBody>
      </p:sp>
      <p:pic>
        <p:nvPicPr>
          <p:cNvPr id="3" name="Picture 5" descr="Text&#10;&#10;Description automatically generated">
            <a:extLst>
              <a:ext uri="{FF2B5EF4-FFF2-40B4-BE49-F238E27FC236}">
                <a16:creationId xmlns:a16="http://schemas.microsoft.com/office/drawing/2014/main" id="{72664EE9-0059-48BF-9AD1-7641E8C34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8B8D389-555D-A0B3-9A97-FCBF9A1DC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314450"/>
            <a:ext cx="37623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B37EABE-24BE-CE77-4577-30E29AFC0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60" y="3429000"/>
            <a:ext cx="37623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A44EE0-B0E3-C13B-B8E7-778B3A476A58}"/>
              </a:ext>
            </a:extLst>
          </p:cNvPr>
          <p:cNvSpPr txBox="1"/>
          <p:nvPr/>
        </p:nvSpPr>
        <p:spPr>
          <a:xfrm>
            <a:off x="4610101" y="1686892"/>
            <a:ext cx="3897922" cy="11233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/>
              <a:t>Anonymous Mental Health </a:t>
            </a:r>
          </a:p>
          <a:p>
            <a:pPr algn="ctr"/>
            <a:r>
              <a:rPr lang="en-US" sz="2000" b="1" dirty="0"/>
              <a:t>Self-Assessments</a:t>
            </a:r>
          </a:p>
          <a:p>
            <a:endParaRPr lang="en-US" sz="900" dirty="0"/>
          </a:p>
          <a:p>
            <a:pPr algn="ctr"/>
            <a:r>
              <a:rPr lang="en-US" dirty="0" err="1">
                <a:cs typeface="Calibri"/>
              </a:rPr>
              <a:t>Disponibles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español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76E8FD-C687-8DB1-710F-C0DB0EEFF7B7}"/>
              </a:ext>
            </a:extLst>
          </p:cNvPr>
          <p:cNvSpPr txBox="1"/>
          <p:nvPr/>
        </p:nvSpPr>
        <p:spPr>
          <a:xfrm>
            <a:off x="824865" y="3893663"/>
            <a:ext cx="347530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Learn to Live</a:t>
            </a:r>
          </a:p>
          <a:p>
            <a:pPr algn="ctr"/>
            <a:endParaRPr lang="en-US" sz="900" dirty="0"/>
          </a:p>
          <a:p>
            <a:pPr algn="ctr"/>
            <a:r>
              <a:rPr lang="en-US" dirty="0"/>
              <a:t>Online CBT-based resource for mental health with optional coaching</a:t>
            </a:r>
          </a:p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79966B2-3B37-249E-6AD8-2E5167CA2CE0}"/>
              </a:ext>
            </a:extLst>
          </p:cNvPr>
          <p:cNvSpPr txBox="1">
            <a:spLocks/>
          </p:cNvSpPr>
          <p:nvPr/>
        </p:nvSpPr>
        <p:spPr>
          <a:xfrm>
            <a:off x="1516381" y="5665746"/>
            <a:ext cx="6112855" cy="4543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n-lt"/>
                <a:cs typeface="Arial"/>
              </a:rPr>
              <a:t>Learn more on the </a:t>
            </a:r>
            <a:r>
              <a:rPr lang="en-US" sz="2400" b="1" dirty="0">
                <a:latin typeface="+mn-lt"/>
                <a:cs typeface="Arial"/>
                <a:hlinkClick r:id="rId6"/>
              </a:rPr>
              <a:t>FSAO website </a:t>
            </a:r>
            <a:endParaRPr lang="en-US" sz="2800" b="1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2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1276" y="6243782"/>
            <a:ext cx="8001000" cy="3693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>
                <a:solidFill>
                  <a:prstClr val="white"/>
                </a:solidFill>
                <a:latin typeface="Calibri" panose="020F0502020204030204"/>
              </a:rPr>
              <a:t>    www.bu.edu/fsao                                                       		617-353-5381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276" y="1776683"/>
            <a:ext cx="4876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 of FSAO presentations</a:t>
            </a:r>
            <a:r>
              <a:rPr lang="en-US" dirty="0"/>
              <a:t> including: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Skills for Coping with Change and Uncertainty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Strategies for 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CBT Skills for the Workplace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6673" y="4041599"/>
            <a:ext cx="3783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Resource pages: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	</a:t>
            </a:r>
            <a:r>
              <a:rPr lang="en-US" dirty="0">
                <a:hlinkClick r:id="rId3"/>
              </a:rPr>
              <a:t>Self-Care Tips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BIPOC Mental Health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dirty="0">
                <a:hlinkClick r:id="rId5"/>
              </a:rPr>
              <a:t>LGBTQIA Mental Health</a:t>
            </a:r>
            <a:r>
              <a:rPr lang="en-US" dirty="0"/>
              <a:t>	</a:t>
            </a:r>
          </a:p>
        </p:txBody>
      </p:sp>
      <p:pic>
        <p:nvPicPr>
          <p:cNvPr id="3" name="Picture 5" descr="Text&#10;&#10;Description automatically generated">
            <a:extLst>
              <a:ext uri="{FF2B5EF4-FFF2-40B4-BE49-F238E27FC236}">
                <a16:creationId xmlns:a16="http://schemas.microsoft.com/office/drawing/2014/main" id="{72664EE9-0059-48BF-9AD1-7641E8C34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991" y="303719"/>
            <a:ext cx="4189444" cy="4267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BED5A4-08C3-4600-A181-E058C2CFB695}"/>
              </a:ext>
            </a:extLst>
          </p:cNvPr>
          <p:cNvSpPr txBox="1"/>
          <p:nvPr/>
        </p:nvSpPr>
        <p:spPr>
          <a:xfrm>
            <a:off x="5814060" y="4148846"/>
            <a:ext cx="2522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Twitter Feed </a:t>
            </a:r>
            <a:r>
              <a:rPr lang="en-US" dirty="0">
                <a:hlinkClick r:id="rId7"/>
              </a:rPr>
              <a:t>@BUFSAO</a:t>
            </a:r>
            <a:endParaRPr lang="en-US" dirty="0"/>
          </a:p>
          <a:p>
            <a:endParaRPr lang="en-US" dirty="0"/>
          </a:p>
          <a:p>
            <a:endParaRPr lang="en-US" b="1" dirty="0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55AE94D-AE65-1E1C-1C0B-4AEDBCE37A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36" y="4596257"/>
            <a:ext cx="2031081" cy="14630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489F68-3470-1880-EA97-1C9BBEA933FA}"/>
              </a:ext>
            </a:extLst>
          </p:cNvPr>
          <p:cNvSpPr txBox="1"/>
          <p:nvPr/>
        </p:nvSpPr>
        <p:spPr>
          <a:xfrm>
            <a:off x="710448" y="1330436"/>
            <a:ext cx="524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Additional Resources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082950-0690-0F2E-0876-211C7010A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0" y="1807156"/>
            <a:ext cx="1949960" cy="1463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0A44CF-D9E1-BD9E-4A84-DBF824675D3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702" t="4173" r="3856" b="2788"/>
          <a:stretch/>
        </p:blipFill>
        <p:spPr>
          <a:xfrm>
            <a:off x="375708" y="4099268"/>
            <a:ext cx="177104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94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328" y="-15238"/>
            <a:ext cx="2971800" cy="687323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8" y="5715000"/>
            <a:ext cx="1985259" cy="89056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57514" y="34885"/>
            <a:ext cx="269669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endParaRPr lang="en-US" sz="1400" b="1">
              <a:solidFill>
                <a:prstClr val="white"/>
              </a:solidFill>
            </a:endParaRPr>
          </a:p>
          <a:p>
            <a:pPr defTabSz="914400"/>
            <a:endParaRPr lang="en-US" sz="1000" b="1" u="sng">
              <a:solidFill>
                <a:prstClr val="white"/>
              </a:solidFill>
            </a:endParaRPr>
          </a:p>
          <a:p>
            <a:pPr defTabSz="914400"/>
            <a:endParaRPr lang="en-US" sz="1000" b="1" u="sng">
              <a:solidFill>
                <a:prstClr val="white"/>
              </a:solidFill>
            </a:endParaRPr>
          </a:p>
          <a:p>
            <a:pPr defTabSz="914400"/>
            <a:r>
              <a:rPr lang="en-US" sz="2000" b="1">
                <a:solidFill>
                  <a:prstClr val="white"/>
                </a:solidFill>
                <a:latin typeface="Calisto MT" panose="02040603050505030304" pitchFamily="18" charset="0"/>
              </a:rPr>
              <a:t>Charles River Campus</a:t>
            </a:r>
            <a:br>
              <a:rPr lang="en-US" sz="2000">
                <a:solidFill>
                  <a:prstClr val="white"/>
                </a:solidFill>
                <a:latin typeface="Calisto MT" panose="02040603050505030304" pitchFamily="18" charset="0"/>
              </a:rPr>
            </a:br>
            <a: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  <a:t>888 Commonwealth Ave</a:t>
            </a:r>
          </a:p>
          <a:p>
            <a:pPr defTabSz="914400"/>
            <a: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  <a:t>Suite 309</a:t>
            </a:r>
          </a:p>
          <a:p>
            <a:pPr defTabSz="914400"/>
            <a:endParaRPr lang="en-US" sz="2000" b="1">
              <a:solidFill>
                <a:prstClr val="white"/>
              </a:solidFill>
              <a:latin typeface="Calisto MT" panose="02040603050505030304" pitchFamily="18" charset="0"/>
            </a:endParaRPr>
          </a:p>
          <a:p>
            <a:pPr defTabSz="914400"/>
            <a:r>
              <a:rPr lang="en-US" sz="2000" b="1">
                <a:solidFill>
                  <a:prstClr val="white"/>
                </a:solidFill>
                <a:latin typeface="Calisto MT" panose="02040603050505030304" pitchFamily="18" charset="0"/>
              </a:rPr>
              <a:t>Medical Campus</a:t>
            </a:r>
            <a:b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</a:br>
            <a: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  <a:t>Solomon Carter Fuller </a:t>
            </a:r>
          </a:p>
          <a:p>
            <a:pPr defTabSz="914400"/>
            <a: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  <a:t>85 E. Newton Street</a:t>
            </a:r>
          </a:p>
          <a:p>
            <a:pPr defTabSz="914400"/>
            <a:r>
              <a:rPr lang="en-US">
                <a:solidFill>
                  <a:prstClr val="white"/>
                </a:solidFill>
                <a:latin typeface="Calisto MT" panose="02040603050505030304" pitchFamily="18" charset="0"/>
              </a:rPr>
              <a:t>M-818</a:t>
            </a:r>
          </a:p>
          <a:p>
            <a:pPr defTabSz="914400"/>
            <a:endParaRPr lang="en-US">
              <a:solidFill>
                <a:prstClr val="white"/>
              </a:solidFill>
              <a:latin typeface="Calisto MT" panose="02040603050505030304" pitchFamily="18" charset="0"/>
            </a:endParaRPr>
          </a:p>
          <a:p>
            <a:pPr defTabSz="914400"/>
            <a:r>
              <a:rPr lang="en-US">
                <a:solidFill>
                  <a:prstClr val="white"/>
                </a:solidFill>
              </a:rPr>
              <a:t> </a:t>
            </a:r>
          </a:p>
          <a:p>
            <a:pPr defTabSz="914400"/>
            <a:endParaRPr lang="en-US" b="1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defTabSz="914400"/>
            <a:endParaRPr lang="en-US" b="1" u="sng">
              <a:solidFill>
                <a:prstClr val="white"/>
              </a:solidFill>
              <a:latin typeface="Calisto MT" panose="02040603050505030304" pitchFamily="18" charset="0"/>
            </a:endParaRPr>
          </a:p>
          <a:p>
            <a:pPr defTabSz="914400"/>
            <a:endParaRPr lang="en-US" b="1" u="sng">
              <a:solidFill>
                <a:prstClr val="white"/>
              </a:solidFill>
            </a:endParaRPr>
          </a:p>
          <a:p>
            <a:pPr defTabSz="914400"/>
            <a:endParaRPr lang="en-US" b="1" u="sng">
              <a:solidFill>
                <a:prstClr val="white"/>
              </a:solidFill>
            </a:endParaRPr>
          </a:p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488" y="2565892"/>
            <a:ext cx="5195184" cy="12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>
                <a:cs typeface="Times New Roman" panose="02020603050405020304" pitchFamily="18" charset="0"/>
                <a:hlinkClick r:id="rId3"/>
              </a:rPr>
              <a:t>fsao@bu.edu</a:t>
            </a:r>
            <a:r>
              <a:rPr lang="en-US">
                <a:cs typeface="Times New Roman" panose="02020603050405020304" pitchFamily="18" charset="0"/>
              </a:rPr>
              <a:t>			(617) 353-5381</a:t>
            </a:r>
          </a:p>
          <a:p>
            <a:pPr defTabSz="914400"/>
            <a:endParaRPr lang="en-US">
              <a:cs typeface="Times New Roman" panose="02020603050405020304" pitchFamily="18" charset="0"/>
            </a:endParaRPr>
          </a:p>
          <a:p>
            <a:pPr defTabSz="914400"/>
            <a:r>
              <a:rPr lang="en-US">
                <a:cs typeface="Times New Roman" panose="02020603050405020304" pitchFamily="18" charset="0"/>
                <a:hlinkClick r:id="rId4"/>
              </a:rPr>
              <a:t>www.bu.edu/fsao</a:t>
            </a:r>
            <a:r>
              <a:rPr lang="en-US">
                <a:cs typeface="Times New Roman" panose="02020603050405020304" pitchFamily="18" charset="0"/>
              </a:rPr>
              <a:t>	              </a:t>
            </a:r>
            <a:r>
              <a:rPr lang="en-US">
                <a:cs typeface="Times New Roman" panose="02020603050405020304" pitchFamily="18" charset="0"/>
                <a:hlinkClick r:id="rId5"/>
              </a:rPr>
              <a:t>@BUFSAO</a:t>
            </a:r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599312" y="2335575"/>
            <a:ext cx="4919995" cy="3966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en-US">
                <a:solidFill>
                  <a:srgbClr val="000000"/>
                </a:solidFill>
                <a:latin typeface="Calisto MT" panose="02040603050505030304" pitchFamily="18" charset="0"/>
                <a:cs typeface="Arial" panose="020B0604020202020204" pitchFamily="34" charset="0"/>
              </a:rPr>
            </a:br>
            <a:endParaRPr lang="en-US">
              <a:solidFill>
                <a:srgbClr val="000000"/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89103" y="2196560"/>
            <a:ext cx="2335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Calisto MT" panose="02040603050505030304" pitchFamily="18" charset="0"/>
                <a:cs typeface="Arial" pitchFamily="34" charset="0"/>
              </a:rPr>
              <a:t>Contact Us: 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63488" y="4318957"/>
            <a:ext cx="445985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>
                <a:cs typeface="Times New Roman" panose="02020603050405020304" pitchFamily="18" charset="0"/>
              </a:rPr>
              <a:t>Appointments available in person, via HIPAA compliant Zoom platform or by phone.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765" y="3473301"/>
            <a:ext cx="365760" cy="365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B20EBA-1A3E-472E-859F-56D7A674D0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70" y="564670"/>
            <a:ext cx="561975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90244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AF88099B22C4080750D88334C1995" ma:contentTypeVersion="16" ma:contentTypeDescription="Create a new document." ma:contentTypeScope="" ma:versionID="7376da80d8f1d8e7aa835b298801a076">
  <xsd:schema xmlns:xsd="http://www.w3.org/2001/XMLSchema" xmlns:xs="http://www.w3.org/2001/XMLSchema" xmlns:p="http://schemas.microsoft.com/office/2006/metadata/properties" xmlns:ns2="105ec5d2-41ca-433e-9f0e-b39f68018e18" xmlns:ns3="43aadeed-e1ce-4c98-8100-04220009541d" targetNamespace="http://schemas.microsoft.com/office/2006/metadata/properties" ma:root="true" ma:fieldsID="d6190c2eebe52f15fe8d384baf011850" ns2:_="" ns3:_="">
    <xsd:import namespace="105ec5d2-41ca-433e-9f0e-b39f68018e18"/>
    <xsd:import namespace="43aadeed-e1ce-4c98-8100-0422000954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ec5d2-41ca-433e-9f0e-b39f68018e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0fdde71-3d84-4f2a-8a39-a81d5da30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adeed-e1ce-4c98-8100-0422000954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6e745e-c998-43bc-87a2-ccf381217790}" ma:internalName="TaxCatchAll" ma:showField="CatchAllData" ma:web="43aadeed-e1ce-4c98-8100-0422000954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5ec5d2-41ca-433e-9f0e-b39f68018e18">
      <Terms xmlns="http://schemas.microsoft.com/office/infopath/2007/PartnerControls"/>
    </lcf76f155ced4ddcb4097134ff3c332f>
    <TaxCatchAll xmlns="43aadeed-e1ce-4c98-8100-04220009541d" xsi:nil="true"/>
  </documentManagement>
</p:properties>
</file>

<file path=customXml/itemProps1.xml><?xml version="1.0" encoding="utf-8"?>
<ds:datastoreItem xmlns:ds="http://schemas.openxmlformats.org/officeDocument/2006/customXml" ds:itemID="{D3CA7314-B825-4652-A61E-4BBB63D858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1AE49B-F5E2-4DAD-A81F-694194E846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ec5d2-41ca-433e-9f0e-b39f68018e18"/>
    <ds:schemaRef ds:uri="43aadeed-e1ce-4c98-8100-0422000954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956A0D-334E-4E97-9105-934EC7B5B4F2}">
  <ds:schemaRefs>
    <ds:schemaRef ds:uri="http://purl.org/dc/terms/"/>
    <ds:schemaRef ds:uri="43aadeed-e1ce-4c98-8100-04220009541d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05ec5d2-41ca-433e-9f0e-b39f68018e1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Faculty Orientation FSAO slides 2021 v3</Template>
  <TotalTime>119</TotalTime>
  <Words>430</Words>
  <Application>Microsoft Office PowerPoint</Application>
  <PresentationFormat>On-screen Show (4:3)</PresentationFormat>
  <Paragraphs>99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Calisto MT</vt:lpstr>
      <vt:lpstr>4_Office Theme</vt:lpstr>
      <vt:lpstr>Office Theme</vt:lpstr>
      <vt:lpstr>The Faculty &amp; Staff Assistance Office BU’s Employee Assistance Program</vt:lpstr>
      <vt:lpstr>PowerPoint Presentation</vt:lpstr>
      <vt:lpstr>PowerPoint Presentation</vt:lpstr>
      <vt:lpstr>Referrals</vt:lpstr>
      <vt:lpstr>Learn more on the FSAO website 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Faculty &amp; Staff Assistance Office BU’s Employee Assistance Program</dc:title>
  <dc:creator>Brouhard, Karen</dc:creator>
  <cp:lastModifiedBy>Brouhard, Karen</cp:lastModifiedBy>
  <cp:revision>2</cp:revision>
  <cp:lastPrinted>2017-08-04T13:41:41Z</cp:lastPrinted>
  <dcterms:created xsi:type="dcterms:W3CDTF">2021-07-22T19:37:15Z</dcterms:created>
  <dcterms:modified xsi:type="dcterms:W3CDTF">2022-08-29T17:58:53Z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0x0101004BFAF88099B22C4080750D88334C1995</vt:lpwstr>
  </property>
  <property fmtid="{D5CDD505-2E9C-101B-9397-08002B2CF9AE}" pid="3" name="MediaServiceImageTags">
    <vt:lpwstr/>
  </property>
</Properties>
</file>