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57" r:id="rId2"/>
    <p:sldId id="681" r:id="rId3"/>
    <p:sldId id="709" r:id="rId4"/>
    <p:sldId id="710" r:id="rId5"/>
    <p:sldId id="708" r:id="rId6"/>
    <p:sldId id="712" r:id="rId7"/>
    <p:sldId id="706" r:id="rId8"/>
    <p:sldId id="711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Osaka" charset="0"/>
        <a:cs typeface="Osak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70000"/>
    <a:srgbClr val="A62133"/>
    <a:srgbClr val="C40000"/>
    <a:srgbClr val="FD403B"/>
    <a:srgbClr val="EF1B2B"/>
    <a:srgbClr val="D68F20"/>
    <a:srgbClr val="BB7F1E"/>
    <a:srgbClr val="CCB9FF"/>
    <a:srgbClr val="FFE2D7"/>
    <a:srgbClr val="D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7" autoAdjust="0"/>
    <p:restoredTop sz="94954" autoAdjust="0"/>
  </p:normalViewPr>
  <p:slideViewPr>
    <p:cSldViewPr>
      <p:cViewPr varScale="1">
        <p:scale>
          <a:sx n="123" d="100"/>
          <a:sy n="123" d="100"/>
        </p:scale>
        <p:origin x="14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120" d="100"/>
          <a:sy n="120" d="100"/>
        </p:scale>
        <p:origin x="-4112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81D65CA9-940F-124B-8988-7912BF4272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65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A94CF9-F909-874E-BFE6-B708F29F32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03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charset="0"/>
        <a:cs typeface="Osak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charset="0"/>
        <a:cs typeface="Osak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charset="0"/>
        <a:cs typeface="Osak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charset="0"/>
        <a:cs typeface="Osak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charset="0"/>
        <a:cs typeface="Osak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848BBB-787D-DE4E-8230-56155D92897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94CF9-F909-874E-BFE6-B708F29F324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802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39A885-AEDF-4C54-A04D-A7EFC7349A5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 Box 14"/>
          <p:cNvSpPr txBox="1">
            <a:spLocks noChangeArrowheads="1"/>
          </p:cNvSpPr>
          <p:nvPr userDrawn="1"/>
        </p:nvSpPr>
        <p:spPr bwMode="auto">
          <a:xfrm>
            <a:off x="682625" y="6096000"/>
            <a:ext cx="335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Provost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David Campbell</a:t>
            </a:r>
          </a:p>
          <a:p>
            <a:pPr lvl="0"/>
            <a:r>
              <a:rPr lang="en-US" noProof="0"/>
              <a:t>University Provost</a:t>
            </a:r>
          </a:p>
          <a:p>
            <a:pPr lvl="0"/>
            <a:r>
              <a:rPr lang="en-US" noProof="0"/>
              <a:t>Board of Trustees</a:t>
            </a:r>
          </a:p>
          <a:p>
            <a:pPr lvl="0"/>
            <a:r>
              <a:rPr lang="en-US" noProof="0"/>
              <a:t>September 18, 2008</a:t>
            </a:r>
          </a:p>
        </p:txBody>
      </p:sp>
    </p:spTree>
    <p:extLst>
      <p:ext uri="{BB962C8B-B14F-4D97-AF65-F5344CB8AC3E}">
        <p14:creationId xmlns:p14="http://schemas.microsoft.com/office/powerpoint/2010/main" val="254533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576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180074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78467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162348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233947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225838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46213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371923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278317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Event, Date</a:t>
            </a:r>
          </a:p>
        </p:txBody>
      </p:sp>
    </p:spTree>
    <p:extLst>
      <p:ext uri="{BB962C8B-B14F-4D97-AF65-F5344CB8AC3E}">
        <p14:creationId xmlns:p14="http://schemas.microsoft.com/office/powerpoint/2010/main" val="132286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0"/>
            <a:ext cx="5105400" cy="30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043" name="Picture 19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335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Provost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gra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grad/community/diversity-inclusio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vitaminphd/" TargetMode="External"/><Relationship Id="rId2" Type="http://schemas.openxmlformats.org/officeDocument/2006/relationships/hyperlink" Target="https://www.bu.edu/pdpa/for-doctoral-students/phd-progression/#:~:text=PhD%20Progression%20is%20an%20online,in%20the%20PhD%20Core%20Capacities.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grad/cd-pd/" TargetMode="External"/><Relationship Id="rId2" Type="http://schemas.openxmlformats.org/officeDocument/2006/relationships/hyperlink" Target="https://www.bu.edu/grad/community/health-and-wellnes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u.edu/housing/graduate-housing/" TargetMode="External"/><Relationship Id="rId4" Type="http://schemas.openxmlformats.org/officeDocument/2006/relationships/hyperlink" Target="https://www.bu.edu/grad/why-bu/international-student-experienc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ostonu.qualtrics.com/jfe/form/SV_86o68mFpNPbJcNv" TargetMode="External"/><Relationship Id="rId2" Type="http://schemas.openxmlformats.org/officeDocument/2006/relationships/hyperlink" Target="https://www.bu.edu/grad/why-bu/phd-program-profil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u.edu/articles/2019/bu-chosen-for-pilot-program-to-help-phd-students-prepare-for-career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pdpa/for-faculty/for-faculty/provost-mentor-fellows-progra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382000" cy="1905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C70000"/>
                </a:solidFill>
              </a:rPr>
              <a:t>Graduate Education at BU</a:t>
            </a:r>
            <a:endParaRPr lang="en-US" sz="2800" b="1" dirty="0">
              <a:solidFill>
                <a:srgbClr val="C70000"/>
              </a:solidFill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idx="1"/>
          </p:nvPr>
        </p:nvSpPr>
        <p:spPr>
          <a:xfrm>
            <a:off x="701258" y="2259987"/>
            <a:ext cx="8046283" cy="758464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b="1" dirty="0"/>
              <a:t>Daniel Kleinman, Associate Provost for Graduate Affairs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en-US" sz="2000" b="1" dirty="0">
                <a:hlinkClick r:id="rId3"/>
              </a:rPr>
              <a:t>https://www.bu.edu/grad/</a:t>
            </a:r>
            <a:r>
              <a:rPr lang="en-US" sz="2000" b="1" dirty="0"/>
              <a:t> 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1658938" y="6367463"/>
            <a:ext cx="185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endParaRPr lang="en-US"/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5376863" y="6434138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endParaRPr lang="en-US"/>
          </a:p>
        </p:txBody>
      </p:sp>
      <p:sp>
        <p:nvSpPr>
          <p:cNvPr id="15366" name="TextBox 10"/>
          <p:cNvSpPr txBox="1">
            <a:spLocks noChangeArrowheads="1"/>
          </p:cNvSpPr>
          <p:nvPr/>
        </p:nvSpPr>
        <p:spPr bwMode="auto">
          <a:xfrm>
            <a:off x="5468938" y="5722938"/>
            <a:ext cx="185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endParaRPr lang="en-US"/>
          </a:p>
        </p:txBody>
      </p: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4648200" y="6172200"/>
            <a:ext cx="1600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5546C-713E-374C-8F36-9A47724E85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618" y="3837071"/>
            <a:ext cx="3083977" cy="20216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DA6032-C511-8E4A-9729-3D2DE352183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37071"/>
            <a:ext cx="3065463" cy="2026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092BDD-E0E6-0C48-AE6B-352935AE2C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2234" y="3837172"/>
            <a:ext cx="2868613" cy="202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96194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6858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40000"/>
                </a:solidFill>
              </a:rPr>
              <a:t>Graduate Education by the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072444"/>
            <a:ext cx="5334000" cy="5105400"/>
          </a:xfrm>
        </p:spPr>
        <p:txBody>
          <a:bodyPr/>
          <a:lstStyle/>
          <a:p>
            <a:pPr marL="66675" indent="0">
              <a:buClr>
                <a:srgbClr val="FF0000"/>
              </a:buClr>
              <a:buNone/>
            </a:pPr>
            <a:endParaRPr lang="en-US" i="1" dirty="0">
              <a:solidFill>
                <a:srgbClr val="C00000"/>
              </a:solidFill>
            </a:endParaRPr>
          </a:p>
          <a:p>
            <a:pPr marL="66675" indent="0">
              <a:buClr>
                <a:srgbClr val="FF0000"/>
              </a:buClr>
              <a:buNone/>
            </a:pPr>
            <a:r>
              <a:rPr lang="en-US" dirty="0"/>
              <a:t>Over </a:t>
            </a:r>
            <a:r>
              <a:rPr lang="en-US" dirty="0">
                <a:solidFill>
                  <a:srgbClr val="FF0000"/>
                </a:solidFill>
              </a:rPr>
              <a:t>2500 </a:t>
            </a:r>
            <a:r>
              <a:rPr lang="en-US" dirty="0"/>
              <a:t>PhD Students</a:t>
            </a:r>
          </a:p>
          <a:p>
            <a:pPr marL="66675" indent="0">
              <a:buClr>
                <a:srgbClr val="FF0000"/>
              </a:buClr>
              <a:buNone/>
            </a:pPr>
            <a:endParaRPr lang="en-US" dirty="0"/>
          </a:p>
          <a:p>
            <a:pPr marL="66675" indent="0">
              <a:buClr>
                <a:srgbClr val="FF0000"/>
              </a:buClr>
              <a:buNone/>
            </a:pPr>
            <a:r>
              <a:rPr lang="en-US" b="1" dirty="0">
                <a:solidFill>
                  <a:srgbClr val="C00000"/>
                </a:solidFill>
              </a:rPr>
              <a:t>64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PhD Programs</a:t>
            </a:r>
          </a:p>
          <a:p>
            <a:pPr marL="66675" indent="0">
              <a:buClr>
                <a:srgbClr val="FF0000"/>
              </a:buClr>
              <a:buNone/>
            </a:pPr>
            <a:r>
              <a:rPr lang="en-US" sz="1800" dirty="0"/>
              <a:t>(programs with enrolled students)</a:t>
            </a:r>
          </a:p>
          <a:p>
            <a:pPr marL="66675" indent="0">
              <a:buClr>
                <a:srgbClr val="FF0000"/>
              </a:buClr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66675" indent="0">
              <a:buClr>
                <a:srgbClr val="FF0000"/>
              </a:buClr>
              <a:buNone/>
            </a:pPr>
            <a:r>
              <a:rPr lang="en-US" dirty="0"/>
              <a:t>More than </a:t>
            </a:r>
            <a:r>
              <a:rPr lang="en-US" dirty="0">
                <a:solidFill>
                  <a:srgbClr val="FF0000"/>
                </a:solidFill>
              </a:rPr>
              <a:t>13,000 </a:t>
            </a:r>
            <a:r>
              <a:rPr lang="en-US" dirty="0"/>
              <a:t>Professional Doctorate &amp; Master’s Students</a:t>
            </a:r>
          </a:p>
          <a:p>
            <a:pPr marL="66675" indent="0">
              <a:buClr>
                <a:srgbClr val="FF0000"/>
              </a:buClr>
              <a:buNone/>
            </a:pPr>
            <a:endParaRPr lang="en-US" i="1" dirty="0"/>
          </a:p>
          <a:p>
            <a:pPr marL="66675" indent="0">
              <a:buClr>
                <a:srgbClr val="FF0000"/>
              </a:buClr>
              <a:buNone/>
            </a:pPr>
            <a:r>
              <a:rPr lang="en-US" b="1" dirty="0">
                <a:solidFill>
                  <a:srgbClr val="C00000"/>
                </a:solidFill>
              </a:rPr>
              <a:t>200+ </a:t>
            </a:r>
            <a:r>
              <a:rPr lang="en-US" dirty="0"/>
              <a:t>Professional Doctorate &amp;</a:t>
            </a:r>
          </a:p>
          <a:p>
            <a:pPr marL="66675" indent="0">
              <a:buClr>
                <a:srgbClr val="FF0000"/>
              </a:buClr>
              <a:buNone/>
            </a:pPr>
            <a:r>
              <a:rPr lang="en-US" b="1" dirty="0">
                <a:solidFill>
                  <a:srgbClr val="C00000"/>
                </a:solidFill>
              </a:rPr>
              <a:t>       </a:t>
            </a:r>
            <a:r>
              <a:rPr lang="en-US" dirty="0"/>
              <a:t>Master’s Programs</a:t>
            </a:r>
            <a:endParaRPr lang="en-US" sz="1200" i="1" dirty="0"/>
          </a:p>
          <a:p>
            <a:pPr marL="66675" indent="0">
              <a:buClr>
                <a:srgbClr val="FF0000"/>
              </a:buClr>
              <a:buNone/>
            </a:pPr>
            <a:endParaRPr lang="en-US" sz="2800" b="1" i="1" dirty="0"/>
          </a:p>
          <a:p>
            <a:pPr marL="66675" indent="0">
              <a:buClr>
                <a:srgbClr val="FF0000"/>
              </a:buClr>
              <a:buNone/>
            </a:pPr>
            <a:endParaRPr lang="en-US" sz="2800" b="1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33FB74-50BC-B348-940E-B968BC0BE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85" y="1301044"/>
            <a:ext cx="2956631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085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9CD3E-3474-584D-B1A7-39D4D3AC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Diversity and Inclusion 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8EDC9-B94D-1440-AEF0-E8C95D732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 the leadership of Professors Anita </a:t>
            </a:r>
            <a:r>
              <a:rPr lang="en-US" dirty="0" err="1"/>
              <a:t>Destefano</a:t>
            </a:r>
            <a:r>
              <a:rPr lang="en-US" dirty="0"/>
              <a:t> and Simone Gill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Areas of focus</a:t>
            </a:r>
          </a:p>
          <a:p>
            <a:pPr lvl="1"/>
            <a:r>
              <a:rPr lang="en-US" sz="2000" dirty="0"/>
              <a:t>Pipeline development</a:t>
            </a:r>
          </a:p>
          <a:p>
            <a:pPr lvl="1"/>
            <a:r>
              <a:rPr lang="en-US" sz="2000" dirty="0"/>
              <a:t>Recruitment</a:t>
            </a:r>
          </a:p>
          <a:p>
            <a:pPr lvl="1"/>
            <a:r>
              <a:rPr lang="en-US" sz="2000" dirty="0"/>
              <a:t>Holistic admissions</a:t>
            </a:r>
          </a:p>
          <a:p>
            <a:pPr lvl="1"/>
            <a:r>
              <a:rPr lang="en-US" sz="2000" dirty="0"/>
              <a:t>Community building and affinity group connections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https://www.bu.edu/grad/community/diversity-inclusion/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554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9244B-8EB6-AA4E-ABD5-9E2E8BA19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PhD Student Affairs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3BF0-42B2-1941-8487-CBE8A2A21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5900"/>
            <a:ext cx="8534400" cy="3886200"/>
          </a:xfrm>
        </p:spPr>
        <p:txBody>
          <a:bodyPr/>
          <a:lstStyle/>
          <a:p>
            <a:r>
              <a:rPr lang="en-US" sz="2200" dirty="0"/>
              <a:t>Goal: Collaborate with programs and faculty to support PhD student success and career preparation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2200" dirty="0">
                <a:hlinkClick r:id="rId2"/>
              </a:rPr>
              <a:t>PhD Progression</a:t>
            </a:r>
            <a:r>
              <a:rPr lang="en-US" sz="2200" dirty="0"/>
              <a:t>: Micro-credentialling platform that enables students to track and select the skills relevant to their career paths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2200" dirty="0">
                <a:hlinkClick r:id="rId3"/>
              </a:rPr>
              <a:t>Vitamin PhD</a:t>
            </a:r>
            <a:r>
              <a:rPr lang="en-US" sz="2200" dirty="0"/>
              <a:t>: Podcast focused on PhD experience</a:t>
            </a:r>
          </a:p>
          <a:p>
            <a:endParaRPr lang="en-US" sz="1500" dirty="0"/>
          </a:p>
          <a:p>
            <a:r>
              <a:rPr lang="en-US" sz="2200" dirty="0"/>
              <a:t>Childcare subsidies for PhD student parents ($600 annually)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2200" dirty="0"/>
              <a:t>Area leader:  Assistant Vice President &amp; Assistant Provost Sarah </a:t>
            </a:r>
            <a:r>
              <a:rPr lang="en-US" sz="2200" dirty="0" err="1"/>
              <a:t>Hokanson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386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5DE9-4D73-7A40-A99B-20B075996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685800"/>
          </a:xfrm>
        </p:spPr>
        <p:txBody>
          <a:bodyPr/>
          <a:lstStyle/>
          <a:p>
            <a:r>
              <a:rPr lang="en-US" sz="3000" b="1" dirty="0">
                <a:solidFill>
                  <a:srgbClr val="FF0000"/>
                </a:solidFill>
              </a:rPr>
              <a:t>Graduate and Professional Student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8AC7B-73EE-154F-94F4-E130DAB6E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Enhanced focus and commitment on graduate and professional student services, including:</a:t>
            </a:r>
          </a:p>
          <a:p>
            <a:pPr marL="0" indent="0">
              <a:buNone/>
            </a:pPr>
            <a:endParaRPr lang="en-US" sz="1200" dirty="0"/>
          </a:p>
          <a:p>
            <a:pPr lvl="1"/>
            <a:r>
              <a:rPr lang="en-US" dirty="0">
                <a:hlinkClick r:id="rId2"/>
              </a:rPr>
              <a:t>Mental Health and Wellness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Career Development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International Student Support</a:t>
            </a:r>
            <a:endParaRPr lang="en-US" dirty="0"/>
          </a:p>
          <a:p>
            <a:pPr lvl="1"/>
            <a:r>
              <a:rPr lang="en-US" dirty="0"/>
              <a:t>Online Student Services </a:t>
            </a:r>
          </a:p>
          <a:p>
            <a:pPr lvl="1"/>
            <a:r>
              <a:rPr lang="en-US" dirty="0">
                <a:hlinkClick r:id="rId5"/>
              </a:rPr>
              <a:t>Housing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Leader in this area:  Assistant Provost David Cotter</a:t>
            </a:r>
          </a:p>
        </p:txBody>
      </p:sp>
    </p:spTree>
    <p:extLst>
      <p:ext uri="{BB962C8B-B14F-4D97-AF65-F5344CB8AC3E}">
        <p14:creationId xmlns:p14="http://schemas.microsoft.com/office/powerpoint/2010/main" val="298233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5DE9-4D73-7A40-A99B-20B075996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685800"/>
          </a:xfrm>
        </p:spPr>
        <p:txBody>
          <a:bodyPr/>
          <a:lstStyle/>
          <a:p>
            <a:r>
              <a:rPr lang="en-US" sz="3000" b="1" dirty="0">
                <a:solidFill>
                  <a:srgbClr val="FF0000"/>
                </a:solidFill>
              </a:rPr>
              <a:t>Data and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8AC7B-73EE-154F-94F4-E130DAB6E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Collecting data that will advance our training opportunities and increase our support for students</a:t>
            </a:r>
          </a:p>
          <a:p>
            <a:pPr marL="0" indent="0">
              <a:buNone/>
            </a:pPr>
            <a:endParaRPr lang="en-US" sz="1200" dirty="0"/>
          </a:p>
          <a:p>
            <a:pPr lvl="1"/>
            <a:r>
              <a:rPr lang="en-US" dirty="0">
                <a:hlinkClick r:id="rId2"/>
              </a:rPr>
              <a:t>PhD Profiles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PhD Exit Survey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PhD Education Initiative</a:t>
            </a:r>
            <a:r>
              <a:rPr lang="en-US" dirty="0"/>
              <a:t> survey 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Leader in this area:  Assistant Provost </a:t>
            </a:r>
            <a:r>
              <a:rPr lang="en-US" dirty="0" err="1"/>
              <a:t>Neena</a:t>
            </a:r>
            <a:r>
              <a:rPr lang="en-US" dirty="0"/>
              <a:t> Verma</a:t>
            </a:r>
          </a:p>
        </p:txBody>
      </p:sp>
    </p:spTree>
    <p:extLst>
      <p:ext uri="{BB962C8B-B14F-4D97-AF65-F5344CB8AC3E}">
        <p14:creationId xmlns:p14="http://schemas.microsoft.com/office/powerpoint/2010/main" val="33618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4648200" y="6172200"/>
            <a:ext cx="1600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solidFill>
                  <a:srgbClr val="FF0000"/>
                </a:solidFill>
              </a:rPr>
              <a:t>Provost Mentor Fellows Program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Enhance faculty mentoring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Strong mentoring relationships enable PhD students and postdocs to develop independent research careers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Enhances faculty research productivity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Topics include: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setting expectations, giving and receiving feedback, and culturally aware mentoring</a:t>
            </a: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https://www.bu.edu/pdpa/for-faculty/for-faculty/provost-mentor-fellows-program/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927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E458-8C1C-D842-B8D9-6B58298F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Getting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47B48-A9E9-C442-9138-8639F4A6C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website: </a:t>
            </a:r>
            <a:r>
              <a:rPr lang="en-US" dirty="0" err="1"/>
              <a:t>bu.edu</a:t>
            </a:r>
            <a:r>
              <a:rPr lang="en-US" dirty="0"/>
              <a:t>/grad </a:t>
            </a:r>
          </a:p>
          <a:p>
            <a:pPr lvl="1"/>
            <a:r>
              <a:rPr lang="en-US" sz="2000" dirty="0"/>
              <a:t>Resources of various sorts</a:t>
            </a:r>
          </a:p>
          <a:p>
            <a:pPr lvl="1"/>
            <a:r>
              <a:rPr lang="en-US" sz="2000" dirty="0"/>
              <a:t>Contact details for the entire Graduate Affair team</a:t>
            </a:r>
          </a:p>
          <a:p>
            <a:endParaRPr lang="en-US" dirty="0"/>
          </a:p>
          <a:p>
            <a:r>
              <a:rPr lang="en-US"/>
              <a:t>Contact Daniel: </a:t>
            </a:r>
            <a:r>
              <a:rPr lang="en-US" dirty="0" err="1"/>
              <a:t>dlklein@bu.edu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6586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76417</TotalTime>
  <Words>330</Words>
  <Application>Microsoft Macintosh PowerPoint</Application>
  <PresentationFormat>On-screen Show (4:3)</PresentationFormat>
  <Paragraphs>70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Times</vt:lpstr>
      <vt:lpstr>Wingdings</vt:lpstr>
      <vt:lpstr>Blank Presentation</vt:lpstr>
      <vt:lpstr>Graduate Education at BU</vt:lpstr>
      <vt:lpstr>Graduate Education by the Numbers</vt:lpstr>
      <vt:lpstr>Diversity and Inclusion Initiatives</vt:lpstr>
      <vt:lpstr>PhD Student Affairs</vt:lpstr>
      <vt:lpstr>Graduate and Professional Student Services</vt:lpstr>
      <vt:lpstr>Data and Decision Making</vt:lpstr>
      <vt:lpstr>Provost Mentor Fellows Program</vt:lpstr>
      <vt:lpstr>Getting in Touch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Hokanson, Sarah Chobot</cp:lastModifiedBy>
  <cp:revision>611</cp:revision>
  <cp:lastPrinted>2018-08-29T13:22:03Z</cp:lastPrinted>
  <dcterms:created xsi:type="dcterms:W3CDTF">2008-01-28T19:49:47Z</dcterms:created>
  <dcterms:modified xsi:type="dcterms:W3CDTF">2022-08-19T12:06:16Z</dcterms:modified>
</cp:coreProperties>
</file>