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8" r:id="rId3"/>
    <p:sldId id="448" r:id="rId4"/>
    <p:sldId id="452" r:id="rId5"/>
    <p:sldId id="447" r:id="rId6"/>
    <p:sldId id="449" r:id="rId7"/>
    <p:sldId id="450" r:id="rId8"/>
    <p:sldId id="451" r:id="rId9"/>
    <p:sldId id="315" r:id="rId1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Osaka" pitchFamily="-6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Osaka" pitchFamily="-6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Osaka" pitchFamily="-6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Osaka" pitchFamily="-6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Osaka" pitchFamily="-6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Osaka" pitchFamily="-6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Osaka" pitchFamily="-6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Osaka" pitchFamily="-6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Osaka" pitchFamily="-6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10" autoAdjust="0"/>
    <p:restoredTop sz="91690" autoAdjust="0"/>
  </p:normalViewPr>
  <p:slideViewPr>
    <p:cSldViewPr>
      <p:cViewPr varScale="1">
        <p:scale>
          <a:sx n="104" d="100"/>
          <a:sy n="104" d="100"/>
        </p:scale>
        <p:origin x="2022" y="1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44" d="100"/>
          <a:sy n="144" d="100"/>
        </p:scale>
        <p:origin x="-2328" y="-12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9ADD9F2E-4EFC-8432-88F0-7BAE4FD0C49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Osaka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12F29212-FC9B-A0CB-F971-12CE45BEBFBE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Osaka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196" name="Rectangle 4">
            <a:extLst>
              <a:ext uri="{FF2B5EF4-FFF2-40B4-BE49-F238E27FC236}">
                <a16:creationId xmlns:a16="http://schemas.microsoft.com/office/drawing/2014/main" id="{BB5157B9-E542-5BA0-FC4E-B6C2DAB0F0B2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Osaka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id="{532E27F8-F017-0EE0-2D63-2CEAA4B5D667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AB07F0B-DC0C-E846-8773-1D65AE57670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75153633-8DCE-11DB-A9F6-C0A1E0F7155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Osaka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1329E854-CB34-97DF-C7DD-0628CE25F6F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Osaka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1EA91EFF-1AC7-0922-0727-1D4AF5AE3584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85727F9E-1FE4-16DD-C9E8-B78C0CF9C026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6150" name="Rectangle 6">
            <a:extLst>
              <a:ext uri="{FF2B5EF4-FFF2-40B4-BE49-F238E27FC236}">
                <a16:creationId xmlns:a16="http://schemas.microsoft.com/office/drawing/2014/main" id="{E743B8BA-B2EF-0291-DE21-BD2D45C7161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Osaka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151" name="Rectangle 7">
            <a:extLst>
              <a:ext uri="{FF2B5EF4-FFF2-40B4-BE49-F238E27FC236}">
                <a16:creationId xmlns:a16="http://schemas.microsoft.com/office/drawing/2014/main" id="{3682F776-3755-F489-F699-D6E0F2D8E2B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5ECE090-B61F-2947-8489-88465496357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Osaka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Osaka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Osaka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Osaka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Osaka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>
            <a:extLst>
              <a:ext uri="{FF2B5EF4-FFF2-40B4-BE49-F238E27FC236}">
                <a16:creationId xmlns:a16="http://schemas.microsoft.com/office/drawing/2014/main" id="{81D42A6B-6B74-9E75-C74B-92A9B744550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9pPr>
          </a:lstStyle>
          <a:p>
            <a:fld id="{00F81E17-7BFC-7148-9BF5-9DDDCE9EDAAC}" type="slidenum">
              <a:rPr lang="en-US" altLang="en-US" sz="1200"/>
              <a:pPr/>
              <a:t>1</a:t>
            </a:fld>
            <a:endParaRPr lang="en-US" altLang="en-US" sz="1200"/>
          </a:p>
        </p:txBody>
      </p:sp>
      <p:sp>
        <p:nvSpPr>
          <p:cNvPr id="6146" name="Rectangle 2">
            <a:extLst>
              <a:ext uri="{FF2B5EF4-FFF2-40B4-BE49-F238E27FC236}">
                <a16:creationId xmlns:a16="http://schemas.microsoft.com/office/drawing/2014/main" id="{0A35112F-768D-4977-EEF6-9873B84C531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733277E6-8BBB-977B-CFB1-8666684D0E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Osaka" pitchFamily="-6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>
            <a:extLst>
              <a:ext uri="{FF2B5EF4-FFF2-40B4-BE49-F238E27FC236}">
                <a16:creationId xmlns:a16="http://schemas.microsoft.com/office/drawing/2014/main" id="{81D42A6B-6B74-9E75-C74B-92A9B744550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9pPr>
          </a:lstStyle>
          <a:p>
            <a:fld id="{00F81E17-7BFC-7148-9BF5-9DDDCE9EDAAC}" type="slidenum">
              <a:rPr lang="en-US" altLang="en-US" sz="1200"/>
              <a:pPr/>
              <a:t>3</a:t>
            </a:fld>
            <a:endParaRPr lang="en-US" altLang="en-US" sz="1200"/>
          </a:p>
        </p:txBody>
      </p:sp>
      <p:sp>
        <p:nvSpPr>
          <p:cNvPr id="6146" name="Rectangle 2">
            <a:extLst>
              <a:ext uri="{FF2B5EF4-FFF2-40B4-BE49-F238E27FC236}">
                <a16:creationId xmlns:a16="http://schemas.microsoft.com/office/drawing/2014/main" id="{0A35112F-768D-4977-EEF6-9873B84C531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733277E6-8BBB-977B-CFB1-8666684D0E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Osaka" pitchFamily="-6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473990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>
            <a:extLst>
              <a:ext uri="{FF2B5EF4-FFF2-40B4-BE49-F238E27FC236}">
                <a16:creationId xmlns:a16="http://schemas.microsoft.com/office/drawing/2014/main" id="{81D42A6B-6B74-9E75-C74B-92A9B744550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9pPr>
          </a:lstStyle>
          <a:p>
            <a:fld id="{00F81E17-7BFC-7148-9BF5-9DDDCE9EDAAC}" type="slidenum">
              <a:rPr lang="en-US" altLang="en-US" sz="1200"/>
              <a:pPr/>
              <a:t>5</a:t>
            </a:fld>
            <a:endParaRPr lang="en-US" altLang="en-US" sz="1200"/>
          </a:p>
        </p:txBody>
      </p:sp>
      <p:sp>
        <p:nvSpPr>
          <p:cNvPr id="6146" name="Rectangle 2">
            <a:extLst>
              <a:ext uri="{FF2B5EF4-FFF2-40B4-BE49-F238E27FC236}">
                <a16:creationId xmlns:a16="http://schemas.microsoft.com/office/drawing/2014/main" id="{0A35112F-768D-4977-EEF6-9873B84C531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733277E6-8BBB-977B-CFB1-8666684D0E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Osaka" pitchFamily="-6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64326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>
            <a:extLst>
              <a:ext uri="{FF2B5EF4-FFF2-40B4-BE49-F238E27FC236}">
                <a16:creationId xmlns:a16="http://schemas.microsoft.com/office/drawing/2014/main" id="{81D42A6B-6B74-9E75-C74B-92A9B744550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9pPr>
          </a:lstStyle>
          <a:p>
            <a:fld id="{00F81E17-7BFC-7148-9BF5-9DDDCE9EDAAC}" type="slidenum">
              <a:rPr lang="en-US" altLang="en-US" sz="1200"/>
              <a:pPr/>
              <a:t>7</a:t>
            </a:fld>
            <a:endParaRPr lang="en-US" altLang="en-US" sz="1200"/>
          </a:p>
        </p:txBody>
      </p:sp>
      <p:sp>
        <p:nvSpPr>
          <p:cNvPr id="6146" name="Rectangle 2">
            <a:extLst>
              <a:ext uri="{FF2B5EF4-FFF2-40B4-BE49-F238E27FC236}">
                <a16:creationId xmlns:a16="http://schemas.microsoft.com/office/drawing/2014/main" id="{0A35112F-768D-4977-EEF6-9873B84C531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733277E6-8BBB-977B-CFB1-8666684D0E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Osaka" pitchFamily="-6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92392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F44F7802-33AF-2923-6501-E3A80670CA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-64" charset="-128"/>
              </a:defRPr>
            </a:lvl9pPr>
          </a:lstStyle>
          <a:p>
            <a:fld id="{86E9EE4A-138C-2545-904E-925ED5931B37}" type="slidenum">
              <a:rPr lang="en-US" altLang="en-US" sz="1200" smtClean="0">
                <a:solidFill>
                  <a:srgbClr val="000000"/>
                </a:solidFill>
              </a:rPr>
              <a:pPr/>
              <a:t>9</a:t>
            </a:fld>
            <a:endParaRPr lang="en-US" altLang="en-US" sz="1200">
              <a:solidFill>
                <a:srgbClr val="000000"/>
              </a:solidFill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C509757D-2789-7D23-7487-49F98EB38B0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4A66598C-F7E0-4BC5-8133-F4CE09DAD6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Osaka" pitchFamily="-6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">
            <a:extLst>
              <a:ext uri="{FF2B5EF4-FFF2-40B4-BE49-F238E27FC236}">
                <a16:creationId xmlns:a16="http://schemas.microsoft.com/office/drawing/2014/main" id="{02DE53F8-C48E-F095-667B-94F88B6916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6118225"/>
            <a:ext cx="968375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15">
            <a:extLst>
              <a:ext uri="{FF2B5EF4-FFF2-40B4-BE49-F238E27FC236}">
                <a16:creationId xmlns:a16="http://schemas.microsoft.com/office/drawing/2014/main" id="{9BF37FD6-A93D-F372-7D55-3D63A272DA4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-76200"/>
            <a:ext cx="9144000" cy="2895600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anose="020B0600000000000000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anose="020B0600000000000000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anose="020B0600000000000000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anose="020B0600000000000000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anose="020B0600000000000000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anose="020B0600000000000000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anose="020B0600000000000000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anose="020B0600000000000000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anose="020B0600000000000000" pitchFamily="34" charset="-128"/>
              </a:defRPr>
            </a:lvl9pPr>
          </a:lstStyle>
          <a:p>
            <a:pPr>
              <a:defRPr/>
            </a:pPr>
            <a:endParaRPr lang="en-US" altLang="en-US"/>
          </a:p>
        </p:txBody>
      </p:sp>
      <p:pic>
        <p:nvPicPr>
          <p:cNvPr id="6" name="Picture 12">
            <a:extLst>
              <a:ext uri="{FF2B5EF4-FFF2-40B4-BE49-F238E27FC236}">
                <a16:creationId xmlns:a16="http://schemas.microsoft.com/office/drawing/2014/main" id="{60753007-2FA8-83EB-61F9-06636BA7C50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553"/>
          <a:stretch>
            <a:fillRect/>
          </a:stretch>
        </p:blipFill>
        <p:spPr bwMode="auto">
          <a:xfrm>
            <a:off x="381000" y="6381750"/>
            <a:ext cx="38862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200400"/>
            <a:ext cx="7772400" cy="1752600"/>
          </a:xfrm>
        </p:spPr>
        <p:txBody>
          <a:bodyPr/>
          <a:lstStyle>
            <a:lvl1pPr marL="0" indent="0">
              <a:buFont typeface="Wingdings" charset="2"/>
              <a:buNone/>
              <a:defRPr sz="1800">
                <a:solidFill>
                  <a:srgbClr val="CCCCCC"/>
                </a:solidFill>
              </a:defRPr>
            </a:lvl1pPr>
          </a:lstStyle>
          <a:p>
            <a:pPr lvl="0"/>
            <a:r>
              <a:rPr lang="en-US" altLang="en-US" noProof="0" dirty="0"/>
              <a:t>Click to edit Master subtitle style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600200"/>
            <a:ext cx="7772400" cy="1143000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10139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92870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577460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886200" cy="3886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86200" cy="3886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76429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06024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09205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267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6"/>
          <p:cNvSpPr txBox="1"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49702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emf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">
            <a:extLst>
              <a:ext uri="{FF2B5EF4-FFF2-40B4-BE49-F238E27FC236}">
                <a16:creationId xmlns:a16="http://schemas.microsoft.com/office/drawing/2014/main" id="{811CD0BF-10FF-6E6C-1480-3261DF5B7FE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-42863"/>
            <a:ext cx="9144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anose="020B0600000000000000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anose="020B0600000000000000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anose="020B0600000000000000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anose="020B0600000000000000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anose="020B0600000000000000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anose="020B0600000000000000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anose="020B0600000000000000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anose="020B0600000000000000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anose="020B0600000000000000" pitchFamily="34" charset="-128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1027" name="Rectangle 2">
            <a:extLst>
              <a:ext uri="{FF2B5EF4-FFF2-40B4-BE49-F238E27FC236}">
                <a16:creationId xmlns:a16="http://schemas.microsoft.com/office/drawing/2014/main" id="{04F1340F-381A-C9D9-07F4-E8015ABA32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924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3">
            <a:extLst>
              <a:ext uri="{FF2B5EF4-FFF2-40B4-BE49-F238E27FC236}">
                <a16:creationId xmlns:a16="http://schemas.microsoft.com/office/drawing/2014/main" id="{34279093-C035-39CB-D145-3A1D33735F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7924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9" name="Text Box 12">
            <a:extLst>
              <a:ext uri="{FF2B5EF4-FFF2-40B4-BE49-F238E27FC236}">
                <a16:creationId xmlns:a16="http://schemas.microsoft.com/office/drawing/2014/main" id="{8909BDF2-14FD-8F94-D423-7692B871158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09600" y="1524000"/>
            <a:ext cx="7924800" cy="2746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anose="020B0600000000000000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anose="020B0600000000000000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anose="020B0600000000000000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anose="020B0600000000000000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anose="020B0600000000000000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anose="020B0600000000000000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anose="020B0600000000000000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anose="020B0600000000000000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anose="020B0600000000000000" pitchFamily="34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en-US" sz="1200" b="1">
                <a:solidFill>
                  <a:schemeClr val="bg1"/>
                </a:solidFill>
              </a:rPr>
              <a:t>Boston University</a:t>
            </a:r>
            <a:r>
              <a:rPr lang="en-US" altLang="en-US" sz="1200">
                <a:solidFill>
                  <a:schemeClr val="bg1"/>
                </a:solidFill>
              </a:rPr>
              <a:t> Slideshow Title Goes Here</a:t>
            </a:r>
          </a:p>
        </p:txBody>
      </p:sp>
      <p:pic>
        <p:nvPicPr>
          <p:cNvPr id="1030" name="Picture 20">
            <a:extLst>
              <a:ext uri="{FF2B5EF4-FFF2-40B4-BE49-F238E27FC236}">
                <a16:creationId xmlns:a16="http://schemas.microsoft.com/office/drawing/2014/main" id="{22FF1E30-B0C5-1A84-F5AA-FB0299BEFC6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6118225"/>
            <a:ext cx="968375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12">
            <a:extLst>
              <a:ext uri="{FF2B5EF4-FFF2-40B4-BE49-F238E27FC236}">
                <a16:creationId xmlns:a16="http://schemas.microsoft.com/office/drawing/2014/main" id="{393DA2FC-0EC5-3C81-6D56-76827FA21CE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553"/>
          <a:stretch>
            <a:fillRect/>
          </a:stretch>
        </p:blipFill>
        <p:spPr bwMode="auto">
          <a:xfrm>
            <a:off x="381000" y="6381750"/>
            <a:ext cx="38862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76" r:id="rId2"/>
    <p:sldLayoutId id="2147483877" r:id="rId3"/>
    <p:sldLayoutId id="2147483878" r:id="rId4"/>
    <p:sldLayoutId id="2147483879" r:id="rId5"/>
    <p:sldLayoutId id="2147483880" r:id="rId6"/>
    <p:sldLayoutId id="2147483881" r:id="rId7"/>
    <p:sldLayoutId id="2147483884" r:id="rId8"/>
  </p:sldLayoutIdLst>
  <p:hf sldNum="0"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Osaka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Osaka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Osaka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Osaka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Osaka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Osaka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Osaka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Osak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2675B4"/>
        </a:buClr>
        <a:buFont typeface="Wingdings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2675B4"/>
        </a:buClr>
        <a:buFont typeface="Wingdings" pitchFamily="2" charset="2"/>
        <a:buChar char="§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2675B4"/>
        </a:buClr>
        <a:buFont typeface="Wingdings" pitchFamily="2" charset="2"/>
        <a:buChar char="§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2675B4"/>
        </a:buClr>
        <a:buFont typeface="Wingdings" pitchFamily="2" charset="2"/>
        <a:buChar char="§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2675B4"/>
        </a:buClr>
        <a:buFont typeface="Wingdings" pitchFamily="2" charset="2"/>
        <a:buChar char="§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mailto:jpfarmer@bu.edu" TargetMode="Externa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yzheng93@bu.edu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Relationship Id="rId5" Type="http://schemas.openxmlformats.org/officeDocument/2006/relationships/hyperlink" Target="mailto:sbgold@bu.edu" TargetMode="Externa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hyperlink" Target="mailto:postdocs@bu.edu" TargetMode="External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hyperlink" Target="mailto:sch1@bu.edu" TargetMode="External"/><Relationship Id="rId5" Type="http://schemas.openxmlformats.org/officeDocument/2006/relationships/hyperlink" Target="mailto:rcr@bu.edu" TargetMode="External"/><Relationship Id="rId4" Type="http://schemas.openxmlformats.org/officeDocument/2006/relationships/hyperlink" Target="mailto:d@bu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>
            <a:extLst>
              <a:ext uri="{FF2B5EF4-FFF2-40B4-BE49-F238E27FC236}">
                <a16:creationId xmlns:a16="http://schemas.microsoft.com/office/drawing/2014/main" id="{1F917999-04BE-67D5-1775-F1803EB9BC2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Supporting faculty mentors, postdocs and PhD students</a:t>
            </a:r>
          </a:p>
        </p:txBody>
      </p:sp>
      <p:sp>
        <p:nvSpPr>
          <p:cNvPr id="5122" name="Rectangle 3">
            <a:extLst>
              <a:ext uri="{FF2B5EF4-FFF2-40B4-BE49-F238E27FC236}">
                <a16:creationId xmlns:a16="http://schemas.microsoft.com/office/drawing/2014/main" id="{4BCAC1D3-83A0-2B05-78C1-8D69B23FCF9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en-US" altLang="en-US" sz="2000" dirty="0">
              <a:solidFill>
                <a:srgbClr val="606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altLang="en-US" sz="2000" dirty="0">
                <a:solidFill>
                  <a:srgbClr val="606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Sarah </a:t>
            </a:r>
            <a:r>
              <a:rPr lang="en-US" altLang="en-US" sz="2000" dirty="0" err="1">
                <a:solidFill>
                  <a:srgbClr val="606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Chobot</a:t>
            </a:r>
            <a:r>
              <a:rPr lang="en-US" altLang="en-US" sz="2000" dirty="0">
                <a:solidFill>
                  <a:srgbClr val="606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000" dirty="0" err="1">
                <a:solidFill>
                  <a:srgbClr val="606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Hokanson</a:t>
            </a:r>
            <a:r>
              <a:rPr lang="en-US" altLang="en-US" sz="2000" dirty="0">
                <a:solidFill>
                  <a:srgbClr val="606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PhD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n-US" sz="2000" dirty="0">
                <a:solidFill>
                  <a:srgbClr val="606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Assistant Vice President and Assistant Provost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n-US" sz="2000" dirty="0">
                <a:solidFill>
                  <a:srgbClr val="606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Research Development and PhD &amp; Postdoctoral Affairs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BE0AAA3-BF3A-BB48-B883-492A5C684748}"/>
              </a:ext>
            </a:extLst>
          </p:cNvPr>
          <p:cNvSpPr txBox="1"/>
          <p:nvPr/>
        </p:nvSpPr>
        <p:spPr>
          <a:xfrm>
            <a:off x="294539" y="2504784"/>
            <a:ext cx="6314633" cy="3194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provide services and resources for postdocs, doctoral students, faculty mentors and departments.</a:t>
            </a:r>
          </a:p>
          <a:p>
            <a:endParaRPr lang="en-US" sz="1125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92881" indent="-192881">
              <a:lnSpc>
                <a:spcPct val="114000"/>
              </a:lnSpc>
              <a:spcAft>
                <a:spcPts val="450"/>
              </a:spcAft>
              <a:buFont typeface="Arial" charset="0"/>
              <a:buChar char="•"/>
            </a:pPr>
            <a:r>
              <a:rPr lang="en-US" sz="1350" b="1" dirty="0">
                <a:latin typeface="Calibri" panose="020F0502020204030204" pitchFamily="34" charset="0"/>
                <a:cs typeface="Calibri" panose="020F0502020204030204" pitchFamily="34" charset="0"/>
              </a:rPr>
              <a:t>Research development: </a:t>
            </a:r>
            <a:r>
              <a:rPr lang="en-US" sz="1350" dirty="0">
                <a:latin typeface="Calibri" panose="020F0502020204030204" pitchFamily="34" charset="0"/>
                <a:cs typeface="Calibri" panose="020F0502020204030204" pitchFamily="34" charset="0"/>
              </a:rPr>
              <a:t>Support our faculty to be competitive for research awards and scholarly recognition</a:t>
            </a:r>
          </a:p>
          <a:p>
            <a:pPr marL="192881" indent="-192881">
              <a:lnSpc>
                <a:spcPct val="114000"/>
              </a:lnSpc>
              <a:spcAft>
                <a:spcPts val="450"/>
              </a:spcAft>
              <a:buFont typeface="Arial" charset="0"/>
              <a:buChar char="•"/>
            </a:pPr>
            <a:r>
              <a:rPr lang="en-US" sz="1350" b="1" dirty="0">
                <a:latin typeface="Calibri" panose="020F0502020204030204" pitchFamily="34" charset="0"/>
                <a:cs typeface="Calibri" panose="020F0502020204030204" pitchFamily="34" charset="0"/>
              </a:rPr>
              <a:t>Professional development: </a:t>
            </a:r>
            <a:r>
              <a:rPr lang="en-US" sz="1350" dirty="0">
                <a:latin typeface="Calibri" panose="020F0502020204030204" pitchFamily="34" charset="0"/>
                <a:cs typeface="Calibri" panose="020F0502020204030204" pitchFamily="34" charset="0"/>
              </a:rPr>
              <a:t>Skill building and fulfilling core competencies at each stage from PhD student to postdoc to faculty mentor</a:t>
            </a:r>
          </a:p>
          <a:p>
            <a:pPr marL="192881" indent="-192881">
              <a:lnSpc>
                <a:spcPct val="114000"/>
              </a:lnSpc>
              <a:spcAft>
                <a:spcPts val="450"/>
              </a:spcAft>
              <a:buFont typeface="Arial" charset="0"/>
              <a:buChar char="•"/>
            </a:pPr>
            <a:r>
              <a:rPr lang="en-US" sz="1350" b="1" dirty="0">
                <a:latin typeface="Calibri" panose="020F0502020204030204" pitchFamily="34" charset="0"/>
                <a:cs typeface="Calibri" panose="020F0502020204030204" pitchFamily="34" charset="0"/>
              </a:rPr>
              <a:t>Student and postdoctoral affairs:</a:t>
            </a:r>
            <a:r>
              <a:rPr lang="en-US" sz="1350" dirty="0">
                <a:latin typeface="Calibri" panose="020F0502020204030204" pitchFamily="34" charset="0"/>
                <a:cs typeface="Calibri" panose="020F0502020204030204" pitchFamily="34" charset="0"/>
              </a:rPr>
              <a:t> Create policies, guidelines, and initiatives that support equitable and competitive training environments </a:t>
            </a:r>
          </a:p>
          <a:p>
            <a:pPr marL="192881" indent="-192881">
              <a:lnSpc>
                <a:spcPct val="114000"/>
              </a:lnSpc>
              <a:spcAft>
                <a:spcPts val="450"/>
              </a:spcAft>
              <a:buFont typeface="Arial" charset="0"/>
              <a:buChar char="•"/>
            </a:pPr>
            <a:r>
              <a:rPr lang="en-US" sz="1350" b="1" dirty="0">
                <a:latin typeface="Calibri" panose="020F0502020204030204" pitchFamily="34" charset="0"/>
                <a:cs typeface="Calibri" panose="020F0502020204030204" pitchFamily="34" charset="0"/>
              </a:rPr>
              <a:t>Data: </a:t>
            </a:r>
            <a:r>
              <a:rPr lang="en-US" sz="1350" dirty="0">
                <a:latin typeface="Calibri" panose="020F0502020204030204" pitchFamily="34" charset="0"/>
                <a:cs typeface="Calibri" panose="020F0502020204030204" pitchFamily="34" charset="0"/>
              </a:rPr>
              <a:t>Support data-driven decision making, postdoctoral tracking, and research metrics</a:t>
            </a:r>
          </a:p>
          <a:p>
            <a:pPr marL="192881" indent="-192881">
              <a:lnSpc>
                <a:spcPct val="114000"/>
              </a:lnSpc>
              <a:spcAft>
                <a:spcPts val="450"/>
              </a:spcAft>
              <a:buFont typeface="Arial" charset="0"/>
              <a:buChar char="•"/>
            </a:pPr>
            <a:r>
              <a:rPr lang="en-US" sz="1350" b="1" dirty="0">
                <a:latin typeface="Calibri" panose="020F0502020204030204" pitchFamily="34" charset="0"/>
                <a:cs typeface="Calibri" panose="020F0502020204030204" pitchFamily="34" charset="0"/>
              </a:rPr>
              <a:t>Grant-funded programs: </a:t>
            </a:r>
            <a:r>
              <a:rPr lang="en-US" sz="1350" dirty="0">
                <a:latin typeface="Calibri" panose="020F0502020204030204" pitchFamily="34" charset="0"/>
                <a:cs typeface="Calibri" panose="020F0502020204030204" pitchFamily="34" charset="0"/>
              </a:rPr>
              <a:t>Build national reputation and create impact at scale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EC0D8C5-4FED-624B-83F3-09F6A179800D}"/>
              </a:ext>
            </a:extLst>
          </p:cNvPr>
          <p:cNvSpPr txBox="1"/>
          <p:nvPr/>
        </p:nvSpPr>
        <p:spPr>
          <a:xfrm>
            <a:off x="170080" y="1172078"/>
            <a:ext cx="761678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50" b="1" dirty="0">
                <a:solidFill>
                  <a:srgbClr val="353C4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Research Development and PhD &amp; Postdoctoral Affairs </a:t>
            </a:r>
            <a:r>
              <a:rPr lang="en-US" sz="225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bu.edu</a:t>
            </a:r>
            <a:r>
              <a:rPr lang="en-US" sz="225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/postdocs; </a:t>
            </a:r>
            <a:r>
              <a:rPr lang="en-US" sz="225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bu.edu</a:t>
            </a:r>
            <a:r>
              <a:rPr lang="en-US" sz="225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/grad; </a:t>
            </a:r>
            <a:r>
              <a:rPr lang="en-US" sz="225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bu.edu</a:t>
            </a:r>
            <a:r>
              <a:rPr lang="en-US" sz="225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/research support</a:t>
            </a:r>
            <a:endParaRPr lang="en-US" sz="2250" b="1" dirty="0">
              <a:solidFill>
                <a:srgbClr val="353C4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5D45D55-4A35-BC4B-98B7-AB8D665A388D}"/>
              </a:ext>
            </a:extLst>
          </p:cNvPr>
          <p:cNvCxnSpPr>
            <a:cxnSpLocks/>
          </p:cNvCxnSpPr>
          <p:nvPr/>
        </p:nvCxnSpPr>
        <p:spPr>
          <a:xfrm>
            <a:off x="6705600" y="2481117"/>
            <a:ext cx="0" cy="3090113"/>
          </a:xfrm>
          <a:prstGeom prst="line">
            <a:avLst/>
          </a:prstGeom>
          <a:ln w="38100">
            <a:solidFill>
              <a:srgbClr val="CFCFC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451CBCFB-0B45-B345-AD05-4EBFB1A4BF3A}"/>
              </a:ext>
            </a:extLst>
          </p:cNvPr>
          <p:cNvSpPr txBox="1"/>
          <p:nvPr/>
        </p:nvSpPr>
        <p:spPr>
          <a:xfrm>
            <a:off x="7277636" y="4216346"/>
            <a:ext cx="15718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Sarah Hokanson, PhD</a:t>
            </a:r>
          </a:p>
          <a:p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Assistant Vice President and Assistant Provost</a:t>
            </a:r>
          </a:p>
          <a:p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sch1@bu.edu</a:t>
            </a:r>
          </a:p>
          <a:p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617-358-2111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21980D2-B565-9F4E-8D2A-4E8A0B268C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33" r="31307"/>
          <a:stretch/>
        </p:blipFill>
        <p:spPr bwMode="auto">
          <a:xfrm>
            <a:off x="7337869" y="2481117"/>
            <a:ext cx="1305443" cy="1605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18350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>
            <a:extLst>
              <a:ext uri="{FF2B5EF4-FFF2-40B4-BE49-F238E27FC236}">
                <a16:creationId xmlns:a16="http://schemas.microsoft.com/office/drawing/2014/main" id="{1F917999-04BE-67D5-1775-F1803EB9BC2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Research Development</a:t>
            </a:r>
          </a:p>
        </p:txBody>
      </p:sp>
      <p:sp>
        <p:nvSpPr>
          <p:cNvPr id="5122" name="Rectangle 3">
            <a:extLst>
              <a:ext uri="{FF2B5EF4-FFF2-40B4-BE49-F238E27FC236}">
                <a16:creationId xmlns:a16="http://schemas.microsoft.com/office/drawing/2014/main" id="{4BCAC1D3-83A0-2B05-78C1-8D69B23FCF9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en-US" sz="2000" i="1" dirty="0">
                <a:solidFill>
                  <a:srgbClr val="606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Supporting faculty research, scholarship, and mentorship</a:t>
            </a:r>
          </a:p>
          <a:p>
            <a:pPr eaLnBrk="1" hangingPunct="1">
              <a:buFont typeface="Wingdings" pitchFamily="2" charset="2"/>
              <a:buNone/>
            </a:pPr>
            <a:endParaRPr lang="en-US" altLang="en-US" sz="2000" dirty="0">
              <a:solidFill>
                <a:srgbClr val="606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68191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BE0AAA3-BF3A-BB48-B883-492A5C684748}"/>
              </a:ext>
            </a:extLst>
          </p:cNvPr>
          <p:cNvSpPr txBox="1"/>
          <p:nvPr/>
        </p:nvSpPr>
        <p:spPr>
          <a:xfrm>
            <a:off x="170080" y="2226880"/>
            <a:ext cx="6314633" cy="31540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support faculty research and scholarship:</a:t>
            </a:r>
          </a:p>
          <a:p>
            <a:endParaRPr lang="en-US" sz="1125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92881" indent="-192881">
              <a:lnSpc>
                <a:spcPct val="114000"/>
              </a:lnSpc>
              <a:spcAft>
                <a:spcPts val="450"/>
              </a:spcAft>
              <a:buFont typeface="Arial" charset="0"/>
              <a:buChar char="•"/>
            </a:pPr>
            <a:r>
              <a:rPr lang="en-US" sz="1350" b="1" dirty="0">
                <a:latin typeface="Calibri" panose="020F0502020204030204" pitchFamily="34" charset="0"/>
                <a:cs typeface="Calibri" panose="020F0502020204030204" pitchFamily="34" charset="0"/>
              </a:rPr>
              <a:t>Finding funding: </a:t>
            </a:r>
            <a:r>
              <a:rPr lang="en-US" sz="1350" dirty="0">
                <a:latin typeface="Calibri" panose="020F0502020204030204" pitchFamily="34" charset="0"/>
                <a:cs typeface="Calibri" panose="020F0502020204030204" pitchFamily="34" charset="0"/>
              </a:rPr>
              <a:t>help you find the funding opportunities relevant to your expertise; oversee limited submission process</a:t>
            </a:r>
            <a:endParaRPr lang="en-US" sz="135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92881" indent="-192881">
              <a:lnSpc>
                <a:spcPct val="114000"/>
              </a:lnSpc>
              <a:spcAft>
                <a:spcPts val="450"/>
              </a:spcAft>
              <a:buFont typeface="Arial" charset="0"/>
              <a:buChar char="•"/>
            </a:pPr>
            <a:r>
              <a:rPr lang="en-US" sz="1350" b="1" dirty="0">
                <a:latin typeface="Calibri" panose="020F0502020204030204" pitchFamily="34" charset="0"/>
                <a:cs typeface="Calibri" panose="020F0502020204030204" pitchFamily="34" charset="0"/>
              </a:rPr>
              <a:t>Tools and templates</a:t>
            </a:r>
            <a:r>
              <a:rPr lang="en-US" sz="1350" dirty="0">
                <a:latin typeface="Calibri" panose="020F0502020204030204" pitchFamily="34" charset="0"/>
                <a:cs typeface="Calibri" panose="020F0502020204030204" pitchFamily="34" charset="0"/>
              </a:rPr>
              <a:t>: create a data pipeline to support large-scale grants; develop template language for proposal materials and letters of support; checklists for grant submissions</a:t>
            </a:r>
          </a:p>
          <a:p>
            <a:pPr marL="192881" indent="-192881">
              <a:lnSpc>
                <a:spcPct val="114000"/>
              </a:lnSpc>
              <a:spcAft>
                <a:spcPts val="450"/>
              </a:spcAft>
              <a:buFont typeface="Arial" charset="0"/>
              <a:buChar char="•"/>
            </a:pPr>
            <a:r>
              <a:rPr lang="en-US" sz="1350" b="1" dirty="0">
                <a:latin typeface="Calibri" panose="020F0502020204030204" pitchFamily="34" charset="0"/>
                <a:cs typeface="Calibri" panose="020F0502020204030204" pitchFamily="34" charset="0"/>
              </a:rPr>
              <a:t>Consultations: </a:t>
            </a:r>
            <a:r>
              <a:rPr lang="en-US" sz="1350" dirty="0">
                <a:latin typeface="Calibri" panose="020F0502020204030204" pitchFamily="34" charset="0"/>
                <a:cs typeface="Calibri" panose="020F0502020204030204" pitchFamily="34" charset="0"/>
              </a:rPr>
              <a:t>develop proposal ideas and execute funded work</a:t>
            </a:r>
          </a:p>
          <a:p>
            <a:pPr marL="192881" indent="-192881">
              <a:lnSpc>
                <a:spcPct val="114000"/>
              </a:lnSpc>
              <a:spcAft>
                <a:spcPts val="450"/>
              </a:spcAft>
              <a:buFont typeface="Arial" charset="0"/>
              <a:buChar char="•"/>
            </a:pPr>
            <a:r>
              <a:rPr lang="en-US" sz="1350" b="1" dirty="0">
                <a:latin typeface="Calibri" panose="020F0502020204030204" pitchFamily="34" charset="0"/>
                <a:cs typeface="Calibri" panose="020F0502020204030204" pitchFamily="34" charset="0"/>
              </a:rPr>
              <a:t>Professional development: </a:t>
            </a:r>
            <a:r>
              <a:rPr lang="en-US" sz="1350" dirty="0">
                <a:latin typeface="Calibri" panose="020F0502020204030204" pitchFamily="34" charset="0"/>
                <a:cs typeface="Calibri" panose="020F0502020204030204" pitchFamily="34" charset="0"/>
              </a:rPr>
              <a:t>grant writing workshops, research mentor training, project and people management</a:t>
            </a:r>
          </a:p>
          <a:p>
            <a:pPr marL="192881" indent="-192881">
              <a:lnSpc>
                <a:spcPct val="114000"/>
              </a:lnSpc>
              <a:spcAft>
                <a:spcPts val="450"/>
              </a:spcAft>
              <a:buFont typeface="Arial" charset="0"/>
              <a:buChar char="•"/>
            </a:pPr>
            <a:r>
              <a:rPr lang="en-US" sz="1350" b="1" dirty="0">
                <a:latin typeface="Calibri" panose="020F0502020204030204" pitchFamily="34" charset="0"/>
                <a:cs typeface="Calibri" panose="020F0502020204030204" pitchFamily="34" charset="0"/>
              </a:rPr>
              <a:t>Fostering collaborations:</a:t>
            </a:r>
            <a:r>
              <a:rPr lang="en-US" sz="1350" dirty="0">
                <a:latin typeface="Calibri" panose="020F0502020204030204" pitchFamily="34" charset="0"/>
                <a:cs typeface="Calibri" panose="020F0502020204030204" pitchFamily="34" charset="0"/>
              </a:rPr>
              <a:t> find partners externally and internally to support your research ideas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EC0D8C5-4FED-624B-83F3-09F6A179800D}"/>
              </a:ext>
            </a:extLst>
          </p:cNvPr>
          <p:cNvSpPr txBox="1"/>
          <p:nvPr/>
        </p:nvSpPr>
        <p:spPr>
          <a:xfrm>
            <a:off x="170080" y="1172078"/>
            <a:ext cx="7616786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50" b="1" dirty="0">
                <a:solidFill>
                  <a:srgbClr val="353C4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Research Development </a:t>
            </a:r>
            <a:r>
              <a:rPr lang="en-US" sz="225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bu.edu</a:t>
            </a:r>
            <a:r>
              <a:rPr lang="en-US" sz="225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n-US" sz="225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researchsupport</a:t>
            </a:r>
            <a:endParaRPr lang="en-US" sz="2250" b="1" dirty="0">
              <a:solidFill>
                <a:srgbClr val="353C4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5D45D55-4A35-BC4B-98B7-AB8D665A388D}"/>
              </a:ext>
            </a:extLst>
          </p:cNvPr>
          <p:cNvCxnSpPr>
            <a:cxnSpLocks/>
          </p:cNvCxnSpPr>
          <p:nvPr/>
        </p:nvCxnSpPr>
        <p:spPr>
          <a:xfrm>
            <a:off x="6709350" y="1864576"/>
            <a:ext cx="0" cy="3343633"/>
          </a:xfrm>
          <a:prstGeom prst="line">
            <a:avLst/>
          </a:prstGeom>
          <a:ln w="38100">
            <a:solidFill>
              <a:srgbClr val="CFCFC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451CBCFB-0B45-B345-AD05-4EBFB1A4BF3A}"/>
              </a:ext>
            </a:extLst>
          </p:cNvPr>
          <p:cNvSpPr txBox="1"/>
          <p:nvPr/>
        </p:nvSpPr>
        <p:spPr>
          <a:xfrm>
            <a:off x="7083821" y="4339112"/>
            <a:ext cx="1571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Joe Farmer</a:t>
            </a:r>
          </a:p>
          <a:p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Data Analyst and Program Manager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jpfarmer@bu.edu</a:t>
            </a:r>
            <a:r>
              <a:rPr lang="en-US" sz="1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85B9269A-C90F-873D-6017-CF58BB3D5F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3835" y="2226880"/>
            <a:ext cx="1571811" cy="1753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43864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>
            <a:extLst>
              <a:ext uri="{FF2B5EF4-FFF2-40B4-BE49-F238E27FC236}">
                <a16:creationId xmlns:a16="http://schemas.microsoft.com/office/drawing/2014/main" id="{1F917999-04BE-67D5-1775-F1803EB9BC2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Postdoctoral Affairs</a:t>
            </a:r>
          </a:p>
        </p:txBody>
      </p:sp>
      <p:sp>
        <p:nvSpPr>
          <p:cNvPr id="5122" name="Rectangle 3">
            <a:extLst>
              <a:ext uri="{FF2B5EF4-FFF2-40B4-BE49-F238E27FC236}">
                <a16:creationId xmlns:a16="http://schemas.microsoft.com/office/drawing/2014/main" id="{4BCAC1D3-83A0-2B05-78C1-8D69B23FCF9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en-US" sz="2000" i="1" dirty="0">
                <a:solidFill>
                  <a:srgbClr val="606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Supporting the postdoc training experience at BU and advancing postdocs towards their next career steps</a:t>
            </a:r>
          </a:p>
          <a:p>
            <a:pPr eaLnBrk="1" hangingPunct="1">
              <a:buFont typeface="Wingdings" pitchFamily="2" charset="2"/>
              <a:buNone/>
            </a:pPr>
            <a:endParaRPr lang="en-US" altLang="en-US" sz="2000" dirty="0">
              <a:solidFill>
                <a:srgbClr val="606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70314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BE0AAA3-BF3A-BB48-B883-492A5C684748}"/>
              </a:ext>
            </a:extLst>
          </p:cNvPr>
          <p:cNvSpPr txBox="1"/>
          <p:nvPr/>
        </p:nvSpPr>
        <p:spPr>
          <a:xfrm>
            <a:off x="170080" y="2226880"/>
            <a:ext cx="6314633" cy="2981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support all aspects of the postdoctoral experience at BU</a:t>
            </a:r>
          </a:p>
          <a:p>
            <a:endParaRPr lang="en-US" sz="1125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92881" indent="-192881">
              <a:lnSpc>
                <a:spcPct val="114000"/>
              </a:lnSpc>
              <a:spcAft>
                <a:spcPts val="450"/>
              </a:spcAft>
              <a:buFont typeface="Arial" charset="0"/>
              <a:buChar char="•"/>
            </a:pPr>
            <a:r>
              <a:rPr lang="en-US" sz="1350" b="1" dirty="0">
                <a:latin typeface="Calibri" panose="020F0502020204030204" pitchFamily="34" charset="0"/>
                <a:cs typeface="Calibri" panose="020F0502020204030204" pitchFamily="34" charset="0"/>
              </a:rPr>
              <a:t>Professional Development: </a:t>
            </a:r>
            <a:r>
              <a:rPr lang="en-US" sz="1350" dirty="0">
                <a:latin typeface="Calibri" panose="020F0502020204030204" pitchFamily="34" charset="0"/>
                <a:cs typeface="Calibri" panose="020F0502020204030204" pitchFamily="34" charset="0"/>
              </a:rPr>
              <a:t>Build skills for postdocs through in-person workshops and online courses (Postdoc Academy)</a:t>
            </a:r>
          </a:p>
          <a:p>
            <a:pPr marL="192881" indent="-192881">
              <a:lnSpc>
                <a:spcPct val="114000"/>
              </a:lnSpc>
              <a:spcAft>
                <a:spcPts val="450"/>
              </a:spcAft>
              <a:buFont typeface="Arial" charset="0"/>
              <a:buChar char="•"/>
            </a:pPr>
            <a:r>
              <a:rPr lang="en-US" sz="1350" b="1" dirty="0">
                <a:latin typeface="Calibri" panose="020F0502020204030204" pitchFamily="34" charset="0"/>
                <a:cs typeface="Calibri" panose="020F0502020204030204" pitchFamily="34" charset="0"/>
              </a:rPr>
              <a:t>Community</a:t>
            </a:r>
            <a:r>
              <a:rPr lang="en-US" sz="1350" dirty="0">
                <a:latin typeface="Calibri" panose="020F0502020204030204" pitchFamily="34" charset="0"/>
                <a:cs typeface="Calibri" panose="020F0502020204030204" pitchFamily="34" charset="0"/>
              </a:rPr>
              <a:t>: Partner with our postdoc association to help postdocs connect to colleagues across our campuses</a:t>
            </a:r>
          </a:p>
          <a:p>
            <a:pPr marL="192881" indent="-192881">
              <a:lnSpc>
                <a:spcPct val="114000"/>
              </a:lnSpc>
              <a:spcAft>
                <a:spcPts val="450"/>
              </a:spcAft>
              <a:buFont typeface="Arial" charset="0"/>
              <a:buChar char="•"/>
            </a:pPr>
            <a:r>
              <a:rPr lang="en-US" sz="1350" b="1" dirty="0">
                <a:latin typeface="Calibri" panose="020F0502020204030204" pitchFamily="34" charset="0"/>
                <a:cs typeface="Calibri" panose="020F0502020204030204" pitchFamily="34" charset="0"/>
              </a:rPr>
              <a:t>Advising: </a:t>
            </a:r>
            <a:r>
              <a:rPr lang="en-US" sz="1350" dirty="0">
                <a:latin typeface="Calibri" panose="020F0502020204030204" pitchFamily="34" charset="0"/>
                <a:cs typeface="Calibri" panose="020F0502020204030204" pitchFamily="34" charset="0"/>
              </a:rPr>
              <a:t>Work with postdocs during postdoc orientation and through one-on-one appointments</a:t>
            </a:r>
          </a:p>
          <a:p>
            <a:pPr marL="192881" indent="-192881">
              <a:lnSpc>
                <a:spcPct val="114000"/>
              </a:lnSpc>
              <a:spcAft>
                <a:spcPts val="450"/>
              </a:spcAft>
              <a:buFont typeface="Arial" charset="0"/>
              <a:buChar char="•"/>
            </a:pPr>
            <a:r>
              <a:rPr lang="en-US" sz="1350" b="1" dirty="0">
                <a:latin typeface="Calibri" panose="020F0502020204030204" pitchFamily="34" charset="0"/>
                <a:cs typeface="Calibri" panose="020F0502020204030204" pitchFamily="34" charset="0"/>
              </a:rPr>
              <a:t>Data: </a:t>
            </a:r>
            <a:r>
              <a:rPr lang="en-US" sz="1350" dirty="0">
                <a:latin typeface="Calibri" panose="020F0502020204030204" pitchFamily="34" charset="0"/>
                <a:cs typeface="Calibri" panose="020F0502020204030204" pitchFamily="34" charset="0"/>
              </a:rPr>
              <a:t>Manage information about our postdocs, collect research data</a:t>
            </a:r>
          </a:p>
          <a:p>
            <a:pPr marL="192881" indent="-192881">
              <a:lnSpc>
                <a:spcPct val="114000"/>
              </a:lnSpc>
              <a:spcAft>
                <a:spcPts val="450"/>
              </a:spcAft>
              <a:buFont typeface="Arial" charset="0"/>
              <a:buChar char="•"/>
            </a:pPr>
            <a:r>
              <a:rPr lang="en-US" sz="1350" b="1" dirty="0">
                <a:latin typeface="Calibri" panose="020F0502020204030204" pitchFamily="34" charset="0"/>
                <a:cs typeface="Calibri" panose="020F0502020204030204" pitchFamily="34" charset="0"/>
              </a:rPr>
              <a:t>Grant-funded programs: </a:t>
            </a:r>
            <a:r>
              <a:rPr lang="en-US" sz="1350" dirty="0">
                <a:latin typeface="Calibri" panose="020F0502020204030204" pitchFamily="34" charset="0"/>
                <a:cs typeface="Calibri" panose="020F0502020204030204" pitchFamily="34" charset="0"/>
              </a:rPr>
              <a:t>Build national reputation and create impact at scale</a:t>
            </a:r>
          </a:p>
          <a:p>
            <a:pPr marL="192881" indent="-192881">
              <a:lnSpc>
                <a:spcPct val="114000"/>
              </a:lnSpc>
              <a:spcAft>
                <a:spcPts val="450"/>
              </a:spcAft>
              <a:buFont typeface="Arial" charset="0"/>
              <a:buChar char="•"/>
            </a:pPr>
            <a:r>
              <a:rPr lang="en-US" sz="1350" b="1" dirty="0">
                <a:latin typeface="Calibri" panose="020F0502020204030204" pitchFamily="34" charset="0"/>
                <a:cs typeface="Calibri" panose="020F0502020204030204" pitchFamily="34" charset="0"/>
              </a:rPr>
              <a:t>Policy: </a:t>
            </a:r>
            <a:r>
              <a:rPr lang="en-US" sz="1350" dirty="0">
                <a:latin typeface="Calibri" panose="020F0502020204030204" pitchFamily="34" charset="0"/>
                <a:cs typeface="Calibri" panose="020F0502020204030204" pitchFamily="34" charset="0"/>
              </a:rPr>
              <a:t>Support equitable and competitive training environments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EC0D8C5-4FED-624B-83F3-09F6A179800D}"/>
              </a:ext>
            </a:extLst>
          </p:cNvPr>
          <p:cNvSpPr txBox="1"/>
          <p:nvPr/>
        </p:nvSpPr>
        <p:spPr>
          <a:xfrm>
            <a:off x="170080" y="1172078"/>
            <a:ext cx="7616786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50" b="1" dirty="0">
                <a:solidFill>
                  <a:srgbClr val="353C4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Postdoctoral Affairs </a:t>
            </a:r>
            <a:r>
              <a:rPr lang="en-US" sz="225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bu.edu/postdocs</a:t>
            </a:r>
            <a:endParaRPr lang="en-US" sz="2250" b="1" dirty="0">
              <a:solidFill>
                <a:srgbClr val="353C4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5D45D55-4A35-BC4B-98B7-AB8D665A388D}"/>
              </a:ext>
            </a:extLst>
          </p:cNvPr>
          <p:cNvCxnSpPr>
            <a:cxnSpLocks/>
          </p:cNvCxnSpPr>
          <p:nvPr/>
        </p:nvCxnSpPr>
        <p:spPr>
          <a:xfrm>
            <a:off x="6709350" y="1864576"/>
            <a:ext cx="0" cy="3343633"/>
          </a:xfrm>
          <a:prstGeom prst="line">
            <a:avLst/>
          </a:prstGeom>
          <a:ln w="38100">
            <a:solidFill>
              <a:srgbClr val="CFCFC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451CBCFB-0B45-B345-AD05-4EBFB1A4BF3A}"/>
              </a:ext>
            </a:extLst>
          </p:cNvPr>
          <p:cNvSpPr txBox="1"/>
          <p:nvPr/>
        </p:nvSpPr>
        <p:spPr>
          <a:xfrm>
            <a:off x="7277636" y="3669055"/>
            <a:ext cx="1571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Pallavi </a:t>
            </a:r>
            <a:r>
              <a:rPr lang="en-US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Eswara</a:t>
            </a:r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Director</a:t>
            </a:r>
          </a:p>
          <a:p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20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eswara@bu.edu</a:t>
            </a:r>
            <a:endParaRPr lang="en-US" sz="1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B0325FE-C793-FFAA-BF3D-8CE6462930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4919" y="1798295"/>
            <a:ext cx="1403894" cy="139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0607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>
            <a:extLst>
              <a:ext uri="{FF2B5EF4-FFF2-40B4-BE49-F238E27FC236}">
                <a16:creationId xmlns:a16="http://schemas.microsoft.com/office/drawing/2014/main" id="{1F917999-04BE-67D5-1775-F1803EB9BC2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PhD Student Affairs</a:t>
            </a:r>
          </a:p>
        </p:txBody>
      </p:sp>
      <p:sp>
        <p:nvSpPr>
          <p:cNvPr id="5122" name="Rectangle 3">
            <a:extLst>
              <a:ext uri="{FF2B5EF4-FFF2-40B4-BE49-F238E27FC236}">
                <a16:creationId xmlns:a16="http://schemas.microsoft.com/office/drawing/2014/main" id="{4BCAC1D3-83A0-2B05-78C1-8D69B23FCF9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en-US" sz="2000" i="1" dirty="0">
                <a:solidFill>
                  <a:srgbClr val="606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Supporting the PhD student experience</a:t>
            </a:r>
            <a:endParaRPr lang="en-US" altLang="en-US" sz="2000" dirty="0">
              <a:solidFill>
                <a:srgbClr val="606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38753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BE0AAA3-BF3A-BB48-B883-492A5C684748}"/>
              </a:ext>
            </a:extLst>
          </p:cNvPr>
          <p:cNvSpPr txBox="1"/>
          <p:nvPr/>
        </p:nvSpPr>
        <p:spPr>
          <a:xfrm>
            <a:off x="170080" y="2226880"/>
            <a:ext cx="6314633" cy="2744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support the PhD experience at BU</a:t>
            </a:r>
          </a:p>
          <a:p>
            <a:endParaRPr lang="en-US" sz="1125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92881" indent="-192881">
              <a:lnSpc>
                <a:spcPct val="114000"/>
              </a:lnSpc>
              <a:spcAft>
                <a:spcPts val="450"/>
              </a:spcAft>
              <a:buFont typeface="Arial" charset="0"/>
              <a:buChar char="•"/>
            </a:pPr>
            <a:r>
              <a:rPr lang="en-US" sz="1350" b="1" dirty="0">
                <a:latin typeface="Calibri" panose="020F0502020204030204" pitchFamily="34" charset="0"/>
                <a:cs typeface="Calibri" panose="020F0502020204030204" pitchFamily="34" charset="0"/>
              </a:rPr>
              <a:t>Professional Development: </a:t>
            </a:r>
            <a:r>
              <a:rPr lang="en-US" sz="1350" dirty="0">
                <a:latin typeface="Calibri" panose="020F0502020204030204" pitchFamily="34" charset="0"/>
                <a:cs typeface="Calibri" panose="020F0502020204030204" pitchFamily="34" charset="0"/>
              </a:rPr>
              <a:t>Build skills for PhD students through in-person workshops and micro-credentialling (PhD Progression)</a:t>
            </a:r>
          </a:p>
          <a:p>
            <a:pPr marL="192881" indent="-192881">
              <a:lnSpc>
                <a:spcPct val="114000"/>
              </a:lnSpc>
              <a:spcAft>
                <a:spcPts val="450"/>
              </a:spcAft>
              <a:buFont typeface="Arial" charset="0"/>
              <a:buChar char="•"/>
            </a:pPr>
            <a:r>
              <a:rPr lang="en-US" sz="1350" b="1" dirty="0">
                <a:latin typeface="Calibri" panose="020F0502020204030204" pitchFamily="34" charset="0"/>
                <a:cs typeface="Calibri" panose="020F0502020204030204" pitchFamily="34" charset="0"/>
              </a:rPr>
              <a:t>Community</a:t>
            </a:r>
            <a:r>
              <a:rPr lang="en-US" sz="1350" dirty="0">
                <a:latin typeface="Calibri" panose="020F0502020204030204" pitchFamily="34" charset="0"/>
                <a:cs typeface="Calibri" panose="020F0502020204030204" pitchFamily="34" charset="0"/>
              </a:rPr>
              <a:t>: Partner with student organizations and our advisory board to connect students across our schools/colleges</a:t>
            </a:r>
          </a:p>
          <a:p>
            <a:pPr marL="192881" indent="-192881">
              <a:lnSpc>
                <a:spcPct val="114000"/>
              </a:lnSpc>
              <a:spcAft>
                <a:spcPts val="450"/>
              </a:spcAft>
              <a:buFont typeface="Arial" charset="0"/>
              <a:buChar char="•"/>
            </a:pPr>
            <a:r>
              <a:rPr lang="en-US" sz="1350" b="1" dirty="0">
                <a:latin typeface="Calibri" panose="020F0502020204030204" pitchFamily="34" charset="0"/>
                <a:cs typeface="Calibri" panose="020F0502020204030204" pitchFamily="34" charset="0"/>
              </a:rPr>
              <a:t>Advising: </a:t>
            </a:r>
            <a:r>
              <a:rPr lang="en-US" sz="1350" dirty="0">
                <a:latin typeface="Calibri" panose="020F0502020204030204" pitchFamily="34" charset="0"/>
                <a:cs typeface="Calibri" panose="020F0502020204030204" pitchFamily="34" charset="0"/>
              </a:rPr>
              <a:t>Work with students during monthly office hours</a:t>
            </a:r>
          </a:p>
          <a:p>
            <a:pPr marL="192881" indent="-192881">
              <a:lnSpc>
                <a:spcPct val="114000"/>
              </a:lnSpc>
              <a:spcAft>
                <a:spcPts val="450"/>
              </a:spcAft>
              <a:buFont typeface="Arial" charset="0"/>
              <a:buChar char="•"/>
            </a:pPr>
            <a:r>
              <a:rPr lang="en-US" sz="1350" b="1" dirty="0">
                <a:latin typeface="Calibri" panose="020F0502020204030204" pitchFamily="34" charset="0"/>
                <a:cs typeface="Calibri" panose="020F0502020204030204" pitchFamily="34" charset="0"/>
              </a:rPr>
              <a:t>Data: </a:t>
            </a:r>
            <a:r>
              <a:rPr lang="en-US" sz="1350" dirty="0">
                <a:latin typeface="Calibri" panose="020F0502020204030204" pitchFamily="34" charset="0"/>
                <a:cs typeface="Calibri" panose="020F0502020204030204" pitchFamily="34" charset="0"/>
              </a:rPr>
              <a:t>Collect program evaluation data</a:t>
            </a:r>
          </a:p>
          <a:p>
            <a:pPr marL="192881" indent="-192881">
              <a:lnSpc>
                <a:spcPct val="114000"/>
              </a:lnSpc>
              <a:spcAft>
                <a:spcPts val="450"/>
              </a:spcAft>
              <a:buFont typeface="Arial" charset="0"/>
              <a:buChar char="•"/>
            </a:pPr>
            <a:r>
              <a:rPr lang="en-US" sz="1350" b="1" dirty="0">
                <a:latin typeface="Calibri" panose="020F0502020204030204" pitchFamily="34" charset="0"/>
                <a:cs typeface="Calibri" panose="020F0502020204030204" pitchFamily="34" charset="0"/>
              </a:rPr>
              <a:t>Fellowships: </a:t>
            </a:r>
            <a:r>
              <a:rPr lang="en-US" sz="1350" dirty="0">
                <a:latin typeface="Calibri" panose="020F0502020204030204" pitchFamily="34" charset="0"/>
                <a:cs typeface="Calibri" panose="020F0502020204030204" pitchFamily="34" charset="0"/>
              </a:rPr>
              <a:t>Fund diverse leaders on campus and advance their scholarship</a:t>
            </a:r>
          </a:p>
          <a:p>
            <a:pPr marL="192881" indent="-192881">
              <a:lnSpc>
                <a:spcPct val="114000"/>
              </a:lnSpc>
              <a:spcAft>
                <a:spcPts val="450"/>
              </a:spcAft>
              <a:buFont typeface="Arial" charset="0"/>
              <a:buChar char="•"/>
            </a:pPr>
            <a:r>
              <a:rPr lang="en-US" sz="1350" b="1" dirty="0">
                <a:latin typeface="Calibri" panose="020F0502020204030204" pitchFamily="34" charset="0"/>
                <a:cs typeface="Calibri" panose="020F0502020204030204" pitchFamily="34" charset="0"/>
              </a:rPr>
              <a:t>Policy: </a:t>
            </a:r>
            <a:r>
              <a:rPr lang="en-US" sz="1350" dirty="0">
                <a:latin typeface="Calibri" panose="020F0502020204030204" pitchFamily="34" charset="0"/>
                <a:cs typeface="Calibri" panose="020F0502020204030204" pitchFamily="34" charset="0"/>
              </a:rPr>
              <a:t>Support equitable and competitive training environments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EC0D8C5-4FED-624B-83F3-09F6A179800D}"/>
              </a:ext>
            </a:extLst>
          </p:cNvPr>
          <p:cNvSpPr txBox="1"/>
          <p:nvPr/>
        </p:nvSpPr>
        <p:spPr>
          <a:xfrm>
            <a:off x="170080" y="1066800"/>
            <a:ext cx="7616786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50" b="1" dirty="0">
                <a:solidFill>
                  <a:srgbClr val="353C4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PhD Student Affairs </a:t>
            </a:r>
            <a:r>
              <a:rPr lang="en-US" sz="225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bu.edu</a:t>
            </a:r>
            <a:r>
              <a:rPr lang="en-US" sz="225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/grad</a:t>
            </a:r>
            <a:endParaRPr lang="en-US" sz="2250" b="1" dirty="0">
              <a:solidFill>
                <a:srgbClr val="353C4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5D45D55-4A35-BC4B-98B7-AB8D665A388D}"/>
              </a:ext>
            </a:extLst>
          </p:cNvPr>
          <p:cNvCxnSpPr>
            <a:cxnSpLocks/>
          </p:cNvCxnSpPr>
          <p:nvPr/>
        </p:nvCxnSpPr>
        <p:spPr>
          <a:xfrm>
            <a:off x="6709350" y="1864576"/>
            <a:ext cx="0" cy="3343633"/>
          </a:xfrm>
          <a:prstGeom prst="line">
            <a:avLst/>
          </a:prstGeom>
          <a:ln w="38100">
            <a:solidFill>
              <a:srgbClr val="CFCFC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74" name="Picture 2">
            <a:extLst>
              <a:ext uri="{FF2B5EF4-FFF2-40B4-BE49-F238E27FC236}">
                <a16:creationId xmlns:a16="http://schemas.microsoft.com/office/drawing/2014/main" id="{DEE264B8-FA87-4B96-B28C-DE4B45B995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4005" y="3498478"/>
            <a:ext cx="1365717" cy="1706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CDA8139-64D5-4E01-A64F-5572114C65EB}"/>
              </a:ext>
            </a:extLst>
          </p:cNvPr>
          <p:cNvSpPr txBox="1"/>
          <p:nvPr/>
        </p:nvSpPr>
        <p:spPr>
          <a:xfrm>
            <a:off x="7000949" y="5278903"/>
            <a:ext cx="1571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Emma Zheng</a:t>
            </a:r>
          </a:p>
          <a:p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Assistant Director</a:t>
            </a:r>
          </a:p>
          <a:p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yzheng93@bu.edu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3080" name="Picture 8">
            <a:extLst>
              <a:ext uri="{FF2B5EF4-FFF2-40B4-BE49-F238E27FC236}">
                <a16:creationId xmlns:a16="http://schemas.microsoft.com/office/drawing/2014/main" id="{30FCD59B-0849-B520-454A-8C2A09E0DD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9189" y="625730"/>
            <a:ext cx="1395347" cy="1706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AC487D1-E734-CF3C-6E6B-8698EFCFE41A}"/>
              </a:ext>
            </a:extLst>
          </p:cNvPr>
          <p:cNvSpPr txBox="1"/>
          <p:nvPr/>
        </p:nvSpPr>
        <p:spPr>
          <a:xfrm>
            <a:off x="7001229" y="2455209"/>
            <a:ext cx="1571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Sasha Goldman, PhD</a:t>
            </a:r>
          </a:p>
          <a:p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Assistant Director</a:t>
            </a:r>
          </a:p>
          <a:p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sbgold@bu.edu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86260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7B82E67D-BA7E-C932-99B5-B1120F3884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9628193"/>
              </p:ext>
            </p:extLst>
          </p:nvPr>
        </p:nvGraphicFramePr>
        <p:xfrm>
          <a:off x="2298700" y="1879600"/>
          <a:ext cx="6254750" cy="52123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681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866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97360">
                <a:tc>
                  <a:txBody>
                    <a:bodyPr/>
                    <a:lstStyle/>
                    <a:p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44" marR="91444" marT="45728" marB="45728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kern="1200" dirty="0">
                          <a:solidFill>
                            <a:srgbClr val="606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rId3"/>
                        </a:rPr>
                        <a:t>postdocs@bu.edu</a:t>
                      </a:r>
                      <a:r>
                        <a:rPr lang="en-US" sz="2000" kern="1200" dirty="0">
                          <a:solidFill>
                            <a:srgbClr val="606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; </a:t>
                      </a:r>
                      <a:r>
                        <a:rPr lang="en-US" sz="2000" kern="1200" dirty="0" err="1">
                          <a:solidFill>
                            <a:srgbClr val="606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gradp</a:t>
                      </a:r>
                      <a:r>
                        <a:rPr lang="en-US" sz="2000" kern="1200" dirty="0" err="1">
                          <a:solidFill>
                            <a:srgbClr val="606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rId4"/>
                        </a:rPr>
                        <a:t>d@bu.edu</a:t>
                      </a:r>
                      <a:r>
                        <a:rPr lang="en-US" sz="2000" kern="1200" dirty="0">
                          <a:solidFill>
                            <a:srgbClr val="606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; </a:t>
                      </a:r>
                      <a:r>
                        <a:rPr lang="en-US" sz="2000" kern="1200" dirty="0">
                          <a:solidFill>
                            <a:srgbClr val="606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rId5"/>
                        </a:rPr>
                        <a:t>rcr@bu.edu</a:t>
                      </a:r>
                      <a:r>
                        <a:rPr lang="en-US" sz="2000" kern="1200" dirty="0">
                          <a:solidFill>
                            <a:srgbClr val="606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pPr algn="l"/>
                      <a:endParaRPr lang="en-US" sz="2000" kern="1200" dirty="0">
                        <a:solidFill>
                          <a:srgbClr val="606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44" marR="91444" marT="45728" marB="4572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7360">
                <a:tc>
                  <a:txBody>
                    <a:bodyPr/>
                    <a:lstStyle/>
                    <a:p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44" marR="91444" marT="45728" marB="45728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kern="1200" dirty="0">
                          <a:solidFill>
                            <a:srgbClr val="606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Sarah </a:t>
                      </a:r>
                      <a:r>
                        <a:rPr lang="en-US" sz="2000" kern="1200" dirty="0" err="1">
                          <a:solidFill>
                            <a:srgbClr val="606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Hokanson</a:t>
                      </a:r>
                      <a:r>
                        <a:rPr lang="en-US" sz="2000" kern="1200" dirty="0">
                          <a:solidFill>
                            <a:srgbClr val="606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: </a:t>
                      </a:r>
                      <a:r>
                        <a:rPr lang="en-US" sz="2000" kern="1200" dirty="0">
                          <a:solidFill>
                            <a:srgbClr val="606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rId6"/>
                        </a:rPr>
                        <a:t>sch1@bu.edu</a:t>
                      </a:r>
                      <a:r>
                        <a:rPr lang="en-US" sz="2000" kern="1200" dirty="0">
                          <a:solidFill>
                            <a:srgbClr val="606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en-US" sz="2000" kern="1200" dirty="0">
                        <a:solidFill>
                          <a:srgbClr val="60606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1444" marR="91444" marT="45728" marB="4572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7360"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chemeClr val="bg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44" marR="91444" marT="45728" marB="4572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 err="1">
                          <a:solidFill>
                            <a:srgbClr val="606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bu.edu</a:t>
                      </a:r>
                      <a:r>
                        <a:rPr lang="en-US" sz="2000" kern="1200" dirty="0">
                          <a:solidFill>
                            <a:srgbClr val="606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/</a:t>
                      </a:r>
                      <a:r>
                        <a:rPr lang="en-US" sz="2000" kern="1200" dirty="0" err="1">
                          <a:solidFill>
                            <a:srgbClr val="606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pdpa</a:t>
                      </a:r>
                      <a:endParaRPr lang="en-US" sz="2000" kern="1200" dirty="0">
                        <a:solidFill>
                          <a:srgbClr val="60606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 err="1">
                          <a:solidFill>
                            <a:srgbClr val="606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bu.edu</a:t>
                      </a:r>
                      <a:r>
                        <a:rPr lang="en-US" sz="2000" kern="1200" dirty="0">
                          <a:solidFill>
                            <a:srgbClr val="606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/</a:t>
                      </a:r>
                      <a:r>
                        <a:rPr lang="en-US" sz="2000" kern="1200" dirty="0" err="1">
                          <a:solidFill>
                            <a:srgbClr val="606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researchsupport</a:t>
                      </a:r>
                      <a:endParaRPr lang="en-US" sz="2000" kern="1200" dirty="0">
                        <a:solidFill>
                          <a:srgbClr val="60606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 err="1">
                          <a:solidFill>
                            <a:srgbClr val="606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bu.edu</a:t>
                      </a:r>
                      <a:r>
                        <a:rPr lang="en-US" sz="2000" kern="1200" dirty="0">
                          <a:solidFill>
                            <a:srgbClr val="606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/grad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 err="1">
                          <a:solidFill>
                            <a:srgbClr val="606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bu.edu</a:t>
                      </a:r>
                      <a:r>
                        <a:rPr lang="en-US" sz="2000" kern="1200" dirty="0">
                          <a:solidFill>
                            <a:srgbClr val="606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/</a:t>
                      </a:r>
                      <a:r>
                        <a:rPr lang="en-US" sz="2000" kern="1200" dirty="0" err="1">
                          <a:solidFill>
                            <a:srgbClr val="606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vitaminphd</a:t>
                      </a:r>
                      <a:endParaRPr lang="en-US" sz="2000" kern="1200" dirty="0">
                        <a:solidFill>
                          <a:srgbClr val="60606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 err="1">
                          <a:solidFill>
                            <a:srgbClr val="606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postdocacademy.org</a:t>
                      </a:r>
                      <a:endParaRPr lang="en-US" sz="2000" kern="1200" dirty="0">
                        <a:solidFill>
                          <a:srgbClr val="60606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 err="1">
                          <a:solidFill>
                            <a:srgbClr val="606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inclusivestemteaching.org</a:t>
                      </a:r>
                      <a:endParaRPr lang="en-US" sz="2000" kern="1200" dirty="0">
                        <a:solidFill>
                          <a:srgbClr val="60606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1444" marR="91444" marT="45728" marB="4572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7360"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chemeClr val="bg2"/>
                        </a:solidFill>
                      </a:endParaRPr>
                    </a:p>
                  </a:txBody>
                  <a:tcPr marL="91444" marR="91444" marT="45728" marB="4572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>
                        <a:solidFill>
                          <a:srgbClr val="606060"/>
                        </a:solidFill>
                      </a:endParaRPr>
                    </a:p>
                  </a:txBody>
                  <a:tcPr marL="91444" marR="91444" marT="45728" marB="4572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3323" name="Title 1">
            <a:extLst>
              <a:ext uri="{FF2B5EF4-FFF2-40B4-BE49-F238E27FC236}">
                <a16:creationId xmlns:a16="http://schemas.microsoft.com/office/drawing/2014/main" id="{E39A2D4E-7DE2-0D1F-5D5D-9B71EE043D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Learn more and connect with us</a:t>
            </a:r>
          </a:p>
        </p:txBody>
      </p:sp>
      <p:pic>
        <p:nvPicPr>
          <p:cNvPr id="13324" name="Graphic 18445" descr="Laptop">
            <a:extLst>
              <a:ext uri="{FF2B5EF4-FFF2-40B4-BE49-F238E27FC236}">
                <a16:creationId xmlns:a16="http://schemas.microsoft.com/office/drawing/2014/main" id="{76005AC3-8694-B4E3-B718-5DF72E09EB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8987" y="3886200"/>
            <a:ext cx="763588" cy="76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5" name="Graphic 12" descr="Send">
            <a:extLst>
              <a:ext uri="{FF2B5EF4-FFF2-40B4-BE49-F238E27FC236}">
                <a16:creationId xmlns:a16="http://schemas.microsoft.com/office/drawing/2014/main" id="{43154876-8875-F493-0A2E-7A2F79E2C6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600200"/>
            <a:ext cx="765175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6" name="Graphic 12" descr="Send">
            <a:extLst>
              <a:ext uri="{FF2B5EF4-FFF2-40B4-BE49-F238E27FC236}">
                <a16:creationId xmlns:a16="http://schemas.microsoft.com/office/drawing/2014/main" id="{ABAE9D43-1FD7-F9DA-434E-BCCE6CD51A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743200"/>
            <a:ext cx="765175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Osaka"/>
        <a:cs typeface=""/>
      </a:majorFont>
      <a:minorFont>
        <a:latin typeface="Arial"/>
        <a:ea typeface="Osaka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Osak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 2004:Templates:Presentations:Designs:Blank Presentation</Template>
  <TotalTime>14319</TotalTime>
  <Words>571</Words>
  <Application>Microsoft Office PowerPoint</Application>
  <PresentationFormat>On-screen Show (4:3)</PresentationFormat>
  <Paragraphs>77</Paragraphs>
  <Slides>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Wingdings</vt:lpstr>
      <vt:lpstr>Blank Presentation</vt:lpstr>
      <vt:lpstr>Supporting faculty mentors, postdocs and PhD students</vt:lpstr>
      <vt:lpstr>PowerPoint Presentation</vt:lpstr>
      <vt:lpstr>Research Development</vt:lpstr>
      <vt:lpstr>PowerPoint Presentation</vt:lpstr>
      <vt:lpstr>Postdoctoral Affairs</vt:lpstr>
      <vt:lpstr>PowerPoint Presentation</vt:lpstr>
      <vt:lpstr>PhD Student Affairs</vt:lpstr>
      <vt:lpstr>PowerPoint Presentation</vt:lpstr>
      <vt:lpstr>Learn more and connect with us</vt:lpstr>
    </vt:vector>
  </TitlesOfParts>
  <Company>user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Flanagan, Sarah M</cp:lastModifiedBy>
  <cp:revision>167</cp:revision>
  <cp:lastPrinted>2018-05-31T15:51:35Z</cp:lastPrinted>
  <dcterms:created xsi:type="dcterms:W3CDTF">2008-01-28T19:49:47Z</dcterms:created>
  <dcterms:modified xsi:type="dcterms:W3CDTF">2022-08-23T15:29:29Z</dcterms:modified>
</cp:coreProperties>
</file>