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8"/>
  </p:notesMasterIdLst>
  <p:handoutMasterIdLst>
    <p:handoutMasterId r:id="rId39"/>
  </p:handoutMasterIdLst>
  <p:sldIdLst>
    <p:sldId id="799" r:id="rId2"/>
    <p:sldId id="829" r:id="rId3"/>
    <p:sldId id="800" r:id="rId4"/>
    <p:sldId id="803" r:id="rId5"/>
    <p:sldId id="802" r:id="rId6"/>
    <p:sldId id="404" r:id="rId7"/>
    <p:sldId id="801" r:id="rId8"/>
    <p:sldId id="804" r:id="rId9"/>
    <p:sldId id="808" r:id="rId10"/>
    <p:sldId id="806" r:id="rId11"/>
    <p:sldId id="805" r:id="rId12"/>
    <p:sldId id="807" r:id="rId13"/>
    <p:sldId id="811" r:id="rId14"/>
    <p:sldId id="810" r:id="rId15"/>
    <p:sldId id="812" r:id="rId16"/>
    <p:sldId id="813" r:id="rId17"/>
    <p:sldId id="814" r:id="rId18"/>
    <p:sldId id="822" r:id="rId19"/>
    <p:sldId id="834" r:id="rId20"/>
    <p:sldId id="816" r:id="rId21"/>
    <p:sldId id="826" r:id="rId22"/>
    <p:sldId id="827" r:id="rId23"/>
    <p:sldId id="823" r:id="rId24"/>
    <p:sldId id="824" r:id="rId25"/>
    <p:sldId id="825" r:id="rId26"/>
    <p:sldId id="815" r:id="rId27"/>
    <p:sldId id="821" r:id="rId28"/>
    <p:sldId id="817" r:id="rId29"/>
    <p:sldId id="830" r:id="rId30"/>
    <p:sldId id="831" r:id="rId31"/>
    <p:sldId id="818" r:id="rId32"/>
    <p:sldId id="820" r:id="rId33"/>
    <p:sldId id="819" r:id="rId34"/>
    <p:sldId id="828" r:id="rId35"/>
    <p:sldId id="833" r:id="rId36"/>
    <p:sldId id="832" r:id="rId37"/>
  </p:sldIdLst>
  <p:sldSz cx="12192000"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Osaka" charset="0"/>
        <a:cs typeface="Osaka" charset="0"/>
      </a:defRPr>
    </a:lvl1pPr>
    <a:lvl2pPr marL="457200" algn="l" rtl="0" eaLnBrk="0" fontAlgn="base" hangingPunct="0">
      <a:spcBef>
        <a:spcPct val="0"/>
      </a:spcBef>
      <a:spcAft>
        <a:spcPct val="0"/>
      </a:spcAft>
      <a:defRPr sz="2400" kern="1200">
        <a:solidFill>
          <a:schemeClr val="tx1"/>
        </a:solidFill>
        <a:latin typeface="Times" charset="0"/>
        <a:ea typeface="Osaka" charset="0"/>
        <a:cs typeface="Osaka" charset="0"/>
      </a:defRPr>
    </a:lvl2pPr>
    <a:lvl3pPr marL="914400" algn="l" rtl="0" eaLnBrk="0" fontAlgn="base" hangingPunct="0">
      <a:spcBef>
        <a:spcPct val="0"/>
      </a:spcBef>
      <a:spcAft>
        <a:spcPct val="0"/>
      </a:spcAft>
      <a:defRPr sz="2400" kern="1200">
        <a:solidFill>
          <a:schemeClr val="tx1"/>
        </a:solidFill>
        <a:latin typeface="Times" charset="0"/>
        <a:ea typeface="Osaka" charset="0"/>
        <a:cs typeface="Osaka" charset="0"/>
      </a:defRPr>
    </a:lvl3pPr>
    <a:lvl4pPr marL="1371600" algn="l" rtl="0" eaLnBrk="0" fontAlgn="base" hangingPunct="0">
      <a:spcBef>
        <a:spcPct val="0"/>
      </a:spcBef>
      <a:spcAft>
        <a:spcPct val="0"/>
      </a:spcAft>
      <a:defRPr sz="2400" kern="1200">
        <a:solidFill>
          <a:schemeClr val="tx1"/>
        </a:solidFill>
        <a:latin typeface="Times" charset="0"/>
        <a:ea typeface="Osaka" charset="0"/>
        <a:cs typeface="Osaka" charset="0"/>
      </a:defRPr>
    </a:lvl4pPr>
    <a:lvl5pPr marL="1828800" algn="l" rtl="0" eaLnBrk="0" fontAlgn="base" hangingPunct="0">
      <a:spcBef>
        <a:spcPct val="0"/>
      </a:spcBef>
      <a:spcAft>
        <a:spcPct val="0"/>
      </a:spcAft>
      <a:defRPr sz="2400" kern="1200">
        <a:solidFill>
          <a:schemeClr val="tx1"/>
        </a:solidFill>
        <a:latin typeface="Times" charset="0"/>
        <a:ea typeface="Osaka" charset="0"/>
        <a:cs typeface="Osaka" charset="0"/>
      </a:defRPr>
    </a:lvl5pPr>
    <a:lvl6pPr marL="2286000" algn="l" defTabSz="457200" rtl="0" eaLnBrk="1" latinLnBrk="0" hangingPunct="1">
      <a:defRPr sz="2400" kern="1200">
        <a:solidFill>
          <a:schemeClr val="tx1"/>
        </a:solidFill>
        <a:latin typeface="Times" charset="0"/>
        <a:ea typeface="Osaka" charset="0"/>
        <a:cs typeface="Osaka" charset="0"/>
      </a:defRPr>
    </a:lvl6pPr>
    <a:lvl7pPr marL="2743200" algn="l" defTabSz="457200" rtl="0" eaLnBrk="1" latinLnBrk="0" hangingPunct="1">
      <a:defRPr sz="2400" kern="1200">
        <a:solidFill>
          <a:schemeClr val="tx1"/>
        </a:solidFill>
        <a:latin typeface="Times" charset="0"/>
        <a:ea typeface="Osaka" charset="0"/>
        <a:cs typeface="Osaka" charset="0"/>
      </a:defRPr>
    </a:lvl7pPr>
    <a:lvl8pPr marL="3200400" algn="l" defTabSz="457200" rtl="0" eaLnBrk="1" latinLnBrk="0" hangingPunct="1">
      <a:defRPr sz="2400" kern="1200">
        <a:solidFill>
          <a:schemeClr val="tx1"/>
        </a:solidFill>
        <a:latin typeface="Times" charset="0"/>
        <a:ea typeface="Osaka" charset="0"/>
        <a:cs typeface="Osaka" charset="0"/>
      </a:defRPr>
    </a:lvl8pPr>
    <a:lvl9pPr marL="3657600" algn="l" defTabSz="457200" rtl="0" eaLnBrk="1" latinLnBrk="0" hangingPunct="1">
      <a:defRPr sz="2400" kern="1200">
        <a:solidFill>
          <a:schemeClr val="tx1"/>
        </a:solidFill>
        <a:latin typeface="Times" charset="0"/>
        <a:ea typeface="Osaka" charset="0"/>
        <a:cs typeface="Osaka"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ks, Laura J." initials="JLJ" lastIdx="1" clrIdx="0">
    <p:extLst>
      <p:ext uri="{19B8F6BF-5375-455C-9EA6-DF929625EA0E}">
        <p15:presenceInfo xmlns:p15="http://schemas.microsoft.com/office/powerpoint/2012/main" userId="S::ljenks@bu.edu::14efd853-e2be-43f5-b99f-b33565401b5e" providerId="AD"/>
      </p:ext>
    </p:extLst>
  </p:cmAuthor>
  <p:cmAuthor id="2" name="Marois, Steve" initials="MS" lastIdx="1" clrIdx="1">
    <p:extLst>
      <p:ext uri="{19B8F6BF-5375-455C-9EA6-DF929625EA0E}">
        <p15:presenceInfo xmlns:p15="http://schemas.microsoft.com/office/powerpoint/2012/main" userId="S::smarois@bu.edu::6ad3eb80-8357-4817-bcb8-851a387d0059" providerId="AD"/>
      </p:ext>
    </p:extLst>
  </p:cmAuthor>
  <p:cmAuthor id="3" name="Williams, Crystal" initials="WC" lastIdx="2" clrIdx="2">
    <p:extLst>
      <p:ext uri="{19B8F6BF-5375-455C-9EA6-DF929625EA0E}">
        <p15:presenceInfo xmlns:p15="http://schemas.microsoft.com/office/powerpoint/2012/main" userId="S::cdub@bu.edu::4ffa1c2b-01d9-405e-93c5-0d60e1f13b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19"/>
    <a:srgbClr val="C70000"/>
    <a:srgbClr val="FE8322"/>
    <a:srgbClr val="EAE016"/>
    <a:srgbClr val="EB9B21"/>
    <a:srgbClr val="D68F20"/>
    <a:srgbClr val="BB7F1E"/>
    <a:srgbClr val="C40000"/>
    <a:srgbClr val="A62133"/>
    <a:srgbClr val="CCB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96357" autoAdjust="0"/>
  </p:normalViewPr>
  <p:slideViewPr>
    <p:cSldViewPr>
      <p:cViewPr varScale="1">
        <p:scale>
          <a:sx n="114" d="100"/>
          <a:sy n="114" d="100"/>
        </p:scale>
        <p:origin x="612"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3312"/>
    </p:cViewPr>
  </p:sorterViewPr>
  <p:notesViewPr>
    <p:cSldViewPr>
      <p:cViewPr varScale="1">
        <p:scale>
          <a:sx n="91" d="100"/>
          <a:sy n="91" d="100"/>
        </p:scale>
        <p:origin x="3768"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8475" cy="4651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8195" name="Rectangle 1027"/>
          <p:cNvSpPr>
            <a:spLocks noGrp="1" noChangeArrowheads="1"/>
          </p:cNvSpPr>
          <p:nvPr>
            <p:ph type="dt" sz="quarter" idx="1"/>
          </p:nvPr>
        </p:nvSpPr>
        <p:spPr bwMode="auto">
          <a:xfrm>
            <a:off x="3971925" y="0"/>
            <a:ext cx="3038475" cy="4651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8196" name="Rectangle 1028"/>
          <p:cNvSpPr>
            <a:spLocks noGrp="1" noChangeArrowheads="1"/>
          </p:cNvSpPr>
          <p:nvPr>
            <p:ph type="ftr" sz="quarter" idx="2"/>
          </p:nvPr>
        </p:nvSpPr>
        <p:spPr bwMode="auto">
          <a:xfrm>
            <a:off x="0" y="8831263"/>
            <a:ext cx="3038475" cy="4651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8197" name="Rectangle 1029"/>
          <p:cNvSpPr>
            <a:spLocks noGrp="1" noChangeArrowheads="1"/>
          </p:cNvSpPr>
          <p:nvPr>
            <p:ph type="sldNum" sz="quarter" idx="3"/>
          </p:nvPr>
        </p:nvSpPr>
        <p:spPr bwMode="auto">
          <a:xfrm>
            <a:off x="3971925" y="8831263"/>
            <a:ext cx="3038475" cy="4651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81D65CA9-940F-124B-8988-7912BF4272ED}" type="slidenum">
              <a:rPr lang="en-US"/>
              <a:pPr>
                <a:defRPr/>
              </a:pPr>
              <a:t>‹#›</a:t>
            </a:fld>
            <a:endParaRPr lang="en-US" dirty="0"/>
          </a:p>
        </p:txBody>
      </p:sp>
    </p:spTree>
    <p:extLst>
      <p:ext uri="{BB962C8B-B14F-4D97-AF65-F5344CB8AC3E}">
        <p14:creationId xmlns:p14="http://schemas.microsoft.com/office/powerpoint/2010/main" val="17494658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51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6147" name="Rectangle 3"/>
          <p:cNvSpPr>
            <a:spLocks noGrp="1" noChangeArrowheads="1"/>
          </p:cNvSpPr>
          <p:nvPr>
            <p:ph type="dt" idx="1"/>
          </p:nvPr>
        </p:nvSpPr>
        <p:spPr bwMode="auto">
          <a:xfrm>
            <a:off x="3971925" y="0"/>
            <a:ext cx="3038475" cy="4651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614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149"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1263"/>
            <a:ext cx="3038475" cy="4651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6151"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9CA94CF9-F909-874E-BFE6-B708F29F324C}" type="slidenum">
              <a:rPr lang="en-US"/>
              <a:pPr>
                <a:defRPr/>
              </a:pPr>
              <a:t>‹#›</a:t>
            </a:fld>
            <a:endParaRPr lang="en-US" dirty="0"/>
          </a:p>
        </p:txBody>
      </p:sp>
    </p:spTree>
    <p:extLst>
      <p:ext uri="{BB962C8B-B14F-4D97-AF65-F5344CB8AC3E}">
        <p14:creationId xmlns:p14="http://schemas.microsoft.com/office/powerpoint/2010/main" val="21599036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Osaka" charset="0"/>
        <a:cs typeface="Osaka" charset="0"/>
      </a:defRPr>
    </a:lvl1pPr>
    <a:lvl2pPr marL="457200" algn="l" rtl="0" eaLnBrk="0" fontAlgn="base" hangingPunct="0">
      <a:spcBef>
        <a:spcPct val="30000"/>
      </a:spcBef>
      <a:spcAft>
        <a:spcPct val="0"/>
      </a:spcAft>
      <a:defRPr sz="1200" kern="1200">
        <a:solidFill>
          <a:schemeClr val="tx1"/>
        </a:solidFill>
        <a:latin typeface="Times" charset="0"/>
        <a:ea typeface="Osaka" charset="0"/>
        <a:cs typeface="Osaka" charset="0"/>
      </a:defRPr>
    </a:lvl2pPr>
    <a:lvl3pPr marL="914400" algn="l" rtl="0" eaLnBrk="0" fontAlgn="base" hangingPunct="0">
      <a:spcBef>
        <a:spcPct val="30000"/>
      </a:spcBef>
      <a:spcAft>
        <a:spcPct val="0"/>
      </a:spcAft>
      <a:defRPr sz="1200" kern="1200">
        <a:solidFill>
          <a:schemeClr val="tx1"/>
        </a:solidFill>
        <a:latin typeface="Times" charset="0"/>
        <a:ea typeface="Osaka" charset="0"/>
        <a:cs typeface="Osaka" charset="0"/>
      </a:defRPr>
    </a:lvl3pPr>
    <a:lvl4pPr marL="1371600" algn="l" rtl="0" eaLnBrk="0" fontAlgn="base" hangingPunct="0">
      <a:spcBef>
        <a:spcPct val="30000"/>
      </a:spcBef>
      <a:spcAft>
        <a:spcPct val="0"/>
      </a:spcAft>
      <a:defRPr sz="1200" kern="1200">
        <a:solidFill>
          <a:schemeClr val="tx1"/>
        </a:solidFill>
        <a:latin typeface="Times" charset="0"/>
        <a:ea typeface="Osaka" charset="0"/>
        <a:cs typeface="Osaka" charset="0"/>
      </a:defRPr>
    </a:lvl4pPr>
    <a:lvl5pPr marL="1828800" algn="l" rtl="0" eaLnBrk="0" fontAlgn="base" hangingPunct="0">
      <a:spcBef>
        <a:spcPct val="30000"/>
      </a:spcBef>
      <a:spcAft>
        <a:spcPct val="0"/>
      </a:spcAft>
      <a:defRPr sz="1200" kern="1200">
        <a:solidFill>
          <a:schemeClr val="tx1"/>
        </a:solidFill>
        <a:latin typeface="Times" charset="0"/>
        <a:ea typeface="Osaka" charset="0"/>
        <a:cs typeface="Osaka"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76200" y="4215858"/>
            <a:ext cx="6858000" cy="4183063"/>
          </a:xfrm>
        </p:spPr>
        <p:txBody>
          <a:bodyPr/>
          <a:lstStyle/>
          <a:p>
            <a:endParaRPr lang="en-US" sz="1400" baseline="0"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52848BBB-787D-DE4E-8230-56155D928977}" type="slidenum">
              <a:rPr lang="en-US" smtClean="0"/>
              <a:pPr>
                <a:defRPr/>
              </a:pPr>
              <a:t>1</a:t>
            </a:fld>
            <a:endParaRPr lang="en-US" dirty="0"/>
          </a:p>
        </p:txBody>
      </p:sp>
    </p:spTree>
    <p:extLst>
      <p:ext uri="{BB962C8B-B14F-4D97-AF65-F5344CB8AC3E}">
        <p14:creationId xmlns:p14="http://schemas.microsoft.com/office/powerpoint/2010/main" val="398285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a:t>
            </a:fld>
            <a:endParaRPr lang="en-US" dirty="0"/>
          </a:p>
        </p:txBody>
      </p:sp>
    </p:spTree>
    <p:extLst>
      <p:ext uri="{BB962C8B-B14F-4D97-AF65-F5344CB8AC3E}">
        <p14:creationId xmlns:p14="http://schemas.microsoft.com/office/powerpoint/2010/main" val="3020411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a:t>
            </a:fld>
            <a:endParaRPr lang="en-US" dirty="0"/>
          </a:p>
        </p:txBody>
      </p:sp>
    </p:spTree>
    <p:extLst>
      <p:ext uri="{BB962C8B-B14F-4D97-AF65-F5344CB8AC3E}">
        <p14:creationId xmlns:p14="http://schemas.microsoft.com/office/powerpoint/2010/main" val="2476606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4</a:t>
            </a:fld>
            <a:endParaRPr lang="en-US" dirty="0"/>
          </a:p>
        </p:txBody>
      </p:sp>
    </p:spTree>
    <p:extLst>
      <p:ext uri="{BB962C8B-B14F-4D97-AF65-F5344CB8AC3E}">
        <p14:creationId xmlns:p14="http://schemas.microsoft.com/office/powerpoint/2010/main" val="1081014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5</a:t>
            </a:fld>
            <a:endParaRPr lang="en-US" dirty="0"/>
          </a:p>
        </p:txBody>
      </p:sp>
    </p:spTree>
    <p:extLst>
      <p:ext uri="{BB962C8B-B14F-4D97-AF65-F5344CB8AC3E}">
        <p14:creationId xmlns:p14="http://schemas.microsoft.com/office/powerpoint/2010/main" val="2478103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6</a:t>
            </a:fld>
            <a:endParaRPr lang="en-US" dirty="0"/>
          </a:p>
        </p:txBody>
      </p:sp>
    </p:spTree>
    <p:extLst>
      <p:ext uri="{BB962C8B-B14F-4D97-AF65-F5344CB8AC3E}">
        <p14:creationId xmlns:p14="http://schemas.microsoft.com/office/powerpoint/2010/main" val="1388220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7</a:t>
            </a:fld>
            <a:endParaRPr lang="en-US" dirty="0"/>
          </a:p>
        </p:txBody>
      </p:sp>
    </p:spTree>
    <p:extLst>
      <p:ext uri="{BB962C8B-B14F-4D97-AF65-F5344CB8AC3E}">
        <p14:creationId xmlns:p14="http://schemas.microsoft.com/office/powerpoint/2010/main" val="2270814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8</a:t>
            </a:fld>
            <a:endParaRPr lang="en-US" dirty="0"/>
          </a:p>
        </p:txBody>
      </p:sp>
    </p:spTree>
    <p:extLst>
      <p:ext uri="{BB962C8B-B14F-4D97-AF65-F5344CB8AC3E}">
        <p14:creationId xmlns:p14="http://schemas.microsoft.com/office/powerpoint/2010/main" val="2046357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9</a:t>
            </a:fld>
            <a:endParaRPr lang="en-US" dirty="0"/>
          </a:p>
        </p:txBody>
      </p:sp>
    </p:spTree>
    <p:extLst>
      <p:ext uri="{BB962C8B-B14F-4D97-AF65-F5344CB8AC3E}">
        <p14:creationId xmlns:p14="http://schemas.microsoft.com/office/powerpoint/2010/main" val="222957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10</a:t>
            </a:fld>
            <a:endParaRPr lang="en-US" dirty="0"/>
          </a:p>
        </p:txBody>
      </p:sp>
    </p:spTree>
    <p:extLst>
      <p:ext uri="{BB962C8B-B14F-4D97-AF65-F5344CB8AC3E}">
        <p14:creationId xmlns:p14="http://schemas.microsoft.com/office/powerpoint/2010/main" val="3434243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11</a:t>
            </a:fld>
            <a:endParaRPr lang="en-US" dirty="0"/>
          </a:p>
        </p:txBody>
      </p:sp>
    </p:spTree>
    <p:extLst>
      <p:ext uri="{BB962C8B-B14F-4D97-AF65-F5344CB8AC3E}">
        <p14:creationId xmlns:p14="http://schemas.microsoft.com/office/powerpoint/2010/main" val="293539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12</a:t>
            </a:fld>
            <a:endParaRPr lang="en-US" dirty="0"/>
          </a:p>
        </p:txBody>
      </p:sp>
    </p:spTree>
    <p:extLst>
      <p:ext uri="{BB962C8B-B14F-4D97-AF65-F5344CB8AC3E}">
        <p14:creationId xmlns:p14="http://schemas.microsoft.com/office/powerpoint/2010/main" val="4279226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13</a:t>
            </a:fld>
            <a:endParaRPr lang="en-US" dirty="0"/>
          </a:p>
        </p:txBody>
      </p:sp>
    </p:spTree>
    <p:extLst>
      <p:ext uri="{BB962C8B-B14F-4D97-AF65-F5344CB8AC3E}">
        <p14:creationId xmlns:p14="http://schemas.microsoft.com/office/powerpoint/2010/main" val="2113016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14</a:t>
            </a:fld>
            <a:endParaRPr lang="en-US" dirty="0"/>
          </a:p>
        </p:txBody>
      </p:sp>
    </p:spTree>
    <p:extLst>
      <p:ext uri="{BB962C8B-B14F-4D97-AF65-F5344CB8AC3E}">
        <p14:creationId xmlns:p14="http://schemas.microsoft.com/office/powerpoint/2010/main" val="2028298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15</a:t>
            </a:fld>
            <a:endParaRPr lang="en-US" dirty="0"/>
          </a:p>
        </p:txBody>
      </p:sp>
    </p:spTree>
    <p:extLst>
      <p:ext uri="{BB962C8B-B14F-4D97-AF65-F5344CB8AC3E}">
        <p14:creationId xmlns:p14="http://schemas.microsoft.com/office/powerpoint/2010/main" val="1157291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16</a:t>
            </a:fld>
            <a:endParaRPr lang="en-US" dirty="0"/>
          </a:p>
        </p:txBody>
      </p:sp>
    </p:spTree>
    <p:extLst>
      <p:ext uri="{BB962C8B-B14F-4D97-AF65-F5344CB8AC3E}">
        <p14:creationId xmlns:p14="http://schemas.microsoft.com/office/powerpoint/2010/main" val="3213157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17</a:t>
            </a:fld>
            <a:endParaRPr lang="en-US" dirty="0"/>
          </a:p>
        </p:txBody>
      </p:sp>
    </p:spTree>
    <p:extLst>
      <p:ext uri="{BB962C8B-B14F-4D97-AF65-F5344CB8AC3E}">
        <p14:creationId xmlns:p14="http://schemas.microsoft.com/office/powerpoint/2010/main" val="3611666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18</a:t>
            </a:fld>
            <a:endParaRPr lang="en-US" dirty="0"/>
          </a:p>
        </p:txBody>
      </p:sp>
    </p:spTree>
    <p:extLst>
      <p:ext uri="{BB962C8B-B14F-4D97-AF65-F5344CB8AC3E}">
        <p14:creationId xmlns:p14="http://schemas.microsoft.com/office/powerpoint/2010/main" val="3999947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19</a:t>
            </a:fld>
            <a:endParaRPr lang="en-US" dirty="0"/>
          </a:p>
        </p:txBody>
      </p:sp>
    </p:spTree>
    <p:extLst>
      <p:ext uri="{BB962C8B-B14F-4D97-AF65-F5344CB8AC3E}">
        <p14:creationId xmlns:p14="http://schemas.microsoft.com/office/powerpoint/2010/main" val="2194920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20</a:t>
            </a:fld>
            <a:endParaRPr lang="en-US" dirty="0"/>
          </a:p>
        </p:txBody>
      </p:sp>
    </p:spTree>
    <p:extLst>
      <p:ext uri="{BB962C8B-B14F-4D97-AF65-F5344CB8AC3E}">
        <p14:creationId xmlns:p14="http://schemas.microsoft.com/office/powerpoint/2010/main" val="275046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21</a:t>
            </a:fld>
            <a:endParaRPr lang="en-US" dirty="0"/>
          </a:p>
        </p:txBody>
      </p:sp>
    </p:spTree>
    <p:extLst>
      <p:ext uri="{BB962C8B-B14F-4D97-AF65-F5344CB8AC3E}">
        <p14:creationId xmlns:p14="http://schemas.microsoft.com/office/powerpoint/2010/main" val="976347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22</a:t>
            </a:fld>
            <a:endParaRPr lang="en-US" dirty="0"/>
          </a:p>
        </p:txBody>
      </p:sp>
    </p:spTree>
    <p:extLst>
      <p:ext uri="{BB962C8B-B14F-4D97-AF65-F5344CB8AC3E}">
        <p14:creationId xmlns:p14="http://schemas.microsoft.com/office/powerpoint/2010/main" val="1941050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23</a:t>
            </a:fld>
            <a:endParaRPr lang="en-US" dirty="0"/>
          </a:p>
        </p:txBody>
      </p:sp>
    </p:spTree>
    <p:extLst>
      <p:ext uri="{BB962C8B-B14F-4D97-AF65-F5344CB8AC3E}">
        <p14:creationId xmlns:p14="http://schemas.microsoft.com/office/powerpoint/2010/main" val="1259512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24</a:t>
            </a:fld>
            <a:endParaRPr lang="en-US" dirty="0"/>
          </a:p>
        </p:txBody>
      </p:sp>
    </p:spTree>
    <p:extLst>
      <p:ext uri="{BB962C8B-B14F-4D97-AF65-F5344CB8AC3E}">
        <p14:creationId xmlns:p14="http://schemas.microsoft.com/office/powerpoint/2010/main" val="1874976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25</a:t>
            </a:fld>
            <a:endParaRPr lang="en-US" dirty="0"/>
          </a:p>
        </p:txBody>
      </p:sp>
    </p:spTree>
    <p:extLst>
      <p:ext uri="{BB962C8B-B14F-4D97-AF65-F5344CB8AC3E}">
        <p14:creationId xmlns:p14="http://schemas.microsoft.com/office/powerpoint/2010/main" val="599083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26</a:t>
            </a:fld>
            <a:endParaRPr lang="en-US" dirty="0"/>
          </a:p>
        </p:txBody>
      </p:sp>
    </p:spTree>
    <p:extLst>
      <p:ext uri="{BB962C8B-B14F-4D97-AF65-F5344CB8AC3E}">
        <p14:creationId xmlns:p14="http://schemas.microsoft.com/office/powerpoint/2010/main" val="4201800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27</a:t>
            </a:fld>
            <a:endParaRPr lang="en-US" dirty="0"/>
          </a:p>
        </p:txBody>
      </p:sp>
    </p:spTree>
    <p:extLst>
      <p:ext uri="{BB962C8B-B14F-4D97-AF65-F5344CB8AC3E}">
        <p14:creationId xmlns:p14="http://schemas.microsoft.com/office/powerpoint/2010/main" val="3275929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28</a:t>
            </a:fld>
            <a:endParaRPr lang="en-US" dirty="0"/>
          </a:p>
        </p:txBody>
      </p:sp>
    </p:spTree>
    <p:extLst>
      <p:ext uri="{BB962C8B-B14F-4D97-AF65-F5344CB8AC3E}">
        <p14:creationId xmlns:p14="http://schemas.microsoft.com/office/powerpoint/2010/main" val="1903660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29</a:t>
            </a:fld>
            <a:endParaRPr lang="en-US" dirty="0"/>
          </a:p>
        </p:txBody>
      </p:sp>
    </p:spTree>
    <p:extLst>
      <p:ext uri="{BB962C8B-B14F-4D97-AF65-F5344CB8AC3E}">
        <p14:creationId xmlns:p14="http://schemas.microsoft.com/office/powerpoint/2010/main" val="1373699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30</a:t>
            </a:fld>
            <a:endParaRPr lang="en-US" dirty="0"/>
          </a:p>
        </p:txBody>
      </p:sp>
    </p:spTree>
    <p:extLst>
      <p:ext uri="{BB962C8B-B14F-4D97-AF65-F5344CB8AC3E}">
        <p14:creationId xmlns:p14="http://schemas.microsoft.com/office/powerpoint/2010/main" val="41375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31</a:t>
            </a:fld>
            <a:endParaRPr lang="en-US" dirty="0"/>
          </a:p>
        </p:txBody>
      </p:sp>
    </p:spTree>
    <p:extLst>
      <p:ext uri="{BB962C8B-B14F-4D97-AF65-F5344CB8AC3E}">
        <p14:creationId xmlns:p14="http://schemas.microsoft.com/office/powerpoint/2010/main" val="675600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32</a:t>
            </a:fld>
            <a:endParaRPr lang="en-US" dirty="0"/>
          </a:p>
        </p:txBody>
      </p:sp>
    </p:spTree>
    <p:extLst>
      <p:ext uri="{BB962C8B-B14F-4D97-AF65-F5344CB8AC3E}">
        <p14:creationId xmlns:p14="http://schemas.microsoft.com/office/powerpoint/2010/main" val="2021916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33</a:t>
            </a:fld>
            <a:endParaRPr lang="en-US" dirty="0"/>
          </a:p>
        </p:txBody>
      </p:sp>
    </p:spTree>
    <p:extLst>
      <p:ext uri="{BB962C8B-B14F-4D97-AF65-F5344CB8AC3E}">
        <p14:creationId xmlns:p14="http://schemas.microsoft.com/office/powerpoint/2010/main" val="2427236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34</a:t>
            </a:fld>
            <a:endParaRPr lang="en-US" dirty="0"/>
          </a:p>
        </p:txBody>
      </p:sp>
    </p:spTree>
    <p:extLst>
      <p:ext uri="{BB962C8B-B14F-4D97-AF65-F5344CB8AC3E}">
        <p14:creationId xmlns:p14="http://schemas.microsoft.com/office/powerpoint/2010/main" val="1419858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35</a:t>
            </a:fld>
            <a:endParaRPr lang="en-US" dirty="0"/>
          </a:p>
        </p:txBody>
      </p:sp>
    </p:spTree>
    <p:extLst>
      <p:ext uri="{BB962C8B-B14F-4D97-AF65-F5344CB8AC3E}">
        <p14:creationId xmlns:p14="http://schemas.microsoft.com/office/powerpoint/2010/main" val="413676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CA94CF9-F909-874E-BFE6-B708F29F324C}" type="slidenum">
              <a:rPr lang="en-US" smtClean="0"/>
              <a:pPr>
                <a:defRPr/>
              </a:pPr>
              <a:t>36</a:t>
            </a:fld>
            <a:endParaRPr lang="en-US" dirty="0"/>
          </a:p>
        </p:txBody>
      </p:sp>
    </p:spTree>
    <p:extLst>
      <p:ext uri="{BB962C8B-B14F-4D97-AF65-F5344CB8AC3E}">
        <p14:creationId xmlns:p14="http://schemas.microsoft.com/office/powerpoint/2010/main" val="136799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92000" cy="2971800"/>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2400" dirty="0"/>
          </a:p>
        </p:txBody>
      </p:sp>
      <p:pic>
        <p:nvPicPr>
          <p:cNvPr id="5" name="Picture 1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986434" y="6019801"/>
            <a:ext cx="1291167"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Text Box 14"/>
          <p:cNvSpPr txBox="1">
            <a:spLocks noChangeArrowheads="1"/>
          </p:cNvSpPr>
          <p:nvPr userDrawn="1"/>
        </p:nvSpPr>
        <p:spPr bwMode="auto">
          <a:xfrm>
            <a:off x="910168" y="6096000"/>
            <a:ext cx="3384196"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Provost</a:t>
            </a:r>
          </a:p>
        </p:txBody>
      </p:sp>
      <p:sp>
        <p:nvSpPr>
          <p:cNvPr id="3074" name="Rectangle 2"/>
          <p:cNvSpPr>
            <a:spLocks noGrp="1" noChangeArrowheads="1"/>
          </p:cNvSpPr>
          <p:nvPr>
            <p:ph type="ctrTitle"/>
          </p:nvPr>
        </p:nvSpPr>
        <p:spPr>
          <a:xfrm>
            <a:off x="914400" y="457200"/>
            <a:ext cx="10363200" cy="2209800"/>
          </a:xfrm>
        </p:spPr>
        <p:txBody>
          <a:bodyPr anchor="ctr"/>
          <a:lstStyle>
            <a:lvl1pPr>
              <a:defRPr>
                <a:solidFill>
                  <a:srgbClr val="CC0000"/>
                </a:solidFill>
              </a:defRPr>
            </a:lvl1pPr>
          </a:lstStyle>
          <a:p>
            <a:pPr lvl="0"/>
            <a:r>
              <a:rPr lang="en-US" noProof="0"/>
              <a:t>Click to edit Master title style</a:t>
            </a:r>
          </a:p>
        </p:txBody>
      </p:sp>
      <p:sp>
        <p:nvSpPr>
          <p:cNvPr id="3075" name="Rectangle 3"/>
          <p:cNvSpPr>
            <a:spLocks noGrp="1" noChangeArrowheads="1"/>
          </p:cNvSpPr>
          <p:nvPr>
            <p:ph type="subTitle" idx="1"/>
          </p:nvPr>
        </p:nvSpPr>
        <p:spPr>
          <a:xfrm>
            <a:off x="1016000" y="3200400"/>
            <a:ext cx="8534400" cy="1752600"/>
          </a:xfrm>
        </p:spPr>
        <p:txBody>
          <a:bodyPr/>
          <a:lstStyle>
            <a:lvl1pPr marL="0" indent="0">
              <a:buFont typeface="Wingdings" charset="0"/>
              <a:buNone/>
              <a:defRPr/>
            </a:lvl1pPr>
          </a:lstStyle>
          <a:p>
            <a:pPr lvl="0"/>
            <a:r>
              <a:rPr lang="en-US" noProof="0"/>
              <a:t>David Campbell</a:t>
            </a:r>
          </a:p>
          <a:p>
            <a:pPr lvl="0"/>
            <a:r>
              <a:rPr lang="en-US" noProof="0"/>
              <a:t>University Provost</a:t>
            </a:r>
          </a:p>
          <a:p>
            <a:pPr lvl="0"/>
            <a:r>
              <a:rPr lang="en-US" noProof="0"/>
              <a:t>Board of Trustees</a:t>
            </a:r>
          </a:p>
          <a:p>
            <a:pPr lvl="0"/>
            <a:r>
              <a:rPr lang="en-US" noProof="0"/>
              <a:t>September 18, 2008</a:t>
            </a:r>
          </a:p>
        </p:txBody>
      </p:sp>
    </p:spTree>
    <p:extLst>
      <p:ext uri="{BB962C8B-B14F-4D97-AF65-F5344CB8AC3E}">
        <p14:creationId xmlns:p14="http://schemas.microsoft.com/office/powerpoint/2010/main" val="254533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Annual Provost’s Retreat – August 26, 2015</a:t>
            </a:r>
          </a:p>
        </p:txBody>
      </p:sp>
    </p:spTree>
    <p:extLst>
      <p:ext uri="{BB962C8B-B14F-4D97-AF65-F5344CB8AC3E}">
        <p14:creationId xmlns:p14="http://schemas.microsoft.com/office/powerpoint/2010/main" val="51576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1800741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828800"/>
            <a:ext cx="5181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0"/>
            <a:ext cx="5181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784676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1623482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233947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2258389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462130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3719235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2783175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762000"/>
            <a:ext cx="26416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762000"/>
            <a:ext cx="77216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Event, Date</a:t>
            </a:r>
          </a:p>
        </p:txBody>
      </p:sp>
    </p:spTree>
    <p:extLst>
      <p:ext uri="{BB962C8B-B14F-4D97-AF65-F5344CB8AC3E}">
        <p14:creationId xmlns:p14="http://schemas.microsoft.com/office/powerpoint/2010/main" val="132286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0" y="-42863"/>
            <a:ext cx="12192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2400" dirty="0"/>
          </a:p>
        </p:txBody>
      </p:sp>
      <p:sp>
        <p:nvSpPr>
          <p:cNvPr id="1026" name="Rectangle 2"/>
          <p:cNvSpPr>
            <a:spLocks noGrp="1" noChangeArrowheads="1"/>
          </p:cNvSpPr>
          <p:nvPr>
            <p:ph type="title"/>
          </p:nvPr>
        </p:nvSpPr>
        <p:spPr bwMode="auto">
          <a:xfrm>
            <a:off x="812800" y="762000"/>
            <a:ext cx="10566400" cy="685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812800" y="1828800"/>
            <a:ext cx="10566400" cy="3886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812800" y="0"/>
            <a:ext cx="6807200" cy="30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latin typeface="+mn-lt"/>
              </a:defRPr>
            </a:lvl1pPr>
          </a:lstStyle>
          <a:p>
            <a:pPr>
              <a:defRPr/>
            </a:pPr>
            <a:r>
              <a:rPr lang="en-US" dirty="0"/>
              <a:t>Annual Provost’s Retreat – August 26, 2015</a:t>
            </a:r>
          </a:p>
        </p:txBody>
      </p:sp>
      <p:sp>
        <p:nvSpPr>
          <p:cNvPr id="1036" name="Text Box 12"/>
          <p:cNvSpPr txBox="1">
            <a:spLocks noChangeArrowheads="1"/>
          </p:cNvSpPr>
          <p:nvPr userDrawn="1"/>
        </p:nvSpPr>
        <p:spPr bwMode="auto">
          <a:xfrm>
            <a:off x="812800" y="1524000"/>
            <a:ext cx="105664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schemeClr val="bg1"/>
                </a:solidFill>
                <a:latin typeface="Arial" charset="0"/>
              </a:rPr>
              <a:t>Boston University</a:t>
            </a:r>
            <a:r>
              <a:rPr lang="en-US" sz="1200" dirty="0">
                <a:solidFill>
                  <a:schemeClr val="bg1"/>
                </a:solidFill>
                <a:latin typeface="Arial" charset="0"/>
              </a:rPr>
              <a:t> Slideshow Title Goes Here</a:t>
            </a:r>
          </a:p>
        </p:txBody>
      </p:sp>
      <p:pic>
        <p:nvPicPr>
          <p:cNvPr id="1043" name="Picture 19"/>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0088034" y="6172201"/>
            <a:ext cx="1291167"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userDrawn="1"/>
        </p:nvSpPr>
        <p:spPr bwMode="auto">
          <a:xfrm>
            <a:off x="910168" y="6248400"/>
            <a:ext cx="3384196"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latin typeface="Arial" charset="0"/>
              </a:rPr>
              <a:t>Boston University</a:t>
            </a:r>
            <a:r>
              <a:rPr lang="en-US" sz="1400" dirty="0">
                <a:latin typeface="Arial" charset="0"/>
              </a:rPr>
              <a:t> Office of the Provost</a:t>
            </a:r>
          </a:p>
        </p:txBody>
      </p:sp>
    </p:spTree>
  </p:cSld>
  <p:clrMap bg1="lt1" tx1="dk1" bg2="lt2" tx2="dk2" accent1="accent1" accent2="accent2" accent3="accent3" accent4="accent4" accent5="accent5" accent6="accent6" hlink="hlink" folHlink="folHlink"/>
  <p:sldLayoutIdLst>
    <p:sldLayoutId id="2147483995"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Lst>
  <p:hf sldNum="0" hdr="0" dt="0"/>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charset="0"/>
          <a:ea typeface="Osaka" charset="0"/>
          <a:cs typeface="Osaka" charset="0"/>
        </a:defRPr>
      </a:lvl2pPr>
      <a:lvl3pPr algn="l" rtl="0" eaLnBrk="0" fontAlgn="base" hangingPunct="0">
        <a:spcBef>
          <a:spcPct val="0"/>
        </a:spcBef>
        <a:spcAft>
          <a:spcPct val="0"/>
        </a:spcAft>
        <a:defRPr sz="3600">
          <a:solidFill>
            <a:schemeClr val="tx1"/>
          </a:solidFill>
          <a:latin typeface="Arial" charset="0"/>
          <a:ea typeface="Osaka" charset="0"/>
          <a:cs typeface="Osaka" charset="0"/>
        </a:defRPr>
      </a:lvl3pPr>
      <a:lvl4pPr algn="l" rtl="0" eaLnBrk="0" fontAlgn="base" hangingPunct="0">
        <a:spcBef>
          <a:spcPct val="0"/>
        </a:spcBef>
        <a:spcAft>
          <a:spcPct val="0"/>
        </a:spcAft>
        <a:defRPr sz="3600">
          <a:solidFill>
            <a:schemeClr val="tx1"/>
          </a:solidFill>
          <a:latin typeface="Arial" charset="0"/>
          <a:ea typeface="Osaka" charset="0"/>
          <a:cs typeface="Osaka" charset="0"/>
        </a:defRPr>
      </a:lvl4pPr>
      <a:lvl5pPr algn="l" rtl="0" eaLnBrk="0" fontAlgn="base" hangingPunct="0">
        <a:spcBef>
          <a:spcPct val="0"/>
        </a:spcBef>
        <a:spcAft>
          <a:spcPct val="0"/>
        </a:spcAft>
        <a:defRPr sz="3600">
          <a:solidFill>
            <a:schemeClr val="tx1"/>
          </a:solidFill>
          <a:latin typeface="Arial" charset="0"/>
          <a:ea typeface="Osaka" charset="0"/>
          <a:cs typeface="Osaka" charset="0"/>
        </a:defRPr>
      </a:lvl5pPr>
      <a:lvl6pPr marL="457200" algn="l" rtl="0" fontAlgn="base">
        <a:spcBef>
          <a:spcPct val="0"/>
        </a:spcBef>
        <a:spcAft>
          <a:spcPct val="0"/>
        </a:spcAft>
        <a:defRPr sz="3600">
          <a:solidFill>
            <a:schemeClr val="tx1"/>
          </a:solidFill>
          <a:latin typeface="Arial" charset="0"/>
          <a:ea typeface="Osaka" charset="0"/>
          <a:cs typeface="Osaka" charset="0"/>
        </a:defRPr>
      </a:lvl6pPr>
      <a:lvl7pPr marL="914400" algn="l" rtl="0" fontAlgn="base">
        <a:spcBef>
          <a:spcPct val="0"/>
        </a:spcBef>
        <a:spcAft>
          <a:spcPct val="0"/>
        </a:spcAft>
        <a:defRPr sz="3600">
          <a:solidFill>
            <a:schemeClr val="tx1"/>
          </a:solidFill>
          <a:latin typeface="Arial" charset="0"/>
          <a:ea typeface="Osaka" charset="0"/>
          <a:cs typeface="Osaka" charset="0"/>
        </a:defRPr>
      </a:lvl7pPr>
      <a:lvl8pPr marL="1371600" algn="l" rtl="0" fontAlgn="base">
        <a:spcBef>
          <a:spcPct val="0"/>
        </a:spcBef>
        <a:spcAft>
          <a:spcPct val="0"/>
        </a:spcAft>
        <a:defRPr sz="3600">
          <a:solidFill>
            <a:schemeClr val="tx1"/>
          </a:solidFill>
          <a:latin typeface="Arial" charset="0"/>
          <a:ea typeface="Osaka" charset="0"/>
          <a:cs typeface="Osaka" charset="0"/>
        </a:defRPr>
      </a:lvl8pPr>
      <a:lvl9pPr marL="1828800" algn="l" rtl="0" fontAlgn="base">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0" fontAlgn="base" hangingPunct="0">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jp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g"/><Relationship Id="rId10" Type="http://schemas.openxmlformats.org/officeDocument/2006/relationships/image" Target="../media/image36.jpeg"/><Relationship Id="rId4" Type="http://schemas.openxmlformats.org/officeDocument/2006/relationships/image" Target="../media/image30.jpg"/><Relationship Id="rId9" Type="http://schemas.openxmlformats.org/officeDocument/2006/relationships/image" Target="../media/image35.jpg"/><Relationship Id="rId1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9.jpg"/><Relationship Id="rId7"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a:xfrm>
            <a:off x="1981200" y="1219200"/>
            <a:ext cx="8382000" cy="1905000"/>
          </a:xfrm>
        </p:spPr>
        <p:txBody>
          <a:bodyPr/>
          <a:lstStyle/>
          <a:p>
            <a:pPr algn="ctr" eaLnBrk="1" hangingPunct="1">
              <a:defRPr/>
            </a:pPr>
            <a:r>
              <a:rPr lang="en-US" sz="4000" b="1" dirty="0">
                <a:solidFill>
                  <a:srgbClr val="C00000"/>
                </a:solidFill>
              </a:rPr>
              <a:t>Boston University</a:t>
            </a:r>
            <a:br>
              <a:rPr lang="en-US" sz="4000" b="1" dirty="0">
                <a:solidFill>
                  <a:srgbClr val="C00000"/>
                </a:solidFill>
              </a:rPr>
            </a:br>
            <a:r>
              <a:rPr lang="en-US" sz="4000" b="1" dirty="0">
                <a:solidFill>
                  <a:srgbClr val="C00000"/>
                </a:solidFill>
              </a:rPr>
              <a:t>New Faculty Orientation 2023</a:t>
            </a:r>
            <a:endParaRPr lang="en-US" b="1" dirty="0">
              <a:solidFill>
                <a:srgbClr val="C70000"/>
              </a:solidFill>
            </a:endParaRPr>
          </a:p>
        </p:txBody>
      </p:sp>
      <p:sp>
        <p:nvSpPr>
          <p:cNvPr id="15364" name="TextBox 4"/>
          <p:cNvSpPr txBox="1">
            <a:spLocks noChangeArrowheads="1"/>
          </p:cNvSpPr>
          <p:nvPr/>
        </p:nvSpPr>
        <p:spPr bwMode="auto">
          <a:xfrm>
            <a:off x="3182939" y="6367464"/>
            <a:ext cx="1857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Osaka" charset="0"/>
                <a:cs typeface="Osaka" charset="0"/>
              </a:defRPr>
            </a:lvl1pPr>
            <a:lvl2pPr marL="742950" indent="-285750">
              <a:defRPr sz="2400">
                <a:solidFill>
                  <a:schemeClr val="tx1"/>
                </a:solidFill>
                <a:latin typeface="Times" charset="0"/>
                <a:ea typeface="Osaka" charset="0"/>
                <a:cs typeface="Osaka" charset="0"/>
              </a:defRPr>
            </a:lvl2pPr>
            <a:lvl3pPr marL="1143000" indent="-228600">
              <a:defRPr sz="2400">
                <a:solidFill>
                  <a:schemeClr val="tx1"/>
                </a:solidFill>
                <a:latin typeface="Times" charset="0"/>
                <a:ea typeface="Osaka" charset="0"/>
                <a:cs typeface="Osaka" charset="0"/>
              </a:defRPr>
            </a:lvl3pPr>
            <a:lvl4pPr marL="1600200" indent="-228600">
              <a:defRPr sz="2400">
                <a:solidFill>
                  <a:schemeClr val="tx1"/>
                </a:solidFill>
                <a:latin typeface="Times" charset="0"/>
                <a:ea typeface="Osaka" charset="0"/>
                <a:cs typeface="Osaka" charset="0"/>
              </a:defRPr>
            </a:lvl4pPr>
            <a:lvl5pPr marL="2057400" indent="-228600">
              <a:defRPr sz="2400">
                <a:solidFill>
                  <a:schemeClr val="tx1"/>
                </a:solidFill>
                <a:latin typeface="Times" charset="0"/>
                <a:ea typeface="Osaka" charset="0"/>
                <a:cs typeface="Osaka" charset="0"/>
              </a:defRPr>
            </a:lvl5pPr>
            <a:lvl6pPr marL="2514600" indent="-228600" eaLnBrk="0" fontAlgn="base" hangingPunct="0">
              <a:spcBef>
                <a:spcPct val="0"/>
              </a:spcBef>
              <a:spcAft>
                <a:spcPct val="0"/>
              </a:spcAft>
              <a:defRPr sz="2400">
                <a:solidFill>
                  <a:schemeClr val="tx1"/>
                </a:solidFill>
                <a:latin typeface="Times" charset="0"/>
                <a:ea typeface="Osaka" charset="0"/>
                <a:cs typeface="Osaka" charset="0"/>
              </a:defRPr>
            </a:lvl6pPr>
            <a:lvl7pPr marL="2971800" indent="-228600" eaLnBrk="0" fontAlgn="base" hangingPunct="0">
              <a:spcBef>
                <a:spcPct val="0"/>
              </a:spcBef>
              <a:spcAft>
                <a:spcPct val="0"/>
              </a:spcAft>
              <a:defRPr sz="2400">
                <a:solidFill>
                  <a:schemeClr val="tx1"/>
                </a:solidFill>
                <a:latin typeface="Times" charset="0"/>
                <a:ea typeface="Osaka" charset="0"/>
                <a:cs typeface="Osaka" charset="0"/>
              </a:defRPr>
            </a:lvl7pPr>
            <a:lvl8pPr marL="3429000" indent="-228600" eaLnBrk="0" fontAlgn="base" hangingPunct="0">
              <a:spcBef>
                <a:spcPct val="0"/>
              </a:spcBef>
              <a:spcAft>
                <a:spcPct val="0"/>
              </a:spcAft>
              <a:defRPr sz="2400">
                <a:solidFill>
                  <a:schemeClr val="tx1"/>
                </a:solidFill>
                <a:latin typeface="Times" charset="0"/>
                <a:ea typeface="Osaka" charset="0"/>
                <a:cs typeface="Osaka" charset="0"/>
              </a:defRPr>
            </a:lvl8pPr>
            <a:lvl9pPr marL="3886200" indent="-228600" eaLnBrk="0" fontAlgn="base" hangingPunct="0">
              <a:spcBef>
                <a:spcPct val="0"/>
              </a:spcBef>
              <a:spcAft>
                <a:spcPct val="0"/>
              </a:spcAft>
              <a:defRPr sz="2400">
                <a:solidFill>
                  <a:schemeClr val="tx1"/>
                </a:solidFill>
                <a:latin typeface="Times" charset="0"/>
                <a:ea typeface="Osaka" charset="0"/>
                <a:cs typeface="Osaka" charset="0"/>
              </a:defRPr>
            </a:lvl9pPr>
          </a:lstStyle>
          <a:p>
            <a:endParaRPr lang="en-US" dirty="0"/>
          </a:p>
        </p:txBody>
      </p:sp>
      <p:sp>
        <p:nvSpPr>
          <p:cNvPr id="15365" name="TextBox 5"/>
          <p:cNvSpPr txBox="1">
            <a:spLocks noChangeArrowheads="1"/>
          </p:cNvSpPr>
          <p:nvPr/>
        </p:nvSpPr>
        <p:spPr bwMode="auto">
          <a:xfrm>
            <a:off x="6900863" y="6434138"/>
            <a:ext cx="1841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Osaka" charset="0"/>
                <a:cs typeface="Osaka" charset="0"/>
              </a:defRPr>
            </a:lvl1pPr>
            <a:lvl2pPr marL="742950" indent="-285750">
              <a:defRPr sz="2400">
                <a:solidFill>
                  <a:schemeClr val="tx1"/>
                </a:solidFill>
                <a:latin typeface="Times" charset="0"/>
                <a:ea typeface="Osaka" charset="0"/>
                <a:cs typeface="Osaka" charset="0"/>
              </a:defRPr>
            </a:lvl2pPr>
            <a:lvl3pPr marL="1143000" indent="-228600">
              <a:defRPr sz="2400">
                <a:solidFill>
                  <a:schemeClr val="tx1"/>
                </a:solidFill>
                <a:latin typeface="Times" charset="0"/>
                <a:ea typeface="Osaka" charset="0"/>
                <a:cs typeface="Osaka" charset="0"/>
              </a:defRPr>
            </a:lvl3pPr>
            <a:lvl4pPr marL="1600200" indent="-228600">
              <a:defRPr sz="2400">
                <a:solidFill>
                  <a:schemeClr val="tx1"/>
                </a:solidFill>
                <a:latin typeface="Times" charset="0"/>
                <a:ea typeface="Osaka" charset="0"/>
                <a:cs typeface="Osaka" charset="0"/>
              </a:defRPr>
            </a:lvl4pPr>
            <a:lvl5pPr marL="2057400" indent="-228600">
              <a:defRPr sz="2400">
                <a:solidFill>
                  <a:schemeClr val="tx1"/>
                </a:solidFill>
                <a:latin typeface="Times" charset="0"/>
                <a:ea typeface="Osaka" charset="0"/>
                <a:cs typeface="Osaka" charset="0"/>
              </a:defRPr>
            </a:lvl5pPr>
            <a:lvl6pPr marL="2514600" indent="-228600" eaLnBrk="0" fontAlgn="base" hangingPunct="0">
              <a:spcBef>
                <a:spcPct val="0"/>
              </a:spcBef>
              <a:spcAft>
                <a:spcPct val="0"/>
              </a:spcAft>
              <a:defRPr sz="2400">
                <a:solidFill>
                  <a:schemeClr val="tx1"/>
                </a:solidFill>
                <a:latin typeface="Times" charset="0"/>
                <a:ea typeface="Osaka" charset="0"/>
                <a:cs typeface="Osaka" charset="0"/>
              </a:defRPr>
            </a:lvl6pPr>
            <a:lvl7pPr marL="2971800" indent="-228600" eaLnBrk="0" fontAlgn="base" hangingPunct="0">
              <a:spcBef>
                <a:spcPct val="0"/>
              </a:spcBef>
              <a:spcAft>
                <a:spcPct val="0"/>
              </a:spcAft>
              <a:defRPr sz="2400">
                <a:solidFill>
                  <a:schemeClr val="tx1"/>
                </a:solidFill>
                <a:latin typeface="Times" charset="0"/>
                <a:ea typeface="Osaka" charset="0"/>
                <a:cs typeface="Osaka" charset="0"/>
              </a:defRPr>
            </a:lvl7pPr>
            <a:lvl8pPr marL="3429000" indent="-228600" eaLnBrk="0" fontAlgn="base" hangingPunct="0">
              <a:spcBef>
                <a:spcPct val="0"/>
              </a:spcBef>
              <a:spcAft>
                <a:spcPct val="0"/>
              </a:spcAft>
              <a:defRPr sz="2400">
                <a:solidFill>
                  <a:schemeClr val="tx1"/>
                </a:solidFill>
                <a:latin typeface="Times" charset="0"/>
                <a:ea typeface="Osaka" charset="0"/>
                <a:cs typeface="Osaka" charset="0"/>
              </a:defRPr>
            </a:lvl8pPr>
            <a:lvl9pPr marL="3886200" indent="-228600" eaLnBrk="0" fontAlgn="base" hangingPunct="0">
              <a:spcBef>
                <a:spcPct val="0"/>
              </a:spcBef>
              <a:spcAft>
                <a:spcPct val="0"/>
              </a:spcAft>
              <a:defRPr sz="2400">
                <a:solidFill>
                  <a:schemeClr val="tx1"/>
                </a:solidFill>
                <a:latin typeface="Times" charset="0"/>
                <a:ea typeface="Osaka" charset="0"/>
                <a:cs typeface="Osaka" charset="0"/>
              </a:defRPr>
            </a:lvl9pPr>
          </a:lstStyle>
          <a:p>
            <a:endParaRPr lang="en-US" dirty="0"/>
          </a:p>
        </p:txBody>
      </p:sp>
      <p:sp>
        <p:nvSpPr>
          <p:cNvPr id="15366" name="TextBox 10"/>
          <p:cNvSpPr txBox="1">
            <a:spLocks noChangeArrowheads="1"/>
          </p:cNvSpPr>
          <p:nvPr/>
        </p:nvSpPr>
        <p:spPr bwMode="auto">
          <a:xfrm>
            <a:off x="6992939" y="5722938"/>
            <a:ext cx="18573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Osaka" charset="0"/>
                <a:cs typeface="Osaka" charset="0"/>
              </a:defRPr>
            </a:lvl1pPr>
            <a:lvl2pPr marL="742950" indent="-285750">
              <a:defRPr sz="2400">
                <a:solidFill>
                  <a:schemeClr val="tx1"/>
                </a:solidFill>
                <a:latin typeface="Times" charset="0"/>
                <a:ea typeface="Osaka" charset="0"/>
                <a:cs typeface="Osaka" charset="0"/>
              </a:defRPr>
            </a:lvl2pPr>
            <a:lvl3pPr marL="1143000" indent="-228600">
              <a:defRPr sz="2400">
                <a:solidFill>
                  <a:schemeClr val="tx1"/>
                </a:solidFill>
                <a:latin typeface="Times" charset="0"/>
                <a:ea typeface="Osaka" charset="0"/>
                <a:cs typeface="Osaka" charset="0"/>
              </a:defRPr>
            </a:lvl3pPr>
            <a:lvl4pPr marL="1600200" indent="-228600">
              <a:defRPr sz="2400">
                <a:solidFill>
                  <a:schemeClr val="tx1"/>
                </a:solidFill>
                <a:latin typeface="Times" charset="0"/>
                <a:ea typeface="Osaka" charset="0"/>
                <a:cs typeface="Osaka" charset="0"/>
              </a:defRPr>
            </a:lvl4pPr>
            <a:lvl5pPr marL="2057400" indent="-228600">
              <a:defRPr sz="2400">
                <a:solidFill>
                  <a:schemeClr val="tx1"/>
                </a:solidFill>
                <a:latin typeface="Times" charset="0"/>
                <a:ea typeface="Osaka" charset="0"/>
                <a:cs typeface="Osaka" charset="0"/>
              </a:defRPr>
            </a:lvl5pPr>
            <a:lvl6pPr marL="2514600" indent="-228600" eaLnBrk="0" fontAlgn="base" hangingPunct="0">
              <a:spcBef>
                <a:spcPct val="0"/>
              </a:spcBef>
              <a:spcAft>
                <a:spcPct val="0"/>
              </a:spcAft>
              <a:defRPr sz="2400">
                <a:solidFill>
                  <a:schemeClr val="tx1"/>
                </a:solidFill>
                <a:latin typeface="Times" charset="0"/>
                <a:ea typeface="Osaka" charset="0"/>
                <a:cs typeface="Osaka" charset="0"/>
              </a:defRPr>
            </a:lvl6pPr>
            <a:lvl7pPr marL="2971800" indent="-228600" eaLnBrk="0" fontAlgn="base" hangingPunct="0">
              <a:spcBef>
                <a:spcPct val="0"/>
              </a:spcBef>
              <a:spcAft>
                <a:spcPct val="0"/>
              </a:spcAft>
              <a:defRPr sz="2400">
                <a:solidFill>
                  <a:schemeClr val="tx1"/>
                </a:solidFill>
                <a:latin typeface="Times" charset="0"/>
                <a:ea typeface="Osaka" charset="0"/>
                <a:cs typeface="Osaka" charset="0"/>
              </a:defRPr>
            </a:lvl7pPr>
            <a:lvl8pPr marL="3429000" indent="-228600" eaLnBrk="0" fontAlgn="base" hangingPunct="0">
              <a:spcBef>
                <a:spcPct val="0"/>
              </a:spcBef>
              <a:spcAft>
                <a:spcPct val="0"/>
              </a:spcAft>
              <a:defRPr sz="2400">
                <a:solidFill>
                  <a:schemeClr val="tx1"/>
                </a:solidFill>
                <a:latin typeface="Times" charset="0"/>
                <a:ea typeface="Osaka" charset="0"/>
                <a:cs typeface="Osaka" charset="0"/>
              </a:defRPr>
            </a:lvl8pPr>
            <a:lvl9pPr marL="3886200" indent="-228600" eaLnBrk="0" fontAlgn="base" hangingPunct="0">
              <a:spcBef>
                <a:spcPct val="0"/>
              </a:spcBef>
              <a:spcAft>
                <a:spcPct val="0"/>
              </a:spcAft>
              <a:defRPr sz="2400">
                <a:solidFill>
                  <a:schemeClr val="tx1"/>
                </a:solidFill>
                <a:latin typeface="Times" charset="0"/>
                <a:ea typeface="Osaka" charset="0"/>
                <a:cs typeface="Osaka" charset="0"/>
              </a:defRPr>
            </a:lvl9pPr>
          </a:lstStyle>
          <a:p>
            <a:endParaRPr lang="en-US" dirty="0"/>
          </a:p>
        </p:txBody>
      </p:sp>
      <p:sp>
        <p:nvSpPr>
          <p:cNvPr id="15367" name="TextBox 8"/>
          <p:cNvSpPr txBox="1">
            <a:spLocks noChangeArrowheads="1"/>
          </p:cNvSpPr>
          <p:nvPr/>
        </p:nvSpPr>
        <p:spPr bwMode="auto">
          <a:xfrm>
            <a:off x="6172200" y="6172201"/>
            <a:ext cx="1600200"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Osaka" charset="0"/>
                <a:cs typeface="Osaka" charset="0"/>
              </a:defRPr>
            </a:lvl1pPr>
            <a:lvl2pPr marL="742950" indent="-285750">
              <a:defRPr sz="2400">
                <a:solidFill>
                  <a:schemeClr val="tx1"/>
                </a:solidFill>
                <a:latin typeface="Times" charset="0"/>
                <a:ea typeface="Osaka" charset="0"/>
                <a:cs typeface="Osaka" charset="0"/>
              </a:defRPr>
            </a:lvl2pPr>
            <a:lvl3pPr marL="1143000" indent="-228600">
              <a:defRPr sz="2400">
                <a:solidFill>
                  <a:schemeClr val="tx1"/>
                </a:solidFill>
                <a:latin typeface="Times" charset="0"/>
                <a:ea typeface="Osaka" charset="0"/>
                <a:cs typeface="Osaka" charset="0"/>
              </a:defRPr>
            </a:lvl3pPr>
            <a:lvl4pPr marL="1600200" indent="-228600">
              <a:defRPr sz="2400">
                <a:solidFill>
                  <a:schemeClr val="tx1"/>
                </a:solidFill>
                <a:latin typeface="Times" charset="0"/>
                <a:ea typeface="Osaka" charset="0"/>
                <a:cs typeface="Osaka" charset="0"/>
              </a:defRPr>
            </a:lvl4pPr>
            <a:lvl5pPr marL="2057400" indent="-228600">
              <a:defRPr sz="2400">
                <a:solidFill>
                  <a:schemeClr val="tx1"/>
                </a:solidFill>
                <a:latin typeface="Times" charset="0"/>
                <a:ea typeface="Osaka" charset="0"/>
                <a:cs typeface="Osaka" charset="0"/>
              </a:defRPr>
            </a:lvl5pPr>
            <a:lvl6pPr marL="2514600" indent="-228600" eaLnBrk="0" fontAlgn="base" hangingPunct="0">
              <a:spcBef>
                <a:spcPct val="0"/>
              </a:spcBef>
              <a:spcAft>
                <a:spcPct val="0"/>
              </a:spcAft>
              <a:defRPr sz="2400">
                <a:solidFill>
                  <a:schemeClr val="tx1"/>
                </a:solidFill>
                <a:latin typeface="Times" charset="0"/>
                <a:ea typeface="Osaka" charset="0"/>
                <a:cs typeface="Osaka" charset="0"/>
              </a:defRPr>
            </a:lvl6pPr>
            <a:lvl7pPr marL="2971800" indent="-228600" eaLnBrk="0" fontAlgn="base" hangingPunct="0">
              <a:spcBef>
                <a:spcPct val="0"/>
              </a:spcBef>
              <a:spcAft>
                <a:spcPct val="0"/>
              </a:spcAft>
              <a:defRPr sz="2400">
                <a:solidFill>
                  <a:schemeClr val="tx1"/>
                </a:solidFill>
                <a:latin typeface="Times" charset="0"/>
                <a:ea typeface="Osaka" charset="0"/>
                <a:cs typeface="Osaka" charset="0"/>
              </a:defRPr>
            </a:lvl7pPr>
            <a:lvl8pPr marL="3429000" indent="-228600" eaLnBrk="0" fontAlgn="base" hangingPunct="0">
              <a:spcBef>
                <a:spcPct val="0"/>
              </a:spcBef>
              <a:spcAft>
                <a:spcPct val="0"/>
              </a:spcAft>
              <a:defRPr sz="2400">
                <a:solidFill>
                  <a:schemeClr val="tx1"/>
                </a:solidFill>
                <a:latin typeface="Times" charset="0"/>
                <a:ea typeface="Osaka" charset="0"/>
                <a:cs typeface="Osaka" charset="0"/>
              </a:defRPr>
            </a:lvl8pPr>
            <a:lvl9pPr marL="3886200" indent="-228600" eaLnBrk="0" fontAlgn="base" hangingPunct="0">
              <a:spcBef>
                <a:spcPct val="0"/>
              </a:spcBef>
              <a:spcAft>
                <a:spcPct val="0"/>
              </a:spcAft>
              <a:defRPr sz="2400">
                <a:solidFill>
                  <a:schemeClr val="tx1"/>
                </a:solidFill>
                <a:latin typeface="Times" charset="0"/>
                <a:ea typeface="Osaka" charset="0"/>
                <a:cs typeface="Osaka" charset="0"/>
              </a:defRPr>
            </a:lvl9pPr>
          </a:lstStyle>
          <a:p>
            <a:endParaRPr lang="en-US" dirty="0"/>
          </a:p>
        </p:txBody>
      </p:sp>
      <p:pic>
        <p:nvPicPr>
          <p:cNvPr id="11" name="Picture 10">
            <a:extLst>
              <a:ext uri="{FF2B5EF4-FFF2-40B4-BE49-F238E27FC236}">
                <a16:creationId xmlns:a16="http://schemas.microsoft.com/office/drawing/2014/main" id="{1B280214-6C83-DD46-BBB2-61707B41E241}"/>
              </a:ext>
            </a:extLst>
          </p:cNvPr>
          <p:cNvPicPr>
            <a:picLocks noChangeAspect="1"/>
          </p:cNvPicPr>
          <p:nvPr/>
        </p:nvPicPr>
        <p:blipFill>
          <a:blip r:embed="rId3"/>
          <a:stretch>
            <a:fillRect/>
          </a:stretch>
        </p:blipFill>
        <p:spPr>
          <a:xfrm>
            <a:off x="1524000" y="3505201"/>
            <a:ext cx="9144000" cy="2590800"/>
          </a:xfrm>
          <a:prstGeom prst="rect">
            <a:avLst/>
          </a:prstGeom>
        </p:spPr>
      </p:pic>
    </p:spTree>
    <p:extLst>
      <p:ext uri="{BB962C8B-B14F-4D97-AF65-F5344CB8AC3E}">
        <p14:creationId xmlns:p14="http://schemas.microsoft.com/office/powerpoint/2010/main" val="2414344206"/>
      </p:ext>
    </p:extLst>
  </p:cSld>
  <p:clrMapOvr>
    <a:masterClrMapping/>
  </p:clrMapOvr>
  <p:transition spd="slow" advTm="25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BU’s 2030 Strategic Plan</a:t>
            </a:r>
            <a:br>
              <a:rPr lang="en-US" sz="4000" dirty="0">
                <a:solidFill>
                  <a:srgbClr val="C40000"/>
                </a:solidFill>
              </a:rPr>
            </a:b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00200" y="2057401"/>
            <a:ext cx="4495800" cy="3847207"/>
          </a:xfrm>
          <a:prstGeom prst="rect">
            <a:avLst/>
          </a:prstGeom>
          <a:noFill/>
        </p:spPr>
        <p:txBody>
          <a:bodyPr wrap="square">
            <a:spAutoFit/>
          </a:bodyPr>
          <a:lstStyle/>
          <a:p>
            <a:r>
              <a:rPr lang="en-US" sz="2000" dirty="0">
                <a:latin typeface="+mj-lt"/>
                <a:cs typeface="Calibri" panose="020F0502020204030204" pitchFamily="34" charset="0"/>
              </a:rPr>
              <a:t>Announced in 2020, BU’s 2030 Strategic Plan identifies five priorities that will guide BU over a 10-year period:</a:t>
            </a:r>
          </a:p>
          <a:p>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A Vibrant Academic Experience</a:t>
            </a:r>
          </a:p>
          <a:p>
            <a:pPr marL="342900" indent="-342900">
              <a:buFont typeface="Arial" panose="020B0604020202020204" pitchFamily="34" charset="0"/>
              <a:buChar char="•"/>
            </a:pPr>
            <a:r>
              <a:rPr lang="en-US" sz="2000" dirty="0">
                <a:latin typeface="+mj-lt"/>
                <a:cs typeface="Calibri" panose="020F0502020204030204" pitchFamily="34" charset="0"/>
              </a:rPr>
              <a:t>Research That Matters</a:t>
            </a:r>
          </a:p>
          <a:p>
            <a:pPr marL="342900" indent="-342900">
              <a:buFont typeface="Arial" panose="020B0604020202020204" pitchFamily="34" charset="0"/>
              <a:buChar char="•"/>
            </a:pPr>
            <a:r>
              <a:rPr lang="en-US" sz="2000" dirty="0">
                <a:latin typeface="+mj-lt"/>
                <a:cs typeface="Calibri" panose="020F0502020204030204" pitchFamily="34" charset="0"/>
              </a:rPr>
              <a:t>Diversity, Equity, and Inclusion</a:t>
            </a:r>
          </a:p>
          <a:p>
            <a:pPr marL="342900" indent="-342900">
              <a:buFont typeface="Arial" panose="020B0604020202020204" pitchFamily="34" charset="0"/>
              <a:buChar char="•"/>
            </a:pPr>
            <a:r>
              <a:rPr lang="en-US" sz="2000" dirty="0">
                <a:latin typeface="+mj-lt"/>
                <a:cs typeface="Calibri" panose="020F0502020204030204" pitchFamily="34" charset="0"/>
              </a:rPr>
              <a:t>Community, Big Yet Small</a:t>
            </a:r>
          </a:p>
          <a:p>
            <a:pPr marL="342900" indent="-342900">
              <a:buFont typeface="Arial" panose="020B0604020202020204" pitchFamily="34" charset="0"/>
              <a:buChar char="•"/>
            </a:pPr>
            <a:r>
              <a:rPr lang="en-US" sz="2000" dirty="0">
                <a:latin typeface="+mj-lt"/>
                <a:cs typeface="Calibri" panose="020F0502020204030204" pitchFamily="34" charset="0"/>
              </a:rPr>
              <a:t>Global Engagement</a:t>
            </a:r>
          </a:p>
          <a:p>
            <a:pPr marL="342900" indent="-342900">
              <a:buFont typeface="Arial" panose="020B0604020202020204" pitchFamily="34" charset="0"/>
              <a:buChar char="•"/>
            </a:pPr>
            <a:endParaRPr lang="en-US" sz="2000" dirty="0">
              <a:latin typeface="+mj-lt"/>
              <a:cs typeface="Calibri" panose="020F0502020204030204" pitchFamily="34" charset="0"/>
            </a:endParaRPr>
          </a:p>
          <a:p>
            <a:r>
              <a:rPr lang="en-US" b="1" u="sng" dirty="0">
                <a:latin typeface="+mj-lt"/>
                <a:cs typeface="Calibri" panose="020F0502020204030204" pitchFamily="34" charset="0"/>
              </a:rPr>
              <a:t>bu.edu/plan2020</a:t>
            </a:r>
          </a:p>
        </p:txBody>
      </p:sp>
      <p:pic>
        <p:nvPicPr>
          <p:cNvPr id="6" name="Picture 5" descr="A picture containing text, tree, outdoor, sky&#10;&#10;Description automatically generated">
            <a:extLst>
              <a:ext uri="{FF2B5EF4-FFF2-40B4-BE49-F238E27FC236}">
                <a16:creationId xmlns:a16="http://schemas.microsoft.com/office/drawing/2014/main" id="{94820936-B68A-94DB-3A2E-5A6BFAA8554F}"/>
              </a:ext>
            </a:extLst>
          </p:cNvPr>
          <p:cNvPicPr>
            <a:picLocks noChangeAspect="1"/>
          </p:cNvPicPr>
          <p:nvPr/>
        </p:nvPicPr>
        <p:blipFill rotWithShape="1">
          <a:blip r:embed="rId3"/>
          <a:srcRect l="29667" t="18581"/>
          <a:stretch/>
        </p:blipFill>
        <p:spPr>
          <a:xfrm>
            <a:off x="6139343" y="1828800"/>
            <a:ext cx="4328526" cy="3340507"/>
          </a:xfrm>
          <a:prstGeom prst="rect">
            <a:avLst/>
          </a:prstGeom>
        </p:spPr>
      </p:pic>
    </p:spTree>
    <p:extLst>
      <p:ext uri="{BB962C8B-B14F-4D97-AF65-F5344CB8AC3E}">
        <p14:creationId xmlns:p14="http://schemas.microsoft.com/office/powerpoint/2010/main" val="3805151468"/>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Vibrant Academic Experience</a:t>
            </a:r>
            <a:br>
              <a:rPr lang="en-US" sz="4000" dirty="0">
                <a:solidFill>
                  <a:srgbClr val="C40000"/>
                </a:solidFill>
              </a:rPr>
            </a:br>
            <a:r>
              <a:rPr lang="en-US" dirty="0">
                <a:solidFill>
                  <a:schemeClr val="tx1">
                    <a:lumMod val="50000"/>
                    <a:lumOff val="50000"/>
                  </a:schemeClr>
                </a:solidFill>
              </a:rPr>
              <a:t>BU Hub</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76400" y="2151727"/>
            <a:ext cx="4724400" cy="2862322"/>
          </a:xfrm>
          <a:prstGeom prst="rect">
            <a:avLst/>
          </a:prstGeom>
          <a:noFill/>
        </p:spPr>
        <p:txBody>
          <a:bodyPr wrap="square">
            <a:spAutoFit/>
          </a:bodyPr>
          <a:lstStyle/>
          <a:p>
            <a:r>
              <a:rPr lang="en-US" sz="2000" dirty="0">
                <a:latin typeface="+mj-lt"/>
                <a:cs typeface="Calibri" panose="020F0502020204030204" pitchFamily="34" charset="0"/>
              </a:rPr>
              <a:t>The BU Hub, our University-wide general education program, offers interdisciplinary and experiential opportunities for students to engage with topics of global significance. The Hub is a signature component of our undergraduate education, combining professional programs with a grounding in liberal arts and experiential learning.</a:t>
            </a:r>
          </a:p>
        </p:txBody>
      </p:sp>
      <p:pic>
        <p:nvPicPr>
          <p:cNvPr id="8" name="Picture 7" descr="A picture containing text, table&#10;&#10;Description automatically generated">
            <a:extLst>
              <a:ext uri="{FF2B5EF4-FFF2-40B4-BE49-F238E27FC236}">
                <a16:creationId xmlns:a16="http://schemas.microsoft.com/office/drawing/2014/main" id="{51E95EBB-E7C3-0581-0399-0DA456CF2002}"/>
              </a:ext>
            </a:extLst>
          </p:cNvPr>
          <p:cNvPicPr>
            <a:picLocks noChangeAspect="1"/>
          </p:cNvPicPr>
          <p:nvPr/>
        </p:nvPicPr>
        <p:blipFill rotWithShape="1">
          <a:blip r:embed="rId3"/>
          <a:srcRect t="29782" r="29782"/>
          <a:stretch/>
        </p:blipFill>
        <p:spPr>
          <a:xfrm>
            <a:off x="6629400" y="2191078"/>
            <a:ext cx="3772056" cy="2515195"/>
          </a:xfrm>
          <a:prstGeom prst="rect">
            <a:avLst/>
          </a:prstGeom>
        </p:spPr>
      </p:pic>
    </p:spTree>
    <p:extLst>
      <p:ext uri="{BB962C8B-B14F-4D97-AF65-F5344CB8AC3E}">
        <p14:creationId xmlns:p14="http://schemas.microsoft.com/office/powerpoint/2010/main" val="3936347848"/>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Vibrant Academic Experience</a:t>
            </a:r>
            <a:br>
              <a:rPr lang="en-US" sz="4000" dirty="0">
                <a:solidFill>
                  <a:srgbClr val="C40000"/>
                </a:solidFill>
              </a:rPr>
            </a:br>
            <a:r>
              <a:rPr lang="en-US" dirty="0">
                <a:solidFill>
                  <a:schemeClr val="tx1">
                    <a:lumMod val="50000"/>
                    <a:lumOff val="50000"/>
                  </a:schemeClr>
                </a:solidFill>
              </a:rPr>
              <a:t>The Faculty of Computing &amp; Data Sciences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791200" y="1828800"/>
            <a:ext cx="4724400" cy="3785652"/>
          </a:xfrm>
          <a:prstGeom prst="rect">
            <a:avLst/>
          </a:prstGeom>
          <a:noFill/>
        </p:spPr>
        <p:txBody>
          <a:bodyPr wrap="square">
            <a:spAutoFit/>
          </a:bodyPr>
          <a:lstStyle/>
          <a:p>
            <a:pPr algn="r"/>
            <a:r>
              <a:rPr lang="en-US" sz="2000" dirty="0">
                <a:latin typeface="+mj-lt"/>
                <a:cs typeface="Calibri" panose="020F0502020204030204" pitchFamily="34" charset="0"/>
              </a:rPr>
              <a:t>CDS is a novel University-wide academic unit comprising scholars of computing and data sciences who will distinguish BU for its curricular and research excellence. Students can engage with CDS faculty throughout their BU experience in diverse ways, from developing fundamental computing and data science skills to taking part in interdisciplinary experiences to earning a certificate, minor, or dual degree in areas of national demand.</a:t>
            </a:r>
          </a:p>
        </p:txBody>
      </p:sp>
      <p:pic>
        <p:nvPicPr>
          <p:cNvPr id="4" name="Picture 3" descr="A picture containing sky, outdoor, building, square&#10;&#10;Description automatically generated">
            <a:extLst>
              <a:ext uri="{FF2B5EF4-FFF2-40B4-BE49-F238E27FC236}">
                <a16:creationId xmlns:a16="http://schemas.microsoft.com/office/drawing/2014/main" id="{29B96A60-44B9-AD22-A0B4-71B790883283}"/>
              </a:ext>
            </a:extLst>
          </p:cNvPr>
          <p:cNvPicPr>
            <a:picLocks noChangeAspect="1"/>
          </p:cNvPicPr>
          <p:nvPr/>
        </p:nvPicPr>
        <p:blipFill rotWithShape="1">
          <a:blip r:embed="rId3"/>
          <a:srcRect l="14167" t="7380" r="14166"/>
          <a:stretch/>
        </p:blipFill>
        <p:spPr>
          <a:xfrm>
            <a:off x="1676400" y="1833694"/>
            <a:ext cx="4075056" cy="3810000"/>
          </a:xfrm>
          <a:prstGeom prst="rect">
            <a:avLst/>
          </a:prstGeom>
        </p:spPr>
      </p:pic>
    </p:spTree>
    <p:extLst>
      <p:ext uri="{BB962C8B-B14F-4D97-AF65-F5344CB8AC3E}">
        <p14:creationId xmlns:p14="http://schemas.microsoft.com/office/powerpoint/2010/main" val="398573380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Research That Matters</a:t>
            </a:r>
            <a:br>
              <a:rPr lang="en-US" sz="4000" dirty="0">
                <a:solidFill>
                  <a:srgbClr val="C40000"/>
                </a:solidFill>
              </a:rPr>
            </a:br>
            <a:r>
              <a:rPr lang="en-US" dirty="0">
                <a:solidFill>
                  <a:schemeClr val="tx1">
                    <a:lumMod val="50000"/>
                    <a:lumOff val="50000"/>
                  </a:schemeClr>
                </a:solidFill>
              </a:rPr>
              <a:t>Center for Antiracist Research</a:t>
            </a:r>
            <a:br>
              <a:rPr lang="en-US" dirty="0">
                <a:solidFill>
                  <a:srgbClr val="C40000"/>
                </a:solidFill>
              </a:rPr>
            </a:br>
            <a:endParaRPr lang="en-US" dirty="0">
              <a:solidFill>
                <a:srgbClr val="C40000"/>
              </a:solidFill>
            </a:endParaRPr>
          </a:p>
        </p:txBody>
      </p:sp>
      <p:pic>
        <p:nvPicPr>
          <p:cNvPr id="6" name="Content Placeholder 5" descr="A person sitting on a bench&#10;&#10;Description automatically generated">
            <a:extLst>
              <a:ext uri="{FF2B5EF4-FFF2-40B4-BE49-F238E27FC236}">
                <a16:creationId xmlns:a16="http://schemas.microsoft.com/office/drawing/2014/main" id="{18E516CA-580D-3B35-8CDE-472791F963F6}"/>
              </a:ext>
            </a:extLst>
          </p:cNvPr>
          <p:cNvPicPr>
            <a:picLocks noGrp="1" noChangeAspect="1"/>
          </p:cNvPicPr>
          <p:nvPr>
            <p:ph idx="1"/>
          </p:nvPr>
        </p:nvPicPr>
        <p:blipFill rotWithShape="1">
          <a:blip r:embed="rId3"/>
          <a:srcRect l="19304" t="7289" r="9853" b="21867"/>
          <a:stretch/>
        </p:blipFill>
        <p:spPr>
          <a:xfrm>
            <a:off x="6619342" y="1986261"/>
            <a:ext cx="3972458" cy="2962275"/>
          </a:xfrm>
        </p:spPr>
      </p:pic>
      <p:sp>
        <p:nvSpPr>
          <p:cNvPr id="7" name="TextBox 6">
            <a:extLst>
              <a:ext uri="{FF2B5EF4-FFF2-40B4-BE49-F238E27FC236}">
                <a16:creationId xmlns:a16="http://schemas.microsoft.com/office/drawing/2014/main" id="{64CF3C6D-FF64-6486-DE17-3EC3C8B6E812}"/>
              </a:ext>
            </a:extLst>
          </p:cNvPr>
          <p:cNvSpPr txBox="1"/>
          <p:nvPr/>
        </p:nvSpPr>
        <p:spPr>
          <a:xfrm>
            <a:off x="6934200" y="4948536"/>
            <a:ext cx="2677058" cy="461665"/>
          </a:xfrm>
          <a:prstGeom prst="rect">
            <a:avLst/>
          </a:prstGeom>
          <a:noFill/>
        </p:spPr>
        <p:txBody>
          <a:bodyPr wrap="square" rtlCol="0">
            <a:spAutoFit/>
          </a:bodyPr>
          <a:lstStyle/>
          <a:p>
            <a:r>
              <a:rPr lang="en-US" sz="1200" dirty="0" err="1">
                <a:latin typeface="+mj-lt"/>
                <a:cs typeface="Calibri" panose="020F0502020204030204" pitchFamily="34" charset="0"/>
              </a:rPr>
              <a:t>Ibram</a:t>
            </a:r>
            <a:r>
              <a:rPr lang="en-US" sz="1200" dirty="0">
                <a:latin typeface="+mj-lt"/>
                <a:cs typeface="Calibri" panose="020F0502020204030204" pitchFamily="34" charset="0"/>
              </a:rPr>
              <a:t> X. </a:t>
            </a:r>
            <a:r>
              <a:rPr lang="en-US" sz="1200" dirty="0" err="1">
                <a:latin typeface="+mj-lt"/>
                <a:cs typeface="Calibri" panose="020F0502020204030204" pitchFamily="34" charset="0"/>
              </a:rPr>
              <a:t>Kendi</a:t>
            </a:r>
            <a:r>
              <a:rPr lang="en-US" sz="1200" dirty="0">
                <a:latin typeface="+mj-lt"/>
                <a:cs typeface="Calibri" panose="020F0502020204030204" pitchFamily="34" charset="0"/>
              </a:rPr>
              <a:t>, founding director of BU’s Center for Antiracist Research</a:t>
            </a:r>
          </a:p>
        </p:txBody>
      </p:sp>
      <p:sp>
        <p:nvSpPr>
          <p:cNvPr id="9" name="TextBox 8">
            <a:extLst>
              <a:ext uri="{FF2B5EF4-FFF2-40B4-BE49-F238E27FC236}">
                <a16:creationId xmlns:a16="http://schemas.microsoft.com/office/drawing/2014/main" id="{61C75C50-1812-73F1-E783-D8018DC2D76B}"/>
              </a:ext>
            </a:extLst>
          </p:cNvPr>
          <p:cNvSpPr txBox="1"/>
          <p:nvPr/>
        </p:nvSpPr>
        <p:spPr>
          <a:xfrm>
            <a:off x="1676400" y="2309188"/>
            <a:ext cx="4866742" cy="2554545"/>
          </a:xfrm>
          <a:prstGeom prst="rect">
            <a:avLst/>
          </a:prstGeom>
          <a:noFill/>
        </p:spPr>
        <p:txBody>
          <a:bodyPr wrap="square">
            <a:spAutoFit/>
          </a:bodyPr>
          <a:lstStyle/>
          <a:p>
            <a:r>
              <a:rPr lang="en-US" sz="2000" dirty="0">
                <a:latin typeface="+mj-lt"/>
                <a:cs typeface="Calibri" panose="020F0502020204030204" pitchFamily="34" charset="0"/>
              </a:rPr>
              <a:t>Founded and directed by </a:t>
            </a:r>
            <a:r>
              <a:rPr lang="en-US" sz="2000" dirty="0" err="1">
                <a:latin typeface="+mj-lt"/>
                <a:cs typeface="Calibri" panose="020F0502020204030204" pitchFamily="34" charset="0"/>
              </a:rPr>
              <a:t>Ibram</a:t>
            </a:r>
            <a:r>
              <a:rPr lang="en-US" sz="2000" dirty="0">
                <a:latin typeface="+mj-lt"/>
                <a:cs typeface="Calibri" panose="020F0502020204030204" pitchFamily="34" charset="0"/>
              </a:rPr>
              <a:t> X. </a:t>
            </a:r>
            <a:r>
              <a:rPr lang="en-US" sz="2000" dirty="0" err="1">
                <a:latin typeface="+mj-lt"/>
                <a:cs typeface="Calibri" panose="020F0502020204030204" pitchFamily="34" charset="0"/>
              </a:rPr>
              <a:t>Kendi</a:t>
            </a:r>
            <a:r>
              <a:rPr lang="en-US" sz="2000" dirty="0">
                <a:latin typeface="+mj-lt"/>
                <a:cs typeface="Calibri" panose="020F0502020204030204" pitchFamily="34" charset="0"/>
              </a:rPr>
              <a:t>, a leading scholar and author on antiracism, the center brings together researchers and practitioners with diverse specialties to figure out new and practical ways to understand, explain, and solve seemingly intractable problems of racial inequity and injustice.</a:t>
            </a:r>
          </a:p>
        </p:txBody>
      </p:sp>
    </p:spTree>
    <p:extLst>
      <p:ext uri="{BB962C8B-B14F-4D97-AF65-F5344CB8AC3E}">
        <p14:creationId xmlns:p14="http://schemas.microsoft.com/office/powerpoint/2010/main" val="3224477212"/>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1224260"/>
          </a:xfrm>
        </p:spPr>
        <p:txBody>
          <a:bodyPr>
            <a:normAutofit fontScale="90000"/>
          </a:bodyPr>
          <a:lstStyle/>
          <a:p>
            <a:pPr algn="ctr"/>
            <a:r>
              <a:rPr lang="en-US" sz="4000" dirty="0">
                <a:solidFill>
                  <a:srgbClr val="C40000"/>
                </a:solidFill>
              </a:rPr>
              <a:t>Research That Matters</a:t>
            </a:r>
            <a:br>
              <a:rPr lang="en-US" sz="4000" dirty="0">
                <a:solidFill>
                  <a:srgbClr val="C40000"/>
                </a:solidFill>
              </a:rPr>
            </a:br>
            <a:r>
              <a:rPr lang="en-US" dirty="0">
                <a:solidFill>
                  <a:schemeClr val="tx1">
                    <a:lumMod val="50000"/>
                    <a:lumOff val="50000"/>
                  </a:schemeClr>
                </a:solidFill>
              </a:rPr>
              <a:t>NEIDL’s Open Collaboration</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638800" y="1752600"/>
            <a:ext cx="4866742" cy="4093428"/>
          </a:xfrm>
          <a:prstGeom prst="rect">
            <a:avLst/>
          </a:prstGeom>
          <a:noFill/>
        </p:spPr>
        <p:txBody>
          <a:bodyPr wrap="square">
            <a:spAutoFit/>
          </a:bodyPr>
          <a:lstStyle/>
          <a:p>
            <a:pPr algn="r"/>
            <a:r>
              <a:rPr lang="en-US" sz="2000" dirty="0">
                <a:latin typeface="+mj-lt"/>
                <a:cs typeface="Calibri" panose="020F0502020204030204" pitchFamily="34" charset="0"/>
              </a:rPr>
              <a:t>BU hosts the National Emerging Infectious Diseases Laboratories (NEIDL), a leading academic research center on world-threatening emerging infectious diseases. </a:t>
            </a:r>
          </a:p>
          <a:p>
            <a:pPr algn="r"/>
            <a:endParaRPr lang="en-US" sz="2000" dirty="0">
              <a:latin typeface="+mj-lt"/>
              <a:cs typeface="Calibri" panose="020F0502020204030204" pitchFamily="34" charset="0"/>
            </a:endParaRPr>
          </a:p>
          <a:p>
            <a:pPr algn="r"/>
            <a:r>
              <a:rPr lang="en-US" sz="2000" dirty="0">
                <a:latin typeface="+mj-lt"/>
                <a:cs typeface="Calibri" panose="020F0502020204030204" pitchFamily="34" charset="0"/>
              </a:rPr>
              <a:t>BU is committed to realizing NEIDL’s potential through the fully developed infrastructure, diverse research thrusts, and open collaboration models necessary to make the laboratory a highly sought-after partner in this competitive and impactful field.</a:t>
            </a:r>
          </a:p>
        </p:txBody>
      </p:sp>
      <p:pic>
        <p:nvPicPr>
          <p:cNvPr id="13" name="Content Placeholder 12" descr="A picture containing indoor, person, room&#10;&#10;Description automatically generated">
            <a:extLst>
              <a:ext uri="{FF2B5EF4-FFF2-40B4-BE49-F238E27FC236}">
                <a16:creationId xmlns:a16="http://schemas.microsoft.com/office/drawing/2014/main" id="{E2262FE2-1648-90A7-BF51-42BEBF4AF7CC}"/>
              </a:ext>
            </a:extLst>
          </p:cNvPr>
          <p:cNvPicPr>
            <a:picLocks noGrp="1" noChangeAspect="1"/>
          </p:cNvPicPr>
          <p:nvPr>
            <p:ph idx="1"/>
          </p:nvPr>
        </p:nvPicPr>
        <p:blipFill rotWithShape="1">
          <a:blip r:embed="rId3"/>
          <a:srcRect l="20602" t="13726" r="6849" b="13726"/>
          <a:stretch/>
        </p:blipFill>
        <p:spPr>
          <a:xfrm>
            <a:off x="1686459" y="2151728"/>
            <a:ext cx="3831069" cy="2554545"/>
          </a:xfrm>
        </p:spPr>
      </p:pic>
    </p:spTree>
    <p:extLst>
      <p:ext uri="{BB962C8B-B14F-4D97-AF65-F5344CB8AC3E}">
        <p14:creationId xmlns:p14="http://schemas.microsoft.com/office/powerpoint/2010/main" val="107287696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Research That Matters</a:t>
            </a:r>
            <a:br>
              <a:rPr lang="en-US" sz="4000" dirty="0">
                <a:solidFill>
                  <a:srgbClr val="C40000"/>
                </a:solidFill>
              </a:rPr>
            </a:br>
            <a:r>
              <a:rPr lang="en-US" dirty="0">
                <a:solidFill>
                  <a:schemeClr val="tx1">
                    <a:lumMod val="50000"/>
                    <a:lumOff val="50000"/>
                  </a:schemeClr>
                </a:solidFill>
              </a:rPr>
              <a:t>Cross-Campus Joint Hiring and Partnerships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76400" y="2151727"/>
            <a:ext cx="4866742" cy="2862322"/>
          </a:xfrm>
          <a:prstGeom prst="rect">
            <a:avLst/>
          </a:prstGeom>
          <a:noFill/>
        </p:spPr>
        <p:txBody>
          <a:bodyPr wrap="square">
            <a:spAutoFit/>
          </a:bodyPr>
          <a:lstStyle/>
          <a:p>
            <a:r>
              <a:rPr lang="en-US" sz="2000" dirty="0">
                <a:latin typeface="+mj-lt"/>
                <a:cs typeface="Calibri" panose="020F0502020204030204" pitchFamily="34" charset="0"/>
              </a:rPr>
              <a:t>Through targeted joint hires, BU is creating a faculty whose teaching and research bridge the Medical and Charles River Campuses. This facilitates collaboration between campuses, provides a vibrant academic experience to all students by expanding opportunity, and draws the BU community closer together as a whole.</a:t>
            </a:r>
          </a:p>
        </p:txBody>
      </p:sp>
      <p:pic>
        <p:nvPicPr>
          <p:cNvPr id="8" name="Picture 7" descr="A picture containing person, indoor, computer, computer&#10;&#10;Description automatically generated">
            <a:extLst>
              <a:ext uri="{FF2B5EF4-FFF2-40B4-BE49-F238E27FC236}">
                <a16:creationId xmlns:a16="http://schemas.microsoft.com/office/drawing/2014/main" id="{F2B5E7FE-EABC-E1A0-6009-AA500FBF2521}"/>
              </a:ext>
            </a:extLst>
          </p:cNvPr>
          <p:cNvPicPr>
            <a:picLocks noChangeAspect="1"/>
          </p:cNvPicPr>
          <p:nvPr/>
        </p:nvPicPr>
        <p:blipFill rotWithShape="1">
          <a:blip r:embed="rId3"/>
          <a:srcRect t="5140" r="19654"/>
          <a:stretch/>
        </p:blipFill>
        <p:spPr>
          <a:xfrm>
            <a:off x="6705600" y="2146834"/>
            <a:ext cx="3581400" cy="2812851"/>
          </a:xfrm>
          <a:prstGeom prst="rect">
            <a:avLst/>
          </a:prstGeom>
        </p:spPr>
      </p:pic>
    </p:spTree>
    <p:extLst>
      <p:ext uri="{BB962C8B-B14F-4D97-AF65-F5344CB8AC3E}">
        <p14:creationId xmlns:p14="http://schemas.microsoft.com/office/powerpoint/2010/main" val="249543418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Diversity, Equity, and Inclusion</a:t>
            </a:r>
            <a:br>
              <a:rPr lang="en-US" sz="4000" dirty="0">
                <a:solidFill>
                  <a:srgbClr val="C40000"/>
                </a:solidFill>
              </a:rPr>
            </a:br>
            <a:r>
              <a:rPr lang="en-US" dirty="0">
                <a:solidFill>
                  <a:schemeClr val="tx1">
                    <a:lumMod val="50000"/>
                    <a:lumOff val="50000"/>
                  </a:schemeClr>
                </a:solidFill>
              </a:rPr>
              <a:t>LGBTQIA+ Center for Faculty and Staff</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08326" y="1820324"/>
            <a:ext cx="4724400" cy="3785652"/>
          </a:xfrm>
          <a:prstGeom prst="rect">
            <a:avLst/>
          </a:prstGeom>
          <a:noFill/>
        </p:spPr>
        <p:txBody>
          <a:bodyPr wrap="square">
            <a:spAutoFit/>
          </a:bodyPr>
          <a:lstStyle/>
          <a:p>
            <a:r>
              <a:rPr lang="en-US" sz="2000" dirty="0">
                <a:latin typeface="+mj-lt"/>
                <a:cs typeface="Calibri" panose="020F0502020204030204" pitchFamily="34" charset="0"/>
              </a:rPr>
              <a:t>The LGBTQIA+ Center for Faculty &amp; Staff engages the BU community to foster a sense of belonging and connectedness for LGBTQIA+ faculty and staff; increase the visibility of LGBTQIA+ resources, research, and scholarship; celebrate the contributions of the diverse LGBTQIA+ community at BU; and improve recruitment and retention of LGBTQIA+ faculty and staff in the development of an inclusive and equitable workplace.</a:t>
            </a:r>
          </a:p>
        </p:txBody>
      </p:sp>
      <p:pic>
        <p:nvPicPr>
          <p:cNvPr id="4" name="Picture 3" descr="A group of people sitting around a table&#10;&#10;Description automatically generated with medium confidence">
            <a:extLst>
              <a:ext uri="{FF2B5EF4-FFF2-40B4-BE49-F238E27FC236}">
                <a16:creationId xmlns:a16="http://schemas.microsoft.com/office/drawing/2014/main" id="{67E11A26-02CC-1E2E-924E-9E7CFE7C898A}"/>
              </a:ext>
            </a:extLst>
          </p:cNvPr>
          <p:cNvPicPr>
            <a:picLocks noChangeAspect="1"/>
          </p:cNvPicPr>
          <p:nvPr/>
        </p:nvPicPr>
        <p:blipFill>
          <a:blip r:embed="rId3"/>
          <a:stretch>
            <a:fillRect/>
          </a:stretch>
        </p:blipFill>
        <p:spPr>
          <a:xfrm>
            <a:off x="6304065" y="1843395"/>
            <a:ext cx="4181475" cy="3478987"/>
          </a:xfrm>
          <a:prstGeom prst="rect">
            <a:avLst/>
          </a:prstGeom>
        </p:spPr>
      </p:pic>
    </p:spTree>
    <p:extLst>
      <p:ext uri="{BB962C8B-B14F-4D97-AF65-F5344CB8AC3E}">
        <p14:creationId xmlns:p14="http://schemas.microsoft.com/office/powerpoint/2010/main" val="72079362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Diversity, Equity, and Inclusion</a:t>
            </a:r>
            <a:br>
              <a:rPr lang="en-US" sz="4000" dirty="0">
                <a:solidFill>
                  <a:srgbClr val="C40000"/>
                </a:solidFill>
              </a:rPr>
            </a:br>
            <a:r>
              <a:rPr lang="en-US" dirty="0" err="1">
                <a:solidFill>
                  <a:schemeClr val="tx1">
                    <a:lumMod val="50000"/>
                    <a:lumOff val="50000"/>
                  </a:schemeClr>
                </a:solidFill>
              </a:rPr>
              <a:t>affordableBU</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806183" y="1828800"/>
            <a:ext cx="4771239" cy="4093428"/>
          </a:xfrm>
          <a:prstGeom prst="rect">
            <a:avLst/>
          </a:prstGeom>
          <a:noFill/>
        </p:spPr>
        <p:txBody>
          <a:bodyPr wrap="square">
            <a:spAutoFit/>
          </a:bodyPr>
          <a:lstStyle/>
          <a:p>
            <a:pPr algn="r"/>
            <a:r>
              <a:rPr lang="en-US" sz="2000" dirty="0">
                <a:latin typeface="+mj-lt"/>
                <a:cs typeface="Calibri" panose="020F0502020204030204" pitchFamily="34" charset="0"/>
              </a:rPr>
              <a:t>In fall 2020, Boston University acted on a commitment to meet 100% of demonstrated financial need for all domestic, first-time, first-year undergraduates by expanding aid packages—work-study programs, scholarships, grants, and student loans. </a:t>
            </a:r>
          </a:p>
          <a:p>
            <a:pPr algn="r"/>
            <a:endParaRPr lang="en-US" sz="2000" dirty="0">
              <a:latin typeface="+mj-lt"/>
              <a:cs typeface="Calibri" panose="020F0502020204030204" pitchFamily="34" charset="0"/>
            </a:endParaRPr>
          </a:p>
          <a:p>
            <a:pPr algn="r"/>
            <a:r>
              <a:rPr lang="en-US" sz="2000" dirty="0">
                <a:latin typeface="+mj-lt"/>
                <a:cs typeface="Calibri" panose="020F0502020204030204" pitchFamily="34" charset="0"/>
              </a:rPr>
              <a:t>What’s more, </a:t>
            </a:r>
            <a:r>
              <a:rPr lang="en-US" sz="2000" dirty="0" err="1">
                <a:latin typeface="+mj-lt"/>
                <a:cs typeface="Calibri" panose="020F0502020204030204" pitchFamily="34" charset="0"/>
              </a:rPr>
              <a:t>affordableBU</a:t>
            </a:r>
            <a:r>
              <a:rPr lang="en-US" sz="2000" dirty="0">
                <a:latin typeface="+mj-lt"/>
                <a:cs typeface="Calibri" panose="020F0502020204030204" pitchFamily="34" charset="0"/>
              </a:rPr>
              <a:t> guarantees that need-based scholarships won’t decrease during a student’s four-year college career, and will even grow to match incremental increases in tuition.</a:t>
            </a:r>
          </a:p>
        </p:txBody>
      </p:sp>
      <p:pic>
        <p:nvPicPr>
          <p:cNvPr id="5" name="Picture 4" descr="A group of people sitting at a table&#10;&#10;Description automatically generated with medium confidence">
            <a:extLst>
              <a:ext uri="{FF2B5EF4-FFF2-40B4-BE49-F238E27FC236}">
                <a16:creationId xmlns:a16="http://schemas.microsoft.com/office/drawing/2014/main" id="{9E4867E5-0BBA-AFDA-B9A4-BE04874A97BD}"/>
              </a:ext>
            </a:extLst>
          </p:cNvPr>
          <p:cNvPicPr>
            <a:picLocks noChangeAspect="1"/>
          </p:cNvPicPr>
          <p:nvPr/>
        </p:nvPicPr>
        <p:blipFill rotWithShape="1">
          <a:blip r:embed="rId3"/>
          <a:srcRect l="12537" r="12109" b="1726"/>
          <a:stretch/>
        </p:blipFill>
        <p:spPr>
          <a:xfrm>
            <a:off x="1600200" y="1981200"/>
            <a:ext cx="4205982" cy="3657600"/>
          </a:xfrm>
          <a:prstGeom prst="rect">
            <a:avLst/>
          </a:prstGeom>
        </p:spPr>
      </p:pic>
    </p:spTree>
    <p:extLst>
      <p:ext uri="{BB962C8B-B14F-4D97-AF65-F5344CB8AC3E}">
        <p14:creationId xmlns:p14="http://schemas.microsoft.com/office/powerpoint/2010/main" val="2803267104"/>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Diversity, Equity, and Inclusion</a:t>
            </a:r>
            <a:br>
              <a:rPr lang="en-US" sz="4000" dirty="0">
                <a:solidFill>
                  <a:srgbClr val="C40000"/>
                </a:solidFill>
              </a:rPr>
            </a:br>
            <a:r>
              <a:rPr lang="en-US" dirty="0">
                <a:solidFill>
                  <a:schemeClr val="tx1">
                    <a:lumMod val="50000"/>
                    <a:lumOff val="50000"/>
                  </a:schemeClr>
                </a:solidFill>
              </a:rPr>
              <a:t>Inclusive Pedagogy</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76400" y="2305616"/>
            <a:ext cx="4724400" cy="2246769"/>
          </a:xfrm>
          <a:prstGeom prst="rect">
            <a:avLst/>
          </a:prstGeom>
          <a:noFill/>
        </p:spPr>
        <p:txBody>
          <a:bodyPr wrap="square">
            <a:spAutoFit/>
          </a:bodyPr>
          <a:lstStyle/>
          <a:p>
            <a:r>
              <a:rPr lang="en-US" sz="2000" dirty="0">
                <a:latin typeface="+mj-lt"/>
                <a:cs typeface="Calibri" panose="020F0502020204030204" pitchFamily="34" charset="0"/>
              </a:rPr>
              <a:t>At BU, we provide students from all backgrounds the most effective learning tools available. That’s why we’re augmenting our teaching techniques to account for the diverse strengths and perspectives of our students, so they can excel. </a:t>
            </a:r>
          </a:p>
        </p:txBody>
      </p:sp>
      <p:pic>
        <p:nvPicPr>
          <p:cNvPr id="5" name="Picture 4" descr="A group of people sitting at a table&#10;&#10;Description automatically generated with medium confidence">
            <a:extLst>
              <a:ext uri="{FF2B5EF4-FFF2-40B4-BE49-F238E27FC236}">
                <a16:creationId xmlns:a16="http://schemas.microsoft.com/office/drawing/2014/main" id="{AE92C4EA-8234-A219-6D59-521F8BFA2ED4}"/>
              </a:ext>
            </a:extLst>
          </p:cNvPr>
          <p:cNvPicPr>
            <a:picLocks noChangeAspect="1"/>
          </p:cNvPicPr>
          <p:nvPr/>
        </p:nvPicPr>
        <p:blipFill rotWithShape="1">
          <a:blip r:embed="rId3"/>
          <a:srcRect l="16530" r="8493"/>
          <a:stretch/>
        </p:blipFill>
        <p:spPr>
          <a:xfrm>
            <a:off x="6332726" y="1922153"/>
            <a:ext cx="4027678" cy="3581995"/>
          </a:xfrm>
          <a:prstGeom prst="rect">
            <a:avLst/>
          </a:prstGeom>
        </p:spPr>
      </p:pic>
    </p:spTree>
    <p:extLst>
      <p:ext uri="{BB962C8B-B14F-4D97-AF65-F5344CB8AC3E}">
        <p14:creationId xmlns:p14="http://schemas.microsoft.com/office/powerpoint/2010/main" val="128632793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Community, Big Yet Small</a:t>
            </a:r>
            <a:br>
              <a:rPr lang="en-US" sz="4000" dirty="0">
                <a:solidFill>
                  <a:srgbClr val="C40000"/>
                </a:solidFill>
              </a:rPr>
            </a:br>
            <a:r>
              <a:rPr lang="en-US" dirty="0">
                <a:solidFill>
                  <a:schemeClr val="tx1">
                    <a:lumMod val="50000"/>
                    <a:lumOff val="50000"/>
                  </a:schemeClr>
                </a:solidFill>
              </a:rPr>
              <a:t>The Newbury Center</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747158" y="2408990"/>
            <a:ext cx="4724400" cy="2554545"/>
          </a:xfrm>
          <a:prstGeom prst="rect">
            <a:avLst/>
          </a:prstGeom>
          <a:noFill/>
        </p:spPr>
        <p:txBody>
          <a:bodyPr wrap="square">
            <a:spAutoFit/>
          </a:bodyPr>
          <a:lstStyle/>
          <a:p>
            <a:pPr algn="r"/>
            <a:r>
              <a:rPr lang="en-US" sz="2000" dirty="0">
                <a:latin typeface="+mj-lt"/>
                <a:cs typeface="Calibri" panose="020F0502020204030204" pitchFamily="34" charset="0"/>
              </a:rPr>
              <a:t>The Newbury Center supports first-generation college students, acclimating them to life on campus before they arrive, building networks with families and support providers to help them here at BU, and connecting them with guidance and mentors as they prepare to launch careers.</a:t>
            </a:r>
          </a:p>
        </p:txBody>
      </p:sp>
      <p:pic>
        <p:nvPicPr>
          <p:cNvPr id="7" name="Picture 6" descr="A group of people walking on a sidewalk&#10;&#10;Description automatically generated">
            <a:extLst>
              <a:ext uri="{FF2B5EF4-FFF2-40B4-BE49-F238E27FC236}">
                <a16:creationId xmlns:a16="http://schemas.microsoft.com/office/drawing/2014/main" id="{4E331565-07A3-2485-89CD-120739BA931B}"/>
              </a:ext>
            </a:extLst>
          </p:cNvPr>
          <p:cNvPicPr>
            <a:picLocks noChangeAspect="1"/>
          </p:cNvPicPr>
          <p:nvPr/>
        </p:nvPicPr>
        <p:blipFill rotWithShape="1">
          <a:blip r:embed="rId3"/>
          <a:srcRect l="10401" r="4666"/>
          <a:stretch/>
        </p:blipFill>
        <p:spPr>
          <a:xfrm>
            <a:off x="1828800" y="1905000"/>
            <a:ext cx="3733800" cy="3657600"/>
          </a:xfrm>
          <a:prstGeom prst="rect">
            <a:avLst/>
          </a:prstGeom>
        </p:spPr>
      </p:pic>
    </p:spTree>
    <p:extLst>
      <p:ext uri="{BB962C8B-B14F-4D97-AF65-F5344CB8AC3E}">
        <p14:creationId xmlns:p14="http://schemas.microsoft.com/office/powerpoint/2010/main" val="156846860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Community, Big Yet Small</a:t>
            </a:r>
            <a:br>
              <a:rPr lang="en-US" sz="4000" dirty="0">
                <a:solidFill>
                  <a:srgbClr val="C40000"/>
                </a:solidFill>
              </a:rPr>
            </a:br>
            <a:r>
              <a:rPr lang="en-US" dirty="0">
                <a:solidFill>
                  <a:schemeClr val="tx1">
                    <a:lumMod val="50000"/>
                    <a:lumOff val="50000"/>
                  </a:schemeClr>
                </a:solidFill>
              </a:rPr>
              <a:t>Intersectional Identity Initiative</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729682" y="1981200"/>
            <a:ext cx="4771239" cy="3785652"/>
          </a:xfrm>
          <a:prstGeom prst="rect">
            <a:avLst/>
          </a:prstGeom>
          <a:noFill/>
        </p:spPr>
        <p:txBody>
          <a:bodyPr wrap="square">
            <a:spAutoFit/>
          </a:bodyPr>
          <a:lstStyle/>
          <a:p>
            <a:pPr algn="r"/>
            <a:r>
              <a:rPr lang="en-US" sz="2000" dirty="0">
                <a:latin typeface="+mj-lt"/>
                <a:cs typeface="Calibri" panose="020F0502020204030204" pitchFamily="34" charset="0"/>
              </a:rPr>
              <a:t>At Boston University we value the whole individual—the nuances, the facets, the layered perspectives that give each community member their sense of self. </a:t>
            </a:r>
          </a:p>
          <a:p>
            <a:pPr algn="r"/>
            <a:endParaRPr lang="en-US" sz="2000" dirty="0">
              <a:latin typeface="+mj-lt"/>
              <a:cs typeface="Calibri" panose="020F0502020204030204" pitchFamily="34" charset="0"/>
            </a:endParaRPr>
          </a:p>
          <a:p>
            <a:pPr algn="r"/>
            <a:r>
              <a:rPr lang="en-US" sz="2000" dirty="0">
                <a:latin typeface="+mj-lt"/>
                <a:cs typeface="Calibri" panose="020F0502020204030204" pitchFamily="34" charset="0"/>
              </a:rPr>
              <a:t>We are developing plans for an Intersectional Identity Initiative, which would provide services on campus, in support of students as they face challenges—personal, academic, or social—arising from aspects of their identity.</a:t>
            </a:r>
          </a:p>
        </p:txBody>
      </p:sp>
      <p:pic>
        <p:nvPicPr>
          <p:cNvPr id="4" name="Picture 3" descr="A person and person holding signs&#10;&#10;Description automatically generated with medium confidence">
            <a:extLst>
              <a:ext uri="{FF2B5EF4-FFF2-40B4-BE49-F238E27FC236}">
                <a16:creationId xmlns:a16="http://schemas.microsoft.com/office/drawing/2014/main" id="{65EE7AD3-E7B3-4135-C070-3F14B59BA3B1}"/>
              </a:ext>
            </a:extLst>
          </p:cNvPr>
          <p:cNvPicPr>
            <a:picLocks noChangeAspect="1"/>
          </p:cNvPicPr>
          <p:nvPr/>
        </p:nvPicPr>
        <p:blipFill rotWithShape="1">
          <a:blip r:embed="rId3"/>
          <a:srcRect l="12771" r="6941"/>
          <a:stretch/>
        </p:blipFill>
        <p:spPr>
          <a:xfrm>
            <a:off x="1691081" y="1981201"/>
            <a:ext cx="4038601" cy="3346251"/>
          </a:xfrm>
          <a:prstGeom prst="rect">
            <a:avLst/>
          </a:prstGeom>
        </p:spPr>
      </p:pic>
    </p:spTree>
    <p:extLst>
      <p:ext uri="{BB962C8B-B14F-4D97-AF65-F5344CB8AC3E}">
        <p14:creationId xmlns:p14="http://schemas.microsoft.com/office/powerpoint/2010/main" val="212823542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Global Engagement</a:t>
            </a:r>
            <a:br>
              <a:rPr lang="en-US" sz="4000" dirty="0">
                <a:solidFill>
                  <a:srgbClr val="C40000"/>
                </a:solidFill>
              </a:rPr>
            </a:br>
            <a:r>
              <a:rPr lang="en-US" dirty="0">
                <a:solidFill>
                  <a:schemeClr val="tx1">
                    <a:lumMod val="50000"/>
                    <a:lumOff val="50000"/>
                  </a:schemeClr>
                </a:solidFill>
              </a:rPr>
              <a:t>Build on Our Strengths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729682" y="1981200"/>
            <a:ext cx="4771239" cy="2862322"/>
          </a:xfrm>
          <a:prstGeom prst="rect">
            <a:avLst/>
          </a:prstGeom>
          <a:noFill/>
        </p:spPr>
        <p:txBody>
          <a:bodyPr wrap="square">
            <a:spAutoFit/>
          </a:bodyPr>
          <a:lstStyle/>
          <a:p>
            <a:pPr algn="r"/>
            <a:r>
              <a:rPr lang="en-US" sz="2000" dirty="0">
                <a:latin typeface="+mj-lt"/>
                <a:cs typeface="Calibri" panose="020F0502020204030204" pitchFamily="34" charset="0"/>
              </a:rPr>
              <a:t>BU is already a leader in global engagement, with a deserved reputation as a world-class research university that welcomes gifted students from every corner of the earth. Our Boston campuses are home to a diverse population, with about one-third of students joining us from outside the United States.</a:t>
            </a:r>
          </a:p>
        </p:txBody>
      </p:sp>
      <p:pic>
        <p:nvPicPr>
          <p:cNvPr id="5" name="Picture 4" descr="A picture containing person, indoor, store&#10;&#10;Description automatically generated">
            <a:extLst>
              <a:ext uri="{FF2B5EF4-FFF2-40B4-BE49-F238E27FC236}">
                <a16:creationId xmlns:a16="http://schemas.microsoft.com/office/drawing/2014/main" id="{0148E324-3E6C-71CC-BEDA-B7C3573BE35B}"/>
              </a:ext>
            </a:extLst>
          </p:cNvPr>
          <p:cNvPicPr>
            <a:picLocks noChangeAspect="1"/>
          </p:cNvPicPr>
          <p:nvPr/>
        </p:nvPicPr>
        <p:blipFill rotWithShape="1">
          <a:blip r:embed="rId3"/>
          <a:srcRect l="18333" t="2509" r="13216" b="-2509"/>
          <a:stretch/>
        </p:blipFill>
        <p:spPr>
          <a:xfrm>
            <a:off x="1612784" y="1763089"/>
            <a:ext cx="4129481" cy="4022639"/>
          </a:xfrm>
          <a:prstGeom prst="rect">
            <a:avLst/>
          </a:prstGeom>
        </p:spPr>
      </p:pic>
    </p:spTree>
    <p:extLst>
      <p:ext uri="{BB962C8B-B14F-4D97-AF65-F5344CB8AC3E}">
        <p14:creationId xmlns:p14="http://schemas.microsoft.com/office/powerpoint/2010/main" val="49710044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Global Engagement</a:t>
            </a:r>
            <a:br>
              <a:rPr lang="en-US" sz="4000" dirty="0">
                <a:solidFill>
                  <a:srgbClr val="C40000"/>
                </a:solidFill>
              </a:rPr>
            </a:br>
            <a:r>
              <a:rPr lang="en-US" dirty="0">
                <a:solidFill>
                  <a:schemeClr val="tx1">
                    <a:lumMod val="50000"/>
                    <a:lumOff val="50000"/>
                  </a:schemeClr>
                </a:solidFill>
              </a:rPr>
              <a:t>Multipurpose Global Hubs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08326" y="2026273"/>
            <a:ext cx="4724400" cy="3477875"/>
          </a:xfrm>
          <a:prstGeom prst="rect">
            <a:avLst/>
          </a:prstGeom>
          <a:noFill/>
        </p:spPr>
        <p:txBody>
          <a:bodyPr wrap="square">
            <a:spAutoFit/>
          </a:bodyPr>
          <a:lstStyle/>
          <a:p>
            <a:r>
              <a:rPr lang="en-US" sz="2000" dirty="0">
                <a:latin typeface="+mj-lt"/>
                <a:cs typeface="Calibri" panose="020F0502020204030204" pitchFamily="34" charset="0"/>
              </a:rPr>
              <a:t>We are exploring the development of a small number of multipurpose “hubs”—global locations where we can co-locate services and engagement opportunities for students, faculty, alumni, and prospective students. A hub could host a range of activities—study abroad classes, meetings between research faculty and local partners, alumni networking events, and prospective student information sessions</a:t>
            </a:r>
          </a:p>
        </p:txBody>
      </p:sp>
      <p:pic>
        <p:nvPicPr>
          <p:cNvPr id="4" name="Picture 3" descr="A group of people carrying baskets&#10;&#10;Description automatically generated with low confidence">
            <a:extLst>
              <a:ext uri="{FF2B5EF4-FFF2-40B4-BE49-F238E27FC236}">
                <a16:creationId xmlns:a16="http://schemas.microsoft.com/office/drawing/2014/main" id="{850AF0C5-D90B-20E5-5B94-271AC1A1DF8E}"/>
              </a:ext>
            </a:extLst>
          </p:cNvPr>
          <p:cNvPicPr>
            <a:picLocks noChangeAspect="1"/>
          </p:cNvPicPr>
          <p:nvPr/>
        </p:nvPicPr>
        <p:blipFill rotWithShape="1">
          <a:blip r:embed="rId3"/>
          <a:srcRect l="32368" r="1"/>
          <a:stretch/>
        </p:blipFill>
        <p:spPr>
          <a:xfrm>
            <a:off x="6339717" y="1828800"/>
            <a:ext cx="4106674" cy="4048942"/>
          </a:xfrm>
          <a:prstGeom prst="rect">
            <a:avLst/>
          </a:prstGeom>
        </p:spPr>
      </p:pic>
    </p:spTree>
    <p:extLst>
      <p:ext uri="{BB962C8B-B14F-4D97-AF65-F5344CB8AC3E}">
        <p14:creationId xmlns:p14="http://schemas.microsoft.com/office/powerpoint/2010/main" val="286940639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Office of the Ombuds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531289" y="1524001"/>
            <a:ext cx="4907124" cy="4770537"/>
          </a:xfrm>
          <a:prstGeom prst="rect">
            <a:avLst/>
          </a:prstGeom>
          <a:noFill/>
        </p:spPr>
        <p:txBody>
          <a:bodyPr wrap="square">
            <a:spAutoFit/>
          </a:bodyPr>
          <a:lstStyle/>
          <a:p>
            <a:r>
              <a:rPr lang="en-US" sz="2000" dirty="0">
                <a:latin typeface="+mj-lt"/>
                <a:cs typeface="Calibri" panose="020F0502020204030204" pitchFamily="34" charset="0"/>
              </a:rPr>
              <a:t>The BU Office of the Ombuds is a confidential, independent, and impartial office where any member of the BU Community may seek assistance addressing concerns related to life, </a:t>
            </a:r>
          </a:p>
          <a:p>
            <a:r>
              <a:rPr lang="en-US" sz="2000" dirty="0">
                <a:latin typeface="+mj-lt"/>
                <a:cs typeface="Calibri" panose="020F0502020204030204" pitchFamily="34" charset="0"/>
              </a:rPr>
              <a:t>work, or study at BU.</a:t>
            </a:r>
          </a:p>
          <a:p>
            <a:endParaRPr lang="en-US" sz="2000" dirty="0">
              <a:latin typeface="+mj-lt"/>
              <a:cs typeface="Calibri" panose="020F0502020204030204" pitchFamily="34" charset="0"/>
            </a:endParaRPr>
          </a:p>
          <a:p>
            <a:r>
              <a:rPr lang="en-US" sz="2000" dirty="0">
                <a:latin typeface="+mj-lt"/>
                <a:cs typeface="Calibri" panose="020F0502020204030204" pitchFamily="34" charset="0"/>
              </a:rPr>
              <a:t>That assistance may be as simple as locating the right resource at BU. More often, however, ombuds assist with highly sensitive individual conflicts and complex systemic issues for which there are no ready-made solutions. </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bu.edu/ombuds/</a:t>
            </a:r>
            <a:endParaRPr lang="en-US" sz="1800" b="1" u="sng" dirty="0">
              <a:latin typeface="+mj-lt"/>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EE9B63E1-EC66-07DE-47F0-FC5CF6BDADE9}"/>
              </a:ext>
            </a:extLst>
          </p:cNvPr>
          <p:cNvPicPr>
            <a:picLocks noChangeAspect="1"/>
          </p:cNvPicPr>
          <p:nvPr/>
        </p:nvPicPr>
        <p:blipFill rotWithShape="1">
          <a:blip r:embed="rId3"/>
          <a:srcRect l="45000" r="6667"/>
          <a:stretch/>
        </p:blipFill>
        <p:spPr>
          <a:xfrm>
            <a:off x="6438413" y="2026273"/>
            <a:ext cx="4107511" cy="3587877"/>
          </a:xfrm>
          <a:prstGeom prst="rect">
            <a:avLst/>
          </a:prstGeom>
          <a:ln>
            <a:solidFill>
              <a:srgbClr val="002060"/>
            </a:solidFill>
          </a:ln>
        </p:spPr>
      </p:pic>
    </p:spTree>
    <p:extLst>
      <p:ext uri="{BB962C8B-B14F-4D97-AF65-F5344CB8AC3E}">
        <p14:creationId xmlns:p14="http://schemas.microsoft.com/office/powerpoint/2010/main" val="307473020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err="1">
                <a:solidFill>
                  <a:schemeClr val="tx1">
                    <a:lumMod val="50000"/>
                    <a:lumOff val="50000"/>
                  </a:schemeClr>
                </a:solidFill>
              </a:rPr>
              <a:t>Faculty</a:t>
            </a:r>
            <a:r>
              <a:rPr lang="en-US" dirty="0">
                <a:solidFill>
                  <a:schemeClr val="tx1">
                    <a:lumMod val="50000"/>
                    <a:lumOff val="50000"/>
                  </a:schemeClr>
                </a:solidFill>
              </a:rPr>
              <a:t> &amp; Staff Assistance Office</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410200" y="1977093"/>
            <a:ext cx="5181600" cy="3847207"/>
          </a:xfrm>
          <a:prstGeom prst="rect">
            <a:avLst/>
          </a:prstGeom>
          <a:noFill/>
        </p:spPr>
        <p:txBody>
          <a:bodyPr wrap="square">
            <a:spAutoFit/>
          </a:bodyPr>
          <a:lstStyle/>
          <a:p>
            <a:pPr algn="r"/>
            <a:r>
              <a:rPr lang="en-US" sz="2000" dirty="0">
                <a:latin typeface="+mj-lt"/>
                <a:cs typeface="Calibri" panose="020F0502020204030204" pitchFamily="34" charset="0"/>
              </a:rPr>
              <a:t>The Faculty and Staff </a:t>
            </a:r>
            <a:r>
              <a:rPr lang="en-US" sz="2000">
                <a:latin typeface="+mj-lt"/>
                <a:cs typeface="Calibri" panose="020F0502020204030204" pitchFamily="34" charset="0"/>
              </a:rPr>
              <a:t>Assistance Office </a:t>
            </a:r>
            <a:r>
              <a:rPr lang="en-US" sz="2000" dirty="0">
                <a:latin typeface="+mj-lt"/>
                <a:cs typeface="Calibri" panose="020F0502020204030204" pitchFamily="34" charset="0"/>
              </a:rPr>
              <a:t>(FSAO) is a resource where you and your immediate family members can find help. Our licensed behavioral health providers offer free and confidential consultation, short-term counseling, and referrals to community resources for a wide range of personal and work-related challenges. We also offer resources and programs to promote personal resilience and well-being.</a:t>
            </a:r>
          </a:p>
          <a:p>
            <a:pPr algn="r"/>
            <a:endParaRPr lang="en-US" sz="2000" dirty="0">
              <a:latin typeface="+mj-lt"/>
              <a:cs typeface="Calibri" panose="020F0502020204030204" pitchFamily="34" charset="0"/>
            </a:endParaRPr>
          </a:p>
          <a:p>
            <a:pPr algn="r"/>
            <a:r>
              <a:rPr lang="en-US" b="1" u="sng" dirty="0">
                <a:latin typeface="+mj-lt"/>
                <a:cs typeface="Calibri" panose="020F0502020204030204" pitchFamily="34" charset="0"/>
              </a:rPr>
              <a:t>bu.edu/</a:t>
            </a:r>
            <a:r>
              <a:rPr lang="en-US" b="1" u="sng" dirty="0" err="1">
                <a:latin typeface="+mj-lt"/>
                <a:cs typeface="Calibri" panose="020F0502020204030204" pitchFamily="34" charset="0"/>
              </a:rPr>
              <a:t>fsao</a:t>
            </a:r>
            <a:endParaRPr lang="en-US" sz="2000" b="1" u="sng" dirty="0">
              <a:latin typeface="+mj-lt"/>
              <a:cs typeface="Calibri" panose="020F0502020204030204" pitchFamily="34" charset="0"/>
            </a:endParaRPr>
          </a:p>
        </p:txBody>
      </p:sp>
      <p:pic>
        <p:nvPicPr>
          <p:cNvPr id="4" name="Picture 3" descr="A picture containing outdoor&#10;&#10;Description automatically generated">
            <a:extLst>
              <a:ext uri="{FF2B5EF4-FFF2-40B4-BE49-F238E27FC236}">
                <a16:creationId xmlns:a16="http://schemas.microsoft.com/office/drawing/2014/main" id="{61EC1D17-7655-316F-E416-948F9AFAA2B0}"/>
              </a:ext>
            </a:extLst>
          </p:cNvPr>
          <p:cNvPicPr>
            <a:picLocks noChangeAspect="1"/>
          </p:cNvPicPr>
          <p:nvPr/>
        </p:nvPicPr>
        <p:blipFill rotWithShape="1">
          <a:blip r:embed="rId3"/>
          <a:srcRect l="12689" r="21468"/>
          <a:stretch/>
        </p:blipFill>
        <p:spPr>
          <a:xfrm>
            <a:off x="1676400" y="1828801"/>
            <a:ext cx="3886200" cy="3845719"/>
          </a:xfrm>
          <a:prstGeom prst="rect">
            <a:avLst/>
          </a:prstGeom>
        </p:spPr>
      </p:pic>
    </p:spTree>
    <p:extLst>
      <p:ext uri="{BB962C8B-B14F-4D97-AF65-F5344CB8AC3E}">
        <p14:creationId xmlns:p14="http://schemas.microsoft.com/office/powerpoint/2010/main" val="114947204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err="1">
                <a:solidFill>
                  <a:schemeClr val="tx1">
                    <a:lumMod val="50000"/>
                    <a:lumOff val="50000"/>
                  </a:schemeClr>
                </a:solidFill>
              </a:rPr>
              <a:t>Faculty</a:t>
            </a:r>
            <a:r>
              <a:rPr lang="en-US" dirty="0">
                <a:solidFill>
                  <a:schemeClr val="tx1">
                    <a:lumMod val="50000"/>
                    <a:lumOff val="50000"/>
                  </a:schemeClr>
                </a:solidFill>
              </a:rPr>
              <a:t> Handbook</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565937" y="2428726"/>
            <a:ext cx="4724400" cy="2000548"/>
          </a:xfrm>
          <a:prstGeom prst="rect">
            <a:avLst/>
          </a:prstGeom>
          <a:noFill/>
        </p:spPr>
        <p:txBody>
          <a:bodyPr wrap="square">
            <a:spAutoFit/>
          </a:bodyPr>
          <a:lstStyle/>
          <a:p>
            <a:r>
              <a:rPr lang="en-US" sz="2000" dirty="0">
                <a:latin typeface="+mj-lt"/>
                <a:cs typeface="Calibri" panose="020F0502020204030204" pitchFamily="34" charset="0"/>
              </a:rPr>
              <a:t>The Faculty Handbook is a collection of policies that apply specifically to faculty members, related to their unique role(s) in the University.</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bu.edu/handbook </a:t>
            </a:r>
          </a:p>
        </p:txBody>
      </p:sp>
      <p:pic>
        <p:nvPicPr>
          <p:cNvPr id="4" name="Picture 3" descr="A picture containing text, sky, outdoor, road&#10;&#10;Description automatically generated">
            <a:extLst>
              <a:ext uri="{FF2B5EF4-FFF2-40B4-BE49-F238E27FC236}">
                <a16:creationId xmlns:a16="http://schemas.microsoft.com/office/drawing/2014/main" id="{8455C253-1B3A-5478-5329-E3240C61EF09}"/>
              </a:ext>
            </a:extLst>
          </p:cNvPr>
          <p:cNvPicPr>
            <a:picLocks noChangeAspect="1"/>
          </p:cNvPicPr>
          <p:nvPr/>
        </p:nvPicPr>
        <p:blipFill rotWithShape="1">
          <a:blip r:embed="rId3"/>
          <a:srcRect l="7363" t="4527" r="18584"/>
          <a:stretch/>
        </p:blipFill>
        <p:spPr>
          <a:xfrm>
            <a:off x="6248401" y="1905000"/>
            <a:ext cx="4258463" cy="3657600"/>
          </a:xfrm>
          <a:prstGeom prst="rect">
            <a:avLst/>
          </a:prstGeom>
        </p:spPr>
      </p:pic>
    </p:spTree>
    <p:extLst>
      <p:ext uri="{BB962C8B-B14F-4D97-AF65-F5344CB8AC3E}">
        <p14:creationId xmlns:p14="http://schemas.microsoft.com/office/powerpoint/2010/main" val="423191731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BU Today</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35169" y="2462599"/>
            <a:ext cx="4724400" cy="2308324"/>
          </a:xfrm>
          <a:prstGeom prst="rect">
            <a:avLst/>
          </a:prstGeom>
          <a:noFill/>
        </p:spPr>
        <p:txBody>
          <a:bodyPr wrap="square">
            <a:spAutoFit/>
          </a:bodyPr>
          <a:lstStyle/>
          <a:p>
            <a:r>
              <a:rPr lang="en-US" sz="2000" i="1" dirty="0">
                <a:latin typeface="+mj-lt"/>
                <a:cs typeface="Calibri" panose="020F0502020204030204" pitchFamily="34" charset="0"/>
              </a:rPr>
              <a:t>BU Today </a:t>
            </a:r>
            <a:r>
              <a:rPr lang="en-US" sz="2000" dirty="0">
                <a:latin typeface="+mj-lt"/>
                <a:cs typeface="Calibri" panose="020F0502020204030204" pitchFamily="34" charset="0"/>
              </a:rPr>
              <a:t>is Boston University’s award-winning daily website, featuring breaking news and research stories, plus coverage of students, faculty, staff, alumni, campus events and programs.</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bu.edu/today</a:t>
            </a:r>
          </a:p>
        </p:txBody>
      </p:sp>
      <p:pic>
        <p:nvPicPr>
          <p:cNvPr id="5" name="Picture 4" descr="Graphical user interface&#10;&#10;Description automatically generated">
            <a:extLst>
              <a:ext uri="{FF2B5EF4-FFF2-40B4-BE49-F238E27FC236}">
                <a16:creationId xmlns:a16="http://schemas.microsoft.com/office/drawing/2014/main" id="{24670267-39B3-723D-57FC-5DE57B37446C}"/>
              </a:ext>
            </a:extLst>
          </p:cNvPr>
          <p:cNvPicPr>
            <a:picLocks noChangeAspect="1"/>
          </p:cNvPicPr>
          <p:nvPr/>
        </p:nvPicPr>
        <p:blipFill rotWithShape="1">
          <a:blip r:embed="rId3"/>
          <a:srcRect l="13425" r="15789"/>
          <a:stretch/>
        </p:blipFill>
        <p:spPr>
          <a:xfrm>
            <a:off x="6290337" y="1981200"/>
            <a:ext cx="4232938" cy="3271122"/>
          </a:xfrm>
          <a:prstGeom prst="rect">
            <a:avLst/>
          </a:prstGeom>
        </p:spPr>
      </p:pic>
    </p:spTree>
    <p:extLst>
      <p:ext uri="{BB962C8B-B14F-4D97-AF65-F5344CB8AC3E}">
        <p14:creationId xmlns:p14="http://schemas.microsoft.com/office/powerpoint/2010/main" val="240010795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i="1" dirty="0">
                <a:solidFill>
                  <a:schemeClr val="tx1">
                    <a:lumMod val="50000"/>
                    <a:lumOff val="50000"/>
                  </a:schemeClr>
                </a:solidFill>
              </a:rPr>
              <a:t>The Brink</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35169" y="2462599"/>
            <a:ext cx="4724400" cy="2000548"/>
          </a:xfrm>
          <a:prstGeom prst="rect">
            <a:avLst/>
          </a:prstGeom>
          <a:noFill/>
        </p:spPr>
        <p:txBody>
          <a:bodyPr wrap="square">
            <a:spAutoFit/>
          </a:bodyPr>
          <a:lstStyle/>
          <a:p>
            <a:r>
              <a:rPr lang="en-US" sz="2000" dirty="0">
                <a:latin typeface="+mj-lt"/>
                <a:cs typeface="Calibri" panose="020F0502020204030204" pitchFamily="34" charset="0"/>
              </a:rPr>
              <a:t>From astrophysics to climate change, data science, and infectious diseases, </a:t>
            </a:r>
            <a:r>
              <a:rPr lang="en-US" sz="2000" i="1" dirty="0">
                <a:latin typeface="+mj-lt"/>
                <a:cs typeface="Calibri" panose="020F0502020204030204" pitchFamily="34" charset="0"/>
              </a:rPr>
              <a:t>The Brink </a:t>
            </a:r>
            <a:r>
              <a:rPr lang="en-US" sz="2000" dirty="0">
                <a:latin typeface="+mj-lt"/>
                <a:cs typeface="Calibri" panose="020F0502020204030204" pitchFamily="34" charset="0"/>
              </a:rPr>
              <a:t>delivers the latest research news from Boston University.</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bu.edu/brink</a:t>
            </a:r>
          </a:p>
        </p:txBody>
      </p:sp>
      <p:pic>
        <p:nvPicPr>
          <p:cNvPr id="4" name="Picture 3">
            <a:extLst>
              <a:ext uri="{FF2B5EF4-FFF2-40B4-BE49-F238E27FC236}">
                <a16:creationId xmlns:a16="http://schemas.microsoft.com/office/drawing/2014/main" id="{5FD75AE3-1A95-1DD9-ABFC-5AF513D68522}"/>
              </a:ext>
            </a:extLst>
          </p:cNvPr>
          <p:cNvPicPr>
            <a:picLocks noChangeAspect="1"/>
          </p:cNvPicPr>
          <p:nvPr/>
        </p:nvPicPr>
        <p:blipFill rotWithShape="1">
          <a:blip r:embed="rId3"/>
          <a:srcRect l="1670" t="1171" r="2975" b="1"/>
          <a:stretch/>
        </p:blipFill>
        <p:spPr>
          <a:xfrm>
            <a:off x="6629401" y="1600200"/>
            <a:ext cx="3581401" cy="4490278"/>
          </a:xfrm>
          <a:prstGeom prst="rect">
            <a:avLst/>
          </a:prstGeom>
        </p:spPr>
      </p:pic>
    </p:spTree>
    <p:extLst>
      <p:ext uri="{BB962C8B-B14F-4D97-AF65-F5344CB8AC3E}">
        <p14:creationId xmlns:p14="http://schemas.microsoft.com/office/powerpoint/2010/main" val="358098363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Human Resources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565937" y="2428727"/>
            <a:ext cx="4724400" cy="1692771"/>
          </a:xfrm>
          <a:prstGeom prst="rect">
            <a:avLst/>
          </a:prstGeom>
          <a:noFill/>
        </p:spPr>
        <p:txBody>
          <a:bodyPr wrap="square">
            <a:spAutoFit/>
          </a:bodyPr>
          <a:lstStyle/>
          <a:p>
            <a:r>
              <a:rPr lang="en-US" sz="2000" dirty="0">
                <a:latin typeface="+mj-lt"/>
                <a:cs typeface="Calibri" panose="020F0502020204030204" pitchFamily="34" charset="0"/>
              </a:rPr>
              <a:t>Visit the BU Human Resources website for more information on employee benefits, perks, and other policies.</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bu.edu/hr</a:t>
            </a:r>
          </a:p>
        </p:txBody>
      </p:sp>
      <p:pic>
        <p:nvPicPr>
          <p:cNvPr id="5" name="Picture 4" descr="A red sign on a window&#10;&#10;Description automatically generated with low confidence">
            <a:extLst>
              <a:ext uri="{FF2B5EF4-FFF2-40B4-BE49-F238E27FC236}">
                <a16:creationId xmlns:a16="http://schemas.microsoft.com/office/drawing/2014/main" id="{5B35BE37-08F7-F4F1-5B37-DE56DA242EC3}"/>
              </a:ext>
            </a:extLst>
          </p:cNvPr>
          <p:cNvPicPr>
            <a:picLocks noChangeAspect="1"/>
          </p:cNvPicPr>
          <p:nvPr/>
        </p:nvPicPr>
        <p:blipFill>
          <a:blip r:embed="rId3"/>
          <a:stretch>
            <a:fillRect/>
          </a:stretch>
        </p:blipFill>
        <p:spPr>
          <a:xfrm>
            <a:off x="6290338" y="1905000"/>
            <a:ext cx="4184885" cy="3124200"/>
          </a:xfrm>
          <a:prstGeom prst="rect">
            <a:avLst/>
          </a:prstGeom>
        </p:spPr>
      </p:pic>
    </p:spTree>
    <p:extLst>
      <p:ext uri="{BB962C8B-B14F-4D97-AF65-F5344CB8AC3E}">
        <p14:creationId xmlns:p14="http://schemas.microsoft.com/office/powerpoint/2010/main" val="132263285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Research Support</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2286000" y="4038600"/>
            <a:ext cx="8077200" cy="2000548"/>
          </a:xfrm>
          <a:prstGeom prst="rect">
            <a:avLst/>
          </a:prstGeom>
          <a:noFill/>
        </p:spPr>
        <p:txBody>
          <a:bodyPr wrap="square">
            <a:spAutoFit/>
          </a:bodyPr>
          <a:lstStyle/>
          <a:p>
            <a:r>
              <a:rPr lang="en-US" sz="2000" dirty="0">
                <a:latin typeface="+mj-lt"/>
                <a:cs typeface="Calibri" panose="020F0502020204030204" pitchFamily="34" charset="0"/>
              </a:rPr>
              <a:t>When we say Boston University is a major research institution, we mean </a:t>
            </a:r>
            <a:r>
              <a:rPr lang="en-US" sz="2000" i="1" dirty="0">
                <a:latin typeface="+mj-lt"/>
                <a:cs typeface="Calibri" panose="020F0502020204030204" pitchFamily="34" charset="0"/>
              </a:rPr>
              <a:t>really major</a:t>
            </a:r>
            <a:r>
              <a:rPr lang="en-US" sz="2000" dirty="0">
                <a:latin typeface="+mj-lt"/>
                <a:cs typeface="Calibri" panose="020F0502020204030204" pitchFamily="34" charset="0"/>
              </a:rPr>
              <a:t>. Coordinating it is a huge job. If you want to know who does what, who runs what, or have any other questions, our research administration is the place to start.</a:t>
            </a:r>
          </a:p>
          <a:p>
            <a:endParaRPr lang="en-US" sz="2000" dirty="0">
              <a:latin typeface="+mj-lt"/>
              <a:cs typeface="Calibri" panose="020F0502020204030204" pitchFamily="34" charset="0"/>
            </a:endParaRPr>
          </a:p>
          <a:p>
            <a:r>
              <a:rPr lang="en-US" b="1" u="sng" dirty="0">
                <a:latin typeface="+mj-lt"/>
                <a:cs typeface="Calibri" panose="020F0502020204030204" pitchFamily="34" charset="0"/>
              </a:rPr>
              <a:t>bu.edu/research/support</a:t>
            </a:r>
          </a:p>
        </p:txBody>
      </p:sp>
      <p:pic>
        <p:nvPicPr>
          <p:cNvPr id="4" name="Picture 3" descr="A picture containing shop&#10;&#10;Description automatically generated">
            <a:extLst>
              <a:ext uri="{FF2B5EF4-FFF2-40B4-BE49-F238E27FC236}">
                <a16:creationId xmlns:a16="http://schemas.microsoft.com/office/drawing/2014/main" id="{9F5179E0-8380-0AF4-BFE7-7C78A95E758C}"/>
              </a:ext>
            </a:extLst>
          </p:cNvPr>
          <p:cNvPicPr>
            <a:picLocks noChangeAspect="1"/>
          </p:cNvPicPr>
          <p:nvPr/>
        </p:nvPicPr>
        <p:blipFill rotWithShape="1">
          <a:blip r:embed="rId3"/>
          <a:srcRect t="5618" r="-543" b="12943"/>
          <a:stretch/>
        </p:blipFill>
        <p:spPr>
          <a:xfrm>
            <a:off x="1524001" y="1600200"/>
            <a:ext cx="9193635" cy="2209800"/>
          </a:xfrm>
          <a:prstGeom prst="rect">
            <a:avLst/>
          </a:prstGeom>
        </p:spPr>
      </p:pic>
    </p:spTree>
    <p:extLst>
      <p:ext uri="{BB962C8B-B14F-4D97-AF65-F5344CB8AC3E}">
        <p14:creationId xmlns:p14="http://schemas.microsoft.com/office/powerpoint/2010/main" val="242266354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Learn More Research Grants</a:t>
            </a:r>
            <a:br>
              <a:rPr lang="en-US" dirty="0">
                <a:solidFill>
                  <a:srgbClr val="C40000"/>
                </a:solidFill>
              </a:rPr>
            </a:br>
            <a:endParaRPr lang="en-US" dirty="0">
              <a:solidFill>
                <a:srgbClr val="C40000"/>
              </a:solidFill>
            </a:endParaRPr>
          </a:p>
        </p:txBody>
      </p:sp>
      <p:sp>
        <p:nvSpPr>
          <p:cNvPr id="3" name="TextBox 2">
            <a:extLst>
              <a:ext uri="{FF2B5EF4-FFF2-40B4-BE49-F238E27FC236}">
                <a16:creationId xmlns:a16="http://schemas.microsoft.com/office/drawing/2014/main" id="{0F52A831-7D80-0AB3-8440-9B7FEC6644B8}"/>
              </a:ext>
            </a:extLst>
          </p:cNvPr>
          <p:cNvSpPr txBox="1"/>
          <p:nvPr/>
        </p:nvSpPr>
        <p:spPr>
          <a:xfrm>
            <a:off x="1752600" y="2286001"/>
            <a:ext cx="4724400" cy="3293209"/>
          </a:xfrm>
          <a:prstGeom prst="rect">
            <a:avLst/>
          </a:prstGeom>
          <a:noFill/>
        </p:spPr>
        <p:txBody>
          <a:bodyPr wrap="square">
            <a:spAutoFit/>
          </a:bodyPr>
          <a:lstStyle/>
          <a:p>
            <a:r>
              <a:rPr lang="en-US" sz="2000" dirty="0">
                <a:latin typeface="+mj-lt"/>
                <a:cs typeface="Calibri" panose="020F0502020204030204" pitchFamily="34" charset="0"/>
              </a:rPr>
              <a:t>The Learn More Research Grants support BU faculty members’ high-impact research on social issues related to the annual Learn More Series theme. Through these grants, BU D&amp;I will support the critical work of scholars dedicated to contributing to a more just society through their research.</a:t>
            </a:r>
          </a:p>
          <a:p>
            <a:endParaRPr lang="en-US" sz="2000" dirty="0">
              <a:latin typeface="+mj-lt"/>
              <a:cs typeface="Calibri" panose="020F0502020204030204" pitchFamily="34" charset="0"/>
            </a:endParaRPr>
          </a:p>
          <a:p>
            <a:r>
              <a:rPr lang="en-US" sz="2800" b="1" u="sng" dirty="0">
                <a:latin typeface="+mj-lt"/>
                <a:cs typeface="Calibri" panose="020F0502020204030204" pitchFamily="34" charset="0"/>
              </a:rPr>
              <a:t>bu.edu/diversity</a:t>
            </a:r>
          </a:p>
        </p:txBody>
      </p:sp>
      <p:pic>
        <p:nvPicPr>
          <p:cNvPr id="6" name="Picture 5" descr="Background pattern&#10;&#10;Description automatically generated">
            <a:extLst>
              <a:ext uri="{FF2B5EF4-FFF2-40B4-BE49-F238E27FC236}">
                <a16:creationId xmlns:a16="http://schemas.microsoft.com/office/drawing/2014/main" id="{123DFE34-BEE8-FC9A-8F10-97EDC343DD85}"/>
              </a:ext>
            </a:extLst>
          </p:cNvPr>
          <p:cNvPicPr>
            <a:picLocks noChangeAspect="1"/>
          </p:cNvPicPr>
          <p:nvPr/>
        </p:nvPicPr>
        <p:blipFill rotWithShape="1">
          <a:blip r:embed="rId3"/>
          <a:srcRect r="49167"/>
          <a:stretch/>
        </p:blipFill>
        <p:spPr>
          <a:xfrm>
            <a:off x="6392544" y="2051384"/>
            <a:ext cx="4023786" cy="3023776"/>
          </a:xfrm>
          <a:prstGeom prst="rect">
            <a:avLst/>
          </a:prstGeom>
        </p:spPr>
      </p:pic>
    </p:spTree>
    <p:extLst>
      <p:ext uri="{BB962C8B-B14F-4D97-AF65-F5344CB8AC3E}">
        <p14:creationId xmlns:p14="http://schemas.microsoft.com/office/powerpoint/2010/main" val="70630711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BU Arts Initiative</a:t>
            </a:r>
            <a:br>
              <a:rPr lang="en-US" dirty="0">
                <a:solidFill>
                  <a:srgbClr val="C40000"/>
                </a:solidFill>
              </a:rPr>
            </a:br>
            <a:endParaRPr lang="en-US" dirty="0">
              <a:solidFill>
                <a:srgbClr val="C40000"/>
              </a:solidFill>
            </a:endParaRPr>
          </a:p>
        </p:txBody>
      </p:sp>
      <p:sp>
        <p:nvSpPr>
          <p:cNvPr id="3" name="TextBox 2">
            <a:extLst>
              <a:ext uri="{FF2B5EF4-FFF2-40B4-BE49-F238E27FC236}">
                <a16:creationId xmlns:a16="http://schemas.microsoft.com/office/drawing/2014/main" id="{5898E6F5-2086-74F5-4006-F59B09FC884C}"/>
              </a:ext>
            </a:extLst>
          </p:cNvPr>
          <p:cNvSpPr txBox="1"/>
          <p:nvPr/>
        </p:nvSpPr>
        <p:spPr>
          <a:xfrm>
            <a:off x="5867400" y="1977092"/>
            <a:ext cx="4724400" cy="3908762"/>
          </a:xfrm>
          <a:prstGeom prst="rect">
            <a:avLst/>
          </a:prstGeom>
          <a:noFill/>
        </p:spPr>
        <p:txBody>
          <a:bodyPr wrap="square">
            <a:spAutoFit/>
          </a:bodyPr>
          <a:lstStyle/>
          <a:p>
            <a:pPr algn="r"/>
            <a:r>
              <a:rPr lang="en-US" sz="2000" dirty="0">
                <a:latin typeface="+mj-lt"/>
                <a:cs typeface="Calibri" panose="020F0502020204030204" pitchFamily="34" charset="0"/>
              </a:rPr>
              <a:t>The Boston University Arts Initiative ensures that the arts are fundamental to the student experience by developing and supporting university-wide programs to advance the role of the arts at BU through building community; supporting interdisciplinary arts teaching, learning, and research; and highlighting diverse artists and modes of artistry.</a:t>
            </a:r>
          </a:p>
          <a:p>
            <a:pPr algn="r"/>
            <a:endParaRPr lang="en-US" sz="2000" dirty="0">
              <a:latin typeface="+mj-lt"/>
              <a:cs typeface="Calibri" panose="020F0502020204030204" pitchFamily="34" charset="0"/>
            </a:endParaRPr>
          </a:p>
          <a:p>
            <a:pPr algn="r"/>
            <a:r>
              <a:rPr lang="en-US" sz="2800" b="1" u="sng" dirty="0">
                <a:latin typeface="+mj-lt"/>
                <a:cs typeface="Calibri" panose="020F0502020204030204" pitchFamily="34" charset="0"/>
              </a:rPr>
              <a:t>bu.edu/arts</a:t>
            </a:r>
            <a:endParaRPr lang="en-US" b="1" u="sng" dirty="0">
              <a:latin typeface="+mj-lt"/>
              <a:cs typeface="Calibri" panose="020F0502020204030204" pitchFamily="34" charset="0"/>
            </a:endParaRPr>
          </a:p>
        </p:txBody>
      </p:sp>
      <p:pic>
        <p:nvPicPr>
          <p:cNvPr id="7" name="Picture 6" descr="A group of people looking at a painting&#10;&#10;Description automatically generated with low confidence">
            <a:extLst>
              <a:ext uri="{FF2B5EF4-FFF2-40B4-BE49-F238E27FC236}">
                <a16:creationId xmlns:a16="http://schemas.microsoft.com/office/drawing/2014/main" id="{9A0EC43B-FA71-27C2-708B-9D6CB63638BA}"/>
              </a:ext>
            </a:extLst>
          </p:cNvPr>
          <p:cNvPicPr>
            <a:picLocks noChangeAspect="1"/>
          </p:cNvPicPr>
          <p:nvPr/>
        </p:nvPicPr>
        <p:blipFill rotWithShape="1">
          <a:blip r:embed="rId3"/>
          <a:srcRect l="24999" t="13333" r="8334"/>
          <a:stretch/>
        </p:blipFill>
        <p:spPr>
          <a:xfrm>
            <a:off x="1794977" y="1828800"/>
            <a:ext cx="4044461" cy="3505200"/>
          </a:xfrm>
          <a:prstGeom prst="rect">
            <a:avLst/>
          </a:prstGeom>
        </p:spPr>
      </p:pic>
    </p:spTree>
    <p:extLst>
      <p:ext uri="{BB962C8B-B14F-4D97-AF65-F5344CB8AC3E}">
        <p14:creationId xmlns:p14="http://schemas.microsoft.com/office/powerpoint/2010/main" val="126647543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Center for Teaching &amp; Learning</a:t>
            </a:r>
            <a:br>
              <a:rPr lang="en-US" dirty="0">
                <a:solidFill>
                  <a:srgbClr val="C40000"/>
                </a:solidFill>
              </a:rPr>
            </a:br>
            <a:endParaRPr lang="en-US" dirty="0">
              <a:solidFill>
                <a:srgbClr val="C40000"/>
              </a:solidFill>
            </a:endParaRPr>
          </a:p>
        </p:txBody>
      </p:sp>
      <p:sp>
        <p:nvSpPr>
          <p:cNvPr id="3" name="TextBox 2">
            <a:extLst>
              <a:ext uri="{FF2B5EF4-FFF2-40B4-BE49-F238E27FC236}">
                <a16:creationId xmlns:a16="http://schemas.microsoft.com/office/drawing/2014/main" id="{0F52A831-7D80-0AB3-8440-9B7FEC6644B8}"/>
              </a:ext>
            </a:extLst>
          </p:cNvPr>
          <p:cNvSpPr txBox="1"/>
          <p:nvPr/>
        </p:nvSpPr>
        <p:spPr>
          <a:xfrm>
            <a:off x="1752600" y="2286000"/>
            <a:ext cx="4724400" cy="3600986"/>
          </a:xfrm>
          <a:prstGeom prst="rect">
            <a:avLst/>
          </a:prstGeom>
          <a:noFill/>
        </p:spPr>
        <p:txBody>
          <a:bodyPr wrap="square">
            <a:spAutoFit/>
          </a:bodyPr>
          <a:lstStyle/>
          <a:p>
            <a:r>
              <a:rPr lang="en-US" sz="2000" dirty="0">
                <a:latin typeface="+mj-lt"/>
                <a:cs typeface="Calibri" panose="020F0502020204030204" pitchFamily="34" charset="0"/>
              </a:rPr>
              <a:t>The Center for Teaching &amp; Learning (CTL) partners with faculty, staff, and students to cultivate teaching that is inclusive, centered on student learning, and guided by research and practice.  We offer individualized consultations, workshops, seminars, and institutes designed to promote critical reflection and experimentation in teaching</a:t>
            </a:r>
          </a:p>
          <a:p>
            <a:endParaRPr lang="en-US" sz="2000" dirty="0">
              <a:latin typeface="+mj-lt"/>
              <a:cs typeface="Calibri" panose="020F0502020204030204" pitchFamily="34" charset="0"/>
            </a:endParaRPr>
          </a:p>
          <a:p>
            <a:r>
              <a:rPr lang="en-US" sz="2800" b="1" u="sng" dirty="0">
                <a:latin typeface="+mj-lt"/>
                <a:cs typeface="Calibri" panose="020F0502020204030204" pitchFamily="34" charset="0"/>
              </a:rPr>
              <a:t>bu.edu/</a:t>
            </a:r>
            <a:r>
              <a:rPr lang="en-US" sz="2800" b="1" u="sng" dirty="0" err="1">
                <a:latin typeface="+mj-lt"/>
                <a:cs typeface="Calibri" panose="020F0502020204030204" pitchFamily="34" charset="0"/>
              </a:rPr>
              <a:t>ctl</a:t>
            </a:r>
            <a:endParaRPr lang="en-US" b="1" u="sng" dirty="0">
              <a:latin typeface="+mj-lt"/>
              <a:cs typeface="Calibri" panose="020F0502020204030204" pitchFamily="34" charset="0"/>
            </a:endParaRPr>
          </a:p>
        </p:txBody>
      </p:sp>
      <p:pic>
        <p:nvPicPr>
          <p:cNvPr id="5" name="Picture 4" descr="A group of people sitting at a table with laptops&#10;&#10;Description automatically generated with medium confidence">
            <a:extLst>
              <a:ext uri="{FF2B5EF4-FFF2-40B4-BE49-F238E27FC236}">
                <a16:creationId xmlns:a16="http://schemas.microsoft.com/office/drawing/2014/main" id="{DBD8F558-1B17-5F2B-DD74-CD524F274328}"/>
              </a:ext>
            </a:extLst>
          </p:cNvPr>
          <p:cNvPicPr>
            <a:picLocks noChangeAspect="1"/>
          </p:cNvPicPr>
          <p:nvPr/>
        </p:nvPicPr>
        <p:blipFill rotWithShape="1">
          <a:blip r:embed="rId3"/>
          <a:srcRect l="11556" r="4889"/>
          <a:stretch/>
        </p:blipFill>
        <p:spPr>
          <a:xfrm>
            <a:off x="6428232" y="2116961"/>
            <a:ext cx="4011168" cy="3200400"/>
          </a:xfrm>
          <a:prstGeom prst="rect">
            <a:avLst/>
          </a:prstGeom>
        </p:spPr>
      </p:pic>
    </p:spTree>
    <p:extLst>
      <p:ext uri="{BB962C8B-B14F-4D97-AF65-F5344CB8AC3E}">
        <p14:creationId xmlns:p14="http://schemas.microsoft.com/office/powerpoint/2010/main" val="1581189620"/>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Employee Wellness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5943600" y="1775712"/>
            <a:ext cx="4724400" cy="3908762"/>
          </a:xfrm>
          <a:prstGeom prst="rect">
            <a:avLst/>
          </a:prstGeom>
          <a:noFill/>
        </p:spPr>
        <p:txBody>
          <a:bodyPr wrap="square">
            <a:spAutoFit/>
          </a:bodyPr>
          <a:lstStyle/>
          <a:p>
            <a:r>
              <a:rPr lang="en-US" sz="2000" dirty="0">
                <a:latin typeface="+mj-lt"/>
                <a:cs typeface="Calibri" panose="020F0502020204030204" pitchFamily="34" charset="0"/>
              </a:rPr>
              <a:t>Employee Wellness is an initiative to provide faculty and staff with resources, both on campus and off, to assist you in enhancing your overall wellness.</a:t>
            </a:r>
          </a:p>
          <a:p>
            <a:endParaRPr lang="en-US" sz="2000" dirty="0">
              <a:latin typeface="+mj-lt"/>
              <a:cs typeface="Calibri" panose="020F0502020204030204" pitchFamily="34" charset="0"/>
            </a:endParaRPr>
          </a:p>
          <a:p>
            <a:r>
              <a:rPr lang="en-US" sz="2000" dirty="0">
                <a:latin typeface="+mj-lt"/>
                <a:cs typeface="Calibri" panose="020F0502020204030204" pitchFamily="34" charset="0"/>
              </a:rPr>
              <a:t>We want to make it easy for you to stay on point and keep thriving – with workshops, programs, tips, information, and help right here on campus. You might even have some fun too!</a:t>
            </a:r>
          </a:p>
          <a:p>
            <a:endParaRPr lang="en-US" sz="2000" dirty="0">
              <a:latin typeface="+mj-lt"/>
              <a:cs typeface="Calibri" panose="020F0502020204030204" pitchFamily="34" charset="0"/>
            </a:endParaRPr>
          </a:p>
          <a:p>
            <a:r>
              <a:rPr lang="en-US" sz="2800" b="1" u="sng" dirty="0">
                <a:latin typeface="+mj-lt"/>
                <a:cs typeface="Calibri" panose="020F0502020204030204" pitchFamily="34" charset="0"/>
              </a:rPr>
              <a:t>bu.edu/wellness</a:t>
            </a:r>
          </a:p>
        </p:txBody>
      </p:sp>
      <p:pic>
        <p:nvPicPr>
          <p:cNvPr id="7" name="Picture 6" descr="A red mailbox in the snow&#10;&#10;Description automatically generated with low confidence">
            <a:extLst>
              <a:ext uri="{FF2B5EF4-FFF2-40B4-BE49-F238E27FC236}">
                <a16:creationId xmlns:a16="http://schemas.microsoft.com/office/drawing/2014/main" id="{000F1EFE-34E7-9FFC-8F1D-B1A1BCAAB927}"/>
              </a:ext>
            </a:extLst>
          </p:cNvPr>
          <p:cNvPicPr>
            <a:picLocks noChangeAspect="1"/>
          </p:cNvPicPr>
          <p:nvPr/>
        </p:nvPicPr>
        <p:blipFill rotWithShape="1">
          <a:blip r:embed="rId3"/>
          <a:srcRect l="28358"/>
          <a:stretch/>
        </p:blipFill>
        <p:spPr>
          <a:xfrm>
            <a:off x="1676401" y="1752599"/>
            <a:ext cx="4179791" cy="3893437"/>
          </a:xfrm>
          <a:prstGeom prst="rect">
            <a:avLst/>
          </a:prstGeom>
        </p:spPr>
      </p:pic>
    </p:spTree>
    <p:extLst>
      <p:ext uri="{BB962C8B-B14F-4D97-AF65-F5344CB8AC3E}">
        <p14:creationId xmlns:p14="http://schemas.microsoft.com/office/powerpoint/2010/main" val="2869630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err="1">
                <a:solidFill>
                  <a:schemeClr val="tx1">
                    <a:lumMod val="50000"/>
                    <a:lumOff val="50000"/>
                  </a:schemeClr>
                </a:solidFill>
              </a:rPr>
              <a:t>Faculty</a:t>
            </a:r>
            <a:r>
              <a:rPr lang="en-US" dirty="0">
                <a:solidFill>
                  <a:schemeClr val="tx1">
                    <a:lumMod val="50000"/>
                    <a:lumOff val="50000"/>
                  </a:schemeClr>
                </a:solidFill>
              </a:rPr>
              <a:t> &amp; Staff Community Networks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2133600" y="3886200"/>
            <a:ext cx="8153400" cy="2308324"/>
          </a:xfrm>
          <a:prstGeom prst="rect">
            <a:avLst/>
          </a:prstGeom>
          <a:noFill/>
        </p:spPr>
        <p:txBody>
          <a:bodyPr wrap="square">
            <a:spAutoFit/>
          </a:bodyPr>
          <a:lstStyle/>
          <a:p>
            <a:r>
              <a:rPr lang="en-US" sz="2000" b="1" dirty="0">
                <a:latin typeface="+mj-lt"/>
                <a:cs typeface="Calibri" panose="020F0502020204030204" pitchFamily="34" charset="0"/>
              </a:rPr>
              <a:t>Join our Faculty &amp; Staff Community Networks (FSCNs):</a:t>
            </a:r>
          </a:p>
          <a:p>
            <a:pPr marL="342900" indent="-342900">
              <a:buFont typeface="Arial" panose="020B0604020202020204" pitchFamily="34" charset="0"/>
              <a:buChar char="•"/>
            </a:pPr>
            <a:r>
              <a:rPr lang="en-US" sz="2000" dirty="0">
                <a:latin typeface="+mj-lt"/>
                <a:cs typeface="Calibri" panose="020F0502020204030204" pitchFamily="34" charset="0"/>
              </a:rPr>
              <a:t>    Allies &amp; Advocates Faculty &amp; Staff Community Network</a:t>
            </a:r>
          </a:p>
          <a:p>
            <a:pPr marL="342900" indent="-342900">
              <a:buFont typeface="Arial" panose="020B0604020202020204" pitchFamily="34" charset="0"/>
              <a:buChar char="•"/>
            </a:pPr>
            <a:r>
              <a:rPr lang="en-US" sz="2000" dirty="0">
                <a:latin typeface="+mj-lt"/>
                <a:cs typeface="Calibri" panose="020F0502020204030204" pitchFamily="34" charset="0"/>
              </a:rPr>
              <a:t>    Faculty &amp; Staff of Color Community Network</a:t>
            </a:r>
          </a:p>
          <a:p>
            <a:pPr marL="342900" indent="-342900">
              <a:buFont typeface="Arial" panose="020B0604020202020204" pitchFamily="34" charset="0"/>
              <a:buChar char="•"/>
            </a:pPr>
            <a:r>
              <a:rPr lang="en-US" sz="2000" dirty="0">
                <a:latin typeface="+mj-lt"/>
                <a:cs typeface="Calibri" panose="020F0502020204030204" pitchFamily="34" charset="0"/>
              </a:rPr>
              <a:t>    LGBTQIA+ Faculty &amp; Staff Community Network</a:t>
            </a:r>
          </a:p>
          <a:p>
            <a:pPr marL="342900" indent="-342900">
              <a:buFont typeface="Arial" panose="020B0604020202020204" pitchFamily="34" charset="0"/>
              <a:buChar char="•"/>
            </a:pPr>
            <a:r>
              <a:rPr lang="en-US" sz="2000" dirty="0">
                <a:latin typeface="+mj-lt"/>
                <a:cs typeface="Calibri" panose="020F0502020204030204" pitchFamily="34" charset="0"/>
              </a:rPr>
              <a:t>    Staff and Faculty Extend BU Disability Support (SAFEBUDS)</a:t>
            </a:r>
          </a:p>
          <a:p>
            <a:pPr marL="342900" indent="-342900">
              <a:buFont typeface="Arial" panose="020B0604020202020204" pitchFamily="34" charset="0"/>
              <a:buChar char="•"/>
            </a:pPr>
            <a:endParaRPr lang="en-US" sz="2000" dirty="0">
              <a:latin typeface="+mj-lt"/>
              <a:cs typeface="Calibri" panose="020F0502020204030204" pitchFamily="34" charset="0"/>
            </a:endParaRPr>
          </a:p>
          <a:p>
            <a:r>
              <a:rPr lang="en-US" b="1" u="sng" dirty="0">
                <a:latin typeface="+mj-lt"/>
                <a:cs typeface="Calibri" panose="020F0502020204030204" pitchFamily="34" charset="0"/>
              </a:rPr>
              <a:t>bu.edu/diversity</a:t>
            </a:r>
          </a:p>
        </p:txBody>
      </p:sp>
      <p:pic>
        <p:nvPicPr>
          <p:cNvPr id="7" name="Picture 6">
            <a:extLst>
              <a:ext uri="{FF2B5EF4-FFF2-40B4-BE49-F238E27FC236}">
                <a16:creationId xmlns:a16="http://schemas.microsoft.com/office/drawing/2014/main" id="{5F840BEB-DDEA-3B21-B248-747850F7F2F5}"/>
              </a:ext>
            </a:extLst>
          </p:cNvPr>
          <p:cNvPicPr>
            <a:picLocks noChangeAspect="1"/>
          </p:cNvPicPr>
          <p:nvPr/>
        </p:nvPicPr>
        <p:blipFill rotWithShape="1">
          <a:blip r:embed="rId3"/>
          <a:srcRect t="5714" b="20000"/>
          <a:stretch/>
        </p:blipFill>
        <p:spPr>
          <a:xfrm>
            <a:off x="2895600" y="1676400"/>
            <a:ext cx="6400800" cy="1981200"/>
          </a:xfrm>
          <a:prstGeom prst="rect">
            <a:avLst/>
          </a:prstGeom>
        </p:spPr>
      </p:pic>
    </p:spTree>
    <p:extLst>
      <p:ext uri="{BB962C8B-B14F-4D97-AF65-F5344CB8AC3E}">
        <p14:creationId xmlns:p14="http://schemas.microsoft.com/office/powerpoint/2010/main" val="341043509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Resources for Faculty</a:t>
            </a:r>
            <a:br>
              <a:rPr lang="en-US" sz="4000" dirty="0">
                <a:solidFill>
                  <a:srgbClr val="C40000"/>
                </a:solidFill>
              </a:rPr>
            </a:br>
            <a:r>
              <a:rPr lang="en-US" dirty="0">
                <a:solidFill>
                  <a:schemeClr val="tx1">
                    <a:lumMod val="50000"/>
                    <a:lumOff val="50000"/>
                  </a:schemeClr>
                </a:solidFill>
              </a:rPr>
              <a:t>Art Museum Passes</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2133600" y="3666878"/>
            <a:ext cx="8153400" cy="2923877"/>
          </a:xfrm>
          <a:prstGeom prst="rect">
            <a:avLst/>
          </a:prstGeom>
          <a:noFill/>
        </p:spPr>
        <p:txBody>
          <a:bodyPr wrap="square">
            <a:spAutoFit/>
          </a:bodyPr>
          <a:lstStyle/>
          <a:p>
            <a:r>
              <a:rPr lang="en-US" sz="2000" b="1" dirty="0">
                <a:latin typeface="+mj-lt"/>
                <a:cs typeface="Calibri" panose="020F0502020204030204" pitchFamily="34" charset="0"/>
              </a:rPr>
              <a:t>BU faculty and staff can obtain free or discounted passes to the following Boston-area art museums:</a:t>
            </a:r>
          </a:p>
          <a:p>
            <a:pPr marL="342900" indent="-342900">
              <a:buFont typeface="Arial" panose="020B0604020202020204" pitchFamily="34" charset="0"/>
              <a:buChar char="•"/>
            </a:pPr>
            <a:r>
              <a:rPr lang="en-US" sz="2000" dirty="0">
                <a:latin typeface="+mj-lt"/>
                <a:cs typeface="Calibri" panose="020F0502020204030204" pitchFamily="34" charset="0"/>
              </a:rPr>
              <a:t>Museum of Fine Arts</a:t>
            </a:r>
          </a:p>
          <a:p>
            <a:pPr marL="342900" indent="-342900">
              <a:buFont typeface="Arial" panose="020B0604020202020204" pitchFamily="34" charset="0"/>
              <a:buChar char="•"/>
            </a:pPr>
            <a:r>
              <a:rPr lang="en-US" sz="2000" dirty="0">
                <a:latin typeface="+mj-lt"/>
                <a:cs typeface="Calibri" panose="020F0502020204030204" pitchFamily="34" charset="0"/>
              </a:rPr>
              <a:t>Harvard Art Museums</a:t>
            </a:r>
          </a:p>
          <a:p>
            <a:pPr marL="342900" indent="-342900">
              <a:buFont typeface="Arial" panose="020B0604020202020204" pitchFamily="34" charset="0"/>
              <a:buChar char="•"/>
            </a:pPr>
            <a:r>
              <a:rPr lang="en-US" sz="2000" dirty="0">
                <a:latin typeface="+mj-lt"/>
                <a:cs typeface="Calibri" panose="020F0502020204030204" pitchFamily="34" charset="0"/>
              </a:rPr>
              <a:t>Isabella Stewart Gardner Museum</a:t>
            </a:r>
          </a:p>
          <a:p>
            <a:pPr marL="342900" indent="-342900">
              <a:buFont typeface="Arial" panose="020B0604020202020204" pitchFamily="34" charset="0"/>
              <a:buChar char="•"/>
            </a:pPr>
            <a:r>
              <a:rPr lang="en-US" sz="2000" dirty="0">
                <a:latin typeface="+mj-lt"/>
                <a:cs typeface="Calibri" panose="020F0502020204030204" pitchFamily="34" charset="0"/>
              </a:rPr>
              <a:t>Institute of Contemporary Art (ICA)</a:t>
            </a:r>
          </a:p>
          <a:p>
            <a:pPr marL="342900" indent="-342900">
              <a:buFont typeface="Arial" panose="020B0604020202020204" pitchFamily="34" charset="0"/>
              <a:buChar char="•"/>
            </a:pPr>
            <a:endParaRPr lang="en-US" sz="2000" dirty="0">
              <a:latin typeface="+mj-lt"/>
              <a:cs typeface="Calibri" panose="020F0502020204030204" pitchFamily="34" charset="0"/>
            </a:endParaRPr>
          </a:p>
          <a:p>
            <a:r>
              <a:rPr lang="en-US" b="1" u="sng" dirty="0">
                <a:latin typeface="+mj-lt"/>
                <a:cs typeface="Calibri" panose="020F0502020204030204" pitchFamily="34" charset="0"/>
              </a:rPr>
              <a:t>bu.edu/arts</a:t>
            </a:r>
          </a:p>
          <a:p>
            <a:pPr marL="342900" indent="-342900">
              <a:buFont typeface="Arial" panose="020B0604020202020204" pitchFamily="34" charset="0"/>
              <a:buChar char="•"/>
            </a:pPr>
            <a:endParaRPr lang="en-US" sz="2000" dirty="0">
              <a:latin typeface="+mj-lt"/>
              <a:cs typeface="Calibri" panose="020F0502020204030204" pitchFamily="34" charset="0"/>
            </a:endParaRPr>
          </a:p>
        </p:txBody>
      </p:sp>
      <p:pic>
        <p:nvPicPr>
          <p:cNvPr id="4" name="Picture 3" descr="A picture containing indoor, room, living, wall&#10;&#10;Description automatically generated">
            <a:extLst>
              <a:ext uri="{FF2B5EF4-FFF2-40B4-BE49-F238E27FC236}">
                <a16:creationId xmlns:a16="http://schemas.microsoft.com/office/drawing/2014/main" id="{4E7CB370-F557-7923-E623-33327A4FE77E}"/>
              </a:ext>
            </a:extLst>
          </p:cNvPr>
          <p:cNvPicPr>
            <a:picLocks noChangeAspect="1"/>
          </p:cNvPicPr>
          <p:nvPr/>
        </p:nvPicPr>
        <p:blipFill rotWithShape="1">
          <a:blip r:embed="rId3"/>
          <a:srcRect t="35000" b="35000"/>
          <a:stretch/>
        </p:blipFill>
        <p:spPr>
          <a:xfrm>
            <a:off x="1524000" y="1600200"/>
            <a:ext cx="9144000" cy="2057400"/>
          </a:xfrm>
          <a:prstGeom prst="rect">
            <a:avLst/>
          </a:prstGeom>
        </p:spPr>
      </p:pic>
    </p:spTree>
    <p:extLst>
      <p:ext uri="{BB962C8B-B14F-4D97-AF65-F5344CB8AC3E}">
        <p14:creationId xmlns:p14="http://schemas.microsoft.com/office/powerpoint/2010/main" val="399503189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dirty="0">
                <a:solidFill>
                  <a:schemeClr val="tx1">
                    <a:lumMod val="50000"/>
                    <a:lumOff val="50000"/>
                  </a:schemeClr>
                </a:solidFill>
              </a:rPr>
              <a:t>Famous Alumni</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61C75C50-1812-73F1-E783-D8018DC2D76B}"/>
              </a:ext>
            </a:extLst>
          </p:cNvPr>
          <p:cNvSpPr txBox="1"/>
          <p:nvPr/>
        </p:nvSpPr>
        <p:spPr>
          <a:xfrm>
            <a:off x="1606492" y="1860014"/>
            <a:ext cx="6019800" cy="4093428"/>
          </a:xfrm>
          <a:prstGeom prst="rect">
            <a:avLst/>
          </a:prstGeom>
          <a:noFill/>
        </p:spPr>
        <p:txBody>
          <a:bodyPr wrap="square">
            <a:spAutoFit/>
          </a:bodyPr>
          <a:lstStyle/>
          <a:p>
            <a:r>
              <a:rPr lang="en-US" sz="2000" b="1" dirty="0">
                <a:latin typeface="+mj-lt"/>
                <a:cs typeface="Calibri" panose="020F0502020204030204" pitchFamily="34" charset="0"/>
              </a:rPr>
              <a:t>Famous alumni of Boston University include:</a:t>
            </a:r>
          </a:p>
          <a:p>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Martin Luther King Jr.</a:t>
            </a:r>
          </a:p>
          <a:p>
            <a:pPr marL="342900" indent="-342900">
              <a:buFont typeface="Arial" panose="020B0604020202020204" pitchFamily="34" charset="0"/>
              <a:buChar char="•"/>
            </a:pPr>
            <a:r>
              <a:rPr lang="en-US" sz="2000" dirty="0">
                <a:latin typeface="+mj-lt"/>
                <a:cs typeface="Calibri" panose="020F0502020204030204" pitchFamily="34" charset="0"/>
              </a:rPr>
              <a:t>Alexandria Ocasio-Cortez</a:t>
            </a:r>
          </a:p>
          <a:p>
            <a:pPr marL="342900" indent="-342900">
              <a:buFont typeface="Arial" panose="020B0604020202020204" pitchFamily="34" charset="0"/>
              <a:buChar char="•"/>
            </a:pPr>
            <a:r>
              <a:rPr lang="en-US" sz="2000" dirty="0">
                <a:latin typeface="+mj-lt"/>
                <a:cs typeface="Calibri" panose="020F0502020204030204" pitchFamily="34" charset="0"/>
              </a:rPr>
              <a:t>Jason Alexander</a:t>
            </a:r>
          </a:p>
          <a:p>
            <a:pPr marL="342900" indent="-342900">
              <a:buFont typeface="Arial" panose="020B0604020202020204" pitchFamily="34" charset="0"/>
              <a:buChar char="•"/>
            </a:pPr>
            <a:r>
              <a:rPr lang="en-US" sz="2000" dirty="0">
                <a:latin typeface="+mj-lt"/>
                <a:cs typeface="Calibri" panose="020F0502020204030204" pitchFamily="34" charset="0"/>
              </a:rPr>
              <a:t>Geena Davis</a:t>
            </a:r>
          </a:p>
          <a:p>
            <a:pPr marL="342900" indent="-342900">
              <a:buFont typeface="Arial" panose="020B0604020202020204" pitchFamily="34" charset="0"/>
              <a:buChar char="•"/>
            </a:pPr>
            <a:r>
              <a:rPr lang="en-US" sz="2000" dirty="0">
                <a:latin typeface="+mj-lt"/>
                <a:cs typeface="Calibri" panose="020F0502020204030204" pitchFamily="34" charset="0"/>
              </a:rPr>
              <a:t>Emily Deschanel</a:t>
            </a:r>
          </a:p>
          <a:p>
            <a:pPr marL="342900" indent="-342900">
              <a:buFont typeface="Arial" panose="020B0604020202020204" pitchFamily="34" charset="0"/>
              <a:buChar char="•"/>
            </a:pPr>
            <a:r>
              <a:rPr lang="en-US" sz="2000" dirty="0">
                <a:latin typeface="+mj-lt"/>
                <a:cs typeface="Calibri" panose="020F0502020204030204" pitchFamily="34" charset="0"/>
              </a:rPr>
              <a:t>Faye Dunaway</a:t>
            </a:r>
          </a:p>
          <a:p>
            <a:pPr marL="342900" indent="-342900">
              <a:buFont typeface="Arial" panose="020B0604020202020204" pitchFamily="34" charset="0"/>
              <a:buChar char="•"/>
            </a:pPr>
            <a:r>
              <a:rPr lang="en-US" sz="2000" dirty="0">
                <a:latin typeface="+mj-lt"/>
                <a:cs typeface="Calibri" panose="020F0502020204030204" pitchFamily="34" charset="0"/>
              </a:rPr>
              <a:t>Rosie O’Donnell</a:t>
            </a:r>
          </a:p>
          <a:p>
            <a:pPr marL="342900" indent="-342900">
              <a:buFont typeface="Arial" panose="020B0604020202020204" pitchFamily="34" charset="0"/>
              <a:buChar char="•"/>
            </a:pPr>
            <a:r>
              <a:rPr lang="en-US" sz="2000" dirty="0" err="1">
                <a:latin typeface="+mj-lt"/>
                <a:cs typeface="Calibri" panose="020F0502020204030204" pitchFamily="34" charset="0"/>
              </a:rPr>
              <a:t>Uzo</a:t>
            </a:r>
            <a:r>
              <a:rPr lang="en-US" sz="2000" dirty="0">
                <a:latin typeface="+mj-lt"/>
                <a:cs typeface="Calibri" panose="020F0502020204030204" pitchFamily="34" charset="0"/>
              </a:rPr>
              <a:t> </a:t>
            </a:r>
            <a:r>
              <a:rPr lang="en-US" sz="2000" dirty="0" err="1">
                <a:latin typeface="+mj-lt"/>
                <a:cs typeface="Calibri" panose="020F0502020204030204" pitchFamily="34" charset="0"/>
              </a:rPr>
              <a:t>Aduba</a:t>
            </a:r>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Julianne Moore</a:t>
            </a:r>
          </a:p>
          <a:p>
            <a:pPr marL="342900" indent="-342900">
              <a:buFont typeface="Arial" panose="020B0604020202020204" pitchFamily="34" charset="0"/>
              <a:buChar char="•"/>
            </a:pPr>
            <a:r>
              <a:rPr lang="en-US" sz="2000" dirty="0">
                <a:latin typeface="+mj-lt"/>
                <a:cs typeface="Calibri" panose="020F0502020204030204" pitchFamily="34" charset="0"/>
              </a:rPr>
              <a:t>Howard Stern</a:t>
            </a:r>
          </a:p>
          <a:p>
            <a:pPr marL="342900" indent="-342900">
              <a:buFont typeface="Arial" panose="020B0604020202020204" pitchFamily="34" charset="0"/>
              <a:buChar char="•"/>
            </a:pPr>
            <a:r>
              <a:rPr lang="en-US" sz="2000" dirty="0">
                <a:latin typeface="+mj-lt"/>
                <a:cs typeface="Calibri" panose="020F0502020204030204" pitchFamily="34" charset="0"/>
              </a:rPr>
              <a:t>Leonard Nimoy</a:t>
            </a:r>
          </a:p>
        </p:txBody>
      </p:sp>
      <p:pic>
        <p:nvPicPr>
          <p:cNvPr id="5" name="Picture 4" descr="A person in a graduation gown holding a piece of paper&#10;&#10;Description automatically generated with medium confidence">
            <a:extLst>
              <a:ext uri="{FF2B5EF4-FFF2-40B4-BE49-F238E27FC236}">
                <a16:creationId xmlns:a16="http://schemas.microsoft.com/office/drawing/2014/main" id="{09A4049B-7F9F-F4E4-BC58-DCFCCC39F910}"/>
              </a:ext>
            </a:extLst>
          </p:cNvPr>
          <p:cNvPicPr>
            <a:picLocks noChangeAspect="1"/>
          </p:cNvPicPr>
          <p:nvPr/>
        </p:nvPicPr>
        <p:blipFill rotWithShape="1">
          <a:blip r:embed="rId3"/>
          <a:srcRect l="10000" t="2667" r="8000" b="42667"/>
          <a:stretch/>
        </p:blipFill>
        <p:spPr>
          <a:xfrm>
            <a:off x="9099259" y="1066800"/>
            <a:ext cx="1280160" cy="1280160"/>
          </a:xfrm>
          <a:prstGeom prst="rect">
            <a:avLst/>
          </a:prstGeom>
        </p:spPr>
      </p:pic>
      <p:pic>
        <p:nvPicPr>
          <p:cNvPr id="7" name="Picture 6" descr="A person in front of a flag&#10;&#10;Description automatically generated with medium confidence">
            <a:extLst>
              <a:ext uri="{FF2B5EF4-FFF2-40B4-BE49-F238E27FC236}">
                <a16:creationId xmlns:a16="http://schemas.microsoft.com/office/drawing/2014/main" id="{A5EDA78D-A3DE-067E-C9F8-18231211AC1B}"/>
              </a:ext>
            </a:extLst>
          </p:cNvPr>
          <p:cNvPicPr>
            <a:picLocks noChangeAspect="1"/>
          </p:cNvPicPr>
          <p:nvPr/>
        </p:nvPicPr>
        <p:blipFill rotWithShape="1">
          <a:blip r:embed="rId4"/>
          <a:srcRect l="12500" t="7777" r="12500" b="32223"/>
          <a:stretch/>
        </p:blipFill>
        <p:spPr>
          <a:xfrm>
            <a:off x="7606718" y="1723939"/>
            <a:ext cx="1280160" cy="1280160"/>
          </a:xfrm>
          <a:prstGeom prst="rect">
            <a:avLst/>
          </a:prstGeom>
        </p:spPr>
      </p:pic>
      <p:pic>
        <p:nvPicPr>
          <p:cNvPr id="10" name="Picture 9" descr="A person with a beard&#10;&#10;Description automatically generated with low confidence">
            <a:extLst>
              <a:ext uri="{FF2B5EF4-FFF2-40B4-BE49-F238E27FC236}">
                <a16:creationId xmlns:a16="http://schemas.microsoft.com/office/drawing/2014/main" id="{4637E521-92A4-E45C-B7A8-EA530F6D5349}"/>
              </a:ext>
            </a:extLst>
          </p:cNvPr>
          <p:cNvPicPr>
            <a:picLocks noChangeAspect="1"/>
          </p:cNvPicPr>
          <p:nvPr/>
        </p:nvPicPr>
        <p:blipFill rotWithShape="1">
          <a:blip r:embed="rId5"/>
          <a:srcRect l="1223" t="3611" r="-1223" b="21388"/>
          <a:stretch/>
        </p:blipFill>
        <p:spPr>
          <a:xfrm>
            <a:off x="6109283" y="2334062"/>
            <a:ext cx="1280160" cy="1280160"/>
          </a:xfrm>
          <a:prstGeom prst="rect">
            <a:avLst/>
          </a:prstGeom>
        </p:spPr>
      </p:pic>
      <p:pic>
        <p:nvPicPr>
          <p:cNvPr id="1026" name="Picture 2" descr="Geena Davis - Wikipedia">
            <a:extLst>
              <a:ext uri="{FF2B5EF4-FFF2-40B4-BE49-F238E27FC236}">
                <a16:creationId xmlns:a16="http://schemas.microsoft.com/office/drawing/2014/main" id="{FC174BBB-1869-EDDF-E453-EFF338A7E0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78" b="25741"/>
          <a:stretch/>
        </p:blipFill>
        <p:spPr bwMode="auto">
          <a:xfrm>
            <a:off x="9099259" y="2667000"/>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mily Deschanel (@emilydeschanel) / Twitter">
            <a:extLst>
              <a:ext uri="{FF2B5EF4-FFF2-40B4-BE49-F238E27FC236}">
                <a16:creationId xmlns:a16="http://schemas.microsoft.com/office/drawing/2014/main" id="{71FEAED5-34A4-664F-FD4E-790A4523340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7606718" y="3208205"/>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person, person&#10;&#10;Description automatically generated">
            <a:extLst>
              <a:ext uri="{FF2B5EF4-FFF2-40B4-BE49-F238E27FC236}">
                <a16:creationId xmlns:a16="http://schemas.microsoft.com/office/drawing/2014/main" id="{328A073F-9B9F-CC08-D000-0D151441B2B1}"/>
              </a:ext>
            </a:extLst>
          </p:cNvPr>
          <p:cNvPicPr>
            <a:picLocks noChangeAspect="1"/>
          </p:cNvPicPr>
          <p:nvPr/>
        </p:nvPicPr>
        <p:blipFill>
          <a:blip r:embed="rId8"/>
          <a:stretch>
            <a:fillRect/>
          </a:stretch>
        </p:blipFill>
        <p:spPr>
          <a:xfrm>
            <a:off x="4604857" y="3364684"/>
            <a:ext cx="1280160" cy="1280160"/>
          </a:xfrm>
          <a:prstGeom prst="rect">
            <a:avLst/>
          </a:prstGeom>
        </p:spPr>
      </p:pic>
      <p:pic>
        <p:nvPicPr>
          <p:cNvPr id="14" name="Picture 13" descr="A picture containing person, wall, indoor, shirt&#10;&#10;Description automatically generated">
            <a:extLst>
              <a:ext uri="{FF2B5EF4-FFF2-40B4-BE49-F238E27FC236}">
                <a16:creationId xmlns:a16="http://schemas.microsoft.com/office/drawing/2014/main" id="{4E8274E0-BD04-7EE5-6AEE-6DD25204DBF6}"/>
              </a:ext>
            </a:extLst>
          </p:cNvPr>
          <p:cNvPicPr>
            <a:picLocks noChangeAspect="1"/>
          </p:cNvPicPr>
          <p:nvPr/>
        </p:nvPicPr>
        <p:blipFill rotWithShape="1">
          <a:blip r:embed="rId9"/>
          <a:srcRect l="12459" r="12459"/>
          <a:stretch/>
        </p:blipFill>
        <p:spPr>
          <a:xfrm>
            <a:off x="6109633" y="3800852"/>
            <a:ext cx="1280160" cy="1280160"/>
          </a:xfrm>
          <a:prstGeom prst="rect">
            <a:avLst/>
          </a:prstGeom>
        </p:spPr>
      </p:pic>
      <p:pic>
        <p:nvPicPr>
          <p:cNvPr id="1030" name="Picture 6" descr="Uzo Aduba Biography | Broadway Buzz | Broadway.com">
            <a:extLst>
              <a:ext uri="{FF2B5EF4-FFF2-40B4-BE49-F238E27FC236}">
                <a16:creationId xmlns:a16="http://schemas.microsoft.com/office/drawing/2014/main" id="{A62AB756-A424-C46D-0CA1-9D3ACD07CBC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9830" t="-414" r="15482" b="414"/>
          <a:stretch/>
        </p:blipFill>
        <p:spPr bwMode="auto">
          <a:xfrm>
            <a:off x="4604857" y="4845925"/>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ulianne Moore - Movies, Age &amp; Husband - Biography">
            <a:extLst>
              <a:ext uri="{FF2B5EF4-FFF2-40B4-BE49-F238E27FC236}">
                <a16:creationId xmlns:a16="http://schemas.microsoft.com/office/drawing/2014/main" id="{41C3FDD8-D218-B84E-E097-69A5C93ACD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09283" y="5267642"/>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ard Stern - Show, Wife &amp; Book - Biography">
            <a:extLst>
              <a:ext uri="{FF2B5EF4-FFF2-40B4-BE49-F238E27FC236}">
                <a16:creationId xmlns:a16="http://schemas.microsoft.com/office/drawing/2014/main" id="{BB6F4132-759B-F4CB-399A-8A6920EC5A9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13709" y="4736284"/>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Vulcan salute - Wikipedia">
            <a:extLst>
              <a:ext uri="{FF2B5EF4-FFF2-40B4-BE49-F238E27FC236}">
                <a16:creationId xmlns:a16="http://schemas.microsoft.com/office/drawing/2014/main" id="{35CFEC98-FDA9-91E2-4F6C-24B1554BB69F}"/>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t="4444" b="4444"/>
          <a:stretch/>
        </p:blipFill>
        <p:spPr bwMode="auto">
          <a:xfrm>
            <a:off x="9067800" y="4160125"/>
            <a:ext cx="1280160" cy="128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4371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sz="4000" dirty="0">
                <a:solidFill>
                  <a:schemeClr val="tx1">
                    <a:lumMod val="50000"/>
                    <a:lumOff val="50000"/>
                  </a:schemeClr>
                </a:solidFill>
              </a:rPr>
              <a:t>BU Research Innovations</a:t>
            </a:r>
            <a:br>
              <a:rPr lang="en-US" dirty="0">
                <a:solidFill>
                  <a:srgbClr val="C40000"/>
                </a:solidFill>
              </a:rPr>
            </a:br>
            <a:br>
              <a:rPr lang="en-US" dirty="0">
                <a:solidFill>
                  <a:srgbClr val="C40000"/>
                </a:solidFill>
              </a:rPr>
            </a:br>
            <a:br>
              <a:rPr lang="en-US" dirty="0">
                <a:solidFill>
                  <a:srgbClr val="C40000"/>
                </a:solidFill>
              </a:rPr>
            </a:br>
            <a:endParaRPr lang="en-US" dirty="0">
              <a:solidFill>
                <a:srgbClr val="C40000"/>
              </a:solidFill>
            </a:endParaRPr>
          </a:p>
        </p:txBody>
      </p:sp>
      <p:sp>
        <p:nvSpPr>
          <p:cNvPr id="3" name="TextBox 2">
            <a:extLst>
              <a:ext uri="{FF2B5EF4-FFF2-40B4-BE49-F238E27FC236}">
                <a16:creationId xmlns:a16="http://schemas.microsoft.com/office/drawing/2014/main" id="{A43909FD-20ED-3DF1-80D5-FB9182DC415D}"/>
              </a:ext>
            </a:extLst>
          </p:cNvPr>
          <p:cNvSpPr txBox="1"/>
          <p:nvPr/>
        </p:nvSpPr>
        <p:spPr>
          <a:xfrm>
            <a:off x="1565246" y="1981200"/>
            <a:ext cx="6386132" cy="4093428"/>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mj-lt"/>
                <a:cs typeface="Calibri" panose="020F0502020204030204" pitchFamily="34" charset="0"/>
              </a:rPr>
              <a:t>Alexander Graham Bell’s invention of the telephone</a:t>
            </a:r>
          </a:p>
          <a:p>
            <a:pPr marL="342900" indent="-342900">
              <a:buFont typeface="Arial" panose="020B0604020202020204" pitchFamily="34" charset="0"/>
              <a:buChar char="•"/>
            </a:pPr>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Process for synthesizing gallium nitride, a semiconductor that is now widely used in blue light-emitting diodes (LEDs)</a:t>
            </a:r>
          </a:p>
          <a:p>
            <a:pPr marL="342900" indent="-342900">
              <a:buFont typeface="Arial" panose="020B0604020202020204" pitchFamily="34" charset="0"/>
              <a:buChar char="•"/>
            </a:pPr>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Bionic pancreas technologies for autonomous regulation of blood sugar levels in people with diabetes</a:t>
            </a:r>
          </a:p>
          <a:p>
            <a:pPr marL="342900" indent="-342900">
              <a:buFont typeface="Arial" panose="020B0604020202020204" pitchFamily="34" charset="0"/>
              <a:buChar char="•"/>
            </a:pPr>
            <a:endParaRPr lang="en-US" sz="2000" dirty="0">
              <a:latin typeface="+mj-lt"/>
              <a:cs typeface="Calibri" panose="020F0502020204030204" pitchFamily="34" charset="0"/>
            </a:endParaRPr>
          </a:p>
          <a:p>
            <a:pPr marL="342900" indent="-342900">
              <a:buFont typeface="Arial" panose="020B0604020202020204" pitchFamily="34" charset="0"/>
              <a:buChar char="•"/>
            </a:pPr>
            <a:r>
              <a:rPr lang="en-US" sz="2000" dirty="0">
                <a:latin typeface="+mj-lt"/>
                <a:cs typeface="Calibri" panose="020F0502020204030204" pitchFamily="34" charset="0"/>
              </a:rPr>
              <a:t>Study on Chronic Traumatic Encephalopathy (CTE) among football players</a:t>
            </a:r>
          </a:p>
          <a:p>
            <a:pPr marL="342900" indent="-342900">
              <a:buFont typeface="Arial" panose="020B0604020202020204" pitchFamily="34" charset="0"/>
              <a:buChar char="•"/>
            </a:pPr>
            <a:endParaRPr lang="en-US" sz="2000" dirty="0">
              <a:latin typeface="+mj-lt"/>
              <a:cs typeface="Calibri" panose="020F0502020204030204" pitchFamily="34" charset="0"/>
            </a:endParaRPr>
          </a:p>
        </p:txBody>
      </p:sp>
      <p:pic>
        <p:nvPicPr>
          <p:cNvPr id="5" name="Picture 4" descr="A picture containing text, old&#10;&#10;Description automatically generated">
            <a:extLst>
              <a:ext uri="{FF2B5EF4-FFF2-40B4-BE49-F238E27FC236}">
                <a16:creationId xmlns:a16="http://schemas.microsoft.com/office/drawing/2014/main" id="{AC90C2BD-ECA3-D8FB-6FD3-89DC778B6302}"/>
              </a:ext>
            </a:extLst>
          </p:cNvPr>
          <p:cNvPicPr>
            <a:picLocks noChangeAspect="1"/>
          </p:cNvPicPr>
          <p:nvPr/>
        </p:nvPicPr>
        <p:blipFill>
          <a:blip r:embed="rId3"/>
          <a:stretch>
            <a:fillRect/>
          </a:stretch>
        </p:blipFill>
        <p:spPr>
          <a:xfrm>
            <a:off x="8507431" y="1582742"/>
            <a:ext cx="1730339" cy="992979"/>
          </a:xfrm>
          <a:prstGeom prst="rect">
            <a:avLst/>
          </a:prstGeom>
        </p:spPr>
      </p:pic>
      <p:pic>
        <p:nvPicPr>
          <p:cNvPr id="2050" name="Picture 2" descr="$126 Million Raised for Bionic Pancreas | The Brink | Boston University">
            <a:extLst>
              <a:ext uri="{FF2B5EF4-FFF2-40B4-BE49-F238E27FC236}">
                <a16:creationId xmlns:a16="http://schemas.microsoft.com/office/drawing/2014/main" id="{5A3A9AF1-3E5F-0281-38EF-1BFDDDF5B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8315" y="3171929"/>
            <a:ext cx="1287694" cy="8584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U. Bridge: Boston University community's weekly newspaper">
            <a:extLst>
              <a:ext uri="{FF2B5EF4-FFF2-40B4-BE49-F238E27FC236}">
                <a16:creationId xmlns:a16="http://schemas.microsoft.com/office/drawing/2014/main" id="{539FF843-4817-CA7C-8546-E5434F041F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1" y="2842625"/>
            <a:ext cx="1287693" cy="1439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0E9F41D-A891-29E7-2AD0-76071AAEDE99}"/>
              </a:ext>
            </a:extLst>
          </p:cNvPr>
          <p:cNvPicPr>
            <a:picLocks noChangeAspect="1"/>
          </p:cNvPicPr>
          <p:nvPr/>
        </p:nvPicPr>
        <p:blipFill>
          <a:blip r:embed="rId6"/>
          <a:stretch>
            <a:fillRect/>
          </a:stretch>
        </p:blipFill>
        <p:spPr>
          <a:xfrm>
            <a:off x="8522842" y="4626601"/>
            <a:ext cx="1669479" cy="1297317"/>
          </a:xfrm>
          <a:prstGeom prst="rect">
            <a:avLst/>
          </a:prstGeom>
        </p:spPr>
      </p:pic>
    </p:spTree>
    <p:extLst>
      <p:ext uri="{BB962C8B-B14F-4D97-AF65-F5344CB8AC3E}">
        <p14:creationId xmlns:p14="http://schemas.microsoft.com/office/powerpoint/2010/main" val="97627770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sz="4000" dirty="0">
                <a:solidFill>
                  <a:schemeClr val="tx1">
                    <a:lumMod val="50000"/>
                    <a:lumOff val="50000"/>
                  </a:schemeClr>
                </a:solidFill>
              </a:rPr>
              <a:t>BU Nobel Laureates</a:t>
            </a:r>
            <a:br>
              <a:rPr lang="en-US" dirty="0">
                <a:solidFill>
                  <a:srgbClr val="C40000"/>
                </a:solidFill>
              </a:rPr>
            </a:br>
            <a:br>
              <a:rPr lang="en-US" dirty="0">
                <a:solidFill>
                  <a:srgbClr val="C40000"/>
                </a:solidFill>
              </a:rPr>
            </a:br>
            <a:endParaRPr lang="en-US" dirty="0">
              <a:solidFill>
                <a:srgbClr val="C40000"/>
              </a:solidFill>
            </a:endParaRPr>
          </a:p>
        </p:txBody>
      </p:sp>
      <p:sp>
        <p:nvSpPr>
          <p:cNvPr id="3" name="TextBox 2">
            <a:extLst>
              <a:ext uri="{FF2B5EF4-FFF2-40B4-BE49-F238E27FC236}">
                <a16:creationId xmlns:a16="http://schemas.microsoft.com/office/drawing/2014/main" id="{487B6085-A8D5-88BF-15F3-DE61BA36ED93}"/>
              </a:ext>
            </a:extLst>
          </p:cNvPr>
          <p:cNvSpPr txBox="1"/>
          <p:nvPr/>
        </p:nvSpPr>
        <p:spPr>
          <a:xfrm>
            <a:off x="1828800" y="1447800"/>
            <a:ext cx="6019800" cy="4862870"/>
          </a:xfrm>
          <a:prstGeom prst="rect">
            <a:avLst/>
          </a:prstGeom>
          <a:noFill/>
        </p:spPr>
        <p:txBody>
          <a:bodyPr wrap="square">
            <a:spAutoFit/>
          </a:bodyPr>
          <a:lstStyle/>
          <a:p>
            <a:r>
              <a:rPr lang="en-US" sz="2000" b="1" dirty="0">
                <a:latin typeface="+mj-lt"/>
                <a:cs typeface="Calibri" panose="020F0502020204030204" pitchFamily="34" charset="0"/>
              </a:rPr>
              <a:t>Faculty:</a:t>
            </a:r>
          </a:p>
          <a:p>
            <a:pPr marL="342900" indent="-342900">
              <a:buFont typeface="Arial" panose="020B0604020202020204" pitchFamily="34" charset="0"/>
              <a:buChar char="•"/>
            </a:pPr>
            <a:r>
              <a:rPr lang="en-US" sz="1800" dirty="0">
                <a:latin typeface="+mj-lt"/>
                <a:cs typeface="Calibri" panose="020F0502020204030204" pitchFamily="34" charset="0"/>
              </a:rPr>
              <a:t>Osamu Shimomura</a:t>
            </a:r>
          </a:p>
          <a:p>
            <a:pPr lvl="1"/>
            <a:r>
              <a:rPr lang="en-US" sz="1600" dirty="0">
                <a:latin typeface="+mj-lt"/>
                <a:cs typeface="Calibri" panose="020F0502020204030204" pitchFamily="34" charset="0"/>
              </a:rPr>
              <a:t>2008, Nobel Prize in Chemistry</a:t>
            </a:r>
          </a:p>
          <a:p>
            <a:pPr marL="342900" indent="-342900">
              <a:buFont typeface="Arial" panose="020B0604020202020204" pitchFamily="34" charset="0"/>
              <a:buChar char="•"/>
            </a:pPr>
            <a:r>
              <a:rPr lang="en-US" sz="1800" dirty="0">
                <a:latin typeface="+mj-lt"/>
                <a:cs typeface="Calibri" panose="020F0502020204030204" pitchFamily="34" charset="0"/>
              </a:rPr>
              <a:t>Daniel Tsui</a:t>
            </a:r>
          </a:p>
          <a:p>
            <a:pPr lvl="1"/>
            <a:r>
              <a:rPr lang="en-US" sz="1600" dirty="0">
                <a:latin typeface="+mj-lt"/>
                <a:cs typeface="Calibri" panose="020F0502020204030204" pitchFamily="34" charset="0"/>
              </a:rPr>
              <a:t>1998, Nobel Prize in Physics</a:t>
            </a:r>
          </a:p>
          <a:p>
            <a:pPr marL="342900" indent="-342900">
              <a:buFont typeface="Arial" panose="020B0604020202020204" pitchFamily="34" charset="0"/>
              <a:buChar char="•"/>
            </a:pPr>
            <a:r>
              <a:rPr lang="en-US" sz="1800" dirty="0">
                <a:latin typeface="+mj-lt"/>
                <a:cs typeface="Calibri" panose="020F0502020204030204" pitchFamily="34" charset="0"/>
              </a:rPr>
              <a:t>Derek Walcott</a:t>
            </a:r>
          </a:p>
          <a:p>
            <a:pPr lvl="1"/>
            <a:r>
              <a:rPr lang="en-US" sz="1600" dirty="0">
                <a:latin typeface="+mj-lt"/>
                <a:cs typeface="Calibri" panose="020F0502020204030204" pitchFamily="34" charset="0"/>
              </a:rPr>
              <a:t>1992, Nobel Prize in Literature</a:t>
            </a:r>
          </a:p>
          <a:p>
            <a:pPr marL="342900" indent="-342900">
              <a:buFont typeface="Arial" panose="020B0604020202020204" pitchFamily="34" charset="0"/>
              <a:buChar char="•"/>
            </a:pPr>
            <a:r>
              <a:rPr lang="en-US" sz="1800" dirty="0">
                <a:latin typeface="+mj-lt"/>
                <a:cs typeface="Calibri" panose="020F0502020204030204" pitchFamily="34" charset="0"/>
              </a:rPr>
              <a:t>Elie Wiesel</a:t>
            </a:r>
          </a:p>
          <a:p>
            <a:pPr lvl="1"/>
            <a:r>
              <a:rPr lang="en-US" sz="1600" dirty="0">
                <a:latin typeface="+mj-lt"/>
                <a:cs typeface="Calibri" panose="020F0502020204030204" pitchFamily="34" charset="0"/>
              </a:rPr>
              <a:t>1986, Nobel Peace Prize</a:t>
            </a:r>
          </a:p>
          <a:p>
            <a:pPr marL="342900" indent="-342900">
              <a:buFont typeface="Arial" panose="020B0604020202020204" pitchFamily="34" charset="0"/>
              <a:buChar char="•"/>
            </a:pPr>
            <a:r>
              <a:rPr lang="en-US" sz="1800" dirty="0">
                <a:latin typeface="+mj-lt"/>
                <a:cs typeface="Calibri" panose="020F0502020204030204" pitchFamily="34" charset="0"/>
              </a:rPr>
              <a:t>Sheldon Glashow</a:t>
            </a:r>
          </a:p>
          <a:p>
            <a:pPr lvl="1"/>
            <a:r>
              <a:rPr lang="en-US" sz="1600" dirty="0">
                <a:latin typeface="+mj-lt"/>
                <a:cs typeface="Calibri" panose="020F0502020204030204" pitchFamily="34" charset="0"/>
              </a:rPr>
              <a:t>1979, Nobel Prize in Physics</a:t>
            </a:r>
          </a:p>
          <a:p>
            <a:pPr marL="342900" indent="-342900">
              <a:buFont typeface="Arial" panose="020B0604020202020204" pitchFamily="34" charset="0"/>
              <a:buChar char="•"/>
            </a:pPr>
            <a:r>
              <a:rPr lang="en-US" sz="1800" dirty="0">
                <a:latin typeface="+mj-lt"/>
                <a:cs typeface="Calibri" panose="020F0502020204030204" pitchFamily="34" charset="0"/>
              </a:rPr>
              <a:t>Saul Bellow</a:t>
            </a:r>
          </a:p>
          <a:p>
            <a:pPr lvl="1"/>
            <a:r>
              <a:rPr lang="en-US" sz="1600" dirty="0">
                <a:latin typeface="+mj-lt"/>
                <a:cs typeface="Calibri" panose="020F0502020204030204" pitchFamily="34" charset="0"/>
              </a:rPr>
              <a:t>1976, Nobel Prize in Literature</a:t>
            </a:r>
          </a:p>
          <a:p>
            <a:r>
              <a:rPr lang="en-US" sz="1800" b="1" dirty="0">
                <a:latin typeface="+mj-lt"/>
                <a:cs typeface="Calibri" panose="020F0502020204030204" pitchFamily="34" charset="0"/>
              </a:rPr>
              <a:t>Alumni:</a:t>
            </a:r>
          </a:p>
          <a:p>
            <a:pPr marL="342900" indent="-342900">
              <a:buFont typeface="Arial" panose="020B0604020202020204" pitchFamily="34" charset="0"/>
              <a:buChar char="•"/>
            </a:pPr>
            <a:r>
              <a:rPr lang="en-US" sz="1800" dirty="0">
                <a:latin typeface="+mj-lt"/>
                <a:cs typeface="Calibri" panose="020F0502020204030204" pitchFamily="34" charset="0"/>
              </a:rPr>
              <a:t>Oscar Arias Sánchez</a:t>
            </a:r>
          </a:p>
          <a:p>
            <a:pPr lvl="1"/>
            <a:r>
              <a:rPr lang="en-US" sz="1600" dirty="0">
                <a:latin typeface="+mj-lt"/>
                <a:cs typeface="Calibri" panose="020F0502020204030204" pitchFamily="34" charset="0"/>
              </a:rPr>
              <a:t>1987, Nobel Peace Prize</a:t>
            </a:r>
          </a:p>
          <a:p>
            <a:pPr marL="342900" indent="-342900">
              <a:buFont typeface="Arial" panose="020B0604020202020204" pitchFamily="34" charset="0"/>
              <a:buChar char="•"/>
            </a:pPr>
            <a:r>
              <a:rPr lang="en-US" sz="1800" dirty="0">
                <a:latin typeface="+mj-lt"/>
                <a:cs typeface="Calibri" panose="020F0502020204030204" pitchFamily="34" charset="0"/>
              </a:rPr>
              <a:t>Martin Luther King, Jr.</a:t>
            </a:r>
          </a:p>
          <a:p>
            <a:pPr lvl="1"/>
            <a:r>
              <a:rPr lang="en-US" sz="1600" dirty="0">
                <a:latin typeface="+mj-lt"/>
                <a:cs typeface="Calibri" panose="020F0502020204030204" pitchFamily="34" charset="0"/>
              </a:rPr>
              <a:t>1964, Nobel Peace Prize</a:t>
            </a:r>
            <a:endParaRPr lang="en-US" sz="1800" dirty="0">
              <a:latin typeface="+mj-lt"/>
              <a:cs typeface="Calibri" panose="020F0502020204030204" pitchFamily="34" charset="0"/>
            </a:endParaRPr>
          </a:p>
        </p:txBody>
      </p:sp>
      <p:pic>
        <p:nvPicPr>
          <p:cNvPr id="4" name="Picture 3" descr="A person in a graduation gown holding a piece of paper&#10;&#10;Description automatically generated with medium confidence">
            <a:extLst>
              <a:ext uri="{FF2B5EF4-FFF2-40B4-BE49-F238E27FC236}">
                <a16:creationId xmlns:a16="http://schemas.microsoft.com/office/drawing/2014/main" id="{1488FEF7-964C-67D0-4F60-7394AC34E693}"/>
              </a:ext>
            </a:extLst>
          </p:cNvPr>
          <p:cNvPicPr>
            <a:picLocks noChangeAspect="1"/>
          </p:cNvPicPr>
          <p:nvPr/>
        </p:nvPicPr>
        <p:blipFill rotWithShape="1">
          <a:blip r:embed="rId3"/>
          <a:srcRect l="10000" t="2667" r="8000" b="42667"/>
          <a:stretch/>
        </p:blipFill>
        <p:spPr>
          <a:xfrm>
            <a:off x="8809236" y="4800600"/>
            <a:ext cx="1280160" cy="1280160"/>
          </a:xfrm>
          <a:prstGeom prst="rect">
            <a:avLst/>
          </a:prstGeom>
        </p:spPr>
      </p:pic>
      <p:pic>
        <p:nvPicPr>
          <p:cNvPr id="1026" name="Picture 2" descr="Oscar Arias Sánchez – Facts - NobelPrize.org">
            <a:extLst>
              <a:ext uri="{FF2B5EF4-FFF2-40B4-BE49-F238E27FC236}">
                <a16:creationId xmlns:a16="http://schemas.microsoft.com/office/drawing/2014/main" id="{1AFC192B-A1C6-FA01-F6E1-427D0D2340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5" t="12500" r="-3125" b="20834"/>
          <a:stretch/>
        </p:blipFill>
        <p:spPr bwMode="auto">
          <a:xfrm>
            <a:off x="7304755" y="4547230"/>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ul Bellow's Spectacular Nobel Prize Acceptance Speech on How Art and  Literature Ennoble the Human Spirit – The Marginalian">
            <a:extLst>
              <a:ext uri="{FF2B5EF4-FFF2-40B4-BE49-F238E27FC236}">
                <a16:creationId xmlns:a16="http://schemas.microsoft.com/office/drawing/2014/main" id="{1959C0A5-738A-BD44-C43D-D0FCAD1223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356" r="33064"/>
          <a:stretch/>
        </p:blipFill>
        <p:spPr bwMode="auto">
          <a:xfrm>
            <a:off x="5823051" y="3907150"/>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heldon Glashow – Facts - NobelPrize.org">
            <a:extLst>
              <a:ext uri="{FF2B5EF4-FFF2-40B4-BE49-F238E27FC236}">
                <a16:creationId xmlns:a16="http://schemas.microsoft.com/office/drawing/2014/main" id="{B9623DC4-1F8D-9E8F-70AD-346BC9F8AA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110" b="26376"/>
          <a:stretch/>
        </p:blipFill>
        <p:spPr bwMode="auto">
          <a:xfrm>
            <a:off x="8786459" y="3215640"/>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lie Wiesel – Facts - NobelPrize.org">
            <a:extLst>
              <a:ext uri="{FF2B5EF4-FFF2-40B4-BE49-F238E27FC236}">
                <a16:creationId xmlns:a16="http://schemas.microsoft.com/office/drawing/2014/main" id="{728252E7-607A-8110-5B3B-9DA2FD6953A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030" b="30303"/>
          <a:stretch/>
        </p:blipFill>
        <p:spPr bwMode="auto">
          <a:xfrm>
            <a:off x="7304755" y="3109872"/>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Nobel Prize in Literature 1992 - NobelPrize.org">
            <a:extLst>
              <a:ext uri="{FF2B5EF4-FFF2-40B4-BE49-F238E27FC236}">
                <a16:creationId xmlns:a16="http://schemas.microsoft.com/office/drawing/2014/main" id="{F1EED531-779D-F63F-99C8-07EBC4035F6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0646" b="22688"/>
          <a:stretch/>
        </p:blipFill>
        <p:spPr bwMode="auto">
          <a:xfrm>
            <a:off x="5823051" y="2290734"/>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aniel C. Tsui – Facts - NobelPrize.org">
            <a:extLst>
              <a:ext uri="{FF2B5EF4-FFF2-40B4-BE49-F238E27FC236}">
                <a16:creationId xmlns:a16="http://schemas.microsoft.com/office/drawing/2014/main" id="{EE929D0E-ADF5-4FF2-23D9-BBE30B1040E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637" b="29533"/>
          <a:stretch/>
        </p:blipFill>
        <p:spPr bwMode="auto">
          <a:xfrm>
            <a:off x="8809236" y="1708474"/>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Osamu Shimomura – Facts - NobelPrize.org">
            <a:extLst>
              <a:ext uri="{FF2B5EF4-FFF2-40B4-BE49-F238E27FC236}">
                <a16:creationId xmlns:a16="http://schemas.microsoft.com/office/drawing/2014/main" id="{9A62BB33-76A0-AC16-5D37-C981D8EB382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9220" b="24114"/>
          <a:stretch/>
        </p:blipFill>
        <p:spPr bwMode="auto">
          <a:xfrm>
            <a:off x="7305440" y="1512897"/>
            <a:ext cx="1280160" cy="128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456888"/>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dirty="0">
                <a:solidFill>
                  <a:schemeClr val="tx1">
                    <a:lumMod val="50000"/>
                    <a:lumOff val="50000"/>
                  </a:schemeClr>
                </a:solidFill>
              </a:rPr>
              <a:t>Boston University Has Three Campuses</a:t>
            </a:r>
            <a:br>
              <a:rPr lang="en-US" dirty="0">
                <a:solidFill>
                  <a:srgbClr val="C40000"/>
                </a:solidFill>
              </a:rPr>
            </a:br>
            <a:endParaRPr lang="en-US" dirty="0">
              <a:solidFill>
                <a:srgbClr val="C40000"/>
              </a:solidFill>
            </a:endParaRPr>
          </a:p>
        </p:txBody>
      </p:sp>
      <p:pic>
        <p:nvPicPr>
          <p:cNvPr id="4" name="Picture 3" descr="A picture containing text, tree, outdoor, building&#10;&#10;Description automatically generated">
            <a:extLst>
              <a:ext uri="{FF2B5EF4-FFF2-40B4-BE49-F238E27FC236}">
                <a16:creationId xmlns:a16="http://schemas.microsoft.com/office/drawing/2014/main" id="{22FFA35E-9D05-E19F-5568-23F7E87BC0E0}"/>
              </a:ext>
            </a:extLst>
          </p:cNvPr>
          <p:cNvPicPr>
            <a:picLocks noChangeAspect="1"/>
          </p:cNvPicPr>
          <p:nvPr/>
        </p:nvPicPr>
        <p:blipFill rotWithShape="1">
          <a:blip r:embed="rId3"/>
          <a:srcRect l="16633" r="16633"/>
          <a:stretch/>
        </p:blipFill>
        <p:spPr>
          <a:xfrm>
            <a:off x="7638875" y="2895600"/>
            <a:ext cx="2286000" cy="2286000"/>
          </a:xfrm>
          <a:prstGeom prst="rect">
            <a:avLst/>
          </a:prstGeom>
        </p:spPr>
      </p:pic>
      <p:pic>
        <p:nvPicPr>
          <p:cNvPr id="8" name="Picture 7" descr="A sign in front of a building&#10;&#10;Description automatically generated with medium confidence">
            <a:extLst>
              <a:ext uri="{FF2B5EF4-FFF2-40B4-BE49-F238E27FC236}">
                <a16:creationId xmlns:a16="http://schemas.microsoft.com/office/drawing/2014/main" id="{5698C704-AFD8-080D-85E9-31588F8782A3}"/>
              </a:ext>
            </a:extLst>
          </p:cNvPr>
          <p:cNvPicPr>
            <a:picLocks noChangeAspect="1"/>
          </p:cNvPicPr>
          <p:nvPr/>
        </p:nvPicPr>
        <p:blipFill rotWithShape="1">
          <a:blip r:embed="rId4"/>
          <a:srcRect l="12500" r="12500"/>
          <a:stretch/>
        </p:blipFill>
        <p:spPr>
          <a:xfrm>
            <a:off x="4876800" y="2895600"/>
            <a:ext cx="2286000" cy="2286000"/>
          </a:xfrm>
          <a:prstGeom prst="rect">
            <a:avLst/>
          </a:prstGeom>
        </p:spPr>
      </p:pic>
      <p:pic>
        <p:nvPicPr>
          <p:cNvPr id="13" name="Picture 12" descr="A picture containing text, outdoor, sky, building&#10;&#10;Description automatically generated">
            <a:extLst>
              <a:ext uri="{FF2B5EF4-FFF2-40B4-BE49-F238E27FC236}">
                <a16:creationId xmlns:a16="http://schemas.microsoft.com/office/drawing/2014/main" id="{F0D64DDF-5C0D-444D-8E8E-9CC38F58E65D}"/>
              </a:ext>
            </a:extLst>
          </p:cNvPr>
          <p:cNvPicPr>
            <a:picLocks noChangeAspect="1"/>
          </p:cNvPicPr>
          <p:nvPr/>
        </p:nvPicPr>
        <p:blipFill rotWithShape="1">
          <a:blip r:embed="rId5"/>
          <a:srcRect l="16633" r="16633"/>
          <a:stretch/>
        </p:blipFill>
        <p:spPr>
          <a:xfrm>
            <a:off x="2133600" y="2895600"/>
            <a:ext cx="2286000" cy="2286000"/>
          </a:xfrm>
          <a:prstGeom prst="rect">
            <a:avLst/>
          </a:prstGeom>
        </p:spPr>
      </p:pic>
      <p:sp>
        <p:nvSpPr>
          <p:cNvPr id="22" name="TextBox 21">
            <a:extLst>
              <a:ext uri="{FF2B5EF4-FFF2-40B4-BE49-F238E27FC236}">
                <a16:creationId xmlns:a16="http://schemas.microsoft.com/office/drawing/2014/main" id="{FBB5B51D-AA49-B04C-A5EA-36FB215DA1C5}"/>
              </a:ext>
            </a:extLst>
          </p:cNvPr>
          <p:cNvSpPr txBox="1"/>
          <p:nvPr/>
        </p:nvSpPr>
        <p:spPr>
          <a:xfrm>
            <a:off x="1800137" y="2057400"/>
            <a:ext cx="2952926" cy="707886"/>
          </a:xfrm>
          <a:prstGeom prst="rect">
            <a:avLst/>
          </a:prstGeom>
          <a:noFill/>
        </p:spPr>
        <p:txBody>
          <a:bodyPr wrap="square">
            <a:spAutoFit/>
          </a:bodyPr>
          <a:lstStyle/>
          <a:p>
            <a:pPr algn="ctr"/>
            <a:r>
              <a:rPr lang="en-US" sz="2000" b="1" dirty="0">
                <a:latin typeface="+mj-lt"/>
                <a:cs typeface="Calibri" panose="020F0502020204030204" pitchFamily="34" charset="0"/>
              </a:rPr>
              <a:t>Charles River Campus</a:t>
            </a:r>
          </a:p>
          <a:p>
            <a:pPr algn="ctr"/>
            <a:r>
              <a:rPr lang="en-US" sz="2000" b="1" dirty="0">
                <a:latin typeface="+mj-lt"/>
                <a:cs typeface="Calibri" panose="020F0502020204030204" pitchFamily="34" charset="0"/>
              </a:rPr>
              <a:t>(CRC)</a:t>
            </a:r>
            <a:endParaRPr lang="en-US" sz="2000" dirty="0"/>
          </a:p>
        </p:txBody>
      </p:sp>
      <p:sp>
        <p:nvSpPr>
          <p:cNvPr id="23" name="TextBox 22">
            <a:extLst>
              <a:ext uri="{FF2B5EF4-FFF2-40B4-BE49-F238E27FC236}">
                <a16:creationId xmlns:a16="http://schemas.microsoft.com/office/drawing/2014/main" id="{B387DAB3-F789-53DA-1B21-4C3AAC3108EF}"/>
              </a:ext>
            </a:extLst>
          </p:cNvPr>
          <p:cNvSpPr txBox="1"/>
          <p:nvPr/>
        </p:nvSpPr>
        <p:spPr>
          <a:xfrm>
            <a:off x="4619537" y="2060196"/>
            <a:ext cx="2952926" cy="400110"/>
          </a:xfrm>
          <a:prstGeom prst="rect">
            <a:avLst/>
          </a:prstGeom>
          <a:noFill/>
        </p:spPr>
        <p:txBody>
          <a:bodyPr wrap="square">
            <a:spAutoFit/>
          </a:bodyPr>
          <a:lstStyle/>
          <a:p>
            <a:pPr algn="ctr"/>
            <a:r>
              <a:rPr lang="en-US" sz="2000" b="1" dirty="0">
                <a:latin typeface="+mj-lt"/>
                <a:cs typeface="Calibri" panose="020F0502020204030204" pitchFamily="34" charset="0"/>
              </a:rPr>
              <a:t>Medical Campus</a:t>
            </a:r>
            <a:endParaRPr lang="en-US" sz="2000" dirty="0"/>
          </a:p>
        </p:txBody>
      </p:sp>
      <p:sp>
        <p:nvSpPr>
          <p:cNvPr id="24" name="TextBox 23">
            <a:extLst>
              <a:ext uri="{FF2B5EF4-FFF2-40B4-BE49-F238E27FC236}">
                <a16:creationId xmlns:a16="http://schemas.microsoft.com/office/drawing/2014/main" id="{E8F1A525-3DEB-448D-0B24-7C1C7A369683}"/>
              </a:ext>
            </a:extLst>
          </p:cNvPr>
          <p:cNvSpPr txBox="1"/>
          <p:nvPr/>
        </p:nvSpPr>
        <p:spPr>
          <a:xfrm>
            <a:off x="7305412" y="2057400"/>
            <a:ext cx="2952926" cy="400110"/>
          </a:xfrm>
          <a:prstGeom prst="rect">
            <a:avLst/>
          </a:prstGeom>
          <a:noFill/>
        </p:spPr>
        <p:txBody>
          <a:bodyPr wrap="square">
            <a:spAutoFit/>
          </a:bodyPr>
          <a:lstStyle/>
          <a:p>
            <a:pPr algn="ctr"/>
            <a:r>
              <a:rPr lang="en-US" sz="2000" b="1" dirty="0">
                <a:latin typeface="+mj-lt"/>
                <a:cs typeface="Calibri" panose="020F0502020204030204" pitchFamily="34" charset="0"/>
              </a:rPr>
              <a:t>Fenway Campus</a:t>
            </a:r>
            <a:endParaRPr lang="en-US" sz="2000" dirty="0"/>
          </a:p>
        </p:txBody>
      </p:sp>
    </p:spTree>
    <p:extLst>
      <p:ext uri="{BB962C8B-B14F-4D97-AF65-F5344CB8AC3E}">
        <p14:creationId xmlns:p14="http://schemas.microsoft.com/office/powerpoint/2010/main" val="310038256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dirty="0">
                <a:solidFill>
                  <a:schemeClr val="tx1">
                    <a:lumMod val="50000"/>
                    <a:lumOff val="50000"/>
                  </a:schemeClr>
                </a:solidFill>
              </a:rPr>
              <a:t>Academic Units at BU</a:t>
            </a:r>
            <a:br>
              <a:rPr lang="en-US" dirty="0">
                <a:solidFill>
                  <a:srgbClr val="C40000"/>
                </a:solidFill>
              </a:rPr>
            </a:br>
            <a:endParaRPr lang="en-US" dirty="0">
              <a:solidFill>
                <a:srgbClr val="C40000"/>
              </a:solidFill>
            </a:endParaRPr>
          </a:p>
        </p:txBody>
      </p:sp>
      <p:sp>
        <p:nvSpPr>
          <p:cNvPr id="9" name="TextBox 8">
            <a:extLst>
              <a:ext uri="{FF2B5EF4-FFF2-40B4-BE49-F238E27FC236}">
                <a16:creationId xmlns:a16="http://schemas.microsoft.com/office/drawing/2014/main" id="{5827ED12-2989-EDBF-08A6-D8655C518817}"/>
              </a:ext>
            </a:extLst>
          </p:cNvPr>
          <p:cNvSpPr txBox="1"/>
          <p:nvPr/>
        </p:nvSpPr>
        <p:spPr>
          <a:xfrm>
            <a:off x="1676400" y="1752600"/>
            <a:ext cx="8839200" cy="4093428"/>
          </a:xfrm>
          <a:prstGeom prst="rect">
            <a:avLst/>
          </a:prstGeom>
          <a:noFill/>
        </p:spPr>
        <p:txBody>
          <a:bodyPr wrap="square" numCol="2">
            <a:spAutoFit/>
          </a:bodyPr>
          <a:lstStyle/>
          <a:p>
            <a:pPr marL="342900" indent="-342900">
              <a:buFont typeface="Arial" panose="020B0604020202020204" pitchFamily="34" charset="0"/>
              <a:buChar char="•"/>
            </a:pPr>
            <a:r>
              <a:rPr lang="en-US" sz="2000" dirty="0">
                <a:latin typeface="+mj-lt"/>
                <a:cs typeface="Calibri" panose="020F0502020204030204" pitchFamily="34" charset="0"/>
              </a:rPr>
              <a:t>Arvind &amp; Chandan </a:t>
            </a:r>
            <a:r>
              <a:rPr lang="en-US" sz="2000" dirty="0" err="1">
                <a:latin typeface="+mj-lt"/>
                <a:cs typeface="Calibri" panose="020F0502020204030204" pitchFamily="34" charset="0"/>
              </a:rPr>
              <a:t>Nandlal</a:t>
            </a:r>
            <a:r>
              <a:rPr lang="en-US" sz="2000" dirty="0">
                <a:latin typeface="+mj-lt"/>
                <a:cs typeface="Calibri" panose="020F0502020204030204" pitchFamily="34" charset="0"/>
              </a:rPr>
              <a:t> </a:t>
            </a:r>
            <a:r>
              <a:rPr lang="en-US" sz="2000" dirty="0" err="1">
                <a:latin typeface="+mj-lt"/>
                <a:cs typeface="Calibri" panose="020F0502020204030204" pitchFamily="34" charset="0"/>
              </a:rPr>
              <a:t>Kilachand</a:t>
            </a:r>
            <a:r>
              <a:rPr lang="en-US" sz="2000" dirty="0">
                <a:latin typeface="+mj-lt"/>
                <a:cs typeface="Calibri" panose="020F0502020204030204" pitchFamily="34" charset="0"/>
              </a:rPr>
              <a:t> Honors College</a:t>
            </a:r>
          </a:p>
          <a:p>
            <a:pPr marL="342900" indent="-342900">
              <a:buFont typeface="Arial" panose="020B0604020202020204" pitchFamily="34" charset="0"/>
              <a:buChar char="•"/>
            </a:pPr>
            <a:r>
              <a:rPr lang="en-US" sz="2000" dirty="0" err="1">
                <a:latin typeface="+mj-lt"/>
                <a:cs typeface="Calibri" panose="020F0502020204030204" pitchFamily="34" charset="0"/>
              </a:rPr>
              <a:t>Chobanian</a:t>
            </a:r>
            <a:r>
              <a:rPr lang="en-US" sz="2000" dirty="0">
                <a:latin typeface="+mj-lt"/>
                <a:cs typeface="Calibri" panose="020F0502020204030204" pitchFamily="34" charset="0"/>
              </a:rPr>
              <a:t> &amp; Avedisian School of Medicine</a:t>
            </a:r>
          </a:p>
          <a:p>
            <a:pPr marL="342900" indent="-342900">
              <a:buFont typeface="Arial" panose="020B0604020202020204" pitchFamily="34" charset="0"/>
              <a:buChar char="•"/>
            </a:pPr>
            <a:r>
              <a:rPr lang="en-US" sz="2000" dirty="0">
                <a:latin typeface="+mj-lt"/>
                <a:cs typeface="Calibri" panose="020F0502020204030204" pitchFamily="34" charset="0"/>
              </a:rPr>
              <a:t>College of Arts &amp; Sciences</a:t>
            </a:r>
          </a:p>
          <a:p>
            <a:pPr marL="342900" indent="-342900">
              <a:buFont typeface="Arial" panose="020B0604020202020204" pitchFamily="34" charset="0"/>
              <a:buChar char="•"/>
            </a:pPr>
            <a:r>
              <a:rPr lang="en-US" sz="2000" dirty="0">
                <a:latin typeface="+mj-lt"/>
                <a:cs typeface="Calibri" panose="020F0502020204030204" pitchFamily="34" charset="0"/>
              </a:rPr>
              <a:t>College of Communication</a:t>
            </a:r>
          </a:p>
          <a:p>
            <a:pPr marL="342900" indent="-342900">
              <a:buFont typeface="Arial" panose="020B0604020202020204" pitchFamily="34" charset="0"/>
              <a:buChar char="•"/>
            </a:pPr>
            <a:r>
              <a:rPr lang="en-US" sz="2000" dirty="0">
                <a:latin typeface="+mj-lt"/>
                <a:cs typeface="Calibri" panose="020F0502020204030204" pitchFamily="34" charset="0"/>
              </a:rPr>
              <a:t>College of Engineering</a:t>
            </a:r>
          </a:p>
          <a:p>
            <a:pPr marL="342900" indent="-342900">
              <a:buFont typeface="Arial" panose="020B0604020202020204" pitchFamily="34" charset="0"/>
              <a:buChar char="•"/>
            </a:pPr>
            <a:r>
              <a:rPr lang="en-US" sz="2000" dirty="0">
                <a:latin typeface="+mj-lt"/>
                <a:cs typeface="Calibri" panose="020F0502020204030204" pitchFamily="34" charset="0"/>
              </a:rPr>
              <a:t>College of Fine Arts</a:t>
            </a:r>
          </a:p>
          <a:p>
            <a:pPr marL="342900" indent="-342900">
              <a:buFont typeface="Arial" panose="020B0604020202020204" pitchFamily="34" charset="0"/>
              <a:buChar char="•"/>
            </a:pPr>
            <a:r>
              <a:rPr lang="en-US" sz="2000" dirty="0">
                <a:latin typeface="+mj-lt"/>
                <a:cs typeface="Calibri" panose="020F0502020204030204" pitchFamily="34" charset="0"/>
              </a:rPr>
              <a:t>College of General Studies</a:t>
            </a:r>
          </a:p>
          <a:p>
            <a:pPr marL="342900" indent="-342900">
              <a:buFont typeface="Arial" panose="020B0604020202020204" pitchFamily="34" charset="0"/>
              <a:buChar char="•"/>
            </a:pPr>
            <a:r>
              <a:rPr lang="en-US" sz="2000" dirty="0">
                <a:latin typeface="+mj-lt"/>
                <a:cs typeface="Calibri" panose="020F0502020204030204" pitchFamily="34" charset="0"/>
              </a:rPr>
              <a:t>College of Heath &amp; Rehabilitation Sciences: Sargent College</a:t>
            </a:r>
          </a:p>
          <a:p>
            <a:pPr marL="342900" indent="-342900">
              <a:buFont typeface="Arial" panose="020B0604020202020204" pitchFamily="34" charset="0"/>
              <a:buChar char="•"/>
            </a:pPr>
            <a:r>
              <a:rPr lang="en-US" sz="2000" dirty="0">
                <a:latin typeface="+mj-lt"/>
                <a:cs typeface="Calibri" panose="020F0502020204030204" pitchFamily="34" charset="0"/>
              </a:rPr>
              <a:t>Faculty of Computing &amp; Data Sciences</a:t>
            </a:r>
          </a:p>
          <a:p>
            <a:pPr marL="342900" indent="-342900">
              <a:buFont typeface="Arial" panose="020B0604020202020204" pitchFamily="34" charset="0"/>
              <a:buChar char="•"/>
            </a:pPr>
            <a:r>
              <a:rPr lang="en-US" sz="2000" dirty="0">
                <a:latin typeface="+mj-lt"/>
                <a:cs typeface="Calibri" panose="020F0502020204030204" pitchFamily="34" charset="0"/>
              </a:rPr>
              <a:t>Henry M. Goldman School of Dental Medicine</a:t>
            </a:r>
          </a:p>
          <a:p>
            <a:pPr marL="342900" indent="-342900">
              <a:buFont typeface="Arial" panose="020B0604020202020204" pitchFamily="34" charset="0"/>
              <a:buChar char="•"/>
            </a:pPr>
            <a:r>
              <a:rPr lang="en-US" sz="2000" dirty="0">
                <a:latin typeface="+mj-lt"/>
                <a:cs typeface="Calibri" panose="020F0502020204030204" pitchFamily="34" charset="0"/>
              </a:rPr>
              <a:t>Metropolitan College</a:t>
            </a:r>
          </a:p>
          <a:p>
            <a:pPr marL="342900" indent="-342900">
              <a:buFont typeface="Arial" panose="020B0604020202020204" pitchFamily="34" charset="0"/>
              <a:buChar char="•"/>
            </a:pPr>
            <a:r>
              <a:rPr lang="en-US" sz="2000" dirty="0">
                <a:latin typeface="+mj-lt"/>
                <a:cs typeface="Calibri" panose="020F0502020204030204" pitchFamily="34" charset="0"/>
              </a:rPr>
              <a:t>Pardee School of Global Studies</a:t>
            </a:r>
          </a:p>
          <a:p>
            <a:pPr marL="342900" indent="-342900">
              <a:buFont typeface="Arial" panose="020B0604020202020204" pitchFamily="34" charset="0"/>
              <a:buChar char="•"/>
            </a:pPr>
            <a:r>
              <a:rPr lang="en-US" sz="2000" dirty="0">
                <a:latin typeface="+mj-lt"/>
                <a:cs typeface="Calibri" panose="020F0502020204030204" pitchFamily="34" charset="0"/>
              </a:rPr>
              <a:t>Questrom School of Business</a:t>
            </a:r>
          </a:p>
          <a:p>
            <a:pPr marL="342900" indent="-342900">
              <a:buFont typeface="Arial" panose="020B0604020202020204" pitchFamily="34" charset="0"/>
              <a:buChar char="•"/>
            </a:pPr>
            <a:r>
              <a:rPr lang="en-US" sz="2000" dirty="0">
                <a:latin typeface="+mj-lt"/>
                <a:cs typeface="Calibri" panose="020F0502020204030204" pitchFamily="34" charset="0"/>
              </a:rPr>
              <a:t>School of Hospitality Administration</a:t>
            </a:r>
          </a:p>
          <a:p>
            <a:pPr marL="342900" indent="-342900">
              <a:buFont typeface="Arial" panose="020B0604020202020204" pitchFamily="34" charset="0"/>
              <a:buChar char="•"/>
            </a:pPr>
            <a:r>
              <a:rPr lang="en-US" sz="2000" dirty="0">
                <a:latin typeface="+mj-lt"/>
                <a:cs typeface="Calibri" panose="020F0502020204030204" pitchFamily="34" charset="0"/>
              </a:rPr>
              <a:t>School of Law</a:t>
            </a:r>
          </a:p>
          <a:p>
            <a:pPr marL="342900" indent="-342900">
              <a:buFont typeface="Arial" panose="020B0604020202020204" pitchFamily="34" charset="0"/>
              <a:buChar char="•"/>
            </a:pPr>
            <a:r>
              <a:rPr lang="en-US" sz="2000" dirty="0">
                <a:latin typeface="+mj-lt"/>
                <a:cs typeface="Calibri" panose="020F0502020204030204" pitchFamily="34" charset="0"/>
              </a:rPr>
              <a:t>School of Public Health</a:t>
            </a:r>
          </a:p>
          <a:p>
            <a:pPr marL="342900" indent="-342900">
              <a:buFont typeface="Arial" panose="020B0604020202020204" pitchFamily="34" charset="0"/>
              <a:buChar char="•"/>
            </a:pPr>
            <a:r>
              <a:rPr lang="en-US" sz="2000" dirty="0">
                <a:latin typeface="+mj-lt"/>
                <a:cs typeface="Calibri" panose="020F0502020204030204" pitchFamily="34" charset="0"/>
              </a:rPr>
              <a:t>School of Social Work</a:t>
            </a:r>
          </a:p>
          <a:p>
            <a:pPr marL="342900" indent="-342900">
              <a:buFont typeface="Arial" panose="020B0604020202020204" pitchFamily="34" charset="0"/>
              <a:buChar char="•"/>
            </a:pPr>
            <a:r>
              <a:rPr lang="en-US" sz="2000" dirty="0">
                <a:latin typeface="+mj-lt"/>
                <a:cs typeface="Calibri" panose="020F0502020204030204" pitchFamily="34" charset="0"/>
              </a:rPr>
              <a:t>School of Theology</a:t>
            </a:r>
          </a:p>
          <a:p>
            <a:pPr marL="342900" indent="-342900">
              <a:buFont typeface="Arial" panose="020B0604020202020204" pitchFamily="34" charset="0"/>
              <a:buChar char="•"/>
            </a:pPr>
            <a:r>
              <a:rPr lang="en-US" sz="2000" dirty="0">
                <a:latin typeface="+mj-lt"/>
                <a:cs typeface="Calibri" panose="020F0502020204030204" pitchFamily="34" charset="0"/>
              </a:rPr>
              <a:t>Wheelock College of Education &amp; Human Development</a:t>
            </a:r>
            <a:endParaRPr lang="en-US" sz="2000" dirty="0"/>
          </a:p>
        </p:txBody>
      </p:sp>
    </p:spTree>
    <p:extLst>
      <p:ext uri="{BB962C8B-B14F-4D97-AF65-F5344CB8AC3E}">
        <p14:creationId xmlns:p14="http://schemas.microsoft.com/office/powerpoint/2010/main" val="357748088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dirty="0">
                <a:solidFill>
                  <a:schemeClr val="tx1">
                    <a:lumMod val="50000"/>
                    <a:lumOff val="50000"/>
                  </a:schemeClr>
                </a:solidFill>
              </a:rPr>
              <a:t>Boston University Bridge</a:t>
            </a:r>
            <a:br>
              <a:rPr lang="en-US" dirty="0">
                <a:solidFill>
                  <a:srgbClr val="C40000"/>
                </a:solidFill>
              </a:rPr>
            </a:br>
            <a:endParaRPr lang="en-US" dirty="0">
              <a:solidFill>
                <a:srgbClr val="C40000"/>
              </a:solidFill>
            </a:endParaRPr>
          </a:p>
        </p:txBody>
      </p:sp>
      <p:pic>
        <p:nvPicPr>
          <p:cNvPr id="5" name="Picture 4" descr="A bridge over a river&#10;&#10;Description automatically generated with medium confidence">
            <a:extLst>
              <a:ext uri="{FF2B5EF4-FFF2-40B4-BE49-F238E27FC236}">
                <a16:creationId xmlns:a16="http://schemas.microsoft.com/office/drawing/2014/main" id="{AE1B9FDF-D08B-7973-39F3-83E0D5C693BF}"/>
              </a:ext>
            </a:extLst>
          </p:cNvPr>
          <p:cNvPicPr>
            <a:picLocks noChangeAspect="1"/>
          </p:cNvPicPr>
          <p:nvPr/>
        </p:nvPicPr>
        <p:blipFill rotWithShape="1">
          <a:blip r:embed="rId3"/>
          <a:srcRect t="38817" b="21256"/>
          <a:stretch/>
        </p:blipFill>
        <p:spPr>
          <a:xfrm>
            <a:off x="2059147" y="3276600"/>
            <a:ext cx="8073705" cy="2422112"/>
          </a:xfrm>
          <a:prstGeom prst="rect">
            <a:avLst/>
          </a:prstGeom>
        </p:spPr>
      </p:pic>
      <p:sp>
        <p:nvSpPr>
          <p:cNvPr id="11" name="TextBox 10">
            <a:extLst>
              <a:ext uri="{FF2B5EF4-FFF2-40B4-BE49-F238E27FC236}">
                <a16:creationId xmlns:a16="http://schemas.microsoft.com/office/drawing/2014/main" id="{FC1C9D27-B253-02EB-27D0-55011DA09AB8}"/>
              </a:ext>
            </a:extLst>
          </p:cNvPr>
          <p:cNvSpPr txBox="1"/>
          <p:nvPr/>
        </p:nvSpPr>
        <p:spPr>
          <a:xfrm>
            <a:off x="1904999" y="2133600"/>
            <a:ext cx="8382000" cy="707886"/>
          </a:xfrm>
          <a:prstGeom prst="rect">
            <a:avLst/>
          </a:prstGeom>
          <a:noFill/>
        </p:spPr>
        <p:txBody>
          <a:bodyPr wrap="square">
            <a:spAutoFit/>
          </a:bodyPr>
          <a:lstStyle/>
          <a:p>
            <a:pPr algn="ctr"/>
            <a:r>
              <a:rPr lang="en-US" sz="2000" dirty="0">
                <a:latin typeface="+mj-lt"/>
                <a:cs typeface="Calibri" panose="020F0502020204030204" pitchFamily="34" charset="0"/>
              </a:rPr>
              <a:t>The Boston University bridge is one of three bridges in the world where a plane can fly over a car driving over a train traveling over a boat.</a:t>
            </a:r>
          </a:p>
        </p:txBody>
      </p:sp>
    </p:spTree>
    <p:extLst>
      <p:ext uri="{BB962C8B-B14F-4D97-AF65-F5344CB8AC3E}">
        <p14:creationId xmlns:p14="http://schemas.microsoft.com/office/powerpoint/2010/main" val="49353509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Did You Know?</a:t>
            </a:r>
            <a:br>
              <a:rPr lang="en-US" sz="4000" dirty="0">
                <a:solidFill>
                  <a:srgbClr val="C40000"/>
                </a:solidFill>
              </a:rPr>
            </a:br>
            <a:r>
              <a:rPr lang="en-US" dirty="0">
                <a:solidFill>
                  <a:schemeClr val="tx1">
                    <a:lumMod val="50000"/>
                    <a:lumOff val="50000"/>
                  </a:schemeClr>
                </a:solidFill>
              </a:rPr>
              <a:t>BU’s Origins</a:t>
            </a:r>
            <a:br>
              <a:rPr lang="en-US" dirty="0">
                <a:solidFill>
                  <a:srgbClr val="C40000"/>
                </a:solidFill>
              </a:rPr>
            </a:br>
            <a:endParaRPr lang="en-US" dirty="0">
              <a:solidFill>
                <a:srgbClr val="C40000"/>
              </a:solidFill>
            </a:endParaRPr>
          </a:p>
        </p:txBody>
      </p:sp>
      <p:sp>
        <p:nvSpPr>
          <p:cNvPr id="11" name="TextBox 10">
            <a:extLst>
              <a:ext uri="{FF2B5EF4-FFF2-40B4-BE49-F238E27FC236}">
                <a16:creationId xmlns:a16="http://schemas.microsoft.com/office/drawing/2014/main" id="{FC1C9D27-B253-02EB-27D0-55011DA09AB8}"/>
              </a:ext>
            </a:extLst>
          </p:cNvPr>
          <p:cNvSpPr txBox="1"/>
          <p:nvPr/>
        </p:nvSpPr>
        <p:spPr>
          <a:xfrm>
            <a:off x="1828800" y="4191001"/>
            <a:ext cx="8382000" cy="1015663"/>
          </a:xfrm>
          <a:prstGeom prst="rect">
            <a:avLst/>
          </a:prstGeom>
          <a:noFill/>
        </p:spPr>
        <p:txBody>
          <a:bodyPr wrap="square">
            <a:spAutoFit/>
          </a:bodyPr>
          <a:lstStyle/>
          <a:p>
            <a:pPr algn="ctr"/>
            <a:r>
              <a:rPr lang="en-US" sz="2000" dirty="0">
                <a:latin typeface="+mj-lt"/>
                <a:cs typeface="Calibri" panose="020F0502020204030204" pitchFamily="34" charset="0"/>
              </a:rPr>
              <a:t>Boston University traces its roots to the establishment of the Newbury Biblical Institute in Newbury, Vermont in 1839, and was chartered with the name "Boston University" by the Massachusetts Legislature in 1869.</a:t>
            </a:r>
          </a:p>
        </p:txBody>
      </p:sp>
      <p:pic>
        <p:nvPicPr>
          <p:cNvPr id="6" name="Picture 5" descr="A picture containing building, outdoor, stone, old&#10;&#10;Description automatically generated">
            <a:extLst>
              <a:ext uri="{FF2B5EF4-FFF2-40B4-BE49-F238E27FC236}">
                <a16:creationId xmlns:a16="http://schemas.microsoft.com/office/drawing/2014/main" id="{CB6B7FAD-C672-DA88-4ED4-C55C43A0A53B}"/>
              </a:ext>
            </a:extLst>
          </p:cNvPr>
          <p:cNvPicPr>
            <a:picLocks noChangeAspect="1"/>
          </p:cNvPicPr>
          <p:nvPr/>
        </p:nvPicPr>
        <p:blipFill rotWithShape="1">
          <a:blip r:embed="rId3"/>
          <a:srcRect l="-168" t="23182" r="168" b="37143"/>
          <a:stretch/>
        </p:blipFill>
        <p:spPr>
          <a:xfrm>
            <a:off x="1524000" y="1645238"/>
            <a:ext cx="9144000" cy="1956138"/>
          </a:xfrm>
          <a:prstGeom prst="rect">
            <a:avLst/>
          </a:prstGeom>
        </p:spPr>
      </p:pic>
    </p:spTree>
    <p:extLst>
      <p:ext uri="{BB962C8B-B14F-4D97-AF65-F5344CB8AC3E}">
        <p14:creationId xmlns:p14="http://schemas.microsoft.com/office/powerpoint/2010/main" val="387617341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BU New Faculty</a:t>
            </a:r>
            <a:br>
              <a:rPr lang="en-US" sz="4000" dirty="0">
                <a:solidFill>
                  <a:srgbClr val="C40000"/>
                </a:solidFill>
              </a:rPr>
            </a:br>
            <a:r>
              <a:rPr lang="en-US" sz="4000" dirty="0">
                <a:solidFill>
                  <a:schemeClr val="tx1">
                    <a:lumMod val="50000"/>
                    <a:lumOff val="50000"/>
                  </a:schemeClr>
                </a:solidFill>
              </a:rPr>
              <a:t>Who are you?</a:t>
            </a:r>
            <a:br>
              <a:rPr lang="en-US" dirty="0">
                <a:solidFill>
                  <a:srgbClr val="C40000"/>
                </a:solidFill>
              </a:rPr>
            </a:br>
            <a:endParaRPr lang="en-US" dirty="0">
              <a:solidFill>
                <a:srgbClr val="C40000"/>
              </a:solidFill>
            </a:endParaRPr>
          </a:p>
        </p:txBody>
      </p:sp>
      <p:sp>
        <p:nvSpPr>
          <p:cNvPr id="11" name="TextBox 10">
            <a:extLst>
              <a:ext uri="{FF2B5EF4-FFF2-40B4-BE49-F238E27FC236}">
                <a16:creationId xmlns:a16="http://schemas.microsoft.com/office/drawing/2014/main" id="{FC1C9D27-B253-02EB-27D0-55011DA09AB8}"/>
              </a:ext>
            </a:extLst>
          </p:cNvPr>
          <p:cNvSpPr txBox="1"/>
          <p:nvPr/>
        </p:nvSpPr>
        <p:spPr>
          <a:xfrm>
            <a:off x="1981200" y="3860900"/>
            <a:ext cx="8382000" cy="2616101"/>
          </a:xfrm>
          <a:prstGeom prst="rect">
            <a:avLst/>
          </a:prstGeom>
          <a:noFill/>
        </p:spPr>
        <p:txBody>
          <a:bodyPr wrap="square">
            <a:spAutoFit/>
          </a:bodyPr>
          <a:lstStyle/>
          <a:p>
            <a:pPr marL="342900" indent="-342900">
              <a:buFont typeface="Arial" panose="020B0604020202020204" pitchFamily="34" charset="0"/>
              <a:buChar char="•"/>
            </a:pPr>
            <a:r>
              <a:rPr lang="en-US" dirty="0">
                <a:latin typeface="+mj-lt"/>
                <a:cs typeface="Calibri" panose="020F0502020204030204" pitchFamily="34" charset="0"/>
              </a:rPr>
              <a:t>150+ new full-time Charles River Campus faculty</a:t>
            </a:r>
          </a:p>
          <a:p>
            <a:pPr marL="342900" indent="-342900">
              <a:buFont typeface="Arial" panose="020B0604020202020204" pitchFamily="34" charset="0"/>
              <a:buChar char="•"/>
            </a:pPr>
            <a:r>
              <a:rPr lang="en-US" dirty="0">
                <a:latin typeface="+mj-lt"/>
                <a:cs typeface="Calibri" panose="020F0502020204030204" pitchFamily="34" charset="0"/>
              </a:rPr>
              <a:t>130+ new full-time Medical Campus faculty</a:t>
            </a:r>
          </a:p>
          <a:p>
            <a:pPr marL="342900" indent="-342900">
              <a:buFont typeface="Arial" panose="020B0604020202020204" pitchFamily="34" charset="0"/>
              <a:buChar char="•"/>
            </a:pPr>
            <a:endParaRPr lang="en-US" dirty="0">
              <a:latin typeface="+mj-lt"/>
              <a:cs typeface="Calibri" panose="020F0502020204030204" pitchFamily="34" charset="0"/>
            </a:endParaRPr>
          </a:p>
          <a:p>
            <a:pPr marL="342900" indent="-342900">
              <a:buFont typeface="Arial" panose="020B0604020202020204" pitchFamily="34" charset="0"/>
              <a:buChar char="•"/>
            </a:pPr>
            <a:r>
              <a:rPr lang="en-US" dirty="0">
                <a:latin typeface="+mj-lt"/>
                <a:cs typeface="Calibri" panose="020F0502020204030204" pitchFamily="34" charset="0"/>
              </a:rPr>
              <a:t>Unmodified professorial faculty, clinical faculty, of the practice faculty, research faculty, visiting faculty, lecturers, and instructors</a:t>
            </a:r>
          </a:p>
          <a:p>
            <a:pPr marL="342900" indent="-342900">
              <a:buFont typeface="Arial" panose="020B0604020202020204" pitchFamily="34" charset="0"/>
              <a:buChar char="•"/>
            </a:pPr>
            <a:endParaRPr lang="en-US" sz="2000" dirty="0">
              <a:latin typeface="+mj-lt"/>
              <a:cs typeface="Calibri" panose="020F0502020204030204" pitchFamily="34" charset="0"/>
            </a:endParaRPr>
          </a:p>
        </p:txBody>
      </p:sp>
      <p:pic>
        <p:nvPicPr>
          <p:cNvPr id="4" name="Picture 3" descr="A picture containing tree, outdoor, sky, ground&#10;&#10;Description automatically generated">
            <a:extLst>
              <a:ext uri="{FF2B5EF4-FFF2-40B4-BE49-F238E27FC236}">
                <a16:creationId xmlns:a16="http://schemas.microsoft.com/office/drawing/2014/main" id="{8623B5D8-2675-9FB7-4881-E23BEB7D6DAC}"/>
              </a:ext>
            </a:extLst>
          </p:cNvPr>
          <p:cNvPicPr>
            <a:picLocks noChangeAspect="1"/>
          </p:cNvPicPr>
          <p:nvPr/>
        </p:nvPicPr>
        <p:blipFill rotWithShape="1">
          <a:blip r:embed="rId3"/>
          <a:srcRect t="52906" b="14634"/>
          <a:stretch/>
        </p:blipFill>
        <p:spPr>
          <a:xfrm>
            <a:off x="1524000" y="1676401"/>
            <a:ext cx="9144000" cy="1981201"/>
          </a:xfrm>
          <a:prstGeom prst="rect">
            <a:avLst/>
          </a:prstGeom>
        </p:spPr>
      </p:pic>
    </p:spTree>
    <p:extLst>
      <p:ext uri="{BB962C8B-B14F-4D97-AF65-F5344CB8AC3E}">
        <p14:creationId xmlns:p14="http://schemas.microsoft.com/office/powerpoint/2010/main" val="353923476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067800" cy="685800"/>
          </a:xfrm>
        </p:spPr>
        <p:txBody>
          <a:bodyPr>
            <a:normAutofit fontScale="90000"/>
          </a:bodyPr>
          <a:lstStyle/>
          <a:p>
            <a:pPr algn="ctr"/>
            <a:r>
              <a:rPr lang="en-US" sz="4000" dirty="0">
                <a:solidFill>
                  <a:srgbClr val="C40000"/>
                </a:solidFill>
              </a:rPr>
              <a:t>BU Faculty</a:t>
            </a:r>
            <a:br>
              <a:rPr lang="en-US" sz="4000" dirty="0">
                <a:solidFill>
                  <a:srgbClr val="C40000"/>
                </a:solidFill>
              </a:rPr>
            </a:br>
            <a:br>
              <a:rPr lang="en-US" dirty="0">
                <a:solidFill>
                  <a:srgbClr val="C40000"/>
                </a:solidFill>
              </a:rPr>
            </a:br>
            <a:endParaRPr lang="en-US" dirty="0">
              <a:solidFill>
                <a:srgbClr val="C40000"/>
              </a:solidFill>
            </a:endParaRPr>
          </a:p>
        </p:txBody>
      </p:sp>
      <p:sp>
        <p:nvSpPr>
          <p:cNvPr id="11" name="TextBox 10">
            <a:extLst>
              <a:ext uri="{FF2B5EF4-FFF2-40B4-BE49-F238E27FC236}">
                <a16:creationId xmlns:a16="http://schemas.microsoft.com/office/drawing/2014/main" id="{FC1C9D27-B253-02EB-27D0-55011DA09AB8}"/>
              </a:ext>
            </a:extLst>
          </p:cNvPr>
          <p:cNvSpPr txBox="1"/>
          <p:nvPr/>
        </p:nvSpPr>
        <p:spPr>
          <a:xfrm>
            <a:off x="1981200" y="3657601"/>
            <a:ext cx="8382000" cy="2616101"/>
          </a:xfrm>
          <a:prstGeom prst="rect">
            <a:avLst/>
          </a:prstGeom>
          <a:noFill/>
        </p:spPr>
        <p:txBody>
          <a:bodyPr wrap="square">
            <a:spAutoFit/>
          </a:bodyPr>
          <a:lstStyle/>
          <a:p>
            <a:pPr marL="342900" indent="-342900">
              <a:buFont typeface="Arial" panose="020B0604020202020204" pitchFamily="34" charset="0"/>
              <a:buChar char="•"/>
            </a:pPr>
            <a:r>
              <a:rPr lang="en-US" dirty="0">
                <a:latin typeface="+mj-lt"/>
                <a:cs typeface="Calibri" panose="020F0502020204030204" pitchFamily="34" charset="0"/>
              </a:rPr>
              <a:t>~1750 full-time Charles River Campus faculty</a:t>
            </a:r>
          </a:p>
          <a:p>
            <a:pPr marL="342900" indent="-342900">
              <a:buFont typeface="Arial" panose="020B0604020202020204" pitchFamily="34" charset="0"/>
              <a:buChar char="•"/>
            </a:pPr>
            <a:r>
              <a:rPr lang="en-US" dirty="0">
                <a:latin typeface="+mj-lt"/>
                <a:cs typeface="Calibri" panose="020F0502020204030204" pitchFamily="34" charset="0"/>
              </a:rPr>
              <a:t>~1450 full-time Medical Campus faculty</a:t>
            </a:r>
          </a:p>
          <a:p>
            <a:pPr marL="342900" indent="-342900">
              <a:buFont typeface="Arial" panose="020B0604020202020204" pitchFamily="34" charset="0"/>
              <a:buChar char="•"/>
            </a:pPr>
            <a:endParaRPr lang="en-US" dirty="0">
              <a:latin typeface="+mj-lt"/>
              <a:cs typeface="Calibri" panose="020F0502020204030204" pitchFamily="34" charset="0"/>
            </a:endParaRPr>
          </a:p>
          <a:p>
            <a:pPr marL="342900" indent="-342900">
              <a:buFont typeface="Arial" panose="020B0604020202020204" pitchFamily="34" charset="0"/>
              <a:buChar char="•"/>
            </a:pPr>
            <a:r>
              <a:rPr lang="en-US" dirty="0">
                <a:latin typeface="+mj-lt"/>
                <a:cs typeface="Calibri" panose="020F0502020204030204" pitchFamily="34" charset="0"/>
              </a:rPr>
              <a:t>Unmodified professorial faculty, clinical faculty, of the practice faculty, research faculty, visiting faculty, lecturers, and instructors</a:t>
            </a:r>
          </a:p>
          <a:p>
            <a:pPr marL="342900" indent="-342900">
              <a:buFont typeface="Arial" panose="020B0604020202020204" pitchFamily="34" charset="0"/>
              <a:buChar char="•"/>
            </a:pPr>
            <a:endParaRPr lang="en-US" sz="2000" dirty="0">
              <a:latin typeface="+mj-lt"/>
              <a:cs typeface="Calibri" panose="020F0502020204030204" pitchFamily="34" charset="0"/>
            </a:endParaRPr>
          </a:p>
        </p:txBody>
      </p:sp>
      <p:pic>
        <p:nvPicPr>
          <p:cNvPr id="4" name="Picture 3" descr="A picture containing tree, outdoor, sky, ground&#10;&#10;Description automatically generated">
            <a:extLst>
              <a:ext uri="{FF2B5EF4-FFF2-40B4-BE49-F238E27FC236}">
                <a16:creationId xmlns:a16="http://schemas.microsoft.com/office/drawing/2014/main" id="{8623B5D8-2675-9FB7-4881-E23BEB7D6DAC}"/>
              </a:ext>
            </a:extLst>
          </p:cNvPr>
          <p:cNvPicPr>
            <a:picLocks noChangeAspect="1"/>
          </p:cNvPicPr>
          <p:nvPr/>
        </p:nvPicPr>
        <p:blipFill rotWithShape="1">
          <a:blip r:embed="rId3"/>
          <a:srcRect t="52906" b="14634"/>
          <a:stretch/>
        </p:blipFill>
        <p:spPr>
          <a:xfrm>
            <a:off x="1524000" y="1143001"/>
            <a:ext cx="9144000" cy="1981201"/>
          </a:xfrm>
          <a:prstGeom prst="rect">
            <a:avLst/>
          </a:prstGeom>
        </p:spPr>
      </p:pic>
    </p:spTree>
    <p:extLst>
      <p:ext uri="{BB962C8B-B14F-4D97-AF65-F5344CB8AC3E}">
        <p14:creationId xmlns:p14="http://schemas.microsoft.com/office/powerpoint/2010/main" val="356741032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theme/theme1.xml><?xml version="1.0" encoding="utf-8"?>
<a:theme xmlns:a="http://schemas.openxmlformats.org/drawingml/2006/main" name="Blank Presentat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21602</TotalTime>
  <Words>2164</Words>
  <Application>Microsoft Office PowerPoint</Application>
  <PresentationFormat>Widescreen</PresentationFormat>
  <Paragraphs>224</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vt:lpstr>
      <vt:lpstr>Wingdings</vt:lpstr>
      <vt:lpstr>Blank Presentation</vt:lpstr>
      <vt:lpstr>Boston University New Faculty Orientation 2023</vt:lpstr>
      <vt:lpstr>BU’s 2030 Strategic Plan  </vt:lpstr>
      <vt:lpstr>Vibrant Academic Experience BU Hub </vt:lpstr>
      <vt:lpstr>Vibrant Academic Experience The Faculty of Computing &amp; Data Sciences </vt:lpstr>
      <vt:lpstr>Research That Matters Center for Antiracist Research </vt:lpstr>
      <vt:lpstr>Research That Matters NEIDL’s Open Collaboration </vt:lpstr>
      <vt:lpstr>Research That Matters Cross-Campus Joint Hiring and Partnerships </vt:lpstr>
      <vt:lpstr>Diversity, Equity, and Inclusion LGBTQIA+ Center for Faculty and Staff </vt:lpstr>
      <vt:lpstr>Diversity, Equity, and Inclusion affordableBU </vt:lpstr>
      <vt:lpstr>Diversity, Equity, and Inclusion Inclusive Pedagogy </vt:lpstr>
      <vt:lpstr>Community, Big Yet Small The Newbury Center </vt:lpstr>
      <vt:lpstr>Community, Big Yet Small Intersectional Identity Initiative </vt:lpstr>
      <vt:lpstr>Global Engagement Build on Our Strengths </vt:lpstr>
      <vt:lpstr>Global Engagement Multipurpose Global Hubs </vt:lpstr>
      <vt:lpstr>Resources for Faculty Office of the Ombuds </vt:lpstr>
      <vt:lpstr>Resources for Faculty Faculty &amp; Staff Assistance Office </vt:lpstr>
      <vt:lpstr>Resources for Faculty Faculty Handbook </vt:lpstr>
      <vt:lpstr>Resources for Faculty BU Today </vt:lpstr>
      <vt:lpstr>Resources for Faculty The Brink </vt:lpstr>
      <vt:lpstr>Resources for Faculty Human Resources </vt:lpstr>
      <vt:lpstr>Resources for Faculty Research Support </vt:lpstr>
      <vt:lpstr>Resources for Faculty Learn More Research Grants </vt:lpstr>
      <vt:lpstr>Resources for Faculty BU Arts Initiative </vt:lpstr>
      <vt:lpstr>Resources for Faculty Center for Teaching &amp; Learning </vt:lpstr>
      <vt:lpstr>Resources for Faculty Employee Wellness </vt:lpstr>
      <vt:lpstr>Resources for Faculty Faculty &amp; Staff Community Networks </vt:lpstr>
      <vt:lpstr>Resources for Faculty Art Museum Passes </vt:lpstr>
      <vt:lpstr>Did You Know? Famous Alumni </vt:lpstr>
      <vt:lpstr>Did You Know? BU Research Innovations   </vt:lpstr>
      <vt:lpstr>Did You Know? BU Nobel Laureates  </vt:lpstr>
      <vt:lpstr>Did You Know? Boston University Has Three Campuses </vt:lpstr>
      <vt:lpstr>Did You Know? Academic Units at BU </vt:lpstr>
      <vt:lpstr>Did You Know? Boston University Bridge </vt:lpstr>
      <vt:lpstr>Did You Know? BU’s Origins </vt:lpstr>
      <vt:lpstr>BU New Faculty Who are you? </vt:lpstr>
      <vt:lpstr>BU Faculty  </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Marois, Steve</cp:lastModifiedBy>
  <cp:revision>1074</cp:revision>
  <cp:lastPrinted>2021-10-12T16:08:20Z</cp:lastPrinted>
  <dcterms:created xsi:type="dcterms:W3CDTF">2008-01-28T19:49:47Z</dcterms:created>
  <dcterms:modified xsi:type="dcterms:W3CDTF">2023-08-15T15:30:53Z</dcterms:modified>
</cp:coreProperties>
</file>