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57" r:id="rId3"/>
    <p:sldId id="259" r:id="rId4"/>
    <p:sldId id="260" r:id="rId5"/>
    <p:sldId id="261" r:id="rId6"/>
    <p:sldId id="262" r:id="rId7"/>
  </p:sldIdLst>
  <p:sldSz cx="9144000" cy="5143500" type="screen16x9"/>
  <p:notesSz cx="6858000" cy="9144000"/>
  <p:embeddedFontLst>
    <p:embeddedFont>
      <p:font typeface="Nunito" charset="0"/>
      <p:regular r:id="rId9"/>
      <p:bold r:id="rId10"/>
      <p:italic r:id="rId11"/>
      <p:boldItalic r:id="rId12"/>
    </p:embeddedFont>
    <p:embeddedFont>
      <p:font typeface="Calibri" pitchFamily="3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74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63" autoAdjust="0"/>
    <p:restoredTop sz="81081" autoAdjust="0"/>
  </p:normalViewPr>
  <p:slideViewPr>
    <p:cSldViewPr snapToGrid="0">
      <p:cViewPr varScale="1">
        <p:scale>
          <a:sx n="98" d="100"/>
          <a:sy n="98" d="100"/>
        </p:scale>
        <p:origin x="-624" y="-90"/>
      </p:cViewPr>
      <p:guideLst>
        <p:guide orient="horz" pos="162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My directed study was focused on lead contamination in</a:t>
            </a:r>
            <a:r>
              <a:rPr lang="en-US" baseline="0" dirty="0" smtClean="0"/>
              <a:t> our state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I</a:t>
            </a:r>
            <a:r>
              <a:rPr lang="en-US" baseline="0" dirty="0" smtClean="0"/>
              <a:t> began looking into lead contamination last semester, where I found out how much of a widespread problem it is. Nearly half of all public school water outlets tested for lead contamination came back with a concentration higher than the legal limit of 15 ppb. As a response to this, the state has acted to fund removal and replacement of these pipes, however it may not be enough.</a:t>
            </a:r>
          </a:p>
          <a:p>
            <a:pPr marL="0" lvl="0" indent="0">
              <a:spcBef>
                <a:spcPts val="0"/>
              </a:spcBef>
              <a:spcAft>
                <a:spcPts val="0"/>
              </a:spcAft>
              <a:buNone/>
            </a:pPr>
            <a:endParaRPr lang="en-US" baseline="0" dirty="0" smtClean="0"/>
          </a:p>
          <a:p>
            <a:pPr marL="0" lvl="0" indent="0">
              <a:spcBef>
                <a:spcPts val="0"/>
              </a:spcBef>
              <a:spcAft>
                <a:spcPts val="0"/>
              </a:spcAft>
              <a:buNone/>
            </a:pPr>
            <a:r>
              <a:rPr lang="en-US" baseline="0" dirty="0" smtClean="0"/>
              <a:t>This does not account for the fact that testing was voluntary, and does not take into consideration private homes, apartments or other buildings that may have the same or even greater problem. </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6" name="Shape 14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We created</a:t>
            </a:r>
            <a:r>
              <a:rPr lang="en-US" baseline="0" dirty="0" smtClean="0"/>
              <a:t> a comprehensive list of goals (handout) with the intention of giving this list to legislators so that they could add to it and make it feasible. </a:t>
            </a:r>
          </a:p>
          <a:p>
            <a:pPr marL="0" lvl="0" indent="0">
              <a:spcBef>
                <a:spcPts val="0"/>
              </a:spcBef>
              <a:spcAft>
                <a:spcPts val="0"/>
              </a:spcAft>
              <a:buNone/>
            </a:pPr>
            <a:r>
              <a:rPr lang="en-US" baseline="0" dirty="0" smtClean="0"/>
              <a:t>Headlining that list, we believe that lead testing needs to be expanded to all buildings, apartments and homes within the state. We also believe there needs to be a larger emphasis on awareness of the facts and existing laws surrounding lead contamination so that people can seek the necessary care if they suspect something is wrong</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 name="Shape 15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aseline="0" dirty="0" smtClean="0"/>
              <a:t>We sent emails to several senators and representatives who have experience with lead legislation, but only established a meeting with one: C</a:t>
            </a:r>
            <a:r>
              <a:rPr lang="en-US" dirty="0" smtClean="0"/>
              <a:t>al brown</a:t>
            </a:r>
            <a:r>
              <a:rPr lang="en-US" baseline="0" dirty="0" smtClean="0"/>
              <a:t> (Lori </a:t>
            </a:r>
            <a:r>
              <a:rPr lang="en-US" baseline="0" dirty="0" err="1" smtClean="0"/>
              <a:t>ehrlich’s</a:t>
            </a:r>
            <a:r>
              <a:rPr lang="en-US" baseline="0" dirty="0" smtClean="0"/>
              <a:t> staff director) who gave us a lot of insight about the road blocks to a solution and who we should talk to</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aseline="0" dirty="0" smtClean="0"/>
              <a:t>We also looked at the primary bills that have passed in regards to lead abatement, and we found that many of them only make small revisions to existing laws (aka do not do much to prevent the issue)</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 name="Shape 1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We brought up these talking</a:t>
            </a:r>
            <a:r>
              <a:rPr lang="en-US" baseline="0" dirty="0" smtClean="0"/>
              <a:t> points and our goals to the fair housing and civil rights conference, where we hosted a discussion about what is being done with lead contamination and potential solutions that they might have</a:t>
            </a:r>
          </a:p>
          <a:p>
            <a:pPr marL="0" lvl="0" indent="0">
              <a:spcBef>
                <a:spcPts val="0"/>
              </a:spcBef>
              <a:spcAft>
                <a:spcPts val="0"/>
              </a:spcAft>
              <a:buNone/>
            </a:pPr>
            <a:r>
              <a:rPr lang="en-US" baseline="0" dirty="0" smtClean="0"/>
              <a:t>Many of the participants worked with lead legislation and suggested that the solution was not to propose new legislation, but instead enforce existing laws that are being ignored, particularly by landlords</a:t>
            </a:r>
          </a:p>
          <a:p>
            <a:pPr marL="0" lvl="0" indent="0">
              <a:spcBef>
                <a:spcPts val="0"/>
              </a:spcBef>
              <a:spcAft>
                <a:spcPts val="0"/>
              </a:spcAft>
              <a:buNone/>
            </a:pPr>
            <a:endParaRPr lang="en-US" baseline="0"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7" name="Shape 1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Result: Much more needs to be done to make sure</a:t>
            </a:r>
            <a:r>
              <a:rPr lang="en-US" baseline="0" dirty="0" smtClean="0"/>
              <a:t> lead is completely taken out from our buildings and water</a:t>
            </a:r>
          </a:p>
          <a:p>
            <a:pPr marL="0" lvl="0" indent="0">
              <a:spcBef>
                <a:spcPts val="0"/>
              </a:spcBef>
              <a:spcAft>
                <a:spcPts val="0"/>
              </a:spcAft>
              <a:buNone/>
            </a:pPr>
            <a:r>
              <a:rPr lang="en-US" baseline="0" dirty="0" smtClean="0"/>
              <a:t>For the future: we need more comprehensive data on lead contamination for all buildings and pipelines so that we know the true scale of the issue</a:t>
            </a:r>
          </a:p>
          <a:p>
            <a:pPr marL="0" lvl="0" indent="0">
              <a:spcBef>
                <a:spcPts val="0"/>
              </a:spcBef>
              <a:spcAft>
                <a:spcPts val="0"/>
              </a:spcAft>
              <a:buNone/>
            </a:pPr>
            <a:r>
              <a:rPr lang="en-US" baseline="0" dirty="0" smtClean="0"/>
              <a:t>We need to find ways to better enforce lead abatement so that cutting corners is properly punished </a:t>
            </a:r>
          </a:p>
          <a:p>
            <a:pPr marL="0" lvl="0" indent="0">
              <a:spcBef>
                <a:spcPts val="0"/>
              </a:spcBef>
              <a:spcAft>
                <a:spcPts val="0"/>
              </a:spcAft>
              <a:buNone/>
            </a:pPr>
            <a:r>
              <a:rPr lang="en-US" baseline="0" dirty="0" smtClean="0"/>
              <a:t>And a lead awareness convention (proposed by Deborah brown) would help us spread the facts about lead to everyone, and not just lead specialists</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Shape 10"/>
          <p:cNvSpPr/>
          <p:nvPr/>
        </p:nvSpPr>
        <p:spPr>
          <a:xfrm>
            <a:off x="31" y="2824500"/>
            <a:ext cx="7370400" cy="23190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 name="Shape 11"/>
          <p:cNvSpPr/>
          <p:nvPr/>
        </p:nvSpPr>
        <p:spPr>
          <a:xfrm flipH="1">
            <a:off x="3582600" y="1550700"/>
            <a:ext cx="5561400" cy="35928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 name="Shape 12"/>
          <p:cNvSpPr/>
          <p:nvPr/>
        </p:nvSpPr>
        <p:spPr>
          <a:xfrm rot="10800000">
            <a:off x="5058905" y="0"/>
            <a:ext cx="4085100" cy="2052600"/>
          </a:xfrm>
          <a:prstGeom prst="rtTriangle">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 name="Shape 13"/>
          <p:cNvSpPr/>
          <p:nvPr/>
        </p:nvSpPr>
        <p:spPr>
          <a:xfrm>
            <a:off x="20327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14" name="Shape 14"/>
          <p:cNvGrpSpPr/>
          <p:nvPr/>
        </p:nvGrpSpPr>
        <p:grpSpPr>
          <a:xfrm>
            <a:off x="255200" y="592"/>
            <a:ext cx="2250363" cy="1044300"/>
            <a:chOff x="255200" y="592"/>
            <a:chExt cx="2250363" cy="1044300"/>
          </a:xfrm>
        </p:grpSpPr>
        <p:sp>
          <p:nvSpPr>
            <p:cNvPr id="15" name="Shape 15"/>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 name="Shape 16"/>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 name="Shape 17"/>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8" name="Shape 18"/>
          <p:cNvGrpSpPr/>
          <p:nvPr/>
        </p:nvGrpSpPr>
        <p:grpSpPr>
          <a:xfrm>
            <a:off x="905395" y="592"/>
            <a:ext cx="2250363" cy="1044300"/>
            <a:chOff x="905395" y="592"/>
            <a:chExt cx="2250363" cy="1044300"/>
          </a:xfrm>
        </p:grpSpPr>
        <p:sp>
          <p:nvSpPr>
            <p:cNvPr id="19" name="Shape 19"/>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 name="Shape 20"/>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21"/>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2" name="Shape 22"/>
          <p:cNvGrpSpPr/>
          <p:nvPr/>
        </p:nvGrpSpPr>
        <p:grpSpPr>
          <a:xfrm>
            <a:off x="7057468" y="5088"/>
            <a:ext cx="1851282" cy="752108"/>
            <a:chOff x="6917201" y="0"/>
            <a:chExt cx="2227777" cy="863400"/>
          </a:xfrm>
        </p:grpSpPr>
        <p:sp>
          <p:nvSpPr>
            <p:cNvPr id="23" name="Shape 2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 name="Shape 24"/>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 name="Shape 25"/>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6" name="Shape 26"/>
          <p:cNvGrpSpPr/>
          <p:nvPr/>
        </p:nvGrpSpPr>
        <p:grpSpPr>
          <a:xfrm>
            <a:off x="6553032" y="4217852"/>
            <a:ext cx="2389068" cy="925737"/>
            <a:chOff x="6917201" y="0"/>
            <a:chExt cx="2227777" cy="863400"/>
          </a:xfrm>
        </p:grpSpPr>
        <p:sp>
          <p:nvSpPr>
            <p:cNvPr id="27" name="Shape 27"/>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8" name="Shape 28"/>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 name="Shape 29"/>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0" name="Shape 30"/>
          <p:cNvGrpSpPr/>
          <p:nvPr/>
        </p:nvGrpSpPr>
        <p:grpSpPr>
          <a:xfrm>
            <a:off x="199149" y="4055652"/>
            <a:ext cx="2795414" cy="1083308"/>
            <a:chOff x="6917201" y="0"/>
            <a:chExt cx="2227777" cy="863400"/>
          </a:xfrm>
        </p:grpSpPr>
        <p:sp>
          <p:nvSpPr>
            <p:cNvPr id="31" name="Shape 31"/>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 name="Shape 3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3" name="Shape 33"/>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4" name="Shape 34"/>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35" name="Shape 35"/>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Shape 3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Shape 38"/>
          <p:cNvSpPr/>
          <p:nvPr/>
        </p:nvSpPr>
        <p:spPr>
          <a:xfrm flipH="1">
            <a:off x="4757100" y="2309400"/>
            <a:ext cx="4386900" cy="2834100"/>
          </a:xfrm>
          <a:prstGeom prst="rtTriangle">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39" name="Shape 39"/>
          <p:cNvGrpSpPr/>
          <p:nvPr/>
        </p:nvGrpSpPr>
        <p:grpSpPr>
          <a:xfrm>
            <a:off x="5594191" y="3961115"/>
            <a:ext cx="2910145" cy="1182340"/>
            <a:chOff x="6917201" y="0"/>
            <a:chExt cx="2227777" cy="863400"/>
          </a:xfrm>
        </p:grpSpPr>
        <p:sp>
          <p:nvSpPr>
            <p:cNvPr id="40" name="Shape 40"/>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 name="Shape 4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 name="Shape 42"/>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3" name="Shape 43"/>
          <p:cNvGrpSpPr/>
          <p:nvPr/>
        </p:nvGrpSpPr>
        <p:grpSpPr>
          <a:xfrm>
            <a:off x="199149" y="2"/>
            <a:ext cx="2795414" cy="1083308"/>
            <a:chOff x="6917201" y="0"/>
            <a:chExt cx="2227777" cy="863400"/>
          </a:xfrm>
        </p:grpSpPr>
        <p:sp>
          <p:nvSpPr>
            <p:cNvPr id="44" name="Shape 44"/>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 name="Shape 45"/>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6" name="Shape 46"/>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7" name="Shape 47"/>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Shape 4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9"/>
        <p:cNvGrpSpPr/>
        <p:nvPr/>
      </p:nvGrpSpPr>
      <p:grpSpPr>
        <a:xfrm>
          <a:off x="0" y="0"/>
          <a:ext cx="0" cy="0"/>
          <a:chOff x="0" y="0"/>
          <a:chExt cx="0" cy="0"/>
        </a:xfrm>
      </p:grpSpPr>
      <p:sp>
        <p:nvSpPr>
          <p:cNvPr id="50" name="Shape 50"/>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 name="Shape 51"/>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 name="Shape 52"/>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 name="Shape 53"/>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4" name="Shape 5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5" name="Shape 55"/>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6"/>
        <p:cNvGrpSpPr/>
        <p:nvPr/>
      </p:nvGrpSpPr>
      <p:grpSpPr>
        <a:xfrm>
          <a:off x="0" y="0"/>
          <a:ext cx="0" cy="0"/>
          <a:chOff x="0" y="0"/>
          <a:chExt cx="0" cy="0"/>
        </a:xfrm>
      </p:grpSpPr>
      <p:sp>
        <p:nvSpPr>
          <p:cNvPr id="57" name="Shape 57"/>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8" name="Shape 58"/>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9" name="Shape 59"/>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0" name="Shape 60"/>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1" name="Shape 61"/>
          <p:cNvSpPr txBox="1">
            <a:spLocks noGrp="1"/>
          </p:cNvSpPr>
          <p:nvPr>
            <p:ph type="body" idx="1"/>
          </p:nvPr>
        </p:nvSpPr>
        <p:spPr>
          <a:xfrm>
            <a:off x="819150" y="1990725"/>
            <a:ext cx="3686100" cy="24480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2" name="Shape 62"/>
          <p:cNvSpPr txBox="1">
            <a:spLocks noGrp="1"/>
          </p:cNvSpPr>
          <p:nvPr>
            <p:ph type="body" idx="2"/>
          </p:nvPr>
        </p:nvSpPr>
        <p:spPr>
          <a:xfrm>
            <a:off x="4638675" y="1990725"/>
            <a:ext cx="3686100" cy="24480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3" name="Shape 6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4"/>
        <p:cNvGrpSpPr/>
        <p:nvPr/>
      </p:nvGrpSpPr>
      <p:grpSpPr>
        <a:xfrm>
          <a:off x="0" y="0"/>
          <a:ext cx="0" cy="0"/>
          <a:chOff x="0" y="0"/>
          <a:chExt cx="0" cy="0"/>
        </a:xfrm>
      </p:grpSpPr>
      <p:sp>
        <p:nvSpPr>
          <p:cNvPr id="65" name="Shape 65"/>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6" name="Shape 66"/>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7" name="Shape 67"/>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8" name="Shape 68"/>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Shape 6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0"/>
        <p:cNvGrpSpPr/>
        <p:nvPr/>
      </p:nvGrpSpPr>
      <p:grpSpPr>
        <a:xfrm>
          <a:off x="0" y="0"/>
          <a:ext cx="0" cy="0"/>
          <a:chOff x="0" y="0"/>
          <a:chExt cx="0" cy="0"/>
        </a:xfrm>
      </p:grpSpPr>
      <p:sp>
        <p:nvSpPr>
          <p:cNvPr id="71" name="Shape 71"/>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2" name="Shape 72"/>
          <p:cNvSpPr/>
          <p:nvPr/>
        </p:nvSpPr>
        <p:spPr>
          <a:xfrm>
            <a:off x="31" y="2824500"/>
            <a:ext cx="7370400" cy="2319000"/>
          </a:xfrm>
          <a:prstGeom prst="rtTriangle">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 name="Shape 73"/>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 name="Shape 74"/>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Shape 75"/>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76" name="Shape 7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Shape 78"/>
          <p:cNvSpPr/>
          <p:nvPr/>
        </p:nvSpPr>
        <p:spPr>
          <a:xfrm>
            <a:off x="0" y="2823144"/>
            <a:ext cx="7369200" cy="23169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 name="Shape 79"/>
          <p:cNvSpPr/>
          <p:nvPr/>
        </p:nvSpPr>
        <p:spPr>
          <a:xfrm flipH="1">
            <a:off x="3583210" y="1554113"/>
            <a:ext cx="5560500" cy="35895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80" name="Shape 80"/>
          <p:cNvGrpSpPr/>
          <p:nvPr/>
        </p:nvGrpSpPr>
        <p:grpSpPr>
          <a:xfrm>
            <a:off x="255991" y="-118"/>
            <a:ext cx="2251347" cy="1043408"/>
            <a:chOff x="3961956" y="4383950"/>
            <a:chExt cx="1160548" cy="548700"/>
          </a:xfrm>
        </p:grpSpPr>
        <p:sp>
          <p:nvSpPr>
            <p:cNvPr id="81" name="Shape 81"/>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 name="Shape 82"/>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3" name="Shape 83"/>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84" name="Shape 84"/>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85" name="Shape 85"/>
          <p:cNvGrpSpPr/>
          <p:nvPr/>
        </p:nvGrpSpPr>
        <p:grpSpPr>
          <a:xfrm>
            <a:off x="34934" y="4522125"/>
            <a:ext cx="1593306" cy="617072"/>
            <a:chOff x="6917201" y="0"/>
            <a:chExt cx="2227777" cy="863400"/>
          </a:xfrm>
        </p:grpSpPr>
        <p:sp>
          <p:nvSpPr>
            <p:cNvPr id="86" name="Shape 86"/>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7" name="Shape 87"/>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8" name="Shape 8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89" name="Shape 89"/>
          <p:cNvGrpSpPr/>
          <p:nvPr/>
        </p:nvGrpSpPr>
        <p:grpSpPr>
          <a:xfrm>
            <a:off x="5886353" y="1243"/>
            <a:ext cx="3257455" cy="1261514"/>
            <a:chOff x="6917201" y="0"/>
            <a:chExt cx="2227777" cy="863400"/>
          </a:xfrm>
        </p:grpSpPr>
        <p:sp>
          <p:nvSpPr>
            <p:cNvPr id="90" name="Shape 90"/>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1" name="Shape 91"/>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2" name="Shape 9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93" name="Shape 93"/>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94" name="Shape 9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5"/>
        <p:cNvGrpSpPr/>
        <p:nvPr/>
      </p:nvGrpSpPr>
      <p:grpSpPr>
        <a:xfrm>
          <a:off x="0" y="0"/>
          <a:ext cx="0" cy="0"/>
          <a:chOff x="0" y="0"/>
          <a:chExt cx="0" cy="0"/>
        </a:xfrm>
      </p:grpSpPr>
      <p:sp>
        <p:nvSpPr>
          <p:cNvPr id="96" name="Shape 96"/>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7" name="Shape 97"/>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8" name="Shape 98"/>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9" name="Shape 99"/>
          <p:cNvSpPr txBox="1">
            <a:spLocks noGrp="1"/>
          </p:cNvSpPr>
          <p:nvPr>
            <p:ph type="title"/>
          </p:nvPr>
        </p:nvSpPr>
        <p:spPr>
          <a:xfrm>
            <a:off x="819150" y="845600"/>
            <a:ext cx="6424200" cy="705000"/>
          </a:xfrm>
          <a:prstGeom prst="rect">
            <a:avLst/>
          </a:prstGeom>
        </p:spPr>
        <p:txBody>
          <a:bodyPr spcFirstLastPara="1" wrap="square" lIns="91425" tIns="91425" rIns="91425" bIns="91425" anchor="t"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Shape 100"/>
          <p:cNvSpPr txBox="1">
            <a:spLocks noGrp="1"/>
          </p:cNvSpPr>
          <p:nvPr>
            <p:ph type="subTitle" idx="1"/>
          </p:nvPr>
        </p:nvSpPr>
        <p:spPr>
          <a:xfrm>
            <a:off x="819150" y="1550700"/>
            <a:ext cx="5859900" cy="3936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Shape 101"/>
          <p:cNvSpPr txBox="1">
            <a:spLocks noGrp="1"/>
          </p:cNvSpPr>
          <p:nvPr>
            <p:ph type="body" idx="2"/>
          </p:nvPr>
        </p:nvSpPr>
        <p:spPr>
          <a:xfrm>
            <a:off x="819150" y="2467050"/>
            <a:ext cx="5859900" cy="2095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02" name="Shape 10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3"/>
        <p:cNvGrpSpPr/>
        <p:nvPr/>
      </p:nvGrpSpPr>
      <p:grpSpPr>
        <a:xfrm>
          <a:off x="0" y="0"/>
          <a:ext cx="0" cy="0"/>
          <a:chOff x="0" y="0"/>
          <a:chExt cx="0" cy="0"/>
        </a:xfrm>
      </p:grpSpPr>
      <p:sp>
        <p:nvSpPr>
          <p:cNvPr id="104" name="Shape 104"/>
          <p:cNvSpPr/>
          <p:nvPr/>
        </p:nvSpPr>
        <p:spPr>
          <a:xfrm>
            <a:off x="31" y="2824500"/>
            <a:ext cx="7370400" cy="23190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5" name="Shape 105"/>
          <p:cNvSpPr/>
          <p:nvPr/>
        </p:nvSpPr>
        <p:spPr>
          <a:xfrm flipH="1">
            <a:off x="3582600" y="1550700"/>
            <a:ext cx="5561400" cy="3592800"/>
          </a:xfrm>
          <a:prstGeom prst="rtTriangle">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6" name="Shape 106"/>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7" name="Shape 107"/>
          <p:cNvSpPr txBox="1">
            <a:spLocks noGrp="1"/>
          </p:cNvSpPr>
          <p:nvPr>
            <p:ph type="body" idx="1"/>
          </p:nvPr>
        </p:nvSpPr>
        <p:spPr>
          <a:xfrm>
            <a:off x="328025" y="4163500"/>
            <a:ext cx="7415100" cy="605100"/>
          </a:xfrm>
          <a:prstGeom prst="rect">
            <a:avLst/>
          </a:prstGeom>
        </p:spPr>
        <p:txBody>
          <a:bodyPr spcFirstLastPara="1" wrap="square" lIns="91425" tIns="91425" rIns="91425" bIns="91425" anchor="b" anchorCtr="0"/>
          <a:lstStyle>
            <a:lvl1pPr marL="457200" lvl="0" indent="-228600">
              <a:lnSpc>
                <a:spcPct val="100000"/>
              </a:lnSpc>
              <a:spcBef>
                <a:spcPts val="0"/>
              </a:spcBef>
              <a:spcAft>
                <a:spcPts val="0"/>
              </a:spcAft>
              <a:buSzPts val="1300"/>
              <a:buNone/>
              <a:defRPr/>
            </a:lvl1pPr>
          </a:lstStyle>
          <a:p>
            <a:endParaRPr/>
          </a:p>
        </p:txBody>
      </p:sp>
      <p:sp>
        <p:nvSpPr>
          <p:cNvPr id="108" name="Shape 10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9"/>
        <p:cNvGrpSpPr/>
        <p:nvPr/>
      </p:nvGrpSpPr>
      <p:grpSpPr>
        <a:xfrm>
          <a:off x="0" y="0"/>
          <a:ext cx="0" cy="0"/>
          <a:chOff x="0" y="0"/>
          <a:chExt cx="0" cy="0"/>
        </a:xfrm>
      </p:grpSpPr>
      <p:sp>
        <p:nvSpPr>
          <p:cNvPr id="110" name="Shape 110"/>
          <p:cNvSpPr/>
          <p:nvPr/>
        </p:nvSpPr>
        <p:spPr>
          <a:xfrm flipH="1">
            <a:off x="5569200" y="2834075"/>
            <a:ext cx="3574800" cy="2309400"/>
          </a:xfrm>
          <a:prstGeom prst="rtTriangle">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111" name="Shape 111"/>
          <p:cNvGrpSpPr/>
          <p:nvPr/>
        </p:nvGrpSpPr>
        <p:grpSpPr>
          <a:xfrm>
            <a:off x="5959222" y="4119576"/>
            <a:ext cx="2520952" cy="1024165"/>
            <a:chOff x="6917201" y="0"/>
            <a:chExt cx="2227777" cy="863400"/>
          </a:xfrm>
        </p:grpSpPr>
        <p:sp>
          <p:nvSpPr>
            <p:cNvPr id="112" name="Shape 112"/>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3" name="Shape 11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4" name="Shape 114"/>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15" name="Shape 115"/>
          <p:cNvGrpSpPr/>
          <p:nvPr/>
        </p:nvGrpSpPr>
        <p:grpSpPr>
          <a:xfrm>
            <a:off x="199149" y="2"/>
            <a:ext cx="2795414" cy="1083308"/>
            <a:chOff x="6917201" y="0"/>
            <a:chExt cx="2227777" cy="863400"/>
          </a:xfrm>
        </p:grpSpPr>
        <p:sp>
          <p:nvSpPr>
            <p:cNvPr id="116" name="Shape 116"/>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7" name="Shape 117"/>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8" name="Shape 118"/>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19" name="Shape 119"/>
          <p:cNvSpPr txBox="1">
            <a:spLocks noGrp="1"/>
          </p:cNvSpPr>
          <p:nvPr>
            <p:ph type="title" hasCustomPrompt="1"/>
          </p:nvPr>
        </p:nvSpPr>
        <p:spPr>
          <a:xfrm>
            <a:off x="1385850" y="1383850"/>
            <a:ext cx="6372300" cy="1379700"/>
          </a:xfrm>
          <a:prstGeom prst="rect">
            <a:avLst/>
          </a:prstGeom>
        </p:spPr>
        <p:txBody>
          <a:bodyPr spcFirstLastPara="1" wrap="square" lIns="91425" tIns="91425" rIns="91425" bIns="91425" anchor="ctr" anchorCtr="0"/>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Shape 120"/>
          <p:cNvSpPr txBox="1">
            <a:spLocks noGrp="1"/>
          </p:cNvSpPr>
          <p:nvPr>
            <p:ph type="body" idx="1"/>
          </p:nvPr>
        </p:nvSpPr>
        <p:spPr>
          <a:xfrm>
            <a:off x="1385850" y="2863850"/>
            <a:ext cx="6372300" cy="641100"/>
          </a:xfrm>
          <a:prstGeom prst="rect">
            <a:avLst/>
          </a:prstGeom>
        </p:spPr>
        <p:txBody>
          <a:bodyPr spcFirstLastPara="1" wrap="square" lIns="91425" tIns="91425" rIns="91425" bIns="91425" anchor="t" anchorCtr="0"/>
          <a:lstStyle>
            <a:lvl1pPr marL="457200" lvl="0" indent="-311150" algn="ctr">
              <a:spcBef>
                <a:spcPts val="0"/>
              </a:spcBef>
              <a:spcAft>
                <a:spcPts val="0"/>
              </a:spcAft>
              <a:buSzPts val="1300"/>
              <a:buChar char="●"/>
              <a:defRPr/>
            </a:lvl1pPr>
            <a:lvl2pPr marL="914400" lvl="1" indent="-298450" algn="ctr">
              <a:spcBef>
                <a:spcPts val="1600"/>
              </a:spcBef>
              <a:spcAft>
                <a:spcPts val="0"/>
              </a:spcAft>
              <a:buSzPts val="1100"/>
              <a:buChar char="○"/>
              <a:defRPr/>
            </a:lvl2pPr>
            <a:lvl3pPr marL="1371600" lvl="2" indent="-298450" algn="ctr">
              <a:spcBef>
                <a:spcPts val="1600"/>
              </a:spcBef>
              <a:spcAft>
                <a:spcPts val="0"/>
              </a:spcAft>
              <a:buSzPts val="1100"/>
              <a:buChar char="■"/>
              <a:defRPr/>
            </a:lvl3pPr>
            <a:lvl4pPr marL="1828800" lvl="3" indent="-298450" algn="ctr">
              <a:spcBef>
                <a:spcPts val="1600"/>
              </a:spcBef>
              <a:spcAft>
                <a:spcPts val="0"/>
              </a:spcAft>
              <a:buSzPts val="1100"/>
              <a:buChar char="●"/>
              <a:defRPr/>
            </a:lvl4pPr>
            <a:lvl5pPr marL="2286000" lvl="4" indent="-298450" algn="ctr">
              <a:spcBef>
                <a:spcPts val="1600"/>
              </a:spcBef>
              <a:spcAft>
                <a:spcPts val="0"/>
              </a:spcAft>
              <a:buSzPts val="1100"/>
              <a:buChar char="○"/>
              <a:defRPr/>
            </a:lvl5pPr>
            <a:lvl6pPr marL="2743200" lvl="5" indent="-298450" algn="ctr">
              <a:spcBef>
                <a:spcPts val="1600"/>
              </a:spcBef>
              <a:spcAft>
                <a:spcPts val="0"/>
              </a:spcAft>
              <a:buSzPts val="1100"/>
              <a:buChar char="■"/>
              <a:defRPr/>
            </a:lvl6pPr>
            <a:lvl7pPr marL="3200400" lvl="6" indent="-298450" algn="ctr">
              <a:spcBef>
                <a:spcPts val="1600"/>
              </a:spcBef>
              <a:spcAft>
                <a:spcPts val="0"/>
              </a:spcAft>
              <a:buSzPts val="1100"/>
              <a:buChar char="●"/>
              <a:defRPr/>
            </a:lvl7pPr>
            <a:lvl8pPr marL="3657600" lvl="7" indent="-298450" algn="ctr">
              <a:spcBef>
                <a:spcPts val="1600"/>
              </a:spcBef>
              <a:spcAft>
                <a:spcPts val="0"/>
              </a:spcAft>
              <a:buSzPts val="1100"/>
              <a:buChar char="○"/>
              <a:defRPr/>
            </a:lvl8pPr>
            <a:lvl9pPr marL="4114800" lvl="8" indent="-298450" algn="ctr">
              <a:spcBef>
                <a:spcPts val="1600"/>
              </a:spcBef>
              <a:spcAft>
                <a:spcPts val="1600"/>
              </a:spcAft>
              <a:buSzPts val="1100"/>
              <a:buChar char="■"/>
              <a:defRPr/>
            </a:lvl9pPr>
          </a:lstStyle>
          <a:p>
            <a:endParaRPr/>
          </a:p>
        </p:txBody>
      </p:sp>
      <p:sp>
        <p:nvSpPr>
          <p:cNvPr id="121" name="Shape 12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Shape 12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pattFill prst="ltHorz">
          <a:fgClr>
            <a:schemeClr val="bg2"/>
          </a:fgClr>
          <a:bgClr>
            <a:schemeClr val="tx1"/>
          </a:bgClr>
        </a:patt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Shape 7"/>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ctrTitle"/>
          </p:nvPr>
        </p:nvSpPr>
        <p:spPr>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dirty="0" smtClean="0">
                <a:solidFill>
                  <a:schemeClr val="bg2"/>
                </a:solidFill>
              </a:rPr>
              <a:t>Lead </a:t>
            </a:r>
            <a:r>
              <a:rPr lang="en" dirty="0">
                <a:solidFill>
                  <a:schemeClr val="bg2"/>
                </a:solidFill>
              </a:rPr>
              <a:t>Contamination</a:t>
            </a:r>
            <a:endParaRPr dirty="0">
              <a:solidFill>
                <a:schemeClr val="bg2"/>
              </a:solidFill>
            </a:endParaRPr>
          </a:p>
        </p:txBody>
      </p:sp>
      <p:sp>
        <p:nvSpPr>
          <p:cNvPr id="129" name="Shape 129"/>
          <p:cNvSpPr txBox="1">
            <a:spLocks noGrp="1"/>
          </p:cNvSpPr>
          <p:nvPr>
            <p:ph type="subTitle" idx="1"/>
          </p:nvPr>
        </p:nvSpPr>
        <p:spPr>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dirty="0">
                <a:solidFill>
                  <a:schemeClr val="accent6"/>
                </a:solidFill>
              </a:rPr>
              <a:t>Eliandro </a:t>
            </a:r>
            <a:r>
              <a:rPr lang="en" dirty="0" smtClean="0">
                <a:solidFill>
                  <a:schemeClr val="accent6"/>
                </a:solidFill>
              </a:rPr>
              <a:t>Tavares </a:t>
            </a:r>
            <a:r>
              <a:rPr lang="en" dirty="0" smtClean="0">
                <a:solidFill>
                  <a:schemeClr val="bg2"/>
                </a:solidFill>
              </a:rPr>
              <a:t>|</a:t>
            </a:r>
            <a:r>
              <a:rPr lang="en" dirty="0" smtClean="0"/>
              <a:t> </a:t>
            </a:r>
            <a:r>
              <a:rPr lang="en" dirty="0" smtClean="0">
                <a:solidFill>
                  <a:srgbClr val="007466"/>
                </a:solidFill>
              </a:rPr>
              <a:t>Rick Reibstein</a:t>
            </a:r>
            <a:endParaRPr dirty="0">
              <a:solidFill>
                <a:srgbClr val="007466"/>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ltHorz">
          <a:fgClr>
            <a:schemeClr val="bg2"/>
          </a:fgClr>
          <a:bgClr>
            <a:schemeClr val="tx1"/>
          </a:bgClr>
        </a:pattFill>
        <a:effectLst/>
      </p:bgPr>
    </p:bg>
    <p:spTree>
      <p:nvGrpSpPr>
        <p:cNvPr id="1" name="Shape 133"/>
        <p:cNvGrpSpPr/>
        <p:nvPr/>
      </p:nvGrpSpPr>
      <p:grpSpPr>
        <a:xfrm>
          <a:off x="0" y="0"/>
          <a:ext cx="0" cy="0"/>
          <a:chOff x="0" y="0"/>
          <a:chExt cx="0" cy="0"/>
        </a:xfrm>
      </p:grpSpPr>
      <p:sp>
        <p:nvSpPr>
          <p:cNvPr id="134" name="Shape 134"/>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Goals</a:t>
            </a:r>
            <a:endParaRPr/>
          </a:p>
        </p:txBody>
      </p:sp>
      <p:sp>
        <p:nvSpPr>
          <p:cNvPr id="135" name="Shape 135"/>
          <p:cNvSpPr txBox="1">
            <a:spLocks noGrp="1"/>
          </p:cNvSpPr>
          <p:nvPr>
            <p:ph type="body" idx="1"/>
          </p:nvPr>
        </p:nvSpPr>
        <p:spPr>
          <a:xfrm>
            <a:off x="819150" y="1752294"/>
            <a:ext cx="3605800" cy="2542200"/>
          </a:xfrm>
          <a:prstGeom prst="rect">
            <a:avLst/>
          </a:prstGeom>
        </p:spPr>
        <p:txBody>
          <a:bodyPr spcFirstLastPara="1" wrap="square" lIns="91425" tIns="91425" rIns="91425" bIns="91425" anchor="t" anchorCtr="0">
            <a:noAutofit/>
          </a:bodyPr>
          <a:lstStyle/>
          <a:p>
            <a:pPr marL="457200" lvl="0" indent="-342900" rtl="0">
              <a:lnSpc>
                <a:spcPct val="150000"/>
              </a:lnSpc>
              <a:spcBef>
                <a:spcPts val="0"/>
              </a:spcBef>
              <a:spcAft>
                <a:spcPts val="0"/>
              </a:spcAft>
              <a:buSzPts val="1800"/>
              <a:buChar char="●"/>
            </a:pPr>
            <a:r>
              <a:rPr lang="en" sz="1800" dirty="0" smtClean="0"/>
              <a:t>Identify problems with lead contamination</a:t>
            </a:r>
            <a:endParaRPr sz="1800" dirty="0"/>
          </a:p>
          <a:p>
            <a:pPr marL="457200" lvl="0" indent="-342900" rtl="0">
              <a:lnSpc>
                <a:spcPct val="150000"/>
              </a:lnSpc>
              <a:spcBef>
                <a:spcPts val="0"/>
              </a:spcBef>
              <a:spcAft>
                <a:spcPts val="0"/>
              </a:spcAft>
              <a:buSzPts val="1800"/>
              <a:buChar char="●"/>
            </a:pPr>
            <a:r>
              <a:rPr lang="en" sz="1800" dirty="0"/>
              <a:t>Solutions we want to see</a:t>
            </a:r>
            <a:endParaRPr sz="1800" dirty="0"/>
          </a:p>
          <a:p>
            <a:pPr marL="457200" lvl="0" indent="-342900" rtl="0">
              <a:lnSpc>
                <a:spcPct val="150000"/>
              </a:lnSpc>
              <a:spcBef>
                <a:spcPts val="0"/>
              </a:spcBef>
              <a:spcAft>
                <a:spcPts val="0"/>
              </a:spcAft>
              <a:buSzPts val="1800"/>
              <a:buChar char="●"/>
            </a:pPr>
            <a:r>
              <a:rPr lang="en" sz="1800" dirty="0"/>
              <a:t>Meet with the experts</a:t>
            </a:r>
            <a:endParaRPr sz="1800" dirty="0"/>
          </a:p>
          <a:p>
            <a:pPr marL="457200" lvl="0" indent="-342900">
              <a:lnSpc>
                <a:spcPct val="150000"/>
              </a:lnSpc>
              <a:spcBef>
                <a:spcPts val="0"/>
              </a:spcBef>
              <a:spcAft>
                <a:spcPts val="0"/>
              </a:spcAft>
              <a:buSzPts val="1800"/>
              <a:buChar char="●"/>
            </a:pPr>
            <a:r>
              <a:rPr lang="en" sz="1800" dirty="0"/>
              <a:t>Draft a </a:t>
            </a:r>
            <a:r>
              <a:rPr lang="en" sz="1800" dirty="0" smtClean="0"/>
              <a:t>list of goals for an effective lead abatement bill</a:t>
            </a:r>
            <a:endParaRPr sz="1800" dirty="0"/>
          </a:p>
        </p:txBody>
      </p:sp>
      <p:pic>
        <p:nvPicPr>
          <p:cNvPr id="136" name="Shape 136"/>
          <p:cNvPicPr preferRelativeResize="0"/>
          <p:nvPr/>
        </p:nvPicPr>
        <p:blipFill>
          <a:blip r:embed="rId4">
            <a:alphaModFix/>
          </a:blip>
          <a:stretch>
            <a:fillRect/>
          </a:stretch>
        </p:blipFill>
        <p:spPr>
          <a:xfrm>
            <a:off x="4424950" y="1708425"/>
            <a:ext cx="4273650" cy="2629939"/>
          </a:xfrm>
          <a:prstGeom prst="rect">
            <a:avLst/>
          </a:prstGeom>
          <a:solidFill>
            <a:schemeClr val="bg1"/>
          </a:solidFill>
          <a:ln>
            <a:noFill/>
          </a:ln>
        </p:spPr>
      </p:pic>
    </p:spTree>
  </p:cSld>
  <p:clrMapOvr>
    <a:overrideClrMapping bg1="lt1" tx1="dk1" bg2="dk2" tx2="lt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Shape 148"/>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What needs to happen</a:t>
            </a:r>
            <a:endParaRPr/>
          </a:p>
        </p:txBody>
      </p:sp>
      <p:sp>
        <p:nvSpPr>
          <p:cNvPr id="149" name="Shape 149"/>
          <p:cNvSpPr txBox="1">
            <a:spLocks noGrp="1"/>
          </p:cNvSpPr>
          <p:nvPr>
            <p:ph type="body" idx="1"/>
          </p:nvPr>
        </p:nvSpPr>
        <p:spPr>
          <a:xfrm>
            <a:off x="819150" y="1800200"/>
            <a:ext cx="3811500" cy="2638500"/>
          </a:xfrm>
          <a:prstGeom prst="rect">
            <a:avLst/>
          </a:prstGeom>
        </p:spPr>
        <p:txBody>
          <a:bodyPr spcFirstLastPara="1" wrap="square" lIns="91425" tIns="91425" rIns="91425" bIns="91425" anchor="t" anchorCtr="0">
            <a:noAutofit/>
          </a:bodyPr>
          <a:lstStyle/>
          <a:p>
            <a:pPr marL="457200" lvl="0" indent="-317500" rtl="0">
              <a:lnSpc>
                <a:spcPct val="150000"/>
              </a:lnSpc>
              <a:spcBef>
                <a:spcPts val="0"/>
              </a:spcBef>
              <a:spcAft>
                <a:spcPts val="0"/>
              </a:spcAft>
              <a:buSzPts val="1400"/>
              <a:buChar char="●"/>
            </a:pPr>
            <a:r>
              <a:rPr lang="en" sz="1400" dirty="0"/>
              <a:t>Comprehensive list of goals for lead legislation</a:t>
            </a:r>
            <a:endParaRPr sz="1400" dirty="0"/>
          </a:p>
          <a:p>
            <a:pPr marL="457200" lvl="0" indent="-317500" rtl="0">
              <a:lnSpc>
                <a:spcPct val="150000"/>
              </a:lnSpc>
              <a:spcBef>
                <a:spcPts val="0"/>
              </a:spcBef>
              <a:spcAft>
                <a:spcPts val="0"/>
              </a:spcAft>
              <a:buSzPts val="1400"/>
              <a:buChar char="●"/>
            </a:pPr>
            <a:r>
              <a:rPr lang="en" sz="1400" dirty="0"/>
              <a:t>Expands testing and </a:t>
            </a:r>
            <a:r>
              <a:rPr lang="en" sz="1400" dirty="0" smtClean="0"/>
              <a:t>care </a:t>
            </a:r>
            <a:r>
              <a:rPr lang="en" sz="1400" dirty="0"/>
              <a:t>to all, not just children in public schools</a:t>
            </a:r>
            <a:endParaRPr sz="1400" dirty="0"/>
          </a:p>
          <a:p>
            <a:pPr marL="457200" lvl="0" indent="-317500">
              <a:lnSpc>
                <a:spcPct val="150000"/>
              </a:lnSpc>
              <a:spcBef>
                <a:spcPts val="0"/>
              </a:spcBef>
              <a:spcAft>
                <a:spcPts val="0"/>
              </a:spcAft>
              <a:buSzPts val="1400"/>
              <a:buChar char="●"/>
            </a:pPr>
            <a:r>
              <a:rPr lang="en" sz="1400" dirty="0"/>
              <a:t>Expands awareness efforts to ensure that all citizens know what is legal/illegal </a:t>
            </a:r>
            <a:r>
              <a:rPr lang="en" sz="1400" dirty="0" smtClean="0"/>
              <a:t>with regards </a:t>
            </a:r>
            <a:r>
              <a:rPr lang="en" sz="1400" dirty="0"/>
              <a:t>to lead contamination on buildings </a:t>
            </a:r>
            <a:endParaRPr sz="1400" dirty="0"/>
          </a:p>
        </p:txBody>
      </p:sp>
      <p:pic>
        <p:nvPicPr>
          <p:cNvPr id="150" name="Shape 150" descr="Image result for lead contamination"/>
          <p:cNvPicPr preferRelativeResize="0"/>
          <p:nvPr/>
        </p:nvPicPr>
        <p:blipFill>
          <a:blip r:embed="rId3">
            <a:alphaModFix/>
          </a:blip>
          <a:stretch>
            <a:fillRect/>
          </a:stretch>
        </p:blipFill>
        <p:spPr>
          <a:xfrm>
            <a:off x="5857325" y="1052500"/>
            <a:ext cx="2281559" cy="3038500"/>
          </a:xfrm>
          <a:prstGeom prst="rect">
            <a:avLst/>
          </a:prstGeom>
          <a:noFill/>
          <a:ln w="19050" cap="flat" cmpd="sng">
            <a:solidFill>
              <a:schemeClr val="bg1"/>
            </a:solidFill>
            <a:prstDash val="solid"/>
            <a:round/>
            <a:headEnd type="none" w="sm" len="sm"/>
            <a:tailEnd type="none" w="sm" len="sm"/>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Shape 155"/>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dirty="0"/>
              <a:t>Who is working on this issue</a:t>
            </a:r>
            <a:endParaRPr dirty="0"/>
          </a:p>
        </p:txBody>
      </p:sp>
      <p:sp>
        <p:nvSpPr>
          <p:cNvPr id="156" name="Shape 156"/>
          <p:cNvSpPr txBox="1">
            <a:spLocks noGrp="1"/>
          </p:cNvSpPr>
          <p:nvPr>
            <p:ph type="body" idx="1"/>
          </p:nvPr>
        </p:nvSpPr>
        <p:spPr>
          <a:xfrm>
            <a:off x="819150" y="1426450"/>
            <a:ext cx="4430100" cy="3214800"/>
          </a:xfrm>
          <a:prstGeom prst="rect">
            <a:avLst/>
          </a:prstGeom>
        </p:spPr>
        <p:txBody>
          <a:bodyPr spcFirstLastPara="1" wrap="square" lIns="91425" tIns="91425" rIns="91425" bIns="91425" anchor="t" anchorCtr="0">
            <a:noAutofit/>
          </a:bodyPr>
          <a:lstStyle/>
          <a:p>
            <a:pPr marL="457200" lvl="0" indent="-317500" rtl="0">
              <a:lnSpc>
                <a:spcPct val="150000"/>
              </a:lnSpc>
              <a:spcBef>
                <a:spcPts val="0"/>
              </a:spcBef>
              <a:spcAft>
                <a:spcPts val="0"/>
              </a:spcAft>
              <a:buSzPts val="1400"/>
              <a:buChar char="●"/>
            </a:pPr>
            <a:r>
              <a:rPr lang="en" sz="1400" dirty="0"/>
              <a:t>Senators and representatives </a:t>
            </a:r>
            <a:endParaRPr sz="1400" dirty="0"/>
          </a:p>
          <a:p>
            <a:pPr marL="914400" lvl="1" indent="-317500" rtl="0">
              <a:lnSpc>
                <a:spcPct val="150000"/>
              </a:lnSpc>
              <a:spcBef>
                <a:spcPts val="0"/>
              </a:spcBef>
              <a:spcAft>
                <a:spcPts val="0"/>
              </a:spcAft>
              <a:buSzPts val="1400"/>
              <a:buChar char="○"/>
            </a:pPr>
            <a:r>
              <a:rPr lang="en" sz="1400" dirty="0"/>
              <a:t>Senator Chang-Diaz</a:t>
            </a:r>
            <a:endParaRPr sz="1400" dirty="0"/>
          </a:p>
          <a:p>
            <a:pPr marL="914400" lvl="1" indent="-317500" rtl="0">
              <a:lnSpc>
                <a:spcPct val="150000"/>
              </a:lnSpc>
              <a:spcBef>
                <a:spcPts val="0"/>
              </a:spcBef>
              <a:spcAft>
                <a:spcPts val="0"/>
              </a:spcAft>
              <a:buSzPts val="1400"/>
              <a:buChar char="○"/>
            </a:pPr>
            <a:r>
              <a:rPr lang="en" sz="1400" dirty="0"/>
              <a:t>Senator Eldridge </a:t>
            </a:r>
            <a:endParaRPr sz="1400" dirty="0"/>
          </a:p>
          <a:p>
            <a:pPr marL="914400" lvl="1" indent="-317500" rtl="0">
              <a:lnSpc>
                <a:spcPct val="150000"/>
              </a:lnSpc>
              <a:spcBef>
                <a:spcPts val="0"/>
              </a:spcBef>
              <a:spcAft>
                <a:spcPts val="0"/>
              </a:spcAft>
              <a:buSzPts val="1400"/>
              <a:buChar char="○"/>
            </a:pPr>
            <a:r>
              <a:rPr lang="en" sz="1400" dirty="0"/>
              <a:t>Julian Cyr</a:t>
            </a:r>
            <a:endParaRPr sz="1400" dirty="0"/>
          </a:p>
          <a:p>
            <a:pPr marL="914400" lvl="1" indent="-317500" rtl="0">
              <a:lnSpc>
                <a:spcPct val="150000"/>
              </a:lnSpc>
              <a:spcBef>
                <a:spcPts val="0"/>
              </a:spcBef>
              <a:spcAft>
                <a:spcPts val="0"/>
              </a:spcAft>
              <a:buSzPts val="1400"/>
              <a:buChar char="○"/>
            </a:pPr>
            <a:r>
              <a:rPr lang="en" sz="1400" dirty="0"/>
              <a:t>Jeffrey Sanchez</a:t>
            </a:r>
            <a:endParaRPr sz="1400" dirty="0"/>
          </a:p>
          <a:p>
            <a:pPr marL="914400" lvl="1" indent="-317500" rtl="0">
              <a:lnSpc>
                <a:spcPct val="150000"/>
              </a:lnSpc>
              <a:spcBef>
                <a:spcPts val="0"/>
              </a:spcBef>
              <a:spcAft>
                <a:spcPts val="0"/>
              </a:spcAft>
              <a:buSzPts val="1400"/>
              <a:buChar char="○"/>
            </a:pPr>
            <a:r>
              <a:rPr lang="en" sz="1400" dirty="0"/>
              <a:t>Marc Pacheco</a:t>
            </a:r>
            <a:endParaRPr sz="1400" dirty="0"/>
          </a:p>
          <a:p>
            <a:pPr marL="914400" lvl="1" indent="-317500" rtl="0">
              <a:lnSpc>
                <a:spcPct val="150000"/>
              </a:lnSpc>
              <a:spcBef>
                <a:spcPts val="0"/>
              </a:spcBef>
              <a:spcAft>
                <a:spcPts val="0"/>
              </a:spcAft>
              <a:buSzPts val="1400"/>
              <a:buChar char="○"/>
            </a:pPr>
            <a:r>
              <a:rPr lang="en" sz="1400" dirty="0"/>
              <a:t>Lori Ehrlich </a:t>
            </a:r>
            <a:endParaRPr sz="1400" dirty="0"/>
          </a:p>
          <a:p>
            <a:pPr marL="457200" lvl="0" indent="-317500">
              <a:lnSpc>
                <a:spcPct val="150000"/>
              </a:lnSpc>
              <a:spcBef>
                <a:spcPts val="0"/>
              </a:spcBef>
              <a:spcAft>
                <a:spcPts val="0"/>
              </a:spcAft>
              <a:buSzPts val="1400"/>
              <a:buChar char="●"/>
            </a:pPr>
            <a:r>
              <a:rPr lang="en" sz="1400" dirty="0"/>
              <a:t>Lead </a:t>
            </a:r>
            <a:r>
              <a:rPr lang="en" sz="1400" dirty="0" smtClean="0"/>
              <a:t>laws </a:t>
            </a:r>
            <a:r>
              <a:rPr lang="en" sz="1400" dirty="0"/>
              <a:t>do not reach far enough to be completely effective</a:t>
            </a:r>
            <a:endParaRPr sz="1400" dirty="0"/>
          </a:p>
        </p:txBody>
      </p:sp>
      <p:pic>
        <p:nvPicPr>
          <p:cNvPr id="157" name="Shape 157" descr=" Rep. Ehrlich joins Governor Baker in his hometown of Swampscott for the 300th community compact signing "/>
          <p:cNvPicPr preferRelativeResize="0"/>
          <p:nvPr/>
        </p:nvPicPr>
        <p:blipFill>
          <a:blip r:embed="rId3">
            <a:alphaModFix/>
          </a:blip>
          <a:stretch>
            <a:fillRect/>
          </a:stretch>
        </p:blipFill>
        <p:spPr>
          <a:xfrm>
            <a:off x="5407975" y="1872700"/>
            <a:ext cx="2916875" cy="2187649"/>
          </a:xfrm>
          <a:prstGeom prst="rect">
            <a:avLst/>
          </a:prstGeom>
          <a:noFill/>
          <a:ln w="19050" cap="flat" cmpd="sng">
            <a:solidFill>
              <a:schemeClr val="bg1"/>
            </a:solidFill>
            <a:prstDash val="solid"/>
            <a:round/>
            <a:headEnd type="none" w="sm" len="sm"/>
            <a:tailEnd type="none" w="sm" len="sm"/>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Fair Housing and Civil Rights Conference</a:t>
            </a:r>
            <a:endParaRPr/>
          </a:p>
        </p:txBody>
      </p:sp>
      <p:sp>
        <p:nvSpPr>
          <p:cNvPr id="163" name="Shape 163"/>
          <p:cNvSpPr txBox="1">
            <a:spLocks noGrp="1"/>
          </p:cNvSpPr>
          <p:nvPr>
            <p:ph type="body" idx="1"/>
          </p:nvPr>
        </p:nvSpPr>
        <p:spPr>
          <a:xfrm>
            <a:off x="819150" y="1990725"/>
            <a:ext cx="3746400" cy="2448000"/>
          </a:xfrm>
          <a:prstGeom prst="rect">
            <a:avLst/>
          </a:prstGeom>
        </p:spPr>
        <p:txBody>
          <a:bodyPr spcFirstLastPara="1" wrap="square" lIns="91425" tIns="91425" rIns="91425" bIns="91425" anchor="t" anchorCtr="0">
            <a:noAutofit/>
          </a:bodyPr>
          <a:lstStyle/>
          <a:p>
            <a:pPr marL="457200" lvl="0" indent="-317500" rtl="0">
              <a:lnSpc>
                <a:spcPct val="150000"/>
              </a:lnSpc>
              <a:spcBef>
                <a:spcPts val="0"/>
              </a:spcBef>
              <a:spcAft>
                <a:spcPts val="0"/>
              </a:spcAft>
              <a:buSzPts val="1400"/>
              <a:buChar char="●"/>
            </a:pPr>
            <a:r>
              <a:rPr lang="en" sz="1400" dirty="0"/>
              <a:t>Came as presenters and held a discussion with people who work with lead laws</a:t>
            </a:r>
            <a:endParaRPr sz="1400" dirty="0"/>
          </a:p>
          <a:p>
            <a:pPr marL="457200" lvl="0" indent="-317500" rtl="0">
              <a:lnSpc>
                <a:spcPct val="150000"/>
              </a:lnSpc>
              <a:spcBef>
                <a:spcPts val="0"/>
              </a:spcBef>
              <a:spcAft>
                <a:spcPts val="0"/>
              </a:spcAft>
              <a:buSzPts val="1400"/>
              <a:buChar char="●"/>
            </a:pPr>
            <a:r>
              <a:rPr lang="en" sz="1400" dirty="0"/>
              <a:t>Gave ideas about what needs to be improved</a:t>
            </a:r>
            <a:endParaRPr sz="1400" dirty="0"/>
          </a:p>
          <a:p>
            <a:pPr marL="457200" lvl="0" indent="-317500">
              <a:lnSpc>
                <a:spcPct val="150000"/>
              </a:lnSpc>
              <a:spcBef>
                <a:spcPts val="0"/>
              </a:spcBef>
              <a:spcAft>
                <a:spcPts val="0"/>
              </a:spcAft>
              <a:buSzPts val="1400"/>
              <a:buChar char="●"/>
            </a:pPr>
            <a:r>
              <a:rPr lang="en" sz="1400" dirty="0"/>
              <a:t>Suggested different avenues other than changing legislation</a:t>
            </a:r>
            <a:endParaRPr sz="1400" dirty="0"/>
          </a:p>
        </p:txBody>
      </p:sp>
      <p:pic>
        <p:nvPicPr>
          <p:cNvPr id="164" name="Shape 164"/>
          <p:cNvPicPr preferRelativeResize="0"/>
          <p:nvPr/>
        </p:nvPicPr>
        <p:blipFill>
          <a:blip r:embed="rId3">
            <a:alphaModFix/>
          </a:blip>
          <a:stretch>
            <a:fillRect/>
          </a:stretch>
        </p:blipFill>
        <p:spPr>
          <a:xfrm>
            <a:off x="4717950" y="1918150"/>
            <a:ext cx="3982049" cy="2267650"/>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Where to go from here</a:t>
            </a:r>
            <a:endParaRPr/>
          </a:p>
        </p:txBody>
      </p:sp>
      <p:sp>
        <p:nvSpPr>
          <p:cNvPr id="170" name="Shape 170"/>
          <p:cNvSpPr txBox="1">
            <a:spLocks noGrp="1"/>
          </p:cNvSpPr>
          <p:nvPr>
            <p:ph type="body" idx="1"/>
          </p:nvPr>
        </p:nvSpPr>
        <p:spPr>
          <a:prstGeom prst="rect">
            <a:avLst/>
          </a:prstGeom>
        </p:spPr>
        <p:txBody>
          <a:bodyPr spcFirstLastPara="1" wrap="square" lIns="91425" tIns="91425" rIns="91425" bIns="91425" anchor="t" anchorCtr="0">
            <a:noAutofit/>
          </a:bodyPr>
          <a:lstStyle/>
          <a:p>
            <a:pPr marL="457200" lvl="0" indent="-317500" rtl="0">
              <a:lnSpc>
                <a:spcPct val="150000"/>
              </a:lnSpc>
              <a:spcBef>
                <a:spcPts val="0"/>
              </a:spcBef>
              <a:spcAft>
                <a:spcPts val="0"/>
              </a:spcAft>
              <a:buSzPts val="1400"/>
              <a:buAutoNum type="arabicPeriod"/>
            </a:pPr>
            <a:r>
              <a:rPr lang="en" sz="1400"/>
              <a:t>Meet with legislators</a:t>
            </a:r>
            <a:endParaRPr sz="1400"/>
          </a:p>
          <a:p>
            <a:pPr marL="457200" lvl="0" indent="-317500" rtl="0">
              <a:lnSpc>
                <a:spcPct val="150000"/>
              </a:lnSpc>
              <a:spcBef>
                <a:spcPts val="0"/>
              </a:spcBef>
              <a:spcAft>
                <a:spcPts val="0"/>
              </a:spcAft>
              <a:buSzPts val="1400"/>
              <a:buAutoNum type="arabicPeriod"/>
            </a:pPr>
            <a:r>
              <a:rPr lang="en" sz="1400"/>
              <a:t>More comprehensive data on lead contamination </a:t>
            </a:r>
            <a:endParaRPr sz="1400"/>
          </a:p>
          <a:p>
            <a:pPr marL="457200" lvl="0" indent="-317500" rtl="0">
              <a:lnSpc>
                <a:spcPct val="150000"/>
              </a:lnSpc>
              <a:spcBef>
                <a:spcPts val="0"/>
              </a:spcBef>
              <a:spcAft>
                <a:spcPts val="0"/>
              </a:spcAft>
              <a:buSzPts val="1400"/>
              <a:buAutoNum type="arabicPeriod"/>
            </a:pPr>
            <a:r>
              <a:rPr lang="en" sz="1400"/>
              <a:t>Find ways to ensure existing lead legislation and laws are enforced</a:t>
            </a:r>
            <a:endParaRPr sz="1400"/>
          </a:p>
          <a:p>
            <a:pPr marL="457200" lvl="0" indent="-317500" rtl="0">
              <a:lnSpc>
                <a:spcPct val="150000"/>
              </a:lnSpc>
              <a:spcBef>
                <a:spcPts val="0"/>
              </a:spcBef>
              <a:spcAft>
                <a:spcPts val="0"/>
              </a:spcAft>
              <a:buSzPts val="1400"/>
              <a:buAutoNum type="arabicPeriod"/>
            </a:pPr>
            <a:r>
              <a:rPr lang="en" sz="1400"/>
              <a:t>Lead awareness convention</a:t>
            </a:r>
            <a:endParaRPr sz="14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themeOverride>
</file>

<file path=docProps/app.xml><?xml version="1.0" encoding="utf-8"?>
<Properties xmlns="http://schemas.openxmlformats.org/officeDocument/2006/extended-properties" xmlns:vt="http://schemas.openxmlformats.org/officeDocument/2006/docPropsVTypes">
  <Template/>
  <TotalTime>1863</TotalTime>
  <Words>636</Words>
  <Application>Microsoft Office PowerPoint</Application>
  <PresentationFormat>On-screen Show (16:9)</PresentationFormat>
  <Paragraphs>43</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Nunito</vt:lpstr>
      <vt:lpstr>Calibri</vt:lpstr>
      <vt:lpstr>Shift</vt:lpstr>
      <vt:lpstr>Lead Contamination</vt:lpstr>
      <vt:lpstr>Goals</vt:lpstr>
      <vt:lpstr>What needs to happen</vt:lpstr>
      <vt:lpstr>Who is working on this issue</vt:lpstr>
      <vt:lpstr>Fair Housing and Civil Rights Conference</vt:lpstr>
      <vt:lpstr>Where to go from here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Conversation about Lead Contamination</dc:title>
  <dc:creator>Eliandro Tavares</dc:creator>
  <cp:lastModifiedBy>rick</cp:lastModifiedBy>
  <cp:revision>13</cp:revision>
  <dcterms:modified xsi:type="dcterms:W3CDTF">2018-05-04T02:18:45Z</dcterms:modified>
</cp:coreProperties>
</file>