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Maven Pro" charset="0"/>
      <p:regular r:id="rId16"/>
      <p:bold r:id="rId17"/>
    </p:embeddedFont>
    <p:embeddedFont>
      <p:font typeface="Nunito"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282" y="-102"/>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5" name="Shape 27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1" name="Shape 2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Not offset costs-- a majority of stations are public and free. Publics usually have more events but privates are longer and dispense the highest amount of energy/event.  Really look into places that benefit from greater visits and align w core values like Macy’s and Frito-Lays.</a:t>
            </a:r>
            <a:endParaRPr/>
          </a:p>
          <a:p>
            <a:pPr marL="0" lvl="0" indent="0">
              <a:spcBef>
                <a:spcPts val="0"/>
              </a:spcBef>
              <a:spcAft>
                <a:spcPts val="0"/>
              </a:spcAft>
              <a:buNone/>
            </a:pPr>
            <a:endParaRPr/>
          </a:p>
          <a:p>
            <a:pPr marL="0" lvl="0" indent="0">
              <a:spcBef>
                <a:spcPts val="0"/>
              </a:spcBef>
              <a:spcAft>
                <a:spcPts val="0"/>
              </a:spcAft>
              <a:buNone/>
            </a:pPr>
            <a:r>
              <a:rPr lang="en"/>
              <a:t>Actively charging..- some mention of systems that introduce a culture of unplugging someone else’s and can plan for more spaces around a single station in the event an ICE or noncharging is parked. Placards/notes---damage equipment---apps---costs assoc w lots of time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7" name="Shape 28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3" name="Shape 29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Ground..- hard surfaces like pavement and concrete expensive to cut through, must leave aesthetically pleasing, mindful of trees w extensive root network</a:t>
            </a:r>
            <a:endParaRPr/>
          </a:p>
          <a:p>
            <a:pPr marL="0" lvl="0" indent="0">
              <a:spcBef>
                <a:spcPts val="0"/>
              </a:spcBef>
              <a:spcAft>
                <a:spcPts val="0"/>
              </a:spcAft>
              <a:buNone/>
            </a:pPr>
            <a:r>
              <a:rPr lang="en"/>
              <a:t>Location.. Diff fees and regulation assoc, realty more costly in city vs suburb, in underground and remote installs cellular service important!!</a:t>
            </a:r>
            <a:endParaRPr/>
          </a:p>
          <a:p>
            <a:pPr marL="0" lvl="0" indent="0">
              <a:spcBef>
                <a:spcPts val="0"/>
              </a:spcBef>
              <a:spcAft>
                <a:spcPts val="0"/>
              </a:spcAft>
              <a:buNone/>
            </a:pPr>
            <a:r>
              <a:rPr lang="en"/>
              <a:t>Experience..familiar with best placement and common problems, most efficient installation</a:t>
            </a:r>
            <a:endParaRPr/>
          </a:p>
          <a:p>
            <a:pPr marL="0" lvl="0" indent="0">
              <a:spcBef>
                <a:spcPts val="0"/>
              </a:spcBef>
              <a:spcAft>
                <a:spcPts val="0"/>
              </a:spcAft>
              <a:buNone/>
            </a:pPr>
            <a:r>
              <a:rPr lang="en"/>
              <a:t>Balance.. w/o will increase costs (fees, harmonic controller) and decrease electric grid efficiency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Shape 29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9" name="Shape 29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Charging demand- enough use so not a total waste of resources, but value in isolated locations bc expands network</a:t>
            </a:r>
            <a:endParaRPr/>
          </a:p>
          <a:p>
            <a:pPr marL="457200" lvl="0" indent="-298450" rtl="0">
              <a:spcBef>
                <a:spcPts val="0"/>
              </a:spcBef>
              <a:spcAft>
                <a:spcPts val="0"/>
              </a:spcAft>
              <a:buSzPts val="1100"/>
              <a:buChar char="-"/>
            </a:pPr>
            <a:r>
              <a:rPr lang="en"/>
              <a:t>Lane situation and consider future development of property</a:t>
            </a:r>
            <a:endParaRPr/>
          </a:p>
          <a:p>
            <a:pPr marL="457200" lvl="0" indent="-298450" rtl="0">
              <a:spcBef>
                <a:spcPts val="0"/>
              </a:spcBef>
              <a:spcAft>
                <a:spcPts val="0"/>
              </a:spcAft>
              <a:buSzPts val="1100"/>
              <a:buChar char="-"/>
            </a:pPr>
            <a:r>
              <a:rPr lang="en"/>
              <a:t>Look into traffic flow</a:t>
            </a:r>
            <a:endParaRPr/>
          </a:p>
          <a:p>
            <a:pPr marL="0" lvl="0" indent="0" rtl="0">
              <a:spcBef>
                <a:spcPts val="0"/>
              </a:spcBef>
              <a:spcAft>
                <a:spcPts val="0"/>
              </a:spcAft>
              <a:buNone/>
            </a:pPr>
            <a:r>
              <a:rPr lang="en"/>
              <a:t>Transmission network- increases costs, decreases grid efficiency</a:t>
            </a:r>
            <a:endParaRPr/>
          </a:p>
          <a:p>
            <a:pPr marL="0" lvl="0" indent="0" rtl="0">
              <a:spcBef>
                <a:spcPts val="0"/>
              </a:spcBef>
              <a:spcAft>
                <a:spcPts val="0"/>
              </a:spcAft>
              <a:buNone/>
            </a:pPr>
            <a:r>
              <a:rPr lang="en"/>
              <a:t>Advertisement- most successful stations are proactive. Press releases lots of info outreach. Consistency in signs(~40% no signs=confusion). I’ve never seen one in Boston.</a:t>
            </a:r>
            <a:endParaRPr/>
          </a:p>
          <a:p>
            <a:pPr marL="0" lvl="0" indent="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Shape 30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5" name="Shape 30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1" name="Shape 31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Shape 31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7" name="Shape 31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Shape 32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4" name="Shape 32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9" name="Shape 32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Not to presume ut what learned from existing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5" name="Shape 3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First couple also include their medical centers</a:t>
            </a:r>
            <a:endParaRPr/>
          </a:p>
          <a:p>
            <a:pPr marL="0" lvl="0" indent="0">
              <a:spcBef>
                <a:spcPts val="0"/>
              </a:spcBef>
              <a:spcAft>
                <a:spcPts val="0"/>
              </a:spcAft>
              <a:buNone/>
            </a:pPr>
            <a:r>
              <a:rPr lang="en"/>
              <a:t>Universities- cant see it but right above 69, Green Mt. and Finger Lakes. Not necessarily restricting to these particular schools, but strategically placed so that near popular tour sites and workplaces and model provide a way to travel across state.</a:t>
            </a:r>
            <a:endParaRPr/>
          </a:p>
          <a:p>
            <a:pPr marL="0" lvl="0" indent="0">
              <a:spcBef>
                <a:spcPts val="0"/>
              </a:spcBef>
              <a:spcAft>
                <a:spcPts val="0"/>
              </a:spcAft>
              <a:buNone/>
            </a:pPr>
            <a:r>
              <a:rPr lang="en"/>
              <a:t>Workplaces- best way to expand consumer knowledge and demand bc routinely exposes them and convenient.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2" name="Shape 34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Briefly going back to the chart in slide 7 showing retail and parking garages as high event stations, combining the two adds to the connection time. Once again a sample group, but one that spreads EV stations around state</a:t>
            </a:r>
            <a:endParaRPr/>
          </a:p>
          <a:p>
            <a:pPr marL="0" lvl="0" indent="0">
              <a:spcBef>
                <a:spcPts val="0"/>
              </a:spcBef>
              <a:spcAft>
                <a:spcPts val="0"/>
              </a:spcAft>
              <a:buNone/>
            </a:pPr>
            <a:endParaRPr/>
          </a:p>
          <a:p>
            <a:pPr marL="0" lvl="0" indent="0">
              <a:spcBef>
                <a:spcPts val="0"/>
              </a:spcBef>
              <a:spcAft>
                <a:spcPts val="0"/>
              </a:spcAft>
              <a:buNone/>
            </a:pPr>
            <a:r>
              <a:rPr lang="en"/>
              <a:t>Dist.. many hq in MA like Reebok, Converse, Smith &amp; Wesson, Yankee Candle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Shape 34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9" name="Shape 34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3"/>
        </a:solidFill>
        <a:effectLst/>
      </p:bgPr>
    </p:bg>
    <p:spTree>
      <p:nvGrpSpPr>
        <p:cNvPr id="1" name="Shape 9"/>
        <p:cNvGrpSpPr/>
        <p:nvPr/>
      </p:nvGrpSpPr>
      <p:grpSpPr>
        <a:xfrm>
          <a:off x="0" y="0"/>
          <a:ext cx="0" cy="0"/>
          <a:chOff x="0" y="0"/>
          <a:chExt cx="0" cy="0"/>
        </a:xfrm>
      </p:grpSpPr>
      <p:grpSp>
        <p:nvGrpSpPr>
          <p:cNvPr id="10" name="Shape 10"/>
          <p:cNvGrpSpPr/>
          <p:nvPr/>
        </p:nvGrpSpPr>
        <p:grpSpPr>
          <a:xfrm>
            <a:off x="7343003" y="3409675"/>
            <a:ext cx="1691422" cy="1732548"/>
            <a:chOff x="7343003" y="3409675"/>
            <a:chExt cx="1691422" cy="1732548"/>
          </a:xfrm>
        </p:grpSpPr>
        <p:grpSp>
          <p:nvGrpSpPr>
            <p:cNvPr id="11" name="Shape 11"/>
            <p:cNvGrpSpPr/>
            <p:nvPr/>
          </p:nvGrpSpPr>
          <p:grpSpPr>
            <a:xfrm>
              <a:off x="7343003" y="4453711"/>
              <a:ext cx="316800" cy="688513"/>
              <a:chOff x="7343003" y="4453711"/>
              <a:chExt cx="316800" cy="688513"/>
            </a:xfrm>
          </p:grpSpPr>
          <p:sp>
            <p:nvSpPr>
              <p:cNvPr id="12" name="Shape 1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Shape 13"/>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4" name="Shape 14"/>
            <p:cNvGrpSpPr/>
            <p:nvPr/>
          </p:nvGrpSpPr>
          <p:grpSpPr>
            <a:xfrm>
              <a:off x="7801210" y="4105700"/>
              <a:ext cx="316800" cy="1036523"/>
              <a:chOff x="7801210" y="4105700"/>
              <a:chExt cx="316800" cy="1036523"/>
            </a:xfrm>
          </p:grpSpPr>
          <p:sp>
            <p:nvSpPr>
              <p:cNvPr id="15" name="Shape 15"/>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 name="Shape 16"/>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Shape 17"/>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8" name="Shape 18"/>
            <p:cNvGrpSpPr/>
            <p:nvPr/>
          </p:nvGrpSpPr>
          <p:grpSpPr>
            <a:xfrm>
              <a:off x="8259418" y="3757688"/>
              <a:ext cx="316800" cy="1384535"/>
              <a:chOff x="8259418" y="3757688"/>
              <a:chExt cx="316800" cy="1384535"/>
            </a:xfrm>
          </p:grpSpPr>
          <p:sp>
            <p:nvSpPr>
              <p:cNvPr id="19" name="Shape 19"/>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20"/>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21"/>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 name="Shape 2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3" name="Shape 23"/>
            <p:cNvGrpSpPr/>
            <p:nvPr/>
          </p:nvGrpSpPr>
          <p:grpSpPr>
            <a:xfrm>
              <a:off x="8717625" y="3409675"/>
              <a:ext cx="316800" cy="1732548"/>
              <a:chOff x="8717625" y="3409675"/>
              <a:chExt cx="316800" cy="1732548"/>
            </a:xfrm>
          </p:grpSpPr>
          <p:sp>
            <p:nvSpPr>
              <p:cNvPr id="24" name="Shape 24"/>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 name="Shape 25"/>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 name="Shape 26"/>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 name="Shape 27"/>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 name="Shape 28"/>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grpSp>
        <p:nvGrpSpPr>
          <p:cNvPr id="29" name="Shape 29"/>
          <p:cNvGrpSpPr/>
          <p:nvPr/>
        </p:nvGrpSpPr>
        <p:grpSpPr>
          <a:xfrm>
            <a:off x="5043503" y="0"/>
            <a:ext cx="3814072" cy="3839102"/>
            <a:chOff x="5043503" y="0"/>
            <a:chExt cx="3814072" cy="3839102"/>
          </a:xfrm>
        </p:grpSpPr>
        <p:sp>
          <p:nvSpPr>
            <p:cNvPr id="30" name="Shape 30"/>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 name="Shape 31"/>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32" name="Shape 32"/>
            <p:cNvGrpSpPr/>
            <p:nvPr/>
          </p:nvGrpSpPr>
          <p:grpSpPr>
            <a:xfrm>
              <a:off x="7647812" y="2704283"/>
              <a:ext cx="635219" cy="635219"/>
              <a:chOff x="6725724" y="2701260"/>
              <a:chExt cx="1208101" cy="1208100"/>
            </a:xfrm>
          </p:grpSpPr>
          <p:sp>
            <p:nvSpPr>
              <p:cNvPr id="33" name="Shape 33"/>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 name="Shape 34"/>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5" name="Shape 35"/>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6" name="Shape 36"/>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37" name="Shape 37"/>
            <p:cNvGrpSpPr/>
            <p:nvPr/>
          </p:nvGrpSpPr>
          <p:grpSpPr>
            <a:xfrm>
              <a:off x="7952720" y="179238"/>
              <a:ext cx="873165" cy="873003"/>
              <a:chOff x="7754428" y="208725"/>
              <a:chExt cx="541800" cy="541800"/>
            </a:xfrm>
          </p:grpSpPr>
          <p:sp>
            <p:nvSpPr>
              <p:cNvPr id="38" name="Shape 38"/>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9" name="Shape 39"/>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0" name="Shape 40"/>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 name="Shape 41"/>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 name="Shape 4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 name="Shape 43"/>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 name="Shape 44"/>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 name="Shape 45"/>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6" name="Shape 46"/>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Shape 47"/>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Shape 4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49"/>
        <p:cNvGrpSpPr/>
        <p:nvPr/>
      </p:nvGrpSpPr>
      <p:grpSpPr>
        <a:xfrm>
          <a:off x="0" y="0"/>
          <a:ext cx="0" cy="0"/>
          <a:chOff x="0" y="0"/>
          <a:chExt cx="0" cy="0"/>
        </a:xfrm>
      </p:grpSpPr>
      <p:grpSp>
        <p:nvGrpSpPr>
          <p:cNvPr id="50" name="Shape 50"/>
          <p:cNvGrpSpPr/>
          <p:nvPr/>
        </p:nvGrpSpPr>
        <p:grpSpPr>
          <a:xfrm>
            <a:off x="146769" y="3406"/>
            <a:ext cx="1233215" cy="1384535"/>
            <a:chOff x="146769" y="3406"/>
            <a:chExt cx="1233215" cy="1384535"/>
          </a:xfrm>
        </p:grpSpPr>
        <p:grpSp>
          <p:nvGrpSpPr>
            <p:cNvPr id="51" name="Shape 51"/>
            <p:cNvGrpSpPr/>
            <p:nvPr/>
          </p:nvGrpSpPr>
          <p:grpSpPr>
            <a:xfrm>
              <a:off x="1063183" y="3406"/>
              <a:ext cx="316800" cy="688513"/>
              <a:chOff x="1063183" y="3406"/>
              <a:chExt cx="316800" cy="688513"/>
            </a:xfrm>
          </p:grpSpPr>
          <p:sp>
            <p:nvSpPr>
              <p:cNvPr id="52" name="Shape 52"/>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 name="Shape 5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4" name="Shape 54"/>
            <p:cNvGrpSpPr/>
            <p:nvPr/>
          </p:nvGrpSpPr>
          <p:grpSpPr>
            <a:xfrm>
              <a:off x="604976" y="3406"/>
              <a:ext cx="316800" cy="1036524"/>
              <a:chOff x="604976" y="3406"/>
              <a:chExt cx="316800" cy="1036524"/>
            </a:xfrm>
          </p:grpSpPr>
          <p:sp>
            <p:nvSpPr>
              <p:cNvPr id="55" name="Shape 55"/>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6" name="Shape 56"/>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7" name="Shape 57"/>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8" name="Shape 58"/>
            <p:cNvGrpSpPr/>
            <p:nvPr/>
          </p:nvGrpSpPr>
          <p:grpSpPr>
            <a:xfrm>
              <a:off x="146769" y="3406"/>
              <a:ext cx="316800" cy="1384535"/>
              <a:chOff x="146769" y="3406"/>
              <a:chExt cx="316800" cy="1384535"/>
            </a:xfrm>
          </p:grpSpPr>
          <p:sp>
            <p:nvSpPr>
              <p:cNvPr id="59" name="Shape 59"/>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0" name="Shape 60"/>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1" name="Shape 61"/>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2" name="Shape 62"/>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grpSp>
        <p:nvGrpSpPr>
          <p:cNvPr id="63" name="Shape 63"/>
          <p:cNvGrpSpPr/>
          <p:nvPr/>
        </p:nvGrpSpPr>
        <p:grpSpPr>
          <a:xfrm>
            <a:off x="6775084" y="2904008"/>
            <a:ext cx="2186148" cy="2239500"/>
            <a:chOff x="6775084" y="2904008"/>
            <a:chExt cx="2186148" cy="2239500"/>
          </a:xfrm>
        </p:grpSpPr>
        <p:grpSp>
          <p:nvGrpSpPr>
            <p:cNvPr id="64" name="Shape 64"/>
            <p:cNvGrpSpPr/>
            <p:nvPr/>
          </p:nvGrpSpPr>
          <p:grpSpPr>
            <a:xfrm>
              <a:off x="6775084" y="4253708"/>
              <a:ext cx="409500" cy="889800"/>
              <a:chOff x="6775084" y="4253708"/>
              <a:chExt cx="409500" cy="889800"/>
            </a:xfrm>
          </p:grpSpPr>
          <p:sp>
            <p:nvSpPr>
              <p:cNvPr id="65" name="Shape 65"/>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 name="Shape 66"/>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7" name="Shape 67"/>
            <p:cNvGrpSpPr/>
            <p:nvPr/>
          </p:nvGrpSpPr>
          <p:grpSpPr>
            <a:xfrm>
              <a:off x="7367299" y="3804008"/>
              <a:ext cx="409500" cy="1339500"/>
              <a:chOff x="7367299" y="3804008"/>
              <a:chExt cx="409500" cy="1339500"/>
            </a:xfrm>
          </p:grpSpPr>
          <p:sp>
            <p:nvSpPr>
              <p:cNvPr id="68" name="Shape 68"/>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9" name="Shape 69"/>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0" name="Shape 70"/>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1" name="Shape 71"/>
            <p:cNvGrpSpPr/>
            <p:nvPr/>
          </p:nvGrpSpPr>
          <p:grpSpPr>
            <a:xfrm>
              <a:off x="7959516" y="3354008"/>
              <a:ext cx="409500" cy="1789500"/>
              <a:chOff x="7959516" y="3354008"/>
              <a:chExt cx="409500" cy="1789500"/>
            </a:xfrm>
          </p:grpSpPr>
          <p:sp>
            <p:nvSpPr>
              <p:cNvPr id="72" name="Shape 72"/>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 name="Shape 7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 name="Shape 74"/>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 name="Shape 75"/>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6" name="Shape 76"/>
            <p:cNvGrpSpPr/>
            <p:nvPr/>
          </p:nvGrpSpPr>
          <p:grpSpPr>
            <a:xfrm>
              <a:off x="8551731" y="2904008"/>
              <a:ext cx="409500" cy="2239500"/>
              <a:chOff x="8551731" y="2904008"/>
              <a:chExt cx="409500" cy="2239500"/>
            </a:xfrm>
          </p:grpSpPr>
          <p:sp>
            <p:nvSpPr>
              <p:cNvPr id="77" name="Shape 77"/>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8" name="Shape 78"/>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 name="Shape 79"/>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0" name="Shape 80"/>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 name="Shape 81"/>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sp>
        <p:nvSpPr>
          <p:cNvPr id="82" name="Shape 82"/>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Shape 8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Shape 85"/>
          <p:cNvGrpSpPr/>
          <p:nvPr/>
        </p:nvGrpSpPr>
        <p:grpSpPr>
          <a:xfrm>
            <a:off x="625966" y="299376"/>
            <a:ext cx="999312" cy="999312"/>
            <a:chOff x="348199" y="179450"/>
            <a:chExt cx="1116300" cy="1116300"/>
          </a:xfrm>
        </p:grpSpPr>
        <p:sp>
          <p:nvSpPr>
            <p:cNvPr id="86" name="Shape 86"/>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7" name="Shape 87"/>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88" name="Shape 88"/>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Shape 89"/>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0" name="Shape 9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Shape 92"/>
          <p:cNvGrpSpPr/>
          <p:nvPr/>
        </p:nvGrpSpPr>
        <p:grpSpPr>
          <a:xfrm>
            <a:off x="625966" y="299376"/>
            <a:ext cx="999312" cy="999312"/>
            <a:chOff x="348199" y="179450"/>
            <a:chExt cx="1116300" cy="1116300"/>
          </a:xfrm>
        </p:grpSpPr>
        <p:sp>
          <p:nvSpPr>
            <p:cNvPr id="93" name="Shape 93"/>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4" name="Shape 94"/>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95" name="Shape 9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Shape 96"/>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7" name="Shape 97"/>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Shape 9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Shape 100"/>
          <p:cNvGrpSpPr/>
          <p:nvPr/>
        </p:nvGrpSpPr>
        <p:grpSpPr>
          <a:xfrm>
            <a:off x="625966" y="299376"/>
            <a:ext cx="999312" cy="999312"/>
            <a:chOff x="348199" y="179450"/>
            <a:chExt cx="1116300" cy="1116300"/>
          </a:xfrm>
        </p:grpSpPr>
        <p:sp>
          <p:nvSpPr>
            <p:cNvPr id="101" name="Shape 101"/>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2" name="Shape 102"/>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03" name="Shape 103"/>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Shape 10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Shape 106"/>
          <p:cNvGrpSpPr/>
          <p:nvPr/>
        </p:nvGrpSpPr>
        <p:grpSpPr>
          <a:xfrm>
            <a:off x="625966" y="299376"/>
            <a:ext cx="999312" cy="999312"/>
            <a:chOff x="348199" y="179450"/>
            <a:chExt cx="1116300" cy="1116300"/>
          </a:xfrm>
        </p:grpSpPr>
        <p:sp>
          <p:nvSpPr>
            <p:cNvPr id="107" name="Shape 10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8" name="Shape 108"/>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09" name="Shape 109"/>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Shape 110"/>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1" name="Shape 1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1"/>
        </a:solidFill>
        <a:effectLst/>
      </p:bgPr>
    </p:bg>
    <p:spTree>
      <p:nvGrpSpPr>
        <p:cNvPr id="1" name="Shape 112"/>
        <p:cNvGrpSpPr/>
        <p:nvPr/>
      </p:nvGrpSpPr>
      <p:grpSpPr>
        <a:xfrm>
          <a:off x="0" y="0"/>
          <a:ext cx="0" cy="0"/>
          <a:chOff x="0" y="0"/>
          <a:chExt cx="0" cy="0"/>
        </a:xfrm>
      </p:grpSpPr>
      <p:grpSp>
        <p:nvGrpSpPr>
          <p:cNvPr id="113" name="Shape 113"/>
          <p:cNvGrpSpPr/>
          <p:nvPr/>
        </p:nvGrpSpPr>
        <p:grpSpPr>
          <a:xfrm>
            <a:off x="6866714" y="1306"/>
            <a:ext cx="2267451" cy="2601690"/>
            <a:chOff x="6790514" y="1306"/>
            <a:chExt cx="2267451" cy="2601690"/>
          </a:xfrm>
        </p:grpSpPr>
        <p:grpSp>
          <p:nvGrpSpPr>
            <p:cNvPr id="114" name="Shape 114"/>
            <p:cNvGrpSpPr/>
            <p:nvPr/>
          </p:nvGrpSpPr>
          <p:grpSpPr>
            <a:xfrm>
              <a:off x="7067465" y="1306"/>
              <a:ext cx="1990500" cy="1990200"/>
              <a:chOff x="7067465" y="1306"/>
              <a:chExt cx="1990500" cy="1990200"/>
            </a:xfrm>
          </p:grpSpPr>
          <p:sp>
            <p:nvSpPr>
              <p:cNvPr id="115" name="Shape 115"/>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6" name="Shape 116"/>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7" name="Shape 117"/>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18" name="Shape 118"/>
            <p:cNvGrpSpPr/>
            <p:nvPr/>
          </p:nvGrpSpPr>
          <p:grpSpPr>
            <a:xfrm>
              <a:off x="8207126" y="1807996"/>
              <a:ext cx="795000" cy="795000"/>
              <a:chOff x="8207126" y="1807996"/>
              <a:chExt cx="795000" cy="795000"/>
            </a:xfrm>
          </p:grpSpPr>
          <p:sp>
            <p:nvSpPr>
              <p:cNvPr id="119" name="Shape 119"/>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0" name="Shape 120"/>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1" name="Shape 121"/>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22" name="Shape 122"/>
            <p:cNvGrpSpPr/>
            <p:nvPr/>
          </p:nvGrpSpPr>
          <p:grpSpPr>
            <a:xfrm>
              <a:off x="6790514" y="118857"/>
              <a:ext cx="548700" cy="548700"/>
              <a:chOff x="6790514" y="118857"/>
              <a:chExt cx="548700" cy="548700"/>
            </a:xfrm>
          </p:grpSpPr>
          <p:sp>
            <p:nvSpPr>
              <p:cNvPr id="123" name="Shape 123"/>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4" name="Shape 124"/>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sp>
        <p:nvSpPr>
          <p:cNvPr id="125" name="Shape 125"/>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Shape 12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Shape 128"/>
          <p:cNvGrpSpPr/>
          <p:nvPr/>
        </p:nvGrpSpPr>
        <p:grpSpPr>
          <a:xfrm>
            <a:off x="625966" y="299376"/>
            <a:ext cx="999312" cy="999312"/>
            <a:chOff x="348199" y="179450"/>
            <a:chExt cx="1116300" cy="1116300"/>
          </a:xfrm>
        </p:grpSpPr>
        <p:sp>
          <p:nvSpPr>
            <p:cNvPr id="129" name="Shape 129"/>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0" name="Shape 130"/>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31" name="Shape 131"/>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Shape 132"/>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Shape 133"/>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34" name="Shape 13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Shape 136"/>
          <p:cNvGrpSpPr/>
          <p:nvPr/>
        </p:nvGrpSpPr>
        <p:grpSpPr>
          <a:xfrm>
            <a:off x="713373" y="3847119"/>
            <a:ext cx="825392" cy="825392"/>
            <a:chOff x="348199" y="179450"/>
            <a:chExt cx="1116300" cy="1116300"/>
          </a:xfrm>
        </p:grpSpPr>
        <p:sp>
          <p:nvSpPr>
            <p:cNvPr id="137" name="Shape 13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8" name="Shape 138"/>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39" name="Shape 139"/>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lstStyle>
            <a:lvl1pPr marL="457200" lvl="0" indent="-228600">
              <a:lnSpc>
                <a:spcPct val="100000"/>
              </a:lnSpc>
              <a:spcBef>
                <a:spcPts val="0"/>
              </a:spcBef>
              <a:spcAft>
                <a:spcPts val="0"/>
              </a:spcAft>
              <a:buSzPts val="1300"/>
              <a:buNone/>
              <a:defRPr/>
            </a:lvl1pPr>
          </a:lstStyle>
          <a:p>
            <a:endParaRPr/>
          </a:p>
        </p:txBody>
      </p:sp>
      <p:sp>
        <p:nvSpPr>
          <p:cNvPr id="140" name="Shape 14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41"/>
        <p:cNvGrpSpPr/>
        <p:nvPr/>
      </p:nvGrpSpPr>
      <p:grpSpPr>
        <a:xfrm>
          <a:off x="0" y="0"/>
          <a:ext cx="0" cy="0"/>
          <a:chOff x="0" y="0"/>
          <a:chExt cx="0" cy="0"/>
        </a:xfrm>
      </p:grpSpPr>
      <p:grpSp>
        <p:nvGrpSpPr>
          <p:cNvPr id="142" name="Shape 142"/>
          <p:cNvGrpSpPr/>
          <p:nvPr/>
        </p:nvGrpSpPr>
        <p:grpSpPr>
          <a:xfrm>
            <a:off x="52" y="4099200"/>
            <a:ext cx="9144036" cy="1044300"/>
            <a:chOff x="52" y="4099200"/>
            <a:chExt cx="9144036" cy="1044300"/>
          </a:xfrm>
        </p:grpSpPr>
        <p:grpSp>
          <p:nvGrpSpPr>
            <p:cNvPr id="143" name="Shape 143"/>
            <p:cNvGrpSpPr/>
            <p:nvPr/>
          </p:nvGrpSpPr>
          <p:grpSpPr>
            <a:xfrm>
              <a:off x="52" y="4309200"/>
              <a:ext cx="231622" cy="834300"/>
              <a:chOff x="2688737" y="4301380"/>
              <a:chExt cx="231900" cy="834300"/>
            </a:xfrm>
          </p:grpSpPr>
          <p:sp>
            <p:nvSpPr>
              <p:cNvPr id="144" name="Shape 144"/>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5" name="Shape 145"/>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6" name="Shape 146"/>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7" name="Shape 147"/>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48" name="Shape 148"/>
            <p:cNvGrpSpPr/>
            <p:nvPr/>
          </p:nvGrpSpPr>
          <p:grpSpPr>
            <a:xfrm>
              <a:off x="371406" y="4099200"/>
              <a:ext cx="231622" cy="1044300"/>
              <a:chOff x="2688737" y="4091380"/>
              <a:chExt cx="231900" cy="1044300"/>
            </a:xfrm>
          </p:grpSpPr>
          <p:sp>
            <p:nvSpPr>
              <p:cNvPr id="149" name="Shape 149"/>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0" name="Shape 150"/>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1" name="Shape 15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2" name="Shape 152"/>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3" name="Shape 153"/>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54" name="Shape 154"/>
            <p:cNvGrpSpPr/>
            <p:nvPr/>
          </p:nvGrpSpPr>
          <p:grpSpPr>
            <a:xfrm>
              <a:off x="742761" y="4309200"/>
              <a:ext cx="231622" cy="834300"/>
              <a:chOff x="2688737" y="4301380"/>
              <a:chExt cx="231900" cy="834300"/>
            </a:xfrm>
          </p:grpSpPr>
          <p:sp>
            <p:nvSpPr>
              <p:cNvPr id="155" name="Shape 155"/>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6" name="Shape 156"/>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7" name="Shape 157"/>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8" name="Shape 158"/>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59" name="Shape 159"/>
            <p:cNvGrpSpPr/>
            <p:nvPr/>
          </p:nvGrpSpPr>
          <p:grpSpPr>
            <a:xfrm>
              <a:off x="1114115" y="4518900"/>
              <a:ext cx="231622" cy="624600"/>
              <a:chOff x="2688737" y="4511080"/>
              <a:chExt cx="231900" cy="624600"/>
            </a:xfrm>
          </p:grpSpPr>
          <p:sp>
            <p:nvSpPr>
              <p:cNvPr id="160" name="Shape 160"/>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Shape 16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Shape 162"/>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63" name="Shape 163"/>
            <p:cNvGrpSpPr/>
            <p:nvPr/>
          </p:nvGrpSpPr>
          <p:grpSpPr>
            <a:xfrm>
              <a:off x="1856753" y="4099200"/>
              <a:ext cx="231600" cy="1044300"/>
              <a:chOff x="1856753" y="4099200"/>
              <a:chExt cx="231600" cy="1044300"/>
            </a:xfrm>
          </p:grpSpPr>
          <p:sp>
            <p:nvSpPr>
              <p:cNvPr id="164" name="Shape 164"/>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5" name="Shape 165"/>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6" name="Shape 166"/>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7" name="Shape 167"/>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8" name="Shape 168"/>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69" name="Shape 169"/>
            <p:cNvGrpSpPr/>
            <p:nvPr/>
          </p:nvGrpSpPr>
          <p:grpSpPr>
            <a:xfrm>
              <a:off x="2228107" y="4309200"/>
              <a:ext cx="231600" cy="834300"/>
              <a:chOff x="2228107" y="4309200"/>
              <a:chExt cx="231600" cy="834300"/>
            </a:xfrm>
          </p:grpSpPr>
          <p:sp>
            <p:nvSpPr>
              <p:cNvPr id="170" name="Shape 170"/>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1" name="Shape 17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2" name="Shape 172"/>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3" name="Shape 173"/>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74" name="Shape 174"/>
            <p:cNvGrpSpPr/>
            <p:nvPr/>
          </p:nvGrpSpPr>
          <p:grpSpPr>
            <a:xfrm>
              <a:off x="2599462" y="4518900"/>
              <a:ext cx="231600" cy="624600"/>
              <a:chOff x="2599462" y="4518900"/>
              <a:chExt cx="231600" cy="624600"/>
            </a:xfrm>
          </p:grpSpPr>
          <p:sp>
            <p:nvSpPr>
              <p:cNvPr id="175" name="Shape 175"/>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6" name="Shape 176"/>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7" name="Shape 177"/>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78" name="Shape 178"/>
            <p:cNvGrpSpPr/>
            <p:nvPr/>
          </p:nvGrpSpPr>
          <p:grpSpPr>
            <a:xfrm>
              <a:off x="3342171" y="4099200"/>
              <a:ext cx="231600" cy="1044300"/>
              <a:chOff x="3342171" y="4099200"/>
              <a:chExt cx="231600" cy="1044300"/>
            </a:xfrm>
          </p:grpSpPr>
          <p:sp>
            <p:nvSpPr>
              <p:cNvPr id="179" name="Shape 179"/>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0" name="Shape 180"/>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1" name="Shape 18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2" name="Shape 182"/>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3" name="Shape 183"/>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84" name="Shape 184"/>
            <p:cNvGrpSpPr/>
            <p:nvPr/>
          </p:nvGrpSpPr>
          <p:grpSpPr>
            <a:xfrm>
              <a:off x="3713525" y="4309200"/>
              <a:ext cx="231600" cy="834300"/>
              <a:chOff x="3713525" y="4309200"/>
              <a:chExt cx="231600" cy="834300"/>
            </a:xfrm>
          </p:grpSpPr>
          <p:sp>
            <p:nvSpPr>
              <p:cNvPr id="185" name="Shape 185"/>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6" name="Shape 186"/>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7" name="Shape 187"/>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8" name="Shape 188"/>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89" name="Shape 189"/>
            <p:cNvGrpSpPr/>
            <p:nvPr/>
          </p:nvGrpSpPr>
          <p:grpSpPr>
            <a:xfrm>
              <a:off x="1485398" y="4309200"/>
              <a:ext cx="231600" cy="834300"/>
              <a:chOff x="1485398" y="4309200"/>
              <a:chExt cx="231600" cy="834300"/>
            </a:xfrm>
          </p:grpSpPr>
          <p:sp>
            <p:nvSpPr>
              <p:cNvPr id="190" name="Shape 190"/>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1" name="Shape 19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2" name="Shape 192"/>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3" name="Shape 193"/>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94" name="Shape 194"/>
            <p:cNvGrpSpPr/>
            <p:nvPr/>
          </p:nvGrpSpPr>
          <p:grpSpPr>
            <a:xfrm>
              <a:off x="4084879" y="4518900"/>
              <a:ext cx="231600" cy="624600"/>
              <a:chOff x="4084879" y="4518900"/>
              <a:chExt cx="231600" cy="624600"/>
            </a:xfrm>
          </p:grpSpPr>
          <p:sp>
            <p:nvSpPr>
              <p:cNvPr id="195" name="Shape 195"/>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6" name="Shape 196"/>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7" name="Shape 197"/>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98" name="Shape 198"/>
            <p:cNvGrpSpPr/>
            <p:nvPr/>
          </p:nvGrpSpPr>
          <p:grpSpPr>
            <a:xfrm>
              <a:off x="2970816" y="4309200"/>
              <a:ext cx="231600" cy="834300"/>
              <a:chOff x="2970816" y="4309200"/>
              <a:chExt cx="231600" cy="834300"/>
            </a:xfrm>
          </p:grpSpPr>
          <p:sp>
            <p:nvSpPr>
              <p:cNvPr id="199" name="Shape 199"/>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0" name="Shape 200"/>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1" name="Shape 20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2" name="Shape 202"/>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03" name="Shape 203"/>
            <p:cNvGrpSpPr/>
            <p:nvPr/>
          </p:nvGrpSpPr>
          <p:grpSpPr>
            <a:xfrm>
              <a:off x="4456234" y="4309200"/>
              <a:ext cx="231600" cy="834300"/>
              <a:chOff x="4456234" y="4309200"/>
              <a:chExt cx="231600" cy="834300"/>
            </a:xfrm>
          </p:grpSpPr>
          <p:sp>
            <p:nvSpPr>
              <p:cNvPr id="204" name="Shape 204"/>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5" name="Shape 205"/>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6" name="Shape 206"/>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7" name="Shape 207"/>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08" name="Shape 208"/>
            <p:cNvGrpSpPr/>
            <p:nvPr/>
          </p:nvGrpSpPr>
          <p:grpSpPr>
            <a:xfrm>
              <a:off x="4827588" y="4099200"/>
              <a:ext cx="231600" cy="1044300"/>
              <a:chOff x="4827588" y="4099200"/>
              <a:chExt cx="231600" cy="1044300"/>
            </a:xfrm>
          </p:grpSpPr>
          <p:sp>
            <p:nvSpPr>
              <p:cNvPr id="209" name="Shape 209"/>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0" name="Shape 210"/>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1" name="Shape 2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2" name="Shape 212"/>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3" name="Shape 213"/>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14" name="Shape 214"/>
            <p:cNvGrpSpPr/>
            <p:nvPr/>
          </p:nvGrpSpPr>
          <p:grpSpPr>
            <a:xfrm>
              <a:off x="5198943" y="4309200"/>
              <a:ext cx="231600" cy="834300"/>
              <a:chOff x="5198943" y="4309200"/>
              <a:chExt cx="231600" cy="834300"/>
            </a:xfrm>
          </p:grpSpPr>
          <p:sp>
            <p:nvSpPr>
              <p:cNvPr id="215" name="Shape 215"/>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6" name="Shape 216"/>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7" name="Shape 217"/>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8" name="Shape 218"/>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19" name="Shape 219"/>
            <p:cNvGrpSpPr/>
            <p:nvPr/>
          </p:nvGrpSpPr>
          <p:grpSpPr>
            <a:xfrm>
              <a:off x="5570297" y="4518900"/>
              <a:ext cx="231600" cy="624600"/>
              <a:chOff x="5570297" y="4518900"/>
              <a:chExt cx="231600" cy="624600"/>
            </a:xfrm>
          </p:grpSpPr>
          <p:sp>
            <p:nvSpPr>
              <p:cNvPr id="220" name="Shape 220"/>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1" name="Shape 22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2" name="Shape 222"/>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23" name="Shape 223"/>
            <p:cNvGrpSpPr/>
            <p:nvPr/>
          </p:nvGrpSpPr>
          <p:grpSpPr>
            <a:xfrm>
              <a:off x="5941652" y="4309200"/>
              <a:ext cx="231600" cy="834300"/>
              <a:chOff x="5941652" y="4309200"/>
              <a:chExt cx="231600" cy="834300"/>
            </a:xfrm>
          </p:grpSpPr>
          <p:sp>
            <p:nvSpPr>
              <p:cNvPr id="224" name="Shape 224"/>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5" name="Shape 225"/>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6" name="Shape 226"/>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7" name="Shape 227"/>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28" name="Shape 228"/>
            <p:cNvGrpSpPr/>
            <p:nvPr/>
          </p:nvGrpSpPr>
          <p:grpSpPr>
            <a:xfrm>
              <a:off x="6313006" y="4099200"/>
              <a:ext cx="231600" cy="1044300"/>
              <a:chOff x="6313006" y="4099200"/>
              <a:chExt cx="231600" cy="1044300"/>
            </a:xfrm>
          </p:grpSpPr>
          <p:sp>
            <p:nvSpPr>
              <p:cNvPr id="229" name="Shape 229"/>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0" name="Shape 230"/>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1" name="Shape 23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2" name="Shape 232"/>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3" name="Shape 233"/>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34" name="Shape 234"/>
            <p:cNvGrpSpPr/>
            <p:nvPr/>
          </p:nvGrpSpPr>
          <p:grpSpPr>
            <a:xfrm>
              <a:off x="6684361" y="4309200"/>
              <a:ext cx="231600" cy="834300"/>
              <a:chOff x="6684361" y="4309200"/>
              <a:chExt cx="231600" cy="834300"/>
            </a:xfrm>
          </p:grpSpPr>
          <p:sp>
            <p:nvSpPr>
              <p:cNvPr id="235" name="Shape 235"/>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6" name="Shape 236"/>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7" name="Shape 237"/>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8" name="Shape 238"/>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39" name="Shape 239"/>
            <p:cNvGrpSpPr/>
            <p:nvPr/>
          </p:nvGrpSpPr>
          <p:grpSpPr>
            <a:xfrm>
              <a:off x="7055715" y="4518900"/>
              <a:ext cx="231600" cy="624600"/>
              <a:chOff x="7055715" y="4518900"/>
              <a:chExt cx="231600" cy="624600"/>
            </a:xfrm>
          </p:grpSpPr>
          <p:sp>
            <p:nvSpPr>
              <p:cNvPr id="240" name="Shape 240"/>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1" name="Shape 24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2" name="Shape 242"/>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43" name="Shape 243"/>
            <p:cNvGrpSpPr/>
            <p:nvPr/>
          </p:nvGrpSpPr>
          <p:grpSpPr>
            <a:xfrm>
              <a:off x="7798424" y="4099200"/>
              <a:ext cx="231600" cy="1044300"/>
              <a:chOff x="7798424" y="4099200"/>
              <a:chExt cx="231600" cy="1044300"/>
            </a:xfrm>
          </p:grpSpPr>
          <p:sp>
            <p:nvSpPr>
              <p:cNvPr id="244" name="Shape 244"/>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5" name="Shape 245"/>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6" name="Shape 246"/>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7" name="Shape 247"/>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8" name="Shape 248"/>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49" name="Shape 249"/>
            <p:cNvGrpSpPr/>
            <p:nvPr/>
          </p:nvGrpSpPr>
          <p:grpSpPr>
            <a:xfrm>
              <a:off x="8169779" y="4309200"/>
              <a:ext cx="231600" cy="834300"/>
              <a:chOff x="8169779" y="4309200"/>
              <a:chExt cx="231600" cy="834300"/>
            </a:xfrm>
          </p:grpSpPr>
          <p:sp>
            <p:nvSpPr>
              <p:cNvPr id="250" name="Shape 250"/>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1" name="Shape 25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2" name="Shape 252"/>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3" name="Shape 253"/>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54" name="Shape 254"/>
            <p:cNvGrpSpPr/>
            <p:nvPr/>
          </p:nvGrpSpPr>
          <p:grpSpPr>
            <a:xfrm>
              <a:off x="7427070" y="4309200"/>
              <a:ext cx="231600" cy="834300"/>
              <a:chOff x="7427070" y="4309200"/>
              <a:chExt cx="231600" cy="834300"/>
            </a:xfrm>
          </p:grpSpPr>
          <p:sp>
            <p:nvSpPr>
              <p:cNvPr id="255" name="Shape 255"/>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6" name="Shape 256"/>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7" name="Shape 257"/>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8" name="Shape 258"/>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59" name="Shape 259"/>
            <p:cNvGrpSpPr/>
            <p:nvPr/>
          </p:nvGrpSpPr>
          <p:grpSpPr>
            <a:xfrm>
              <a:off x="8541133" y="4518900"/>
              <a:ext cx="231600" cy="624600"/>
              <a:chOff x="8541133" y="4518900"/>
              <a:chExt cx="231600" cy="624600"/>
            </a:xfrm>
          </p:grpSpPr>
          <p:sp>
            <p:nvSpPr>
              <p:cNvPr id="260" name="Shape 260"/>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1" name="Shape 26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2" name="Shape 262"/>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63" name="Shape 263"/>
            <p:cNvGrpSpPr/>
            <p:nvPr/>
          </p:nvGrpSpPr>
          <p:grpSpPr>
            <a:xfrm>
              <a:off x="8912488" y="4309200"/>
              <a:ext cx="231600" cy="834300"/>
              <a:chOff x="8912488" y="4309200"/>
              <a:chExt cx="231600" cy="834300"/>
            </a:xfrm>
          </p:grpSpPr>
          <p:sp>
            <p:nvSpPr>
              <p:cNvPr id="264" name="Shape 264"/>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5" name="Shape 265"/>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6" name="Shape 266"/>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7" name="Shape 267"/>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sp>
        <p:nvSpPr>
          <p:cNvPr id="268" name="Shape 268"/>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Shape 269"/>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1600"/>
              </a:spcBef>
              <a:spcAft>
                <a:spcPts val="0"/>
              </a:spcAft>
              <a:buClr>
                <a:schemeClr val="lt1"/>
              </a:buClr>
              <a:buSzPts val="1100"/>
              <a:buChar char="○"/>
              <a:defRPr>
                <a:solidFill>
                  <a:schemeClr val="lt1"/>
                </a:solidFill>
              </a:defRPr>
            </a:lvl2pPr>
            <a:lvl3pPr marL="1371600" lvl="2" indent="-298450" algn="ctr">
              <a:spcBef>
                <a:spcPts val="1600"/>
              </a:spcBef>
              <a:spcAft>
                <a:spcPts val="0"/>
              </a:spcAft>
              <a:buClr>
                <a:schemeClr val="lt1"/>
              </a:buClr>
              <a:buSzPts val="1100"/>
              <a:buChar char="■"/>
              <a:defRPr>
                <a:solidFill>
                  <a:schemeClr val="lt1"/>
                </a:solidFill>
              </a:defRPr>
            </a:lvl3pPr>
            <a:lvl4pPr marL="1828800" lvl="3" indent="-298450" algn="ctr">
              <a:spcBef>
                <a:spcPts val="1600"/>
              </a:spcBef>
              <a:spcAft>
                <a:spcPts val="0"/>
              </a:spcAft>
              <a:buClr>
                <a:schemeClr val="lt1"/>
              </a:buClr>
              <a:buSzPts val="1100"/>
              <a:buChar char="●"/>
              <a:defRPr>
                <a:solidFill>
                  <a:schemeClr val="lt1"/>
                </a:solidFill>
              </a:defRPr>
            </a:lvl4pPr>
            <a:lvl5pPr marL="2286000" lvl="4" indent="-298450" algn="ctr">
              <a:spcBef>
                <a:spcPts val="1600"/>
              </a:spcBef>
              <a:spcAft>
                <a:spcPts val="0"/>
              </a:spcAft>
              <a:buClr>
                <a:schemeClr val="lt1"/>
              </a:buClr>
              <a:buSzPts val="1100"/>
              <a:buChar char="○"/>
              <a:defRPr>
                <a:solidFill>
                  <a:schemeClr val="lt1"/>
                </a:solidFill>
              </a:defRPr>
            </a:lvl5pPr>
            <a:lvl6pPr marL="2743200" lvl="5" indent="-298450" algn="ctr">
              <a:spcBef>
                <a:spcPts val="1600"/>
              </a:spcBef>
              <a:spcAft>
                <a:spcPts val="0"/>
              </a:spcAft>
              <a:buClr>
                <a:schemeClr val="lt1"/>
              </a:buClr>
              <a:buSzPts val="1100"/>
              <a:buChar char="■"/>
              <a:defRPr>
                <a:solidFill>
                  <a:schemeClr val="lt1"/>
                </a:solidFill>
              </a:defRPr>
            </a:lvl6pPr>
            <a:lvl7pPr marL="3200400" lvl="6" indent="-298450" algn="ctr">
              <a:spcBef>
                <a:spcPts val="1600"/>
              </a:spcBef>
              <a:spcAft>
                <a:spcPts val="0"/>
              </a:spcAft>
              <a:buClr>
                <a:schemeClr val="lt1"/>
              </a:buClr>
              <a:buSzPts val="1100"/>
              <a:buChar char="●"/>
              <a:defRPr>
                <a:solidFill>
                  <a:schemeClr val="lt1"/>
                </a:solidFill>
              </a:defRPr>
            </a:lvl7pPr>
            <a:lvl8pPr marL="3657600" lvl="7" indent="-298450" algn="ctr">
              <a:spcBef>
                <a:spcPts val="1600"/>
              </a:spcBef>
              <a:spcAft>
                <a:spcPts val="0"/>
              </a:spcAft>
              <a:buClr>
                <a:schemeClr val="lt1"/>
              </a:buClr>
              <a:buSzPts val="1100"/>
              <a:buChar char="○"/>
              <a:defRPr>
                <a:solidFill>
                  <a:schemeClr val="lt1"/>
                </a:solidFill>
              </a:defRPr>
            </a:lvl8pPr>
            <a:lvl9pPr marL="4114800" lvl="8" indent="-298450" algn="ctr">
              <a:spcBef>
                <a:spcPts val="1600"/>
              </a:spcBef>
              <a:spcAft>
                <a:spcPts val="1600"/>
              </a:spcAft>
              <a:buClr>
                <a:schemeClr val="lt1"/>
              </a:buClr>
              <a:buSzPts val="1100"/>
              <a:buChar char="■"/>
              <a:defRPr>
                <a:solidFill>
                  <a:schemeClr val="lt1"/>
                </a:solidFill>
              </a:defRPr>
            </a:lvl9pPr>
          </a:lstStyle>
          <a:p>
            <a:endParaRPr/>
          </a:p>
        </p:txBody>
      </p:sp>
      <p:sp>
        <p:nvSpPr>
          <p:cNvPr id="270" name="Shape 27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Shape 27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Shape 8"/>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www.ranker.com/list/companies-headquartered-in-massachusetts/the-working-man" TargetMode="External"/><Relationship Id="rId3" Type="http://schemas.openxmlformats.org/officeDocument/2006/relationships/hyperlink" Target="https://www.nyserda.ny.gov/Researchers-and-Policymakers/Electric-Vehicles/Resources/Electric-Vehicle-Charging-Station-Data" TargetMode="External"/><Relationship Id="rId7" Type="http://schemas.openxmlformats.org/officeDocument/2006/relationships/hyperlink" Target="https://www.nyserda.ny.gov/-/media/Files/Programs/ChargeNY/EVSE-Cluster-Analysis.pdf"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ieeexplore.ieee.org/document/7368203/" TargetMode="External"/><Relationship Id="rId5" Type="http://schemas.openxmlformats.org/officeDocument/2006/relationships/hyperlink" Target="https://www.nyserda.ny.gov/Researchers-and-Policymakers/Electric-Vehicles/Resources/Best-Practice-Guides-for-Charging-Stations" TargetMode="External"/><Relationship Id="rId10" Type="http://schemas.openxmlformats.org/officeDocument/2006/relationships/hyperlink" Target="http://www.mdpi.com/2071-1050/9/4/484/pdf" TargetMode="External"/><Relationship Id="rId4" Type="http://schemas.openxmlformats.org/officeDocument/2006/relationships/hyperlink" Target="http://www.communitywalk.com/massachusetts_colleges_universities_map" TargetMode="External"/><Relationship Id="rId9" Type="http://schemas.openxmlformats.org/officeDocument/2006/relationships/hyperlink" Target="https://dl.acm.org/citation.cfm?id=283262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Electric Vehicle Stations Placement</a:t>
            </a:r>
            <a:endParaRPr/>
          </a:p>
        </p:txBody>
      </p:sp>
      <p:sp>
        <p:nvSpPr>
          <p:cNvPr id="278" name="Shape 278"/>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Walker Black, Bolaji Olagbegi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Research Findings- NYSERDA Deployment Program</a:t>
            </a:r>
            <a:endParaRPr/>
          </a:p>
        </p:txBody>
      </p:sp>
      <p:sp>
        <p:nvSpPr>
          <p:cNvPr id="284" name="Shape 284"/>
          <p:cNvSpPr txBox="1">
            <a:spLocks noGrp="1"/>
          </p:cNvSpPr>
          <p:nvPr>
            <p:ph type="body" idx="1"/>
          </p:nvPr>
        </p:nvSpPr>
        <p:spPr>
          <a:xfrm>
            <a:off x="1303800" y="1773600"/>
            <a:ext cx="7030500" cy="3019200"/>
          </a:xfrm>
          <a:prstGeom prst="rect">
            <a:avLst/>
          </a:prstGeom>
        </p:spPr>
        <p:txBody>
          <a:bodyPr spcFirstLastPara="1" wrap="square" lIns="91425" tIns="91425" rIns="91425" bIns="91425" anchor="t" anchorCtr="0">
            <a:noAutofit/>
          </a:bodyPr>
          <a:lstStyle/>
          <a:p>
            <a:pPr marL="457200" lvl="0" indent="-311150" rtl="0">
              <a:lnSpc>
                <a:spcPct val="150000"/>
              </a:lnSpc>
              <a:spcBef>
                <a:spcPts val="0"/>
              </a:spcBef>
              <a:spcAft>
                <a:spcPts val="0"/>
              </a:spcAft>
              <a:buSzPts val="1300"/>
              <a:buChar char="●"/>
            </a:pPr>
            <a:r>
              <a:rPr lang="en"/>
              <a:t> Installation costs ranged from $777-$32,400</a:t>
            </a:r>
            <a:endParaRPr/>
          </a:p>
          <a:p>
            <a:pPr marL="457200" lvl="0" indent="-311150" rtl="0">
              <a:lnSpc>
                <a:spcPct val="150000"/>
              </a:lnSpc>
              <a:spcBef>
                <a:spcPts val="0"/>
              </a:spcBef>
              <a:spcAft>
                <a:spcPts val="0"/>
              </a:spcAft>
              <a:buSzPts val="1300"/>
              <a:buChar char="●"/>
            </a:pPr>
            <a:r>
              <a:rPr lang="en"/>
              <a:t>In most cases, revenue generated by stations do not offset networking fees</a:t>
            </a:r>
            <a:endParaRPr/>
          </a:p>
          <a:p>
            <a:pPr marL="457200" lvl="0" indent="-311150" rtl="0">
              <a:lnSpc>
                <a:spcPct val="150000"/>
              </a:lnSpc>
              <a:spcBef>
                <a:spcPts val="0"/>
              </a:spcBef>
              <a:spcAft>
                <a:spcPts val="0"/>
              </a:spcAft>
              <a:buSzPts val="1300"/>
              <a:buChar char="●"/>
            </a:pPr>
            <a:r>
              <a:rPr lang="en"/>
              <a:t>EVs are only actively charging for about half the time they’re plugged in</a:t>
            </a:r>
            <a:endParaRPr/>
          </a:p>
          <a:p>
            <a:pPr marL="457200" lvl="0" indent="-311150" rtl="0">
              <a:lnSpc>
                <a:spcPct val="150000"/>
              </a:lnSpc>
              <a:spcBef>
                <a:spcPts val="0"/>
              </a:spcBef>
              <a:spcAft>
                <a:spcPts val="0"/>
              </a:spcAft>
              <a:buSzPts val="1300"/>
              <a:buChar char="●"/>
            </a:pPr>
            <a:r>
              <a:rPr lang="en"/>
              <a:t>Urban based EV charging stations occupied more often than suburban ones</a:t>
            </a:r>
            <a:endParaRPr/>
          </a:p>
          <a:p>
            <a:pPr marL="457200" lvl="0" indent="-311150" rtl="0">
              <a:lnSpc>
                <a:spcPct val="150000"/>
              </a:lnSpc>
              <a:spcBef>
                <a:spcPts val="0"/>
              </a:spcBef>
              <a:spcAft>
                <a:spcPts val="0"/>
              </a:spcAft>
              <a:buSzPts val="1300"/>
              <a:buChar char="●"/>
            </a:pPr>
            <a:r>
              <a:rPr lang="en"/>
              <a:t>Plug- in times vary based on location:</a:t>
            </a:r>
            <a:endParaRPr/>
          </a:p>
          <a:p>
            <a:pPr marL="457200" lvl="0" indent="-311150" rtl="0">
              <a:lnSpc>
                <a:spcPct val="150000"/>
              </a:lnSpc>
              <a:spcBef>
                <a:spcPts val="0"/>
              </a:spcBef>
              <a:spcAft>
                <a:spcPts val="0"/>
              </a:spcAft>
              <a:buSzPts val="1300"/>
              <a:buChar char="-"/>
            </a:pPr>
            <a:r>
              <a:rPr lang="en"/>
              <a:t>Shortest times were retail locations (1.3 hrs) and leisure destinations (3.7 hrs)</a:t>
            </a:r>
            <a:endParaRPr b="1"/>
          </a:p>
          <a:p>
            <a:pPr marL="457200" lvl="0" indent="-311150" rtl="0">
              <a:lnSpc>
                <a:spcPct val="150000"/>
              </a:lnSpc>
              <a:spcBef>
                <a:spcPts val="0"/>
              </a:spcBef>
              <a:spcAft>
                <a:spcPts val="0"/>
              </a:spcAft>
              <a:buSzPts val="1300"/>
              <a:buChar char="-"/>
            </a:pPr>
            <a:r>
              <a:rPr lang="en"/>
              <a:t>Median times were universities/ medical centers (4.8 hrs)</a:t>
            </a:r>
            <a:endParaRPr b="1"/>
          </a:p>
          <a:p>
            <a:pPr marL="457200" lvl="0" indent="-311150" rtl="0">
              <a:lnSpc>
                <a:spcPct val="150000"/>
              </a:lnSpc>
              <a:spcBef>
                <a:spcPts val="0"/>
              </a:spcBef>
              <a:spcAft>
                <a:spcPts val="0"/>
              </a:spcAft>
              <a:buSzPts val="1300"/>
              <a:buChar char="-"/>
            </a:pPr>
            <a:r>
              <a:rPr lang="en"/>
              <a:t>Longest times were workplaces (7.3 hrs) and parking garages (9.5 hrs)</a:t>
            </a:r>
            <a:endParaRPr/>
          </a:p>
          <a:p>
            <a:pPr marL="0" lvl="0" indent="457200" rtl="0">
              <a:lnSpc>
                <a:spcPct val="150000"/>
              </a:lnSpc>
              <a:spcBef>
                <a:spcPts val="1600"/>
              </a:spcBef>
              <a:spcAft>
                <a:spcPts val="1600"/>
              </a:spcAft>
              <a:buNone/>
            </a:pPr>
            <a:r>
              <a:rPr lang="en"/>
              <a:t>*Plug- in durations do not indicate amount of events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Shape 289"/>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Research Findings</a:t>
            </a:r>
            <a:endParaRPr/>
          </a:p>
        </p:txBody>
      </p:sp>
      <p:sp>
        <p:nvSpPr>
          <p:cNvPr id="290" name="Shape 290"/>
          <p:cNvSpPr txBox="1">
            <a:spLocks noGrp="1"/>
          </p:cNvSpPr>
          <p:nvPr>
            <p:ph type="body" idx="1"/>
          </p:nvPr>
        </p:nvSpPr>
        <p:spPr>
          <a:xfrm>
            <a:off x="1303800" y="1597875"/>
            <a:ext cx="7030500" cy="2933700"/>
          </a:xfrm>
          <a:prstGeom prst="rect">
            <a:avLst/>
          </a:prstGeom>
        </p:spPr>
        <p:txBody>
          <a:bodyPr spcFirstLastPara="1" wrap="square" lIns="91425" tIns="91425" rIns="91425" bIns="91425" anchor="t" anchorCtr="0">
            <a:noAutofit/>
          </a:bodyPr>
          <a:lstStyle/>
          <a:p>
            <a:pPr marL="0" lvl="0" indent="0" rtl="0">
              <a:lnSpc>
                <a:spcPct val="100000"/>
              </a:lnSpc>
              <a:spcBef>
                <a:spcPts val="0"/>
              </a:spcBef>
              <a:spcAft>
                <a:spcPts val="0"/>
              </a:spcAft>
              <a:buNone/>
            </a:pPr>
            <a:r>
              <a:rPr lang="en" sz="1800" b="1"/>
              <a:t>Ohio Case Study:</a:t>
            </a:r>
            <a:endParaRPr sz="1800" b="1"/>
          </a:p>
          <a:p>
            <a:pPr marL="457200" lvl="0" indent="-342900" rtl="0">
              <a:lnSpc>
                <a:spcPct val="150000"/>
              </a:lnSpc>
              <a:spcBef>
                <a:spcPts val="1600"/>
              </a:spcBef>
              <a:spcAft>
                <a:spcPts val="0"/>
              </a:spcAft>
              <a:buSzPts val="1800"/>
              <a:buChar char="●"/>
            </a:pPr>
            <a:r>
              <a:rPr lang="en" sz="1800"/>
              <a:t>A limited number of well placed charging stations can provide substantially similar coverage to a larger network</a:t>
            </a:r>
            <a:endParaRPr sz="1800"/>
          </a:p>
          <a:p>
            <a:pPr marL="457200" lvl="0" indent="-342900" rtl="0">
              <a:lnSpc>
                <a:spcPct val="150000"/>
              </a:lnSpc>
              <a:spcBef>
                <a:spcPts val="0"/>
              </a:spcBef>
              <a:spcAft>
                <a:spcPts val="0"/>
              </a:spcAft>
              <a:buSzPts val="1800"/>
              <a:buChar char="●"/>
            </a:pPr>
            <a:r>
              <a:rPr lang="en" sz="1800"/>
              <a:t>Optimal placement remains constant as network expands</a:t>
            </a:r>
            <a:endParaRPr sz="1800"/>
          </a:p>
          <a:p>
            <a:pPr marL="457200" lvl="0" indent="-342900" rtl="0">
              <a:lnSpc>
                <a:spcPct val="150000"/>
              </a:lnSpc>
              <a:spcBef>
                <a:spcPts val="0"/>
              </a:spcBef>
              <a:spcAft>
                <a:spcPts val="0"/>
              </a:spcAft>
              <a:buSzPts val="1800"/>
              <a:buChar char="●"/>
            </a:pPr>
            <a:r>
              <a:rPr lang="en" sz="1800"/>
              <a:t>Retail locations are the optimal sites for DC Fast chargers - Infrastructure in place and average connection is shortest</a:t>
            </a:r>
            <a:endParaRPr sz="1800"/>
          </a:p>
          <a:p>
            <a:pPr marL="0" lvl="0" indent="0" rtl="0">
              <a:lnSpc>
                <a:spcPct val="150000"/>
              </a:lnSpc>
              <a:spcBef>
                <a:spcPts val="1600"/>
              </a:spcBef>
              <a:spcAft>
                <a:spcPts val="1600"/>
              </a:spcAft>
              <a:buNone/>
            </a:pPr>
            <a:r>
              <a:rPr lang="en" sz="900"/>
              <a:t>Wu, F., Sioshansi, R., 2017. A stochastic-flow capturing model to optimize the location of fast-charging stations with uncertain electric vehicle flows. Transportation Research Part D: Transport and the Environment. 53 (May), 354-376</a:t>
            </a:r>
            <a:endParaRPr sz="9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Associated Costs</a:t>
            </a:r>
            <a:endParaRPr/>
          </a:p>
        </p:txBody>
      </p:sp>
      <p:sp>
        <p:nvSpPr>
          <p:cNvPr id="296" name="Shape 296"/>
          <p:cNvSpPr txBox="1">
            <a:spLocks noGrp="1"/>
          </p:cNvSpPr>
          <p:nvPr>
            <p:ph type="body" idx="1"/>
          </p:nvPr>
        </p:nvSpPr>
        <p:spPr>
          <a:xfrm>
            <a:off x="1303800" y="1732375"/>
            <a:ext cx="7030500" cy="2541600"/>
          </a:xfrm>
          <a:prstGeom prst="rect">
            <a:avLst/>
          </a:prstGeom>
        </p:spPr>
        <p:txBody>
          <a:bodyPr spcFirstLastPara="1" wrap="square" lIns="91425" tIns="91425" rIns="91425" bIns="91425" anchor="t" anchorCtr="0">
            <a:noAutofit/>
          </a:bodyPr>
          <a:lstStyle/>
          <a:p>
            <a:pPr marL="457200" lvl="0" indent="-317500" rtl="0">
              <a:lnSpc>
                <a:spcPct val="150000"/>
              </a:lnSpc>
              <a:spcBef>
                <a:spcPts val="0"/>
              </a:spcBef>
              <a:spcAft>
                <a:spcPts val="0"/>
              </a:spcAft>
              <a:buSzPts val="1400"/>
              <a:buChar char="●"/>
            </a:pPr>
            <a:r>
              <a:rPr lang="en" sz="1400"/>
              <a:t>Proximity of station to electrical panel</a:t>
            </a:r>
            <a:endParaRPr sz="1400"/>
          </a:p>
          <a:p>
            <a:pPr marL="457200" lvl="0" indent="-317500" rtl="0">
              <a:lnSpc>
                <a:spcPct val="150000"/>
              </a:lnSpc>
              <a:spcBef>
                <a:spcPts val="0"/>
              </a:spcBef>
              <a:spcAft>
                <a:spcPts val="0"/>
              </a:spcAft>
              <a:buSzPts val="1400"/>
              <a:buChar char="●"/>
            </a:pPr>
            <a:r>
              <a:rPr lang="en" sz="1400"/>
              <a:t>Whether a new electrical service panel must be added</a:t>
            </a:r>
            <a:endParaRPr sz="1400"/>
          </a:p>
          <a:p>
            <a:pPr marL="457200" lvl="0" indent="-317500" rtl="0">
              <a:lnSpc>
                <a:spcPct val="150000"/>
              </a:lnSpc>
              <a:spcBef>
                <a:spcPts val="0"/>
              </a:spcBef>
              <a:spcAft>
                <a:spcPts val="0"/>
              </a:spcAft>
              <a:buSzPts val="1400"/>
              <a:buChar char="●"/>
            </a:pPr>
            <a:r>
              <a:rPr lang="en" sz="1400"/>
              <a:t>Ground surface excavation required for underground conduit</a:t>
            </a:r>
            <a:endParaRPr sz="1400"/>
          </a:p>
          <a:p>
            <a:pPr marL="457200" lvl="0" indent="-317500" rtl="0">
              <a:lnSpc>
                <a:spcPct val="150000"/>
              </a:lnSpc>
              <a:spcBef>
                <a:spcPts val="0"/>
              </a:spcBef>
              <a:spcAft>
                <a:spcPts val="0"/>
              </a:spcAft>
              <a:buSzPts val="1400"/>
              <a:buChar char="●"/>
            </a:pPr>
            <a:r>
              <a:rPr lang="en" sz="1400"/>
              <a:t>Location within a state</a:t>
            </a:r>
            <a:endParaRPr sz="1400"/>
          </a:p>
          <a:p>
            <a:pPr marL="457200" lvl="0" indent="-317500" rtl="0">
              <a:lnSpc>
                <a:spcPct val="150000"/>
              </a:lnSpc>
              <a:spcBef>
                <a:spcPts val="0"/>
              </a:spcBef>
              <a:spcAft>
                <a:spcPts val="0"/>
              </a:spcAft>
              <a:buSzPts val="1400"/>
              <a:buChar char="●"/>
            </a:pPr>
            <a:r>
              <a:rPr lang="en" sz="1400"/>
              <a:t>Experience of installer</a:t>
            </a:r>
            <a:endParaRPr sz="1400"/>
          </a:p>
          <a:p>
            <a:pPr marL="457200" lvl="0" indent="-317500">
              <a:lnSpc>
                <a:spcPct val="150000"/>
              </a:lnSpc>
              <a:spcBef>
                <a:spcPts val="0"/>
              </a:spcBef>
              <a:spcAft>
                <a:spcPts val="0"/>
              </a:spcAft>
              <a:buSzPts val="1400"/>
              <a:buChar char="●"/>
            </a:pPr>
            <a:r>
              <a:rPr lang="en" sz="1400"/>
              <a:t>Balance between power generation and consumption, increased load tension</a:t>
            </a:r>
            <a:endParaRPr sz="1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Shape 301"/>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Key Considerations</a:t>
            </a:r>
            <a:endParaRPr/>
          </a:p>
        </p:txBody>
      </p:sp>
      <p:sp>
        <p:nvSpPr>
          <p:cNvPr id="302" name="Shape 302"/>
          <p:cNvSpPr txBox="1">
            <a:spLocks noGrp="1"/>
          </p:cNvSpPr>
          <p:nvPr>
            <p:ph type="body" idx="1"/>
          </p:nvPr>
        </p:nvSpPr>
        <p:spPr>
          <a:xfrm>
            <a:off x="1303800" y="1182800"/>
            <a:ext cx="7030500" cy="3827100"/>
          </a:xfrm>
          <a:prstGeom prst="rect">
            <a:avLst/>
          </a:prstGeom>
        </p:spPr>
        <p:txBody>
          <a:bodyPr spcFirstLastPara="1" wrap="square" lIns="91425" tIns="91425" rIns="91425" bIns="91425" anchor="t" anchorCtr="0">
            <a:noAutofit/>
          </a:bodyPr>
          <a:lstStyle/>
          <a:p>
            <a:pPr marL="457200" lvl="0" indent="-317500" rtl="0">
              <a:spcBef>
                <a:spcPts val="0"/>
              </a:spcBef>
              <a:spcAft>
                <a:spcPts val="0"/>
              </a:spcAft>
              <a:buSzPts val="1400"/>
              <a:buChar char="●"/>
            </a:pPr>
            <a:r>
              <a:rPr lang="en" sz="1400" b="1"/>
              <a:t>Charging demand</a:t>
            </a:r>
            <a:endParaRPr sz="1400" b="1"/>
          </a:p>
          <a:p>
            <a:pPr marL="457200" lvl="0" indent="-317500" rtl="0">
              <a:spcBef>
                <a:spcPts val="0"/>
              </a:spcBef>
              <a:spcAft>
                <a:spcPts val="0"/>
              </a:spcAft>
              <a:buSzPts val="1400"/>
              <a:buChar char="-"/>
            </a:pPr>
            <a:r>
              <a:rPr lang="en" sz="1400"/>
              <a:t>Traffic convenience vs expanding network</a:t>
            </a:r>
            <a:endParaRPr sz="1400"/>
          </a:p>
          <a:p>
            <a:pPr marL="457200" lvl="0" indent="-317500" rtl="0">
              <a:spcBef>
                <a:spcPts val="0"/>
              </a:spcBef>
              <a:spcAft>
                <a:spcPts val="0"/>
              </a:spcAft>
              <a:buSzPts val="1400"/>
              <a:buChar char="-"/>
            </a:pPr>
            <a:r>
              <a:rPr lang="en" sz="1400"/>
              <a:t>Emphasis on flow rather than destination</a:t>
            </a:r>
            <a:endParaRPr sz="1400"/>
          </a:p>
          <a:p>
            <a:pPr marL="457200" lvl="0" indent="-317500" rtl="0">
              <a:spcBef>
                <a:spcPts val="0"/>
              </a:spcBef>
              <a:spcAft>
                <a:spcPts val="0"/>
              </a:spcAft>
              <a:buSzPts val="1400"/>
              <a:buChar char="●"/>
            </a:pPr>
            <a:r>
              <a:rPr lang="en" sz="1400" b="1"/>
              <a:t>Impact on transmission and distribution network strength</a:t>
            </a:r>
            <a:endParaRPr sz="1400" b="1"/>
          </a:p>
          <a:p>
            <a:pPr marL="457200" lvl="0" indent="-317500" rtl="0">
              <a:spcBef>
                <a:spcPts val="0"/>
              </a:spcBef>
              <a:spcAft>
                <a:spcPts val="0"/>
              </a:spcAft>
              <a:buSzPts val="1400"/>
              <a:buChar char="-"/>
            </a:pPr>
            <a:r>
              <a:rPr lang="en" sz="1400"/>
              <a:t>Real time balance between power generation and consumption </a:t>
            </a:r>
            <a:endParaRPr sz="1400"/>
          </a:p>
          <a:p>
            <a:pPr marL="457200" lvl="0" indent="-317500" rtl="0">
              <a:spcBef>
                <a:spcPts val="0"/>
              </a:spcBef>
              <a:spcAft>
                <a:spcPts val="0"/>
              </a:spcAft>
              <a:buSzPts val="1400"/>
              <a:buChar char="●"/>
            </a:pPr>
            <a:r>
              <a:rPr lang="en" sz="1400" b="1"/>
              <a:t>Education</a:t>
            </a:r>
            <a:endParaRPr sz="1400" b="1"/>
          </a:p>
          <a:p>
            <a:pPr marL="457200" lvl="0" indent="-317500" rtl="0">
              <a:spcBef>
                <a:spcPts val="0"/>
              </a:spcBef>
              <a:spcAft>
                <a:spcPts val="0"/>
              </a:spcAft>
              <a:buSzPts val="1400"/>
              <a:buChar char="-"/>
            </a:pPr>
            <a:r>
              <a:rPr lang="en" sz="1400"/>
              <a:t>Advertisement</a:t>
            </a:r>
            <a:endParaRPr sz="1400"/>
          </a:p>
          <a:p>
            <a:pPr marL="457200" lvl="0" indent="-317500" rtl="0">
              <a:spcBef>
                <a:spcPts val="0"/>
              </a:spcBef>
              <a:spcAft>
                <a:spcPts val="0"/>
              </a:spcAft>
              <a:buSzPts val="1400"/>
              <a:buChar char="-"/>
            </a:pPr>
            <a:r>
              <a:rPr lang="en" sz="1400"/>
              <a:t>Sign consistency</a:t>
            </a:r>
            <a:endParaRPr sz="1400"/>
          </a:p>
          <a:p>
            <a:pPr marL="457200" lvl="0" indent="-317500" rtl="0">
              <a:spcBef>
                <a:spcPts val="0"/>
              </a:spcBef>
              <a:spcAft>
                <a:spcPts val="0"/>
              </a:spcAft>
              <a:buSzPts val="1400"/>
              <a:buChar char="●"/>
            </a:pPr>
            <a:r>
              <a:rPr lang="en" sz="1400" b="1"/>
              <a:t>Advanced planning</a:t>
            </a:r>
            <a:endParaRPr sz="1400" b="1"/>
          </a:p>
          <a:p>
            <a:pPr marL="457200" lvl="0" indent="-317500" rtl="0">
              <a:spcBef>
                <a:spcPts val="0"/>
              </a:spcBef>
              <a:spcAft>
                <a:spcPts val="0"/>
              </a:spcAft>
              <a:buSzPts val="1400"/>
              <a:buChar char="-"/>
            </a:pPr>
            <a:r>
              <a:rPr lang="en" sz="1400"/>
              <a:t>Regulation and permitting</a:t>
            </a:r>
            <a:endParaRPr sz="1400"/>
          </a:p>
          <a:p>
            <a:pPr marL="457200" lvl="0" indent="-317500" rtl="0">
              <a:spcBef>
                <a:spcPts val="0"/>
              </a:spcBef>
              <a:spcAft>
                <a:spcPts val="0"/>
              </a:spcAft>
              <a:buSzPts val="1400"/>
              <a:buChar char="-"/>
            </a:pPr>
            <a:r>
              <a:rPr lang="en" sz="1400"/>
              <a:t>Communication with property owners and city planners</a:t>
            </a:r>
            <a:endParaRPr sz="1400"/>
          </a:p>
          <a:p>
            <a:pPr marL="457200" lvl="0" indent="-317500" rtl="0">
              <a:spcBef>
                <a:spcPts val="0"/>
              </a:spcBef>
              <a:spcAft>
                <a:spcPts val="0"/>
              </a:spcAft>
              <a:buSzPts val="1400"/>
              <a:buChar char="-"/>
            </a:pPr>
            <a:r>
              <a:rPr lang="en" sz="1400"/>
              <a:t>Underground conduit and wiring inspections </a:t>
            </a:r>
            <a:endParaRPr sz="1400"/>
          </a:p>
          <a:p>
            <a:pPr marL="457200" lvl="0" indent="-317500" rtl="0">
              <a:spcBef>
                <a:spcPts val="0"/>
              </a:spcBef>
              <a:spcAft>
                <a:spcPts val="0"/>
              </a:spcAft>
              <a:buSzPts val="1400"/>
              <a:buChar char="●"/>
            </a:pPr>
            <a:r>
              <a:rPr lang="en" sz="1400" b="1"/>
              <a:t>Utilize economic models</a:t>
            </a:r>
            <a:r>
              <a:rPr lang="en" sz="1400"/>
              <a:t> to help predict conditions (e.g. ISM, Bayesian, FMICMAC)</a:t>
            </a:r>
            <a:endParaRPr sz="1400"/>
          </a:p>
          <a:p>
            <a:pPr marL="457200" lvl="0" indent="-317500">
              <a:spcBef>
                <a:spcPts val="0"/>
              </a:spcBef>
              <a:spcAft>
                <a:spcPts val="0"/>
              </a:spcAft>
              <a:buSzPts val="1400"/>
              <a:buChar char="●"/>
            </a:pPr>
            <a:r>
              <a:rPr lang="en" sz="1400" b="1"/>
              <a:t>Analyze traffic patterns and heat map of traffic flow</a:t>
            </a:r>
            <a:endParaRPr sz="14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Shape 307"/>
          <p:cNvPicPr preferRelativeResize="0"/>
          <p:nvPr/>
        </p:nvPicPr>
        <p:blipFill>
          <a:blip r:embed="rId3">
            <a:alphaModFix/>
          </a:blip>
          <a:stretch>
            <a:fillRect/>
          </a:stretch>
        </p:blipFill>
        <p:spPr>
          <a:xfrm>
            <a:off x="1107924" y="555625"/>
            <a:ext cx="6928149" cy="3583350"/>
          </a:xfrm>
          <a:prstGeom prst="rect">
            <a:avLst/>
          </a:prstGeom>
          <a:noFill/>
          <a:ln>
            <a:noFill/>
          </a:ln>
        </p:spPr>
      </p:pic>
      <p:sp>
        <p:nvSpPr>
          <p:cNvPr id="308" name="Shape 308"/>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All DC Fast Charging Stations in MA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Shape 313"/>
          <p:cNvPicPr preferRelativeResize="0"/>
          <p:nvPr/>
        </p:nvPicPr>
        <p:blipFill>
          <a:blip r:embed="rId3">
            <a:alphaModFix/>
          </a:blip>
          <a:stretch>
            <a:fillRect/>
          </a:stretch>
        </p:blipFill>
        <p:spPr>
          <a:xfrm>
            <a:off x="1128938" y="528250"/>
            <a:ext cx="6886124" cy="3610724"/>
          </a:xfrm>
          <a:prstGeom prst="rect">
            <a:avLst/>
          </a:prstGeom>
          <a:noFill/>
          <a:ln>
            <a:noFill/>
          </a:ln>
        </p:spPr>
      </p:pic>
      <p:sp>
        <p:nvSpPr>
          <p:cNvPr id="314" name="Shape 314"/>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Public 24/7 DC Fast Charging Stations in MA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Shape 319"/>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Filling in MA DC Fast Network</a:t>
            </a:r>
            <a:endParaRPr/>
          </a:p>
        </p:txBody>
      </p:sp>
      <p:sp>
        <p:nvSpPr>
          <p:cNvPr id="320" name="Shape 320"/>
          <p:cNvSpPr txBox="1">
            <a:spLocks noGrp="1"/>
          </p:cNvSpPr>
          <p:nvPr>
            <p:ph type="body" idx="1"/>
          </p:nvPr>
        </p:nvSpPr>
        <p:spPr>
          <a:xfrm>
            <a:off x="1303800" y="1597875"/>
            <a:ext cx="3430500" cy="2541600"/>
          </a:xfrm>
          <a:prstGeom prst="rect">
            <a:avLst/>
          </a:prstGeom>
        </p:spPr>
        <p:txBody>
          <a:bodyPr spcFirstLastPara="1" wrap="square" lIns="91425" tIns="91425" rIns="91425" bIns="91425" anchor="t" anchorCtr="0">
            <a:noAutofit/>
          </a:bodyPr>
          <a:lstStyle/>
          <a:p>
            <a:pPr marL="0" lvl="0" indent="0" rtl="0">
              <a:lnSpc>
                <a:spcPct val="100000"/>
              </a:lnSpc>
              <a:spcBef>
                <a:spcPts val="0"/>
              </a:spcBef>
              <a:spcAft>
                <a:spcPts val="0"/>
              </a:spcAft>
              <a:buNone/>
            </a:pPr>
            <a:r>
              <a:rPr lang="en" b="1"/>
              <a:t>Key Observations:</a:t>
            </a:r>
            <a:endParaRPr b="1"/>
          </a:p>
          <a:p>
            <a:pPr marL="457200" lvl="0" indent="-311150" rtl="0">
              <a:lnSpc>
                <a:spcPct val="150000"/>
              </a:lnSpc>
              <a:spcBef>
                <a:spcPts val="1600"/>
              </a:spcBef>
              <a:spcAft>
                <a:spcPts val="0"/>
              </a:spcAft>
              <a:buSzPts val="1300"/>
              <a:buChar char="●"/>
            </a:pPr>
            <a:r>
              <a:rPr lang="en"/>
              <a:t>Main benefit of DC Fast systems is </a:t>
            </a:r>
            <a:r>
              <a:rPr lang="en" i="1"/>
              <a:t>en-route </a:t>
            </a:r>
            <a:r>
              <a:rPr lang="en"/>
              <a:t>charging</a:t>
            </a:r>
            <a:endParaRPr/>
          </a:p>
          <a:p>
            <a:pPr marL="457200" lvl="0" indent="-311150" rtl="0">
              <a:lnSpc>
                <a:spcPct val="150000"/>
              </a:lnSpc>
              <a:spcBef>
                <a:spcPts val="0"/>
              </a:spcBef>
              <a:spcAft>
                <a:spcPts val="0"/>
              </a:spcAft>
              <a:buSzPts val="1300"/>
              <a:buChar char="●"/>
            </a:pPr>
            <a:r>
              <a:rPr lang="en"/>
              <a:t>Target cities and regions without public 24/7 charging stations</a:t>
            </a:r>
            <a:endParaRPr/>
          </a:p>
          <a:p>
            <a:pPr marL="457200" lvl="0" indent="-311150">
              <a:lnSpc>
                <a:spcPct val="150000"/>
              </a:lnSpc>
              <a:spcBef>
                <a:spcPts val="0"/>
              </a:spcBef>
              <a:spcAft>
                <a:spcPts val="0"/>
              </a:spcAft>
              <a:buSzPts val="1300"/>
              <a:buChar char="●"/>
            </a:pPr>
            <a:r>
              <a:rPr lang="en"/>
              <a:t>Large portions of major thoroughfares lack 24/7 access to travelers</a:t>
            </a:r>
            <a:endParaRPr/>
          </a:p>
        </p:txBody>
      </p:sp>
      <p:sp>
        <p:nvSpPr>
          <p:cNvPr id="321" name="Shape 321"/>
          <p:cNvSpPr txBox="1">
            <a:spLocks noGrp="1"/>
          </p:cNvSpPr>
          <p:nvPr>
            <p:ph type="body" idx="2"/>
          </p:nvPr>
        </p:nvSpPr>
        <p:spPr>
          <a:xfrm>
            <a:off x="4903800" y="1597875"/>
            <a:ext cx="3430500" cy="2541600"/>
          </a:xfrm>
          <a:prstGeom prst="rect">
            <a:avLst/>
          </a:prstGeom>
        </p:spPr>
        <p:txBody>
          <a:bodyPr spcFirstLastPara="1" wrap="square" lIns="91425" tIns="91425" rIns="91425" bIns="91425" anchor="t" anchorCtr="0">
            <a:noAutofit/>
          </a:bodyPr>
          <a:lstStyle/>
          <a:p>
            <a:pPr marL="0" lvl="0" indent="0" rtl="0">
              <a:lnSpc>
                <a:spcPct val="100000"/>
              </a:lnSpc>
              <a:spcBef>
                <a:spcPts val="0"/>
              </a:spcBef>
              <a:spcAft>
                <a:spcPts val="0"/>
              </a:spcAft>
              <a:buNone/>
            </a:pPr>
            <a:r>
              <a:rPr lang="en" b="1"/>
              <a:t>Large Cities Without Access to 24 Hour Public Stations:</a:t>
            </a:r>
            <a:endParaRPr b="1"/>
          </a:p>
          <a:p>
            <a:pPr marL="457200" lvl="0" indent="-311150" rtl="0">
              <a:lnSpc>
                <a:spcPct val="150000"/>
              </a:lnSpc>
              <a:spcBef>
                <a:spcPts val="1600"/>
              </a:spcBef>
              <a:spcAft>
                <a:spcPts val="0"/>
              </a:spcAft>
              <a:buSzPts val="1300"/>
              <a:buChar char="●"/>
            </a:pPr>
            <a:r>
              <a:rPr lang="en"/>
              <a:t>New Bedford, MA</a:t>
            </a:r>
            <a:endParaRPr/>
          </a:p>
          <a:p>
            <a:pPr marL="914400" lvl="1" indent="-298450" rtl="0">
              <a:lnSpc>
                <a:spcPct val="150000"/>
              </a:lnSpc>
              <a:spcBef>
                <a:spcPts val="0"/>
              </a:spcBef>
              <a:spcAft>
                <a:spcPts val="0"/>
              </a:spcAft>
              <a:buSzPts val="1100"/>
              <a:buChar char="○"/>
            </a:pPr>
            <a:r>
              <a:rPr lang="en"/>
              <a:t>Population: 95,072</a:t>
            </a:r>
            <a:endParaRPr/>
          </a:p>
          <a:p>
            <a:pPr marL="914400" lvl="1" indent="-298450" rtl="0">
              <a:lnSpc>
                <a:spcPct val="150000"/>
              </a:lnSpc>
              <a:spcBef>
                <a:spcPts val="0"/>
              </a:spcBef>
              <a:spcAft>
                <a:spcPts val="0"/>
              </a:spcAft>
              <a:buSzPts val="1100"/>
              <a:buChar char="○"/>
            </a:pPr>
            <a:r>
              <a:rPr lang="en"/>
              <a:t>Distance to DC Fast: 47 mi</a:t>
            </a:r>
            <a:endParaRPr/>
          </a:p>
          <a:p>
            <a:pPr marL="457200" lvl="0" indent="-311150" rtl="0">
              <a:lnSpc>
                <a:spcPct val="150000"/>
              </a:lnSpc>
              <a:spcBef>
                <a:spcPts val="0"/>
              </a:spcBef>
              <a:spcAft>
                <a:spcPts val="0"/>
              </a:spcAft>
              <a:buSzPts val="1300"/>
              <a:buChar char="●"/>
            </a:pPr>
            <a:r>
              <a:rPr lang="en"/>
              <a:t>Springfield, MA</a:t>
            </a:r>
            <a:endParaRPr/>
          </a:p>
          <a:p>
            <a:pPr marL="914400" lvl="1" indent="-298450" rtl="0">
              <a:lnSpc>
                <a:spcPct val="150000"/>
              </a:lnSpc>
              <a:spcBef>
                <a:spcPts val="0"/>
              </a:spcBef>
              <a:spcAft>
                <a:spcPts val="0"/>
              </a:spcAft>
              <a:buSzPts val="1100"/>
              <a:buChar char="○"/>
            </a:pPr>
            <a:r>
              <a:rPr lang="en"/>
              <a:t>Population 153,060</a:t>
            </a:r>
            <a:endParaRPr/>
          </a:p>
          <a:p>
            <a:pPr marL="914400" lvl="1" indent="-298450" rtl="0">
              <a:lnSpc>
                <a:spcPct val="150000"/>
              </a:lnSpc>
              <a:spcBef>
                <a:spcPts val="0"/>
              </a:spcBef>
              <a:spcAft>
                <a:spcPts val="0"/>
              </a:spcAft>
              <a:buSzPts val="1100"/>
              <a:buChar char="○"/>
            </a:pPr>
            <a:r>
              <a:rPr lang="en"/>
              <a:t>Distance to DC Fast: 21 mi</a:t>
            </a:r>
            <a:endParaRPr/>
          </a:p>
          <a:p>
            <a:pPr marL="457200" lvl="0" indent="-311150" rtl="0">
              <a:lnSpc>
                <a:spcPct val="150000"/>
              </a:lnSpc>
              <a:spcBef>
                <a:spcPts val="0"/>
              </a:spcBef>
              <a:spcAft>
                <a:spcPts val="0"/>
              </a:spcAft>
              <a:buSzPts val="1300"/>
              <a:buChar char="●"/>
            </a:pPr>
            <a:r>
              <a:rPr lang="en"/>
              <a:t>Fitchburg/Gardner/Leominster, MA</a:t>
            </a:r>
            <a:endParaRPr/>
          </a:p>
          <a:p>
            <a:pPr marL="914400" lvl="1" indent="-298450" rtl="0">
              <a:lnSpc>
                <a:spcPct val="150000"/>
              </a:lnSpc>
              <a:spcBef>
                <a:spcPts val="0"/>
              </a:spcBef>
              <a:spcAft>
                <a:spcPts val="0"/>
              </a:spcAft>
              <a:buSzPts val="1100"/>
              <a:buChar char="○"/>
            </a:pPr>
            <a:r>
              <a:rPr lang="en"/>
              <a:t>Population: 101,305</a:t>
            </a:r>
            <a:endParaRPr/>
          </a:p>
          <a:p>
            <a:pPr marL="914400" lvl="1" indent="-298450" rtl="0">
              <a:lnSpc>
                <a:spcPct val="150000"/>
              </a:lnSpc>
              <a:spcBef>
                <a:spcPts val="0"/>
              </a:spcBef>
              <a:spcAft>
                <a:spcPts val="0"/>
              </a:spcAft>
              <a:buSzPts val="1100"/>
              <a:buChar char="○"/>
            </a:pPr>
            <a:r>
              <a:rPr lang="en"/>
              <a:t>Distance to DC Fast: 25 mi</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pic>
        <p:nvPicPr>
          <p:cNvPr id="326" name="Shape 326"/>
          <p:cNvPicPr preferRelativeResize="0"/>
          <p:nvPr/>
        </p:nvPicPr>
        <p:blipFill>
          <a:blip r:embed="rId3">
            <a:alphaModFix/>
          </a:blip>
          <a:stretch>
            <a:fillRect/>
          </a:stretch>
        </p:blipFill>
        <p:spPr>
          <a:xfrm>
            <a:off x="152400" y="421975"/>
            <a:ext cx="8839203" cy="42995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Shape 331"/>
          <p:cNvSpPr txBox="1">
            <a:spLocks noGrp="1"/>
          </p:cNvSpPr>
          <p:nvPr>
            <p:ph type="title"/>
          </p:nvPr>
        </p:nvSpPr>
        <p:spPr>
          <a:xfrm>
            <a:off x="1303800" y="80150"/>
            <a:ext cx="7030500" cy="999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Optimal Placement</a:t>
            </a:r>
            <a:endParaRPr/>
          </a:p>
        </p:txBody>
      </p:sp>
      <p:pic>
        <p:nvPicPr>
          <p:cNvPr id="332" name="Shape 332"/>
          <p:cNvPicPr preferRelativeResize="0"/>
          <p:nvPr/>
        </p:nvPicPr>
        <p:blipFill>
          <a:blip r:embed="rId3">
            <a:alphaModFix/>
          </a:blip>
          <a:stretch>
            <a:fillRect/>
          </a:stretch>
        </p:blipFill>
        <p:spPr>
          <a:xfrm>
            <a:off x="1214450" y="853175"/>
            <a:ext cx="6173301" cy="42315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Shape 337"/>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Optimal Placement</a:t>
            </a:r>
            <a:endParaRPr/>
          </a:p>
        </p:txBody>
      </p:sp>
      <p:sp>
        <p:nvSpPr>
          <p:cNvPr id="338" name="Shape 338"/>
          <p:cNvSpPr txBox="1">
            <a:spLocks noGrp="1"/>
          </p:cNvSpPr>
          <p:nvPr>
            <p:ph type="body" idx="1"/>
          </p:nvPr>
        </p:nvSpPr>
        <p:spPr>
          <a:xfrm>
            <a:off x="125800" y="1661050"/>
            <a:ext cx="2417400" cy="3481800"/>
          </a:xfrm>
          <a:prstGeom prst="rect">
            <a:avLst/>
          </a:prstGeom>
        </p:spPr>
        <p:txBody>
          <a:bodyPr spcFirstLastPara="1" wrap="square" lIns="91425" tIns="91425" rIns="91425" bIns="91425" anchor="t" anchorCtr="0">
            <a:noAutofit/>
          </a:bodyPr>
          <a:lstStyle/>
          <a:p>
            <a:pPr marL="457200" lvl="0" indent="-311150" rtl="0">
              <a:lnSpc>
                <a:spcPct val="150000"/>
              </a:lnSpc>
              <a:spcBef>
                <a:spcPts val="0"/>
              </a:spcBef>
              <a:spcAft>
                <a:spcPts val="0"/>
              </a:spcAft>
              <a:buSzPts val="1300"/>
              <a:buChar char="●"/>
            </a:pPr>
            <a:r>
              <a:rPr lang="en" b="1"/>
              <a:t>Universities</a:t>
            </a:r>
            <a:endParaRPr b="1"/>
          </a:p>
          <a:p>
            <a:pPr marL="457200" lvl="0" indent="-311150" rtl="0">
              <a:lnSpc>
                <a:spcPct val="150000"/>
              </a:lnSpc>
              <a:spcBef>
                <a:spcPts val="0"/>
              </a:spcBef>
              <a:spcAft>
                <a:spcPts val="0"/>
              </a:spcAft>
              <a:buSzPts val="1300"/>
              <a:buChar char="-"/>
            </a:pPr>
            <a:r>
              <a:rPr lang="en"/>
              <a:t> Harvard, MIT, Boston University, Tufts, Williams College (69), Salem State College (51), Mount Holyoke College (54), College of the Holy Cross (20), Massachusetts Maritime Academy (39), etc.</a:t>
            </a:r>
            <a:endParaRPr/>
          </a:p>
          <a:p>
            <a:pPr marL="0" lvl="0" indent="0" rtl="0">
              <a:spcBef>
                <a:spcPts val="1600"/>
              </a:spcBef>
              <a:spcAft>
                <a:spcPts val="1600"/>
              </a:spcAft>
              <a:buNone/>
            </a:pPr>
            <a:endParaRPr/>
          </a:p>
        </p:txBody>
      </p:sp>
      <p:pic>
        <p:nvPicPr>
          <p:cNvPr id="339" name="Shape 339"/>
          <p:cNvPicPr preferRelativeResize="0"/>
          <p:nvPr/>
        </p:nvPicPr>
        <p:blipFill>
          <a:blip r:embed="rId3">
            <a:alphaModFix/>
          </a:blip>
          <a:stretch>
            <a:fillRect/>
          </a:stretch>
        </p:blipFill>
        <p:spPr>
          <a:xfrm>
            <a:off x="2543175" y="1732876"/>
            <a:ext cx="6600825" cy="3409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Shape 34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Optimal Placement</a:t>
            </a:r>
            <a:endParaRPr/>
          </a:p>
        </p:txBody>
      </p:sp>
      <p:sp>
        <p:nvSpPr>
          <p:cNvPr id="345" name="Shape 345"/>
          <p:cNvSpPr txBox="1">
            <a:spLocks noGrp="1"/>
          </p:cNvSpPr>
          <p:nvPr>
            <p:ph type="body" idx="1"/>
          </p:nvPr>
        </p:nvSpPr>
        <p:spPr>
          <a:xfrm>
            <a:off x="1252250" y="1597875"/>
            <a:ext cx="2592000" cy="3061200"/>
          </a:xfrm>
          <a:prstGeom prst="rect">
            <a:avLst/>
          </a:prstGeom>
        </p:spPr>
        <p:txBody>
          <a:bodyPr spcFirstLastPara="1" wrap="square" lIns="91425" tIns="91425" rIns="91425" bIns="91425" anchor="t" anchorCtr="0">
            <a:noAutofit/>
          </a:bodyPr>
          <a:lstStyle/>
          <a:p>
            <a:pPr marL="457200" lvl="0" indent="-311150" rtl="0">
              <a:lnSpc>
                <a:spcPct val="150000"/>
              </a:lnSpc>
              <a:spcBef>
                <a:spcPts val="0"/>
              </a:spcBef>
              <a:spcAft>
                <a:spcPts val="0"/>
              </a:spcAft>
              <a:buSzPts val="1300"/>
              <a:buChar char="●"/>
            </a:pPr>
            <a:r>
              <a:rPr lang="en" b="1"/>
              <a:t>Shopping centers (Retail+Parking garages</a:t>
            </a:r>
            <a:r>
              <a:rPr lang="en"/>
              <a:t>)</a:t>
            </a:r>
            <a:endParaRPr/>
          </a:p>
          <a:p>
            <a:pPr marL="457200" lvl="0" indent="-311150" rtl="0">
              <a:lnSpc>
                <a:spcPct val="150000"/>
              </a:lnSpc>
              <a:spcBef>
                <a:spcPts val="0"/>
              </a:spcBef>
              <a:spcAft>
                <a:spcPts val="0"/>
              </a:spcAft>
              <a:buSzPts val="1300"/>
              <a:buChar char="-"/>
            </a:pPr>
            <a:r>
              <a:rPr lang="en"/>
              <a:t>Prudential Center</a:t>
            </a:r>
            <a:endParaRPr/>
          </a:p>
          <a:p>
            <a:pPr marL="457200" lvl="0" indent="-311150" rtl="0">
              <a:lnSpc>
                <a:spcPct val="150000"/>
              </a:lnSpc>
              <a:spcBef>
                <a:spcPts val="0"/>
              </a:spcBef>
              <a:spcAft>
                <a:spcPts val="0"/>
              </a:spcAft>
              <a:buSzPts val="1300"/>
              <a:buChar char="-"/>
            </a:pPr>
            <a:r>
              <a:rPr lang="en"/>
              <a:t>Colony Place</a:t>
            </a:r>
            <a:endParaRPr/>
          </a:p>
          <a:p>
            <a:pPr marL="457200" lvl="0" indent="-311150" rtl="0">
              <a:lnSpc>
                <a:spcPct val="150000"/>
              </a:lnSpc>
              <a:spcBef>
                <a:spcPts val="0"/>
              </a:spcBef>
              <a:spcAft>
                <a:spcPts val="0"/>
              </a:spcAft>
              <a:buSzPts val="1300"/>
              <a:buChar char="-"/>
            </a:pPr>
            <a:r>
              <a:rPr lang="en"/>
              <a:t>Natick Mall</a:t>
            </a:r>
            <a:endParaRPr/>
          </a:p>
          <a:p>
            <a:pPr marL="457200" lvl="0" indent="-311150" rtl="0">
              <a:lnSpc>
                <a:spcPct val="150000"/>
              </a:lnSpc>
              <a:spcBef>
                <a:spcPts val="0"/>
              </a:spcBef>
              <a:spcAft>
                <a:spcPts val="0"/>
              </a:spcAft>
              <a:buSzPts val="1300"/>
              <a:buChar char="-"/>
            </a:pPr>
            <a:r>
              <a:rPr lang="en"/>
              <a:t>Holyoke Mall</a:t>
            </a:r>
            <a:endParaRPr/>
          </a:p>
          <a:p>
            <a:pPr marL="457200" lvl="0" indent="-311150" rtl="0">
              <a:lnSpc>
                <a:spcPct val="150000"/>
              </a:lnSpc>
              <a:spcBef>
                <a:spcPts val="0"/>
              </a:spcBef>
              <a:spcAft>
                <a:spcPts val="0"/>
              </a:spcAft>
              <a:buSzPts val="1300"/>
              <a:buChar char="-"/>
            </a:pPr>
            <a:r>
              <a:rPr lang="en"/>
              <a:t>Burlington Mall</a:t>
            </a:r>
            <a:endParaRPr/>
          </a:p>
          <a:p>
            <a:pPr marL="457200" lvl="0" indent="-311150" rtl="0">
              <a:lnSpc>
                <a:spcPct val="150000"/>
              </a:lnSpc>
              <a:spcBef>
                <a:spcPts val="0"/>
              </a:spcBef>
              <a:spcAft>
                <a:spcPts val="0"/>
              </a:spcAft>
              <a:buSzPts val="1300"/>
              <a:buChar char="-"/>
            </a:pPr>
            <a:r>
              <a:rPr lang="en"/>
              <a:t>Atrium Mall</a:t>
            </a:r>
            <a:endParaRPr/>
          </a:p>
          <a:p>
            <a:pPr marL="457200" lvl="0" indent="-311150" rtl="0">
              <a:lnSpc>
                <a:spcPct val="150000"/>
              </a:lnSpc>
              <a:spcBef>
                <a:spcPts val="0"/>
              </a:spcBef>
              <a:spcAft>
                <a:spcPts val="0"/>
              </a:spcAft>
              <a:buSzPts val="1300"/>
              <a:buChar char="-"/>
            </a:pPr>
            <a:r>
              <a:rPr lang="en"/>
              <a:t>Emerald Square Mall</a:t>
            </a:r>
            <a:endParaRPr/>
          </a:p>
          <a:p>
            <a:pPr marL="457200" lvl="0" indent="-311150">
              <a:lnSpc>
                <a:spcPct val="150000"/>
              </a:lnSpc>
              <a:spcBef>
                <a:spcPts val="0"/>
              </a:spcBef>
              <a:spcAft>
                <a:spcPts val="0"/>
              </a:spcAft>
              <a:buSzPts val="1300"/>
              <a:buChar char="-"/>
            </a:pPr>
            <a:r>
              <a:rPr lang="en"/>
              <a:t>Dartmouth Mall</a:t>
            </a:r>
            <a:endParaRPr/>
          </a:p>
        </p:txBody>
      </p:sp>
      <p:sp>
        <p:nvSpPr>
          <p:cNvPr id="346" name="Shape 346"/>
          <p:cNvSpPr txBox="1"/>
          <p:nvPr/>
        </p:nvSpPr>
        <p:spPr>
          <a:xfrm>
            <a:off x="4738375" y="1597875"/>
            <a:ext cx="2549400" cy="2346900"/>
          </a:xfrm>
          <a:prstGeom prst="rect">
            <a:avLst/>
          </a:prstGeom>
          <a:noFill/>
          <a:ln>
            <a:noFill/>
          </a:ln>
        </p:spPr>
        <p:txBody>
          <a:bodyPr spcFirstLastPara="1" wrap="square" lIns="91425" tIns="91425" rIns="91425" bIns="91425" anchor="t" anchorCtr="0">
            <a:noAutofit/>
          </a:bodyPr>
          <a:lstStyle/>
          <a:p>
            <a:pPr marL="457200" lvl="0" indent="-311150" rtl="0">
              <a:lnSpc>
                <a:spcPct val="150000"/>
              </a:lnSpc>
              <a:spcBef>
                <a:spcPts val="0"/>
              </a:spcBef>
              <a:spcAft>
                <a:spcPts val="0"/>
              </a:spcAft>
              <a:buClr>
                <a:schemeClr val="dk2"/>
              </a:buClr>
              <a:buSzPts val="1300"/>
              <a:buFont typeface="Nunito"/>
              <a:buChar char="●"/>
            </a:pPr>
            <a:r>
              <a:rPr lang="en" sz="1300" b="1">
                <a:solidFill>
                  <a:schemeClr val="dk2"/>
                </a:solidFill>
                <a:latin typeface="Nunito"/>
                <a:ea typeface="Nunito"/>
                <a:cs typeface="Nunito"/>
                <a:sym typeface="Nunito"/>
              </a:rPr>
              <a:t>Workplaces/ Businesses</a:t>
            </a:r>
            <a:endParaRPr sz="1300" b="1">
              <a:solidFill>
                <a:schemeClr val="dk2"/>
              </a:solidFill>
              <a:latin typeface="Nunito"/>
              <a:ea typeface="Nunito"/>
              <a:cs typeface="Nunito"/>
              <a:sym typeface="Nunito"/>
            </a:endParaRPr>
          </a:p>
          <a:p>
            <a:pPr marL="457200" lvl="0" indent="-311150" rtl="0">
              <a:lnSpc>
                <a:spcPct val="150000"/>
              </a:lnSpc>
              <a:spcBef>
                <a:spcPts val="0"/>
              </a:spcBef>
              <a:spcAft>
                <a:spcPts val="0"/>
              </a:spcAft>
              <a:buClr>
                <a:schemeClr val="dk2"/>
              </a:buClr>
              <a:buSzPts val="1300"/>
              <a:buFont typeface="Nunito"/>
              <a:buChar char="-"/>
            </a:pPr>
            <a:r>
              <a:rPr lang="en" sz="1300">
                <a:solidFill>
                  <a:schemeClr val="dk2"/>
                </a:solidFill>
                <a:latin typeface="Nunito"/>
                <a:ea typeface="Nunito"/>
                <a:cs typeface="Nunito"/>
                <a:sym typeface="Nunito"/>
              </a:rPr>
              <a:t>Shaw’s and Star Markets</a:t>
            </a:r>
            <a:endParaRPr sz="1300">
              <a:solidFill>
                <a:schemeClr val="dk2"/>
              </a:solidFill>
              <a:latin typeface="Nunito"/>
              <a:ea typeface="Nunito"/>
              <a:cs typeface="Nunito"/>
              <a:sym typeface="Nunito"/>
            </a:endParaRPr>
          </a:p>
          <a:p>
            <a:pPr marL="457200" lvl="0" indent="-311150" rtl="0">
              <a:lnSpc>
                <a:spcPct val="150000"/>
              </a:lnSpc>
              <a:spcBef>
                <a:spcPts val="0"/>
              </a:spcBef>
              <a:spcAft>
                <a:spcPts val="0"/>
              </a:spcAft>
              <a:buClr>
                <a:schemeClr val="dk2"/>
              </a:buClr>
              <a:buSzPts val="1300"/>
              <a:buFont typeface="Nunito"/>
              <a:buChar char="-"/>
            </a:pPr>
            <a:r>
              <a:rPr lang="en" sz="1300">
                <a:solidFill>
                  <a:schemeClr val="dk2"/>
                </a:solidFill>
                <a:latin typeface="Nunito"/>
                <a:ea typeface="Nunito"/>
                <a:cs typeface="Nunito"/>
                <a:sym typeface="Nunito"/>
              </a:rPr>
              <a:t>Baskin- Robbins HQ</a:t>
            </a:r>
            <a:endParaRPr sz="1300">
              <a:solidFill>
                <a:schemeClr val="dk2"/>
              </a:solidFill>
              <a:latin typeface="Nunito"/>
              <a:ea typeface="Nunito"/>
              <a:cs typeface="Nunito"/>
              <a:sym typeface="Nunito"/>
            </a:endParaRPr>
          </a:p>
          <a:p>
            <a:pPr marL="457200" lvl="0" indent="-311150" rtl="0">
              <a:lnSpc>
                <a:spcPct val="150000"/>
              </a:lnSpc>
              <a:spcBef>
                <a:spcPts val="0"/>
              </a:spcBef>
              <a:spcAft>
                <a:spcPts val="0"/>
              </a:spcAft>
              <a:buClr>
                <a:schemeClr val="dk2"/>
              </a:buClr>
              <a:buSzPts val="1300"/>
              <a:buFont typeface="Nunito"/>
              <a:buChar char="-"/>
            </a:pPr>
            <a:r>
              <a:rPr lang="en" sz="1300">
                <a:solidFill>
                  <a:schemeClr val="dk2"/>
                </a:solidFill>
                <a:latin typeface="Nunito"/>
                <a:ea typeface="Nunito"/>
                <a:cs typeface="Nunito"/>
                <a:sym typeface="Nunito"/>
              </a:rPr>
              <a:t>Fidelity Investments</a:t>
            </a:r>
            <a:endParaRPr sz="1300">
              <a:solidFill>
                <a:schemeClr val="dk2"/>
              </a:solidFill>
              <a:latin typeface="Nunito"/>
              <a:ea typeface="Nunito"/>
              <a:cs typeface="Nunito"/>
              <a:sym typeface="Nunito"/>
            </a:endParaRPr>
          </a:p>
          <a:p>
            <a:pPr marL="457200" lvl="0" indent="-311150" rtl="0">
              <a:lnSpc>
                <a:spcPct val="150000"/>
              </a:lnSpc>
              <a:spcBef>
                <a:spcPts val="0"/>
              </a:spcBef>
              <a:spcAft>
                <a:spcPts val="0"/>
              </a:spcAft>
              <a:buClr>
                <a:schemeClr val="dk2"/>
              </a:buClr>
              <a:buSzPts val="1300"/>
              <a:buFont typeface="Nunito"/>
              <a:buChar char="-"/>
            </a:pPr>
            <a:r>
              <a:rPr lang="en" sz="1300">
                <a:solidFill>
                  <a:schemeClr val="dk2"/>
                </a:solidFill>
                <a:latin typeface="Nunito"/>
                <a:ea typeface="Nunito"/>
                <a:cs typeface="Nunito"/>
                <a:sym typeface="Nunito"/>
              </a:rPr>
              <a:t>Hanover Insurance Group</a:t>
            </a:r>
            <a:endParaRPr sz="1300">
              <a:solidFill>
                <a:schemeClr val="dk2"/>
              </a:solidFill>
              <a:latin typeface="Nunito"/>
              <a:ea typeface="Nunito"/>
              <a:cs typeface="Nunito"/>
              <a:sym typeface="Nunito"/>
            </a:endParaRPr>
          </a:p>
          <a:p>
            <a:pPr marL="457200" lvl="0" indent="-311150" rtl="0">
              <a:lnSpc>
                <a:spcPct val="150000"/>
              </a:lnSpc>
              <a:spcBef>
                <a:spcPts val="0"/>
              </a:spcBef>
              <a:spcAft>
                <a:spcPts val="0"/>
              </a:spcAft>
              <a:buClr>
                <a:schemeClr val="dk2"/>
              </a:buClr>
              <a:buSzPts val="1300"/>
              <a:buFont typeface="Nunito"/>
              <a:buChar char="-"/>
            </a:pPr>
            <a:r>
              <a:rPr lang="en" sz="1300">
                <a:solidFill>
                  <a:schemeClr val="dk2"/>
                </a:solidFill>
                <a:latin typeface="Nunito"/>
                <a:ea typeface="Nunito"/>
                <a:cs typeface="Nunito"/>
                <a:sym typeface="Nunito"/>
              </a:rPr>
              <a:t>Peter Pan Bus Lines</a:t>
            </a:r>
            <a:endParaRPr sz="1300">
              <a:solidFill>
                <a:schemeClr val="dk2"/>
              </a:solidFill>
              <a:latin typeface="Nunito"/>
              <a:ea typeface="Nunito"/>
              <a:cs typeface="Nunito"/>
              <a:sym typeface="Nunito"/>
            </a:endParaRPr>
          </a:p>
          <a:p>
            <a:pPr marL="457200" lvl="0" indent="-311150" rtl="0">
              <a:lnSpc>
                <a:spcPct val="150000"/>
              </a:lnSpc>
              <a:spcBef>
                <a:spcPts val="0"/>
              </a:spcBef>
              <a:spcAft>
                <a:spcPts val="0"/>
              </a:spcAft>
              <a:buClr>
                <a:schemeClr val="dk2"/>
              </a:buClr>
              <a:buSzPts val="1300"/>
              <a:buFont typeface="Nunito"/>
              <a:buChar char="-"/>
            </a:pPr>
            <a:r>
              <a:rPr lang="en" sz="1300">
                <a:solidFill>
                  <a:schemeClr val="dk2"/>
                </a:solidFill>
                <a:latin typeface="Nunito"/>
                <a:ea typeface="Nunito"/>
                <a:cs typeface="Nunito"/>
                <a:sym typeface="Nunito"/>
              </a:rPr>
              <a:t>Distribution facilities </a:t>
            </a:r>
            <a:endParaRPr sz="1300">
              <a:solidFill>
                <a:schemeClr val="dk2"/>
              </a:solidFill>
              <a:latin typeface="Nunito"/>
              <a:ea typeface="Nunito"/>
              <a:cs typeface="Nunito"/>
              <a:sym typeface="Nuni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Shape 351"/>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Resources</a:t>
            </a:r>
            <a:endParaRPr/>
          </a:p>
        </p:txBody>
      </p:sp>
      <p:sp>
        <p:nvSpPr>
          <p:cNvPr id="352" name="Shape 352"/>
          <p:cNvSpPr txBox="1">
            <a:spLocks noGrp="1"/>
          </p:cNvSpPr>
          <p:nvPr>
            <p:ph type="body" idx="1"/>
          </p:nvPr>
        </p:nvSpPr>
        <p:spPr>
          <a:xfrm>
            <a:off x="1303800" y="1371400"/>
            <a:ext cx="7030500" cy="3638400"/>
          </a:xfrm>
          <a:prstGeom prst="rect">
            <a:avLst/>
          </a:prstGeom>
        </p:spPr>
        <p:txBody>
          <a:bodyPr spcFirstLastPara="1" wrap="square" lIns="91425" tIns="91425" rIns="91425" bIns="91425" anchor="t" anchorCtr="0">
            <a:noAutofit/>
          </a:bodyPr>
          <a:lstStyle/>
          <a:p>
            <a:pPr marL="457200" lvl="0" indent="-311150" rtl="0">
              <a:spcBef>
                <a:spcPts val="0"/>
              </a:spcBef>
              <a:spcAft>
                <a:spcPts val="0"/>
              </a:spcAft>
              <a:buSzPts val="1300"/>
              <a:buChar char="●"/>
            </a:pPr>
            <a:r>
              <a:rPr lang="en" u="sng">
                <a:solidFill>
                  <a:schemeClr val="hlink"/>
                </a:solidFill>
                <a:hlinkClick r:id="rId3"/>
              </a:rPr>
              <a:t>https://www.nyserda.ny.gov/Researchers-and-Policymakers/Electric-Vehicles/Resources/Electric-Vehicle-Charging-Station-Data</a:t>
            </a:r>
            <a:endParaRPr/>
          </a:p>
          <a:p>
            <a:pPr marL="457200" lvl="0" indent="-311150" rtl="0">
              <a:spcBef>
                <a:spcPts val="0"/>
              </a:spcBef>
              <a:spcAft>
                <a:spcPts val="0"/>
              </a:spcAft>
              <a:buSzPts val="1300"/>
              <a:buChar char="●"/>
            </a:pPr>
            <a:r>
              <a:rPr lang="en" u="sng">
                <a:solidFill>
                  <a:schemeClr val="hlink"/>
                </a:solidFill>
                <a:hlinkClick r:id="rId4"/>
              </a:rPr>
              <a:t>http://www.communitywalk.com/massachusetts_colleges_universities_map</a:t>
            </a:r>
            <a:endParaRPr/>
          </a:p>
          <a:p>
            <a:pPr marL="457200" lvl="0" indent="-311150" rtl="0">
              <a:spcBef>
                <a:spcPts val="0"/>
              </a:spcBef>
              <a:spcAft>
                <a:spcPts val="0"/>
              </a:spcAft>
              <a:buSzPts val="1300"/>
              <a:buChar char="●"/>
            </a:pPr>
            <a:r>
              <a:rPr lang="en" u="sng">
                <a:solidFill>
                  <a:schemeClr val="hlink"/>
                </a:solidFill>
                <a:hlinkClick r:id="rId5"/>
              </a:rPr>
              <a:t>https://www.nyserda.ny.gov/Researchers-and-Policymakers/Electric-Vehicles/Resources/Best-Practice-Guides-for-Charging-Stations</a:t>
            </a:r>
            <a:endParaRPr/>
          </a:p>
          <a:p>
            <a:pPr marL="457200" lvl="0" indent="-311150" rtl="0">
              <a:spcBef>
                <a:spcPts val="0"/>
              </a:spcBef>
              <a:spcAft>
                <a:spcPts val="0"/>
              </a:spcAft>
              <a:buSzPts val="1300"/>
              <a:buChar char="●"/>
            </a:pPr>
            <a:r>
              <a:rPr lang="en" u="sng">
                <a:solidFill>
                  <a:schemeClr val="hlink"/>
                </a:solidFill>
                <a:hlinkClick r:id="rId6"/>
              </a:rPr>
              <a:t>http://ieeexplore.ieee.org/document/7368203/</a:t>
            </a:r>
            <a:r>
              <a:rPr lang="en"/>
              <a:t> </a:t>
            </a:r>
            <a:endParaRPr/>
          </a:p>
          <a:p>
            <a:pPr marL="457200" lvl="0" indent="-311150" rtl="0">
              <a:spcBef>
                <a:spcPts val="0"/>
              </a:spcBef>
              <a:spcAft>
                <a:spcPts val="0"/>
              </a:spcAft>
              <a:buSzPts val="1300"/>
              <a:buChar char="●"/>
            </a:pPr>
            <a:r>
              <a:rPr lang="en" u="sng">
                <a:solidFill>
                  <a:schemeClr val="hlink"/>
                </a:solidFill>
                <a:hlinkClick r:id="rId7"/>
              </a:rPr>
              <a:t>https://www.nyserda.ny.gov/-/media/Files/Programs/ChargeNY/EVSE-Cluster-Analysis.pdf</a:t>
            </a:r>
            <a:endParaRPr/>
          </a:p>
          <a:p>
            <a:pPr marL="457200" lvl="0" indent="-311150" rtl="0">
              <a:spcBef>
                <a:spcPts val="0"/>
              </a:spcBef>
              <a:spcAft>
                <a:spcPts val="0"/>
              </a:spcAft>
              <a:buSzPts val="1300"/>
              <a:buChar char="●"/>
            </a:pPr>
            <a:r>
              <a:rPr lang="en" u="sng">
                <a:solidFill>
                  <a:schemeClr val="hlink"/>
                </a:solidFill>
                <a:hlinkClick r:id="rId8"/>
              </a:rPr>
              <a:t>https://www.ranker.com/list/companies-headquartered-in-massachusetts/the-working-man</a:t>
            </a:r>
            <a:endParaRPr/>
          </a:p>
          <a:p>
            <a:pPr marL="457200" lvl="0" indent="-311150" rtl="0">
              <a:spcBef>
                <a:spcPts val="0"/>
              </a:spcBef>
              <a:spcAft>
                <a:spcPts val="0"/>
              </a:spcAft>
              <a:buSzPts val="1300"/>
              <a:buChar char="●"/>
            </a:pPr>
            <a:r>
              <a:rPr lang="en" u="sng">
                <a:solidFill>
                  <a:schemeClr val="hlink"/>
                </a:solidFill>
                <a:hlinkClick r:id="rId9"/>
              </a:rPr>
              <a:t>https://dl.acm.org/citation.cfm?id=2832621</a:t>
            </a:r>
            <a:endParaRPr/>
          </a:p>
          <a:p>
            <a:pPr marL="457200" lvl="0" indent="-311150" rtl="0">
              <a:spcBef>
                <a:spcPts val="0"/>
              </a:spcBef>
              <a:spcAft>
                <a:spcPts val="0"/>
              </a:spcAft>
              <a:buSzPts val="1300"/>
              <a:buChar char="●"/>
            </a:pPr>
            <a:r>
              <a:rPr lang="en" u="sng">
                <a:solidFill>
                  <a:schemeClr val="hlink"/>
                </a:solidFill>
                <a:hlinkClick r:id="rId10"/>
              </a:rPr>
              <a:t>http://www.mdpi.com/2071-1050/9/4/484/pdf</a:t>
            </a:r>
            <a:endParaRPr/>
          </a:p>
          <a:p>
            <a:pPr marL="457200" lvl="0" indent="-311150">
              <a:spcBef>
                <a:spcPts val="0"/>
              </a:spcBef>
              <a:spcAft>
                <a:spcPts val="0"/>
              </a:spcAft>
              <a:buSzPts val="1300"/>
              <a:buChar char="●"/>
            </a:pPr>
            <a:endParaRPr/>
          </a:p>
        </p:txBody>
      </p:sp>
    </p:spTree>
  </p:cSld>
  <p:clrMapOvr>
    <a:masterClrMapping/>
  </p:clrMapOvr>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933</Words>
  <Application>Microsoft Office PowerPoint</Application>
  <PresentationFormat>On-screen Show (16:9)</PresentationFormat>
  <Paragraphs>106</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Maven Pro</vt:lpstr>
      <vt:lpstr>Nunito</vt:lpstr>
      <vt:lpstr>Momentum</vt:lpstr>
      <vt:lpstr>Electric Vehicle Stations Placement</vt:lpstr>
      <vt:lpstr>Research Findings- NYSERDA Deployment Program</vt:lpstr>
      <vt:lpstr>Research Findings</vt:lpstr>
      <vt:lpstr>Associated Costs</vt:lpstr>
      <vt:lpstr>Key Considerations</vt:lpstr>
      <vt:lpstr>Slide 6</vt:lpstr>
      <vt:lpstr>Slide 7</vt:lpstr>
      <vt:lpstr>Filling in MA DC Fast Network</vt:lpstr>
      <vt:lpstr>Slide 9</vt:lpstr>
      <vt:lpstr>Optimal Placement</vt:lpstr>
      <vt:lpstr>Optimal Placement</vt:lpstr>
      <vt:lpstr>Optimal Placement</vt:lpstr>
      <vt:lpstr>Resources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 Vehicle Stations Placement</dc:title>
  <dc:creator>rick</dc:creator>
  <cp:lastModifiedBy>rick</cp:lastModifiedBy>
  <cp:revision>1</cp:revision>
  <dcterms:modified xsi:type="dcterms:W3CDTF">2018-05-12T16:29:06Z</dcterms:modified>
</cp:coreProperties>
</file>