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6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Lst>
  <p:sldSz cx="9144000" cy="5143500" type="screen16x9"/>
  <p:notesSz cx="6858000" cy="9144000"/>
  <p:embeddedFontLst>
    <p:embeddedFont>
      <p:font typeface="PT Sans Narrow" panose="020B0604020202020204" charset="0"/>
      <p:regular r:id="rId61"/>
      <p:bold r:id="rId62"/>
    </p:embeddedFont>
    <p:embeddedFont>
      <p:font typeface="Roboto" panose="02000000000000000000" pitchFamily="2" charset="0"/>
      <p:regular r:id="rId63"/>
      <p:bold r:id="rId64"/>
    </p:embeddedFont>
    <p:embeddedFont>
      <p:font typeface="Open Sans" panose="020B0604020202020204" charset="0"/>
      <p:regular r:id="rId65"/>
      <p:bold r:id="rId66"/>
      <p:italic r:id="rId67"/>
      <p:boldItalic r:id="rId68"/>
    </p:embeddedFont>
    <p:embeddedFont>
      <p:font typeface="Cambria" panose="02040503050406030204" pitchFamily="18" charset="0"/>
      <p:regular r:id="rId69"/>
      <p:bold r:id="rId70"/>
      <p:italic r:id="rId71"/>
      <p:boldItalic r:id="rId7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480" y="6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font" Target="fonts/font8.fntdata"/><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6.fntdata"/><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5.fntdata"/><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0" Type="http://schemas.openxmlformats.org/officeDocument/2006/relationships/font" Target="fonts/font10.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53250350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greenhealth.washington.edu"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www.bostontreeparty.org/about/party/"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mass.gov/service-details/greening-the-gateway-cities-progra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straitstimes.com/asia/east-asia/south-korea-cuts-food-waste-with-pay-as-you-trash"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buildings.com/article-details/articleid/21149/title/boston-tops-energy-efficiency-scorecard"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www.boston.gov/departments/environment/history-renew-boston"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buildings.com/article-details/articleid/21149/title/boston-tops-energy-efficiency-scorecard"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boston.gov/departments/environment/history-renew-boston"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mayors24.cityofboston.gov/"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www.bu.edu/today/2017/protected-bike-lanes-commonwealth-ave/"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insideclimatenews.org/news/18102017/these-city-bus-routes-are-going-all-electric"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brownfields.org.uic.edu/research-results/documents/BrocktonBrightfield-finalforposting-May102013.pdf"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binged.it/2LkfR9V" TargetMode="External"/><Relationship Id="rId2" Type="http://schemas.openxmlformats.org/officeDocument/2006/relationships/slide" Target="../slides/slide50.xml"/><Relationship Id="rId1" Type="http://schemas.openxmlformats.org/officeDocument/2006/relationships/notesMaster" Target="../notesMasters/notesMaster1.xml"/><Relationship Id="rId4" Type="http://schemas.openxmlformats.org/officeDocument/2006/relationships/hyperlink" Target="https://binged.it/2Lgd1CZ" TargetMode="Externa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www.mass.gov/service-details/mvp-program-information"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binged.it/2LgjQo3"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9033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498f46fdf0_8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498f46fdf0_8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91500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4980370415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4980370415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rgbClr val="000000"/>
              </a:buClr>
              <a:buSzPts val="1100"/>
              <a:buFont typeface="Arial"/>
              <a:buNone/>
            </a:pPr>
            <a:endParaRPr/>
          </a:p>
        </p:txBody>
      </p:sp>
    </p:spTree>
    <p:extLst>
      <p:ext uri="{BB962C8B-B14F-4D97-AF65-F5344CB8AC3E}">
        <p14:creationId xmlns:p14="http://schemas.microsoft.com/office/powerpoint/2010/main" val="811484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4980370415_1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4980370415_1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Julia Nassar</a:t>
            </a:r>
            <a:endParaRPr/>
          </a:p>
          <a:p>
            <a:pPr marL="0" lvl="0" indent="0" algn="l" rtl="0">
              <a:spcBef>
                <a:spcPts val="0"/>
              </a:spcBef>
              <a:spcAft>
                <a:spcPts val="0"/>
              </a:spcAft>
              <a:buNone/>
            </a:pPr>
            <a:endParaRPr/>
          </a:p>
          <a:p>
            <a:pPr marL="0" lvl="0" indent="0" algn="l" rtl="0">
              <a:spcBef>
                <a:spcPts val="0"/>
              </a:spcBef>
              <a:spcAft>
                <a:spcPts val="0"/>
              </a:spcAft>
              <a:buNone/>
            </a:pPr>
            <a:r>
              <a:rPr lang="en"/>
              <a:t>Figure: y-axis = $/tree</a:t>
            </a:r>
            <a:endParaRPr/>
          </a:p>
          <a:p>
            <a:pPr marL="457200" lvl="0" indent="-298450" algn="l" rtl="0">
              <a:spcBef>
                <a:spcPts val="0"/>
              </a:spcBef>
              <a:spcAft>
                <a:spcPts val="0"/>
              </a:spcAft>
              <a:buSzPts val="1100"/>
              <a:buChar char="-"/>
            </a:pPr>
            <a:r>
              <a:rPr lang="en"/>
              <a:t>Energy savings: (shade &amp; cooling reduce demand for AC)</a:t>
            </a:r>
            <a:endParaRPr/>
          </a:p>
          <a:p>
            <a:pPr marL="457200" lvl="0" indent="-298450" algn="l" rtl="0">
              <a:spcBef>
                <a:spcPts val="0"/>
              </a:spcBef>
              <a:spcAft>
                <a:spcPts val="0"/>
              </a:spcAft>
              <a:buSzPts val="1100"/>
              <a:buChar char="-"/>
            </a:pPr>
            <a:r>
              <a:rPr lang="en"/>
              <a:t>Urban greenery reduces flooding. A mature tree can store up to 100 gallons of water and a green roof prevents rainwater runoff during a heavy downpour.</a:t>
            </a:r>
            <a:endParaRPr/>
          </a:p>
          <a:p>
            <a:pPr marL="0" lvl="0" indent="0" algn="l" rtl="0">
              <a:spcBef>
                <a:spcPts val="0"/>
              </a:spcBef>
              <a:spcAft>
                <a:spcPts val="0"/>
              </a:spcAft>
              <a:buClr>
                <a:srgbClr val="000000"/>
              </a:buClr>
              <a:buSzPts val="1100"/>
              <a:buFont typeface="Arial"/>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194303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496ce3e13f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496ce3e13f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Julia Nassar</a:t>
            </a:r>
            <a:endParaRPr/>
          </a:p>
          <a:p>
            <a:pPr marL="0" lvl="0" indent="0" algn="l" rtl="0">
              <a:spcBef>
                <a:spcPts val="0"/>
              </a:spcBef>
              <a:spcAft>
                <a:spcPts val="0"/>
              </a:spcAft>
              <a:buNone/>
            </a:pPr>
            <a:endParaRPr/>
          </a:p>
          <a:p>
            <a:pPr marL="0" lvl="0" indent="0" algn="l" rtl="0">
              <a:spcBef>
                <a:spcPts val="0"/>
              </a:spcBef>
              <a:spcAft>
                <a:spcPts val="0"/>
              </a:spcAft>
              <a:buNone/>
            </a:pPr>
            <a:r>
              <a:rPr lang="en"/>
              <a:t>Improve city tree ordinances</a:t>
            </a:r>
            <a:endParaRPr/>
          </a:p>
          <a:p>
            <a:pPr marL="0" lvl="0" indent="0" algn="l" rtl="0">
              <a:spcBef>
                <a:spcPts val="0"/>
              </a:spcBef>
              <a:spcAft>
                <a:spcPts val="0"/>
              </a:spcAft>
              <a:buNone/>
            </a:pPr>
            <a:endParaRPr/>
          </a:p>
          <a:p>
            <a:pPr marL="0" lvl="0" indent="0" algn="l" rtl="0">
              <a:spcBef>
                <a:spcPts val="0"/>
              </a:spcBef>
              <a:spcAft>
                <a:spcPts val="0"/>
              </a:spcAft>
              <a:buNone/>
            </a:pPr>
            <a:r>
              <a:rPr lang="en"/>
              <a:t>SftT: analyzes/maps amount/quality of tree canopy cover, share up to date info on trees, collecting inventory of Boston city trees</a:t>
            </a:r>
            <a:endParaRPr/>
          </a:p>
          <a:p>
            <a:pPr marL="0" lvl="0" indent="0" algn="l" rtl="0">
              <a:spcBef>
                <a:spcPts val="0"/>
              </a:spcBef>
              <a:spcAft>
                <a:spcPts val="0"/>
              </a:spcAft>
              <a:buNone/>
            </a:pPr>
            <a:endParaRPr/>
          </a:p>
          <a:p>
            <a:pPr marL="0" lvl="0" indent="0" algn="l" rtl="0">
              <a:spcBef>
                <a:spcPts val="0"/>
              </a:spcBef>
              <a:spcAft>
                <a:spcPts val="0"/>
              </a:spcAft>
              <a:buNone/>
            </a:pPr>
            <a:r>
              <a:rPr lang="en"/>
              <a:t>Ask community what kind of trees they want to see: plant a ___ tree. </a:t>
            </a:r>
            <a:endParaRPr/>
          </a:p>
        </p:txBody>
      </p:sp>
    </p:spTree>
    <p:extLst>
      <p:ext uri="{BB962C8B-B14F-4D97-AF65-F5344CB8AC3E}">
        <p14:creationId xmlns:p14="http://schemas.microsoft.com/office/powerpoint/2010/main" val="4169568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496ce3e13f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496ce3e13f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Julia Nassar</a:t>
            </a:r>
            <a:endParaRPr b="1" i="1"/>
          </a:p>
          <a:p>
            <a:pPr marL="0" lvl="0" indent="0" algn="l" rtl="0">
              <a:spcBef>
                <a:spcPts val="0"/>
              </a:spcBef>
              <a:spcAft>
                <a:spcPts val="0"/>
              </a:spcAft>
              <a:buNone/>
            </a:pPr>
            <a:endParaRPr b="1" i="1"/>
          </a:p>
          <a:p>
            <a:pPr marL="0" lvl="0" indent="0" algn="l" rtl="0">
              <a:spcBef>
                <a:spcPts val="0"/>
              </a:spcBef>
              <a:spcAft>
                <a:spcPts val="0"/>
              </a:spcAft>
              <a:buNone/>
            </a:pPr>
            <a:r>
              <a:rPr lang="en" b="1" i="1"/>
              <a:t>***if time, also information on parks in a degraded state; stress the source of jobs - there should be community engagement on where parks need improvement, greater public safety (where people are afraid to go to parks</a:t>
            </a:r>
            <a:endParaRPr b="1" i="1"/>
          </a:p>
          <a:p>
            <a:pPr marL="0" lvl="0" indent="0" algn="l" rtl="0">
              <a:spcBef>
                <a:spcPts val="0"/>
              </a:spcBef>
              <a:spcAft>
                <a:spcPts val="0"/>
              </a:spcAft>
              <a:buNone/>
            </a:pPr>
            <a:endParaRPr/>
          </a:p>
        </p:txBody>
      </p:sp>
    </p:spTree>
    <p:extLst>
      <p:ext uri="{BB962C8B-B14F-4D97-AF65-F5344CB8AC3E}">
        <p14:creationId xmlns:p14="http://schemas.microsoft.com/office/powerpoint/2010/main" val="3453849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496ce3e13f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496ce3e13f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Sam Morton</a:t>
            </a:r>
            <a:endParaRPr/>
          </a:p>
          <a:p>
            <a:pPr marL="0" lvl="0" indent="0" algn="l" rtl="0">
              <a:spcBef>
                <a:spcPts val="0"/>
              </a:spcBef>
              <a:spcAft>
                <a:spcPts val="0"/>
              </a:spcAft>
              <a:buNone/>
            </a:pPr>
            <a:endParaRPr/>
          </a:p>
          <a:p>
            <a:pPr marL="0" lvl="0" indent="0" algn="l" rtl="0">
              <a:spcBef>
                <a:spcPts val="0"/>
              </a:spcBef>
              <a:spcAft>
                <a:spcPts val="0"/>
              </a:spcAft>
              <a:buNone/>
            </a:pPr>
            <a:r>
              <a:rPr lang="en"/>
              <a:t>Sources</a:t>
            </a:r>
            <a:endParaRPr/>
          </a:p>
          <a:p>
            <a:pPr marL="0" lvl="0" indent="0" algn="l" rtl="0">
              <a:spcBef>
                <a:spcPts val="0"/>
              </a:spcBef>
              <a:spcAft>
                <a:spcPts val="0"/>
              </a:spcAft>
              <a:buNone/>
            </a:pPr>
            <a:r>
              <a:rPr lang="en"/>
              <a:t>Wolf, K.L. 2010. Community Economics - A Literature Review. In: Green Cities: Good Health (</a:t>
            </a:r>
            <a:r>
              <a:rPr lang="en" u="sng">
                <a:solidFill>
                  <a:schemeClr val="hlink"/>
                </a:solidFill>
                <a:hlinkClick r:id="rId3"/>
              </a:rPr>
              <a:t>www.greenhealth.washington.edu</a:t>
            </a:r>
            <a:r>
              <a:rPr lang="en"/>
              <a:t>). College of the Environment, University of Washington. </a:t>
            </a:r>
            <a:endParaRPr/>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hlink"/>
                </a:solidFill>
                <a:hlinkClick r:id="rId4"/>
              </a:rPr>
              <a:t>http://www.bostontreeparty.org/about/party/</a:t>
            </a:r>
            <a:r>
              <a:rPr lang="en"/>
              <a:t> </a:t>
            </a:r>
            <a:endParaRPr/>
          </a:p>
        </p:txBody>
      </p:sp>
    </p:spTree>
    <p:extLst>
      <p:ext uri="{BB962C8B-B14F-4D97-AF65-F5344CB8AC3E}">
        <p14:creationId xmlns:p14="http://schemas.microsoft.com/office/powerpoint/2010/main" val="131354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498f46fdf0_2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498f46fdf0_2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Sam Morton</a:t>
            </a:r>
            <a:endParaRPr/>
          </a:p>
          <a:p>
            <a:pPr marL="0" lvl="0" indent="0" algn="l" rtl="0">
              <a:spcBef>
                <a:spcPts val="0"/>
              </a:spcBef>
              <a:spcAft>
                <a:spcPts val="0"/>
              </a:spcAft>
              <a:buNone/>
            </a:pPr>
            <a:endParaRPr/>
          </a:p>
          <a:p>
            <a:pPr marL="0" lvl="0" indent="0" algn="l" rtl="0">
              <a:spcBef>
                <a:spcPts val="0"/>
              </a:spcBef>
              <a:spcAft>
                <a:spcPts val="0"/>
              </a:spcAft>
              <a:buNone/>
            </a:pPr>
            <a:r>
              <a:rPr lang="en"/>
              <a:t>Sources</a:t>
            </a:r>
            <a:endParaRPr/>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hlink"/>
                </a:solidFill>
                <a:hlinkClick r:id="rId3"/>
              </a:rPr>
              <a:t>https://www.mass.gov/service-details/greening-the-gateway-cities-program</a:t>
            </a:r>
            <a:r>
              <a:rPr lang="en"/>
              <a:t>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709129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96ce3e13f_0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96ce3e13f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Julia Nassar</a:t>
            </a:r>
            <a:endParaRPr/>
          </a:p>
          <a:p>
            <a:pPr marL="0" lvl="0" indent="0" algn="l" rtl="0">
              <a:spcBef>
                <a:spcPts val="0"/>
              </a:spcBef>
              <a:spcAft>
                <a:spcPts val="0"/>
              </a:spcAft>
              <a:buNone/>
            </a:pPr>
            <a:r>
              <a:rPr lang="en"/>
              <a:t>*look at email*</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760237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497f19cfc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497f19cfc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8037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496ce3e13f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496ce3e13f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Assistance for purchasing fresh food </a:t>
            </a:r>
            <a:endParaRPr/>
          </a:p>
        </p:txBody>
      </p:sp>
    </p:spTree>
    <p:extLst>
      <p:ext uri="{BB962C8B-B14F-4D97-AF65-F5344CB8AC3E}">
        <p14:creationId xmlns:p14="http://schemas.microsoft.com/office/powerpoint/2010/main" val="281060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498cf1636d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498cf1636d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13671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498cf1636d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498cf1636d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Hope center did a study that found that 36% of college students did not have access to proper food</a:t>
            </a:r>
            <a:endParaRPr/>
          </a:p>
        </p:txBody>
      </p:sp>
    </p:spTree>
    <p:extLst>
      <p:ext uri="{BB962C8B-B14F-4D97-AF65-F5344CB8AC3E}">
        <p14:creationId xmlns:p14="http://schemas.microsoft.com/office/powerpoint/2010/main" val="6952493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496ce3e13f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496ce3e13f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a:p>
          <a:p>
            <a:pPr marL="0" lvl="0" indent="0" algn="l" rtl="0">
              <a:spcBef>
                <a:spcPts val="0"/>
              </a:spcBef>
              <a:spcAft>
                <a:spcPts val="0"/>
              </a:spcAft>
              <a:buClr>
                <a:srgbClr val="000000"/>
              </a:buClr>
              <a:buSzPts val="1100"/>
              <a:buFont typeface="Arial"/>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650878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3a39daa08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33a39daa08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Davis California perm. Farmers market. Reduces cost of set up  (food for all)</a:t>
            </a:r>
            <a:endParaRPr/>
          </a:p>
        </p:txBody>
      </p:sp>
    </p:spTree>
    <p:extLst>
      <p:ext uri="{BB962C8B-B14F-4D97-AF65-F5344CB8AC3E}">
        <p14:creationId xmlns:p14="http://schemas.microsoft.com/office/powerpoint/2010/main" val="380266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496ce3e13f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496ce3e13f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Lydia</a:t>
            </a:r>
            <a:endParaRPr/>
          </a:p>
          <a:p>
            <a:pPr marL="0" lvl="0" indent="0" algn="l" rtl="0">
              <a:lnSpc>
                <a:spcPct val="115000"/>
              </a:lnSpc>
              <a:spcBef>
                <a:spcPts val="0"/>
              </a:spcBef>
              <a:spcAft>
                <a:spcPts val="0"/>
              </a:spcAft>
              <a:buClr>
                <a:srgbClr val="000000"/>
              </a:buClr>
              <a:buSzPts val="1100"/>
              <a:buFont typeface="Arial"/>
              <a:buNone/>
            </a:pPr>
            <a:r>
              <a:rPr lang="en" sz="600" u="sng">
                <a:solidFill>
                  <a:schemeClr val="hlink"/>
                </a:solidFill>
                <a:latin typeface="Open Sans"/>
                <a:ea typeface="Open Sans"/>
                <a:cs typeface="Open Sans"/>
                <a:sym typeface="Open Sans"/>
                <a:hlinkClick r:id="rId3"/>
              </a:rPr>
              <a:t>https://www.straitstimes.com/asia/east-asia/south-korea-cuts-food-waste-with-pay-as-you-trash</a:t>
            </a:r>
            <a:endParaRPr sz="600">
              <a:solidFill>
                <a:schemeClr val="dk2"/>
              </a:solidFill>
              <a:latin typeface="Open Sans"/>
              <a:ea typeface="Open Sans"/>
              <a:cs typeface="Open Sans"/>
              <a:sym typeface="Open Sans"/>
            </a:endParaRPr>
          </a:p>
          <a:p>
            <a:pPr marL="0" lvl="0" indent="0" algn="l" rtl="0">
              <a:lnSpc>
                <a:spcPct val="115000"/>
              </a:lnSpc>
              <a:spcBef>
                <a:spcPts val="1600"/>
              </a:spcBef>
              <a:spcAft>
                <a:spcPts val="1600"/>
              </a:spcAft>
              <a:buClr>
                <a:srgbClr val="000000"/>
              </a:buClr>
              <a:buSzPts val="1100"/>
              <a:buFont typeface="Arial"/>
              <a:buNone/>
            </a:pPr>
            <a:r>
              <a:rPr lang="en" sz="600">
                <a:solidFill>
                  <a:schemeClr val="dk2"/>
                </a:solidFill>
                <a:latin typeface="Open Sans"/>
                <a:ea typeface="Open Sans"/>
                <a:cs typeface="Open Sans"/>
                <a:sym typeface="Open Sans"/>
              </a:rPr>
              <a:t>Radio frequency identification devices </a:t>
            </a:r>
            <a:endParaRPr sz="600">
              <a:solidFill>
                <a:schemeClr val="dk2"/>
              </a:solidFill>
              <a:latin typeface="Open Sans"/>
              <a:ea typeface="Open Sans"/>
              <a:cs typeface="Open Sans"/>
              <a:sym typeface="Open Sans"/>
            </a:endParaRPr>
          </a:p>
        </p:txBody>
      </p:sp>
    </p:spTree>
    <p:extLst>
      <p:ext uri="{BB962C8B-B14F-4D97-AF65-F5344CB8AC3E}">
        <p14:creationId xmlns:p14="http://schemas.microsoft.com/office/powerpoint/2010/main" val="1226811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496ce3e13f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496ce3e13f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Repair to roofs and flat roofs. Maintenance. Landlord?  </a:t>
            </a:r>
            <a:endParaRPr/>
          </a:p>
        </p:txBody>
      </p:sp>
    </p:spTree>
    <p:extLst>
      <p:ext uri="{BB962C8B-B14F-4D97-AF65-F5344CB8AC3E}">
        <p14:creationId xmlns:p14="http://schemas.microsoft.com/office/powerpoint/2010/main" val="14030497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496ce3e13f_0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496ce3e13f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a:t>Katie W</a:t>
            </a:r>
            <a:endParaRPr/>
          </a:p>
          <a:p>
            <a:pPr marL="0" lvl="0" indent="0" algn="l" rtl="0">
              <a:spcBef>
                <a:spcPts val="0"/>
              </a:spcBef>
              <a:spcAft>
                <a:spcPts val="0"/>
              </a:spcAft>
              <a:buClr>
                <a:srgbClr val="000000"/>
              </a:buClr>
              <a:buSzPts val="1100"/>
              <a:buFont typeface="Arial"/>
              <a:buNone/>
            </a:pPr>
            <a:endParaRPr/>
          </a:p>
          <a:p>
            <a:pPr marL="0" lvl="0" indent="0" algn="l" rtl="0">
              <a:spcBef>
                <a:spcPts val="0"/>
              </a:spcBef>
              <a:spcAft>
                <a:spcPts val="0"/>
              </a:spcAft>
              <a:buClr>
                <a:srgbClr val="000000"/>
              </a:buClr>
              <a:buSzPts val="1100"/>
              <a:buFont typeface="Arial"/>
              <a:buNone/>
            </a:pPr>
            <a:r>
              <a:rPr lang="en"/>
              <a:t>The American Council for an Energy Efficiency Economy, Boston is the leader in energy efficiency - scoring above other major U.S. cities like New York, Seattle and San Francisco. We’ve found that Boston, and Massachusetts, has a variety of programs and departments that provide incentives for low income residents to make energy efficiency retrofits to their homes. This includes marketing the 100% funding coverage for eligible low income residents or homeowners, loans for multifamily residential buildings, and providing separate funding for small repairs that can be done and are necessary prior to weatherization retrofits. </a:t>
            </a:r>
            <a:endParaRPr/>
          </a:p>
          <a:p>
            <a:pPr marL="0" lvl="0" indent="0" algn="l" rtl="0">
              <a:spcBef>
                <a:spcPts val="0"/>
              </a:spcBef>
              <a:spcAft>
                <a:spcPts val="0"/>
              </a:spcAft>
              <a:buClr>
                <a:srgbClr val="000000"/>
              </a:buClr>
              <a:buSzPts val="1100"/>
              <a:buFont typeface="Arial"/>
              <a:buNone/>
            </a:pPr>
            <a:endParaRPr/>
          </a:p>
          <a:p>
            <a:pPr marL="0" lvl="0" indent="0" algn="l" rtl="0">
              <a:spcBef>
                <a:spcPts val="0"/>
              </a:spcBef>
              <a:spcAft>
                <a:spcPts val="0"/>
              </a:spcAft>
              <a:buClr>
                <a:srgbClr val="000000"/>
              </a:buClr>
              <a:buSzPts val="1100"/>
              <a:buFont typeface="Arial"/>
              <a:buNone/>
            </a:pPr>
            <a:r>
              <a:rPr lang="en"/>
              <a:t>Sources</a:t>
            </a:r>
            <a:endParaRPr/>
          </a:p>
          <a:p>
            <a:pPr marL="0" lvl="0" indent="0" algn="l" rtl="0">
              <a:spcBef>
                <a:spcPts val="0"/>
              </a:spcBef>
              <a:spcAft>
                <a:spcPts val="0"/>
              </a:spcAft>
              <a:buClr>
                <a:srgbClr val="000000"/>
              </a:buClr>
              <a:buSzPts val="1100"/>
              <a:buFont typeface="Arial"/>
              <a:buNone/>
            </a:pPr>
            <a:r>
              <a:rPr lang="en" u="sng">
                <a:solidFill>
                  <a:schemeClr val="hlink"/>
                </a:solidFill>
                <a:hlinkClick r:id="rId3"/>
              </a:rPr>
              <a:t>https://www.buildings.com/article-details/articleid/21149/title/boston-tops-energy-efficiency-scorecard</a:t>
            </a:r>
            <a:endParaRPr/>
          </a:p>
          <a:p>
            <a:pPr marL="0" lvl="0" indent="0" algn="l" rtl="0">
              <a:spcBef>
                <a:spcPts val="0"/>
              </a:spcBef>
              <a:spcAft>
                <a:spcPts val="0"/>
              </a:spcAft>
              <a:buClr>
                <a:srgbClr val="000000"/>
              </a:buClr>
              <a:buSzPts val="1100"/>
              <a:buFont typeface="Arial"/>
              <a:buNone/>
            </a:pPr>
            <a:endParaRPr/>
          </a:p>
          <a:p>
            <a:pPr marL="0" lvl="0" indent="0" algn="l" rtl="0">
              <a:spcBef>
                <a:spcPts val="0"/>
              </a:spcBef>
              <a:spcAft>
                <a:spcPts val="0"/>
              </a:spcAft>
              <a:buClr>
                <a:srgbClr val="000000"/>
              </a:buClr>
              <a:buSzPts val="1100"/>
              <a:buFont typeface="Arial"/>
              <a:buNone/>
            </a:pPr>
            <a:r>
              <a:rPr lang="en" u="sng">
                <a:solidFill>
                  <a:schemeClr val="hlink"/>
                </a:solidFill>
                <a:hlinkClick r:id="rId4"/>
              </a:rPr>
              <a:t>https://www.boston.gov/departments/environment/history-renew-boston</a:t>
            </a:r>
            <a:r>
              <a:rPr lang="en"/>
              <a:t> </a:t>
            </a:r>
            <a:endParaRPr/>
          </a:p>
          <a:p>
            <a:pPr marL="0" lvl="0" indent="0" algn="l" rtl="0">
              <a:spcBef>
                <a:spcPts val="0"/>
              </a:spcBef>
              <a:spcAft>
                <a:spcPts val="0"/>
              </a:spcAft>
              <a:buClr>
                <a:srgbClr val="000000"/>
              </a:buClr>
              <a:buSzPts val="1100"/>
              <a:buFont typeface="Arial"/>
              <a:buNone/>
            </a:pPr>
            <a:endParaRPr/>
          </a:p>
          <a:p>
            <a:pPr marL="0" lvl="0" indent="0" algn="l" rtl="0">
              <a:spcBef>
                <a:spcPts val="0"/>
              </a:spcBef>
              <a:spcAft>
                <a:spcPts val="0"/>
              </a:spcAft>
              <a:buClr>
                <a:srgbClr val="000000"/>
              </a:buClr>
              <a:buSzPts val="1100"/>
              <a:buFont typeface="Arial"/>
              <a:buNone/>
            </a:pPr>
            <a:r>
              <a:rPr lang="en"/>
              <a:t>https://aceee.org/local-policy/city-scorecard</a:t>
            </a:r>
            <a:endParaRPr/>
          </a:p>
        </p:txBody>
      </p:sp>
    </p:spTree>
    <p:extLst>
      <p:ext uri="{BB962C8B-B14F-4D97-AF65-F5344CB8AC3E}">
        <p14:creationId xmlns:p14="http://schemas.microsoft.com/office/powerpoint/2010/main" val="3219357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3a39daa08_5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33a39daa08_5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a:t>Katie W</a:t>
            </a:r>
            <a:endParaRPr/>
          </a:p>
          <a:p>
            <a:pPr marL="0" lvl="0" indent="0" algn="l" rtl="0">
              <a:spcBef>
                <a:spcPts val="0"/>
              </a:spcBef>
              <a:spcAft>
                <a:spcPts val="0"/>
              </a:spcAft>
              <a:buClr>
                <a:srgbClr val="000000"/>
              </a:buClr>
              <a:buSzPts val="1100"/>
              <a:buFont typeface="Arial"/>
              <a:buNone/>
            </a:pPr>
            <a:endParaRPr/>
          </a:p>
          <a:p>
            <a:pPr marL="0" lvl="0" indent="0" algn="l" rtl="0">
              <a:spcBef>
                <a:spcPts val="0"/>
              </a:spcBef>
              <a:spcAft>
                <a:spcPts val="0"/>
              </a:spcAft>
              <a:buClr>
                <a:srgbClr val="000000"/>
              </a:buClr>
              <a:buSzPts val="1100"/>
              <a:buFont typeface="Arial"/>
              <a:buNone/>
            </a:pPr>
            <a:r>
              <a:rPr lang="en"/>
              <a:t>The 2019 to 2021 three year plan, organized by the energy efficiency advisory council, is currently being reviewed and hopefully on its way towards diversifying and expanding funding for energy efficiency related programs. The programs, at all stages, have already been found to be successful. From marketing to both tenants and homeowners and multifamily landlords, a large portion of homes in the state have been retrofitted with necessary energy saving insulation and other weatherization tools. The new plan is hopefully going to expand upon what they’ve accomplished with more funding to target groups that haven’t been able to get the </a:t>
            </a:r>
            <a:endParaRPr/>
          </a:p>
          <a:p>
            <a:pPr marL="0" lvl="0" indent="0" algn="l" rtl="0">
              <a:spcBef>
                <a:spcPts val="0"/>
              </a:spcBef>
              <a:spcAft>
                <a:spcPts val="0"/>
              </a:spcAft>
              <a:buClr>
                <a:srgbClr val="000000"/>
              </a:buClr>
              <a:buSzPts val="1100"/>
              <a:buFont typeface="Arial"/>
              <a:buNone/>
            </a:pPr>
            <a:endParaRPr/>
          </a:p>
          <a:p>
            <a:pPr marL="0" lvl="0" indent="0" algn="l" rtl="0">
              <a:spcBef>
                <a:spcPts val="0"/>
              </a:spcBef>
              <a:spcAft>
                <a:spcPts val="0"/>
              </a:spcAft>
              <a:buClr>
                <a:srgbClr val="000000"/>
              </a:buClr>
              <a:buSzPts val="1100"/>
              <a:buFont typeface="Arial"/>
              <a:buNone/>
            </a:pPr>
            <a:endParaRPr/>
          </a:p>
          <a:p>
            <a:pPr marL="0" lvl="0" indent="0" algn="l" rtl="0">
              <a:spcBef>
                <a:spcPts val="0"/>
              </a:spcBef>
              <a:spcAft>
                <a:spcPts val="0"/>
              </a:spcAft>
              <a:buClr>
                <a:srgbClr val="000000"/>
              </a:buClr>
              <a:buSzPts val="1100"/>
              <a:buFont typeface="Arial"/>
              <a:buNone/>
            </a:pPr>
            <a:r>
              <a:rPr lang="en"/>
              <a:t>Sources</a:t>
            </a:r>
            <a:endParaRPr/>
          </a:p>
          <a:p>
            <a:pPr marL="0" lvl="0" indent="0" algn="l" rtl="0">
              <a:spcBef>
                <a:spcPts val="0"/>
              </a:spcBef>
              <a:spcAft>
                <a:spcPts val="0"/>
              </a:spcAft>
              <a:buClr>
                <a:srgbClr val="000000"/>
              </a:buClr>
              <a:buSzPts val="1100"/>
              <a:buFont typeface="Arial"/>
              <a:buNone/>
            </a:pPr>
            <a:r>
              <a:rPr lang="en"/>
              <a:t>Pdf. 2019-2021 three year plan</a:t>
            </a:r>
            <a:endParaRPr/>
          </a:p>
          <a:p>
            <a:pPr marL="0" lvl="0" indent="0" algn="l" rtl="0">
              <a:spcBef>
                <a:spcPts val="0"/>
              </a:spcBef>
              <a:spcAft>
                <a:spcPts val="0"/>
              </a:spcAft>
              <a:buClr>
                <a:srgbClr val="000000"/>
              </a:buClr>
              <a:buSzPts val="1100"/>
              <a:buFont typeface="Arial"/>
              <a:buNone/>
            </a:pPr>
            <a:r>
              <a:rPr lang="en"/>
              <a:t>PAs incorporate new strategies that help customers switch to renewable energy and clean energy technologies. </a:t>
            </a:r>
            <a:endParaRPr/>
          </a:p>
          <a:p>
            <a:pPr marL="0" lvl="0" indent="0" algn="l" rtl="0">
              <a:spcBef>
                <a:spcPts val="0"/>
              </a:spcBef>
              <a:spcAft>
                <a:spcPts val="0"/>
              </a:spcAft>
              <a:buClr>
                <a:srgbClr val="000000"/>
              </a:buClr>
              <a:buSzPts val="1100"/>
              <a:buFont typeface="Arial"/>
              <a:buNone/>
            </a:pPr>
            <a:endParaRPr/>
          </a:p>
          <a:p>
            <a:pPr marL="0" lvl="0" indent="0" algn="l" rtl="0">
              <a:spcBef>
                <a:spcPts val="0"/>
              </a:spcBef>
              <a:spcAft>
                <a:spcPts val="0"/>
              </a:spcAft>
              <a:buClr>
                <a:srgbClr val="000000"/>
              </a:buClr>
              <a:buSzPts val="1100"/>
              <a:buFont typeface="Arial"/>
              <a:buNone/>
            </a:pPr>
            <a:r>
              <a:rPr lang="en" u="sng">
                <a:solidFill>
                  <a:schemeClr val="hlink"/>
                </a:solidFill>
                <a:hlinkClick r:id="rId3"/>
              </a:rPr>
              <a:t>https://www.buildings.com/article-details/articleid/21149/title/boston-tops-energy-efficiency-scorecard</a:t>
            </a:r>
            <a:endParaRPr/>
          </a:p>
          <a:p>
            <a:pPr marL="0" lvl="0" indent="0" algn="l" rtl="0">
              <a:spcBef>
                <a:spcPts val="0"/>
              </a:spcBef>
              <a:spcAft>
                <a:spcPts val="0"/>
              </a:spcAft>
              <a:buClr>
                <a:srgbClr val="000000"/>
              </a:buClr>
              <a:buSzPts val="1100"/>
              <a:buFont typeface="Arial"/>
              <a:buNone/>
            </a:pPr>
            <a:endParaRPr/>
          </a:p>
          <a:p>
            <a:pPr marL="0" lvl="0" indent="0" algn="l" rtl="0">
              <a:spcBef>
                <a:spcPts val="0"/>
              </a:spcBef>
              <a:spcAft>
                <a:spcPts val="0"/>
              </a:spcAft>
              <a:buClr>
                <a:srgbClr val="000000"/>
              </a:buClr>
              <a:buSzPts val="1100"/>
              <a:buFont typeface="Arial"/>
              <a:buNone/>
            </a:pPr>
            <a:r>
              <a:rPr lang="en" u="sng">
                <a:solidFill>
                  <a:schemeClr val="hlink"/>
                </a:solidFill>
                <a:hlinkClick r:id="rId4"/>
              </a:rPr>
              <a:t>https://www.boston.gov/departments/environment/history-renew-boston</a:t>
            </a:r>
            <a:r>
              <a:rPr lang="en"/>
              <a:t> </a:t>
            </a:r>
            <a:endParaRPr/>
          </a:p>
        </p:txBody>
      </p:sp>
    </p:spTree>
    <p:extLst>
      <p:ext uri="{BB962C8B-B14F-4D97-AF65-F5344CB8AC3E}">
        <p14:creationId xmlns:p14="http://schemas.microsoft.com/office/powerpoint/2010/main" val="25334693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49cfe64f2d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49cfe64f2d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000000"/>
              </a:buClr>
              <a:buSzPts val="1100"/>
              <a:buFont typeface="Arial"/>
              <a:buNone/>
            </a:pPr>
            <a:r>
              <a:rPr lang="en">
                <a:solidFill>
                  <a:srgbClr val="222222"/>
                </a:solidFill>
              </a:rPr>
              <a:t>These maps are referenced from the submission LEAN, or the Network made to the three year plan. These maps, shows the low-income household participation in LEAN and other weatherization/fuel assistance programs both in Boston and all over Massachusetts. The varying colors represent the utilities who worked with the residents. The point of these maps show how successful Massachusetts is already, but there there is more work to be done; throughout the semester we compiled a list of recommendations for Boston’s programs that can increase the amount of penetration to be even higher. </a:t>
            </a:r>
            <a:endParaRPr>
              <a:solidFill>
                <a:srgbClr val="222222"/>
              </a:solidFill>
            </a:endParaRPr>
          </a:p>
          <a:p>
            <a:pPr marL="0" lvl="0" indent="0" algn="l" rtl="0">
              <a:lnSpc>
                <a:spcPct val="115000"/>
              </a:lnSpc>
              <a:spcBef>
                <a:spcPts val="0"/>
              </a:spcBef>
              <a:spcAft>
                <a:spcPts val="0"/>
              </a:spcAft>
              <a:buClr>
                <a:srgbClr val="000000"/>
              </a:buClr>
              <a:buSzPts val="1100"/>
              <a:buFont typeface="Arial"/>
              <a:buNone/>
            </a:pPr>
            <a:endParaRPr>
              <a:solidFill>
                <a:srgbClr val="222222"/>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2572991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49a4ec6e55_3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49a4ec6e55_3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Katie W</a:t>
            </a:r>
            <a:endParaRPr/>
          </a:p>
          <a:p>
            <a:pPr marL="0" lvl="0" indent="0" algn="l" rtl="0">
              <a:spcBef>
                <a:spcPts val="0"/>
              </a:spcBef>
              <a:spcAft>
                <a:spcPts val="0"/>
              </a:spcAft>
              <a:buNone/>
            </a:pPr>
            <a:endParaRPr/>
          </a:p>
          <a:p>
            <a:pPr marL="0" lvl="0" indent="0" algn="l" rtl="0">
              <a:spcBef>
                <a:spcPts val="0"/>
              </a:spcBef>
              <a:spcAft>
                <a:spcPts val="0"/>
              </a:spcAft>
              <a:buNone/>
            </a:pPr>
            <a:r>
              <a:rPr lang="en"/>
              <a:t>The first recommendation, which is supported by various departments and organizations that we’ve spoken with, is to expand 100% full funding for energy efficiency programs to moderate income residents. Individuals in this income are currently in limbo in terms of using these programs - depending on the time of year, there is the potential for some of these residents to be outside of the designated eligibility based on the number of people in their homes, a resident getting a new job, or some other circumstance. With this in mind, eligibility does not coincide with the ability to make upfront payments for necessary but not required insulation retrofits to a home, so they are unable to take part in the program. We recommend that all residents up to the 80% income bracket level are eligible for 100% full weatherization and other energy efficiency funding programs in order to maximize the number of people helped by these programs. </a:t>
            </a:r>
            <a:endParaRPr/>
          </a:p>
          <a:p>
            <a:pPr marL="0" lvl="0" indent="0" algn="l" rtl="0">
              <a:spcBef>
                <a:spcPts val="0"/>
              </a:spcBef>
              <a:spcAft>
                <a:spcPts val="0"/>
              </a:spcAft>
              <a:buNone/>
            </a:pPr>
            <a:r>
              <a:rPr lang="en"/>
              <a:t>The second recommendation, which coincides with the increased funding, is to diversify the allocation of money per residence to more than smaller fixes pre-weatherization and the weatherization itself. For homes that may be deferred due to required larger fixes for insulation to be effective, this currently would be out of the homeowners or landlords pocket - which delays weatherization by months or years. Having funding for these homes with larger leaks or mold can effectively help an entire grouping of people who otherwise would be deferred. After any weatherization is completed, we also recommend the option of further monitoring in the homes in order to ensure that there aren’t any leaks or other issues that increase the heating bill and also waste energy unnecessarily. We will touch upon monitoring more later in this presentation. On top of weatherization and proper insulation, introducing other energy efficient appliances is a good way to decrease the energy costs and amount of energy being used in a residence that has potentially used the program in the past. </a:t>
            </a:r>
            <a:endParaRPr/>
          </a:p>
          <a:p>
            <a:pPr marL="0" lvl="0" indent="0" algn="l" rtl="0">
              <a:spcBef>
                <a:spcPts val="0"/>
              </a:spcBef>
              <a:spcAft>
                <a:spcPts val="0"/>
              </a:spcAft>
              <a:buNone/>
            </a:pPr>
            <a:r>
              <a:rPr lang="en"/>
              <a:t>Indoor toxic chemicals are a potential hazard when installing insulation and can reach high indoor levels if a home is not properly ventilated. In order to ensure that installers and residents do not experience negative side effects when using these services, it is essential to consider what materials are being used to insulate, and to make sure installation is being done with proper safety precautions. Even after the home is insulated, doing tests to check for proper whole - house ventilation should be a requirement for the safety of the residents. </a:t>
            </a:r>
            <a:endParaRPr/>
          </a:p>
          <a:p>
            <a:pPr marL="0" lvl="0" indent="0" algn="l" rtl="0">
              <a:spcBef>
                <a:spcPts val="0"/>
              </a:spcBef>
              <a:spcAft>
                <a:spcPts val="0"/>
              </a:spcAft>
              <a:buNone/>
            </a:pPr>
            <a:endParaRPr/>
          </a:p>
          <a:p>
            <a:pPr marL="0" lvl="0" indent="0" algn="l" rtl="0">
              <a:spcBef>
                <a:spcPts val="0"/>
              </a:spcBef>
              <a:spcAft>
                <a:spcPts val="0"/>
              </a:spcAft>
              <a:buNone/>
            </a:pPr>
            <a:r>
              <a:rPr lang="en"/>
              <a:t>These recommendations are directed both at Boston, Massachusetts and other states around the country. </a:t>
            </a:r>
            <a:endParaRPr/>
          </a:p>
          <a:p>
            <a:pPr marL="0" lvl="0" indent="0" algn="l" rtl="0">
              <a:spcBef>
                <a:spcPts val="0"/>
              </a:spcBef>
              <a:spcAft>
                <a:spcPts val="0"/>
              </a:spcAft>
              <a:buNone/>
            </a:pPr>
            <a:endParaRPr/>
          </a:p>
          <a:p>
            <a:pPr marL="0" lvl="0" indent="0" algn="l" rtl="0">
              <a:spcBef>
                <a:spcPts val="0"/>
              </a:spcBef>
              <a:spcAft>
                <a:spcPts val="0"/>
              </a:spcAft>
              <a:buNone/>
            </a:pPr>
            <a:r>
              <a:rPr lang="en"/>
              <a:t>60-80 = these income brakcet residents don’t have the upfront money, which is a barrier</a:t>
            </a:r>
            <a:endParaRPr/>
          </a:p>
          <a:p>
            <a:pPr marL="0" lvl="0" indent="0" algn="l" rtl="0">
              <a:spcBef>
                <a:spcPts val="0"/>
              </a:spcBef>
              <a:spcAft>
                <a:spcPts val="0"/>
              </a:spcAft>
              <a:buNone/>
            </a:pPr>
            <a:r>
              <a:rPr lang="en"/>
              <a:t>Large costly repairs are a barrier - which is a barrier due to deferrals</a:t>
            </a:r>
            <a:endParaRPr/>
          </a:p>
          <a:p>
            <a:pPr marL="0" lvl="0" indent="0" algn="l" rtl="0">
              <a:spcBef>
                <a:spcPts val="0"/>
              </a:spcBef>
              <a:spcAft>
                <a:spcPts val="0"/>
              </a:spcAft>
              <a:buNone/>
            </a:pPr>
            <a:r>
              <a:rPr lang="en"/>
              <a:t>As you make it tighter, air ventilation need to be monitored</a:t>
            </a:r>
            <a:endParaRPr/>
          </a:p>
          <a:p>
            <a:pPr marL="0" lvl="0" indent="0" algn="l" rtl="0">
              <a:spcBef>
                <a:spcPts val="0"/>
              </a:spcBef>
              <a:spcAft>
                <a:spcPts val="0"/>
              </a:spcAft>
              <a:buNone/>
            </a:pPr>
            <a:endParaRPr/>
          </a:p>
          <a:p>
            <a:pPr marL="0" lvl="0" indent="0" algn="l" rtl="0">
              <a:spcBef>
                <a:spcPts val="0"/>
              </a:spcBef>
              <a:spcAft>
                <a:spcPts val="0"/>
              </a:spcAft>
              <a:buNone/>
            </a:pPr>
            <a:r>
              <a:rPr lang="en"/>
              <a:t>https://www.kttn.com/weatherization-service-for-homes-available-through-community-action-partnership/</a:t>
            </a:r>
            <a:endParaRPr/>
          </a:p>
        </p:txBody>
      </p:sp>
    </p:spTree>
    <p:extLst>
      <p:ext uri="{BB962C8B-B14F-4D97-AF65-F5344CB8AC3E}">
        <p14:creationId xmlns:p14="http://schemas.microsoft.com/office/powerpoint/2010/main" val="39619553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49a4ec6e55_3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49a4ec6e55_3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Katie W</a:t>
            </a:r>
            <a:endParaRPr/>
          </a:p>
          <a:p>
            <a:pPr marL="0" lvl="0" indent="0" algn="l" rtl="0">
              <a:spcBef>
                <a:spcPts val="0"/>
              </a:spcBef>
              <a:spcAft>
                <a:spcPts val="0"/>
              </a:spcAft>
              <a:buNone/>
            </a:pPr>
            <a:endParaRPr/>
          </a:p>
          <a:p>
            <a:pPr marL="914400" lvl="1" indent="-317500" algn="l" rtl="0">
              <a:lnSpc>
                <a:spcPct val="115000"/>
              </a:lnSpc>
              <a:spcBef>
                <a:spcPts val="0"/>
              </a:spcBef>
              <a:spcAft>
                <a:spcPts val="0"/>
              </a:spcAft>
              <a:buClr>
                <a:schemeClr val="dk2"/>
              </a:buClr>
              <a:buSzPts val="1400"/>
              <a:buFont typeface="Open Sans"/>
              <a:buChar char="○"/>
            </a:pPr>
            <a:r>
              <a:rPr lang="en" sz="1400">
                <a:solidFill>
                  <a:schemeClr val="dk2"/>
                </a:solidFill>
                <a:latin typeface="Open Sans"/>
                <a:ea typeface="Open Sans"/>
                <a:cs typeface="Open Sans"/>
                <a:sym typeface="Open Sans"/>
              </a:rPr>
              <a:t>Inform landlords of full funding (single home with eligible residents) or loans (multifamily) </a:t>
            </a:r>
            <a:endParaRPr sz="1400">
              <a:solidFill>
                <a:schemeClr val="dk2"/>
              </a:solidFill>
              <a:latin typeface="Open Sans"/>
              <a:ea typeface="Open Sans"/>
              <a:cs typeface="Open Sans"/>
              <a:sym typeface="Open Sans"/>
            </a:endParaRPr>
          </a:p>
          <a:p>
            <a:pPr marL="0" lvl="0" indent="0" algn="l" rtl="0">
              <a:spcBef>
                <a:spcPts val="1600"/>
              </a:spcBef>
              <a:spcAft>
                <a:spcPts val="0"/>
              </a:spcAft>
              <a:buNone/>
            </a:pPr>
            <a:endParaRPr/>
          </a:p>
        </p:txBody>
      </p:sp>
    </p:spTree>
    <p:extLst>
      <p:ext uri="{BB962C8B-B14F-4D97-AF65-F5344CB8AC3E}">
        <p14:creationId xmlns:p14="http://schemas.microsoft.com/office/powerpoint/2010/main" val="4800642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496ce3e13f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496ce3e13f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Katie W</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5945717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4980370415_1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4980370415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876236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496ce3e13f_0_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496ce3e13f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85761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496ce3e13f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496ce3e13f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Don’t worry that the picture covers text (no need to move it!), it is animated and will only come in after we click the screen*** </a:t>
            </a:r>
            <a:endParaRPr/>
          </a:p>
          <a:p>
            <a:pPr marL="0" lvl="0" indent="0" algn="l" rtl="0">
              <a:spcBef>
                <a:spcPts val="0"/>
              </a:spcBef>
              <a:spcAft>
                <a:spcPts val="0"/>
              </a:spcAft>
              <a:buNone/>
            </a:pPr>
            <a:r>
              <a:rPr lang="en"/>
              <a:t>(Irons, 2018)</a:t>
            </a:r>
            <a:endParaRPr/>
          </a:p>
          <a:p>
            <a:pPr marL="0" lvl="0" indent="0" algn="l" rtl="0">
              <a:spcBef>
                <a:spcPts val="0"/>
              </a:spcBef>
              <a:spcAft>
                <a:spcPts val="0"/>
              </a:spcAft>
              <a:buNone/>
            </a:pPr>
            <a:r>
              <a:rPr lang="en"/>
              <a:t>(Jacobs. 1961)</a:t>
            </a:r>
            <a:endParaRPr/>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hlink"/>
                </a:solidFill>
                <a:hlinkClick r:id="rId3"/>
              </a:rPr>
              <a:t>https://mayors24.cityofboston.gov/</a:t>
            </a:r>
            <a:r>
              <a:rPr lang="en"/>
              <a:t> → (hit “submit report” → “broken sidewalk”) </a:t>
            </a:r>
            <a:endParaRPr/>
          </a:p>
        </p:txBody>
      </p:sp>
    </p:spTree>
    <p:extLst>
      <p:ext uri="{BB962C8B-B14F-4D97-AF65-F5344CB8AC3E}">
        <p14:creationId xmlns:p14="http://schemas.microsoft.com/office/powerpoint/2010/main" val="36171192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498cf1636d_2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498cf1636d_2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2174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498cf1636d_2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498cf1636d_2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a:t>
            </a:r>
            <a:r>
              <a:rPr lang="en" u="sng">
                <a:solidFill>
                  <a:schemeClr val="hlink"/>
                </a:solidFill>
                <a:hlinkClick r:id="rId3"/>
              </a:rPr>
              <a:t>http://www.bu.edu/today/2017/protected-bike-lanes-commonwealth-ave/</a:t>
            </a:r>
            <a:r>
              <a:rPr lang="en"/>
              <a:t>  silver line expansion</a:t>
            </a:r>
            <a:endParaRPr/>
          </a:p>
          <a:p>
            <a:pPr marL="0" lvl="0" indent="0" algn="l" rtl="0">
              <a:spcBef>
                <a:spcPts val="0"/>
              </a:spcBef>
              <a:spcAft>
                <a:spcPts val="0"/>
              </a:spcAft>
              <a:buNone/>
            </a:pPr>
            <a:endParaRPr/>
          </a:p>
          <a:p>
            <a:pPr marL="914400" lvl="1" indent="-317500" algn="l" rtl="0">
              <a:lnSpc>
                <a:spcPct val="115000"/>
              </a:lnSpc>
              <a:spcBef>
                <a:spcPts val="0"/>
              </a:spcBef>
              <a:spcAft>
                <a:spcPts val="0"/>
              </a:spcAft>
              <a:buClr>
                <a:schemeClr val="dk2"/>
              </a:buClr>
              <a:buSzPts val="1400"/>
              <a:buFont typeface="Open Sans"/>
              <a:buChar char="○"/>
            </a:pPr>
            <a:r>
              <a:rPr lang="en" sz="1400">
                <a:solidFill>
                  <a:schemeClr val="dk2"/>
                </a:solidFill>
                <a:latin typeface="Open Sans"/>
                <a:ea typeface="Open Sans"/>
                <a:cs typeface="Open Sans"/>
                <a:sym typeface="Open Sans"/>
              </a:rPr>
              <a:t>People worry that bike lanes will cause gentrification rather than a by-product. They should be encouraged and be prioritized in EJ communities </a:t>
            </a:r>
            <a:endParaRPr/>
          </a:p>
        </p:txBody>
      </p:sp>
    </p:spTree>
    <p:extLst>
      <p:ext uri="{BB962C8B-B14F-4D97-AF65-F5344CB8AC3E}">
        <p14:creationId xmlns:p14="http://schemas.microsoft.com/office/powerpoint/2010/main" val="12913916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496ce3e13f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496ce3e13f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Katie W</a:t>
            </a:r>
            <a:endParaRPr/>
          </a:p>
          <a:p>
            <a:pPr marL="0" lvl="0" indent="0" algn="l" rtl="0">
              <a:spcBef>
                <a:spcPts val="0"/>
              </a:spcBef>
              <a:spcAft>
                <a:spcPts val="0"/>
              </a:spcAft>
              <a:buNone/>
            </a:pPr>
            <a:endParaRPr/>
          </a:p>
          <a:p>
            <a:pPr marL="0" lvl="0" indent="0" algn="l" rtl="0">
              <a:spcBef>
                <a:spcPts val="0"/>
              </a:spcBef>
              <a:spcAft>
                <a:spcPts val="0"/>
              </a:spcAft>
              <a:buNone/>
            </a:pPr>
            <a:r>
              <a:rPr lang="en"/>
              <a:t>Electric Buses provide a plethora of advantages for cities. The upfront cost of electric buses are mitigated by the minimal wear on the engine, which extends the overall life of each electric bus. These buses also don’t lose energy when the engine idles, which would typically occur frequently, as buses need to consider stop signs, idling at red lights and making each stop on the designated route. Using electric buses also leads to reduction in total tailpipe emissions, which put a dent into the total emissions reductions of chemicals like CO2 and NOx throughout the city. The emissions from electric vehicles can be further reduced if renewable energy, such as wind or solar, is used to power these buses. This can be a government incentive to push for even more renewable energy available for electric bus refuelling stations and also for other EV private vehicle refuelling stations. When buses are effectively monitored whilst being charged, ensuring that the buses aren’t being excessively charged can increase the total efficiency of each bus up to 40% even more than initially intended. While all of these benefits are useful to the entire city, the public should be involved in all steps of this transition and environmental justice communities should be represented when considering which routes electric vehicles should take.</a:t>
            </a:r>
            <a:endParaRPr/>
          </a:p>
          <a:p>
            <a:pPr marL="0" lvl="0" indent="0" algn="l" rtl="0">
              <a:spcBef>
                <a:spcPts val="0"/>
              </a:spcBef>
              <a:spcAft>
                <a:spcPts val="0"/>
              </a:spcAft>
              <a:buNone/>
            </a:pPr>
            <a:endParaRPr/>
          </a:p>
          <a:p>
            <a:pPr marL="0" lvl="0" indent="0" algn="l" rtl="0">
              <a:spcBef>
                <a:spcPts val="0"/>
              </a:spcBef>
              <a:spcAft>
                <a:spcPts val="0"/>
              </a:spcAft>
              <a:buNone/>
            </a:pPr>
            <a:r>
              <a:rPr lang="en"/>
              <a:t>Need to add “the problem”, talking about the 2050 emissions</a:t>
            </a:r>
            <a:endParaRPr/>
          </a:p>
          <a:p>
            <a:pPr marL="0" lvl="0" indent="0" algn="l" rtl="0">
              <a:spcBef>
                <a:spcPts val="0"/>
              </a:spcBef>
              <a:spcAft>
                <a:spcPts val="0"/>
              </a:spcAft>
              <a:buNone/>
            </a:pPr>
            <a:endParaRPr/>
          </a:p>
          <a:p>
            <a:pPr marL="0" lvl="0" indent="0" algn="l" rtl="0">
              <a:spcBef>
                <a:spcPts val="0"/>
              </a:spcBef>
              <a:spcAft>
                <a:spcPts val="0"/>
              </a:spcAft>
              <a:buNone/>
            </a:pPr>
            <a:r>
              <a:rPr lang="en"/>
              <a:t>https://www.mass.gov/files/documents/2018/04/30/Mass%20DOER%20EV%20school%20bus%20pilot%20final%20report_.pdf</a:t>
            </a:r>
            <a:endParaRPr/>
          </a:p>
          <a:p>
            <a:pPr marL="0" lvl="0" indent="0" algn="l" rtl="0">
              <a:spcBef>
                <a:spcPts val="0"/>
              </a:spcBef>
              <a:spcAft>
                <a:spcPts val="0"/>
              </a:spcAft>
              <a:buNone/>
            </a:pPr>
            <a:endParaRPr/>
          </a:p>
          <a:p>
            <a:pPr marL="457200" lvl="0" indent="-298450" algn="l" rtl="0">
              <a:spcBef>
                <a:spcPts val="0"/>
              </a:spcBef>
              <a:spcAft>
                <a:spcPts val="0"/>
              </a:spcAft>
              <a:buSzPts val="1100"/>
              <a:buChar char="-"/>
            </a:pPr>
            <a:r>
              <a:rPr lang="en"/>
              <a:t>Less tailpipe emissions means less particulates, CO2, NOx, SOx, VOCs</a:t>
            </a:r>
            <a:endParaRPr/>
          </a:p>
          <a:p>
            <a:pPr marL="0" lvl="0" indent="0" algn="l" rtl="0">
              <a:spcBef>
                <a:spcPts val="0"/>
              </a:spcBef>
              <a:spcAft>
                <a:spcPts val="0"/>
              </a:spcAft>
              <a:buNone/>
            </a:pPr>
            <a:endParaRPr/>
          </a:p>
          <a:p>
            <a:pPr marL="0" lvl="0" indent="0" algn="l" rtl="0">
              <a:spcBef>
                <a:spcPts val="0"/>
              </a:spcBef>
              <a:spcAft>
                <a:spcPts val="0"/>
              </a:spcAft>
              <a:buNone/>
            </a:pPr>
            <a:r>
              <a:rPr lang="en" sz="1050">
                <a:solidFill>
                  <a:srgbClr val="212121"/>
                </a:solidFill>
                <a:highlight>
                  <a:srgbClr val="FFFFFF"/>
                </a:highlight>
                <a:latin typeface="Roboto"/>
                <a:ea typeface="Roboto"/>
                <a:cs typeface="Roboto"/>
                <a:sym typeface="Roboto"/>
              </a:rPr>
              <a:t>- number of buses that already have converted</a:t>
            </a:r>
            <a:br>
              <a:rPr lang="en" sz="1050">
                <a:solidFill>
                  <a:srgbClr val="212121"/>
                </a:solidFill>
                <a:highlight>
                  <a:srgbClr val="FFFFFF"/>
                </a:highlight>
                <a:latin typeface="Roboto"/>
                <a:ea typeface="Roboto"/>
                <a:cs typeface="Roboto"/>
                <a:sym typeface="Roboto"/>
              </a:rPr>
            </a:br>
            <a:r>
              <a:rPr lang="en" sz="1050">
                <a:solidFill>
                  <a:srgbClr val="212121"/>
                </a:solidFill>
                <a:highlight>
                  <a:srgbClr val="FFFFFF"/>
                </a:highlight>
                <a:latin typeface="Roboto"/>
                <a:ea typeface="Roboto"/>
                <a:cs typeface="Roboto"/>
                <a:sym typeface="Roboto"/>
              </a:rPr>
              <a:t>- how it helps with air quality</a:t>
            </a:r>
            <a:br>
              <a:rPr lang="en" sz="1050">
                <a:solidFill>
                  <a:srgbClr val="212121"/>
                </a:solidFill>
                <a:highlight>
                  <a:srgbClr val="FFFFFF"/>
                </a:highlight>
                <a:latin typeface="Roboto"/>
                <a:ea typeface="Roboto"/>
                <a:cs typeface="Roboto"/>
                <a:sym typeface="Roboto"/>
              </a:rPr>
            </a:br>
            <a:r>
              <a:rPr lang="en" sz="1050">
                <a:solidFill>
                  <a:srgbClr val="212121"/>
                </a:solidFill>
                <a:highlight>
                  <a:srgbClr val="FFFFFF"/>
                </a:highlight>
                <a:latin typeface="Roboto"/>
                <a:ea typeface="Roboto"/>
                <a:cs typeface="Roboto"/>
                <a:sym typeface="Roboto"/>
              </a:rPr>
              <a:t>- lessening maintenance</a:t>
            </a:r>
            <a:br>
              <a:rPr lang="en" sz="1050">
                <a:solidFill>
                  <a:srgbClr val="212121"/>
                </a:solidFill>
                <a:highlight>
                  <a:srgbClr val="FFFFFF"/>
                </a:highlight>
                <a:latin typeface="Roboto"/>
                <a:ea typeface="Roboto"/>
                <a:cs typeface="Roboto"/>
                <a:sym typeface="Roboto"/>
              </a:rPr>
            </a:br>
            <a:r>
              <a:rPr lang="en" sz="1050">
                <a:solidFill>
                  <a:srgbClr val="212121"/>
                </a:solidFill>
                <a:highlight>
                  <a:srgbClr val="FFFFFF"/>
                </a:highlight>
                <a:latin typeface="Roboto"/>
                <a:ea typeface="Roboto"/>
                <a:cs typeface="Roboto"/>
                <a:sym typeface="Roboto"/>
              </a:rPr>
              <a:t>- all encompassing transportation policy</a:t>
            </a:r>
            <a:br>
              <a:rPr lang="en" sz="1050">
                <a:solidFill>
                  <a:srgbClr val="212121"/>
                </a:solidFill>
                <a:highlight>
                  <a:srgbClr val="FFFFFF"/>
                </a:highlight>
                <a:latin typeface="Roboto"/>
                <a:ea typeface="Roboto"/>
                <a:cs typeface="Roboto"/>
                <a:sym typeface="Roboto"/>
              </a:rPr>
            </a:br>
            <a:r>
              <a:rPr lang="en" sz="1050">
                <a:solidFill>
                  <a:srgbClr val="212121"/>
                </a:solidFill>
                <a:highlight>
                  <a:srgbClr val="FFFFFF"/>
                </a:highlight>
                <a:latin typeface="Roboto"/>
                <a:ea typeface="Roboto"/>
                <a:cs typeface="Roboto"/>
                <a:sym typeface="Roboto"/>
              </a:rPr>
              <a:t>&gt; alternative transport planning, planning for the needs of the public</a:t>
            </a:r>
            <a:br>
              <a:rPr lang="en" sz="1050">
                <a:solidFill>
                  <a:srgbClr val="212121"/>
                </a:solidFill>
                <a:highlight>
                  <a:srgbClr val="FFFFFF"/>
                </a:highlight>
                <a:latin typeface="Roboto"/>
                <a:ea typeface="Roboto"/>
                <a:cs typeface="Roboto"/>
                <a:sym typeface="Roboto"/>
              </a:rPr>
            </a:br>
            <a:r>
              <a:rPr lang="en" sz="1050">
                <a:solidFill>
                  <a:srgbClr val="212121"/>
                </a:solidFill>
                <a:highlight>
                  <a:srgbClr val="FFFFFF"/>
                </a:highlight>
                <a:latin typeface="Roboto"/>
                <a:ea typeface="Roboto"/>
                <a:cs typeface="Roboto"/>
                <a:sym typeface="Roboto"/>
              </a:rPr>
              <a:t>- air quality benefits, practical considerations</a:t>
            </a:r>
            <a:endParaRPr sz="1050">
              <a:solidFill>
                <a:srgbClr val="212121"/>
              </a:solidFill>
              <a:highlight>
                <a:srgbClr val="FFFFFF"/>
              </a:highlight>
              <a:latin typeface="Roboto"/>
              <a:ea typeface="Roboto"/>
              <a:cs typeface="Roboto"/>
              <a:sym typeface="Roboto"/>
            </a:endParaRPr>
          </a:p>
          <a:p>
            <a:pPr marL="0" lvl="0" indent="0" algn="l" rtl="0">
              <a:spcBef>
                <a:spcPts val="0"/>
              </a:spcBef>
              <a:spcAft>
                <a:spcPts val="0"/>
              </a:spcAft>
              <a:buNone/>
            </a:pPr>
            <a:endParaRPr sz="1050">
              <a:solidFill>
                <a:srgbClr val="212121"/>
              </a:solidFill>
              <a:highlight>
                <a:srgbClr val="FFFFFF"/>
              </a:highlight>
              <a:latin typeface="Roboto"/>
              <a:ea typeface="Roboto"/>
              <a:cs typeface="Roboto"/>
              <a:sym typeface="Roboto"/>
            </a:endParaRPr>
          </a:p>
          <a:p>
            <a:pPr marL="0" lvl="0" indent="0" algn="l" rtl="0">
              <a:spcBef>
                <a:spcPts val="0"/>
              </a:spcBef>
              <a:spcAft>
                <a:spcPts val="0"/>
              </a:spcAft>
              <a:buNone/>
            </a:pPr>
            <a:r>
              <a:rPr lang="en"/>
              <a:t>Greenroots, “MTBA should prioritize electric Transit in Chelsea and other EJ Communities”</a:t>
            </a:r>
            <a:endParaRPr/>
          </a:p>
          <a:p>
            <a:pPr marL="0" lvl="0" indent="0" algn="l" rtl="0">
              <a:spcBef>
                <a:spcPts val="0"/>
              </a:spcBef>
              <a:spcAft>
                <a:spcPts val="0"/>
              </a:spcAft>
              <a:buNone/>
            </a:pPr>
            <a:endParaRPr/>
          </a:p>
          <a:p>
            <a:pPr marL="0" lvl="0" indent="0" algn="l" rtl="0">
              <a:spcBef>
                <a:spcPts val="0"/>
              </a:spcBef>
              <a:spcAft>
                <a:spcPts val="0"/>
              </a:spcAft>
              <a:buClr>
                <a:srgbClr val="000000"/>
              </a:buClr>
              <a:buSzPts val="1100"/>
              <a:buFont typeface="Arial"/>
              <a:buNone/>
            </a:pPr>
            <a:r>
              <a:rPr lang="en" sz="600"/>
              <a:t>Source: </a:t>
            </a:r>
            <a:r>
              <a:rPr lang="en" sz="600" u="sng">
                <a:solidFill>
                  <a:schemeClr val="hlink"/>
                </a:solidFill>
                <a:hlinkClick r:id="rId3"/>
              </a:rPr>
              <a:t>https://insideclimatenews.org/news/18102017/these-city-bus-routes-are-going-all-electric</a:t>
            </a:r>
            <a:endParaRPr sz="600"/>
          </a:p>
          <a:p>
            <a:pPr marL="0" lvl="0" indent="0" algn="l" rtl="0">
              <a:spcBef>
                <a:spcPts val="0"/>
              </a:spcBef>
              <a:spcAft>
                <a:spcPts val="0"/>
              </a:spcAft>
              <a:buClr>
                <a:srgbClr val="000000"/>
              </a:buClr>
              <a:buSzPts val="1100"/>
              <a:buFont typeface="Arial"/>
              <a:buNone/>
            </a:pPr>
            <a:endParaRPr sz="600"/>
          </a:p>
          <a:p>
            <a:pPr marL="0" lvl="0" indent="0" algn="l" rtl="0">
              <a:spcBef>
                <a:spcPts val="0"/>
              </a:spcBef>
              <a:spcAft>
                <a:spcPts val="0"/>
              </a:spcAft>
              <a:buClr>
                <a:srgbClr val="000000"/>
              </a:buClr>
              <a:buSzPts val="1100"/>
              <a:buFont typeface="Arial"/>
              <a:buNone/>
            </a:pPr>
            <a:r>
              <a:rPr lang="en" sz="600"/>
              <a:t>Adding how they’re aa sensible purchase, how they’re inexpensive etc. </a:t>
            </a:r>
            <a:endParaRPr sz="600"/>
          </a:p>
          <a:p>
            <a:pPr marL="0" lvl="0" indent="0" algn="l" rtl="0">
              <a:spcBef>
                <a:spcPts val="0"/>
              </a:spcBef>
              <a:spcAft>
                <a:spcPts val="0"/>
              </a:spcAft>
              <a:buNone/>
            </a:pPr>
            <a:endParaRPr/>
          </a:p>
        </p:txBody>
      </p:sp>
    </p:spTree>
    <p:extLst>
      <p:ext uri="{BB962C8B-B14F-4D97-AF65-F5344CB8AC3E}">
        <p14:creationId xmlns:p14="http://schemas.microsoft.com/office/powerpoint/2010/main" val="7653620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49cfe64f2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49cfe64f2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Chicago Transit Authority provide an excellent example for the overlap between monetary, environmental and public health benefits that electric buses in urban transit can provide. Chicago began developing their transition to electric buses in 2012 using the method of both adding new electric buses to their current fleet and retrofitting over a thousand of their current buses to make them more fuel efficient and emit less particles and other forms of air pollution. These retrofits were designed to lead to thousands of dollars in savings for the city directly by cutting fuel costs for each bus. There are also a variety of ….</a:t>
            </a:r>
            <a:endParaRPr/>
          </a:p>
          <a:p>
            <a:pPr marL="0" lvl="0" indent="0" algn="l" rtl="0">
              <a:spcBef>
                <a:spcPts val="0"/>
              </a:spcBef>
              <a:spcAft>
                <a:spcPts val="0"/>
              </a:spcAft>
              <a:buNone/>
            </a:pPr>
            <a:endParaRPr/>
          </a:p>
          <a:p>
            <a:pPr marL="0" lvl="0" indent="0" algn="l" rtl="0">
              <a:spcBef>
                <a:spcPts val="0"/>
              </a:spcBef>
              <a:spcAft>
                <a:spcPts val="0"/>
              </a:spcAft>
              <a:buNone/>
            </a:pPr>
            <a:r>
              <a:rPr lang="en"/>
              <a:t>San Francisco recently decided to make the progressive goal to totally eliminate emissions producing buses from their fleet of multiple thousand buses by 2030.</a:t>
            </a:r>
            <a:endParaRPr/>
          </a:p>
        </p:txBody>
      </p:sp>
    </p:spTree>
    <p:extLst>
      <p:ext uri="{BB962C8B-B14F-4D97-AF65-F5344CB8AC3E}">
        <p14:creationId xmlns:p14="http://schemas.microsoft.com/office/powerpoint/2010/main" val="5208452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496ce3e13f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496ce3e13f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Aseel + Sam </a:t>
            </a:r>
            <a:endParaRPr/>
          </a:p>
        </p:txBody>
      </p:sp>
    </p:spTree>
    <p:extLst>
      <p:ext uri="{BB962C8B-B14F-4D97-AF65-F5344CB8AC3E}">
        <p14:creationId xmlns:p14="http://schemas.microsoft.com/office/powerpoint/2010/main" val="855964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498f46fdf0_4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498f46fdf0_4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 Sousa, C. and Spiess, T.B. (2009) “Brockton Brightfield, Brockton, Massachusetts: A Sustainable Brownfield Revitalization Best Practice” University of Illinois at Chicago. </a:t>
            </a:r>
            <a:r>
              <a:rPr lang="en" u="sng">
                <a:solidFill>
                  <a:schemeClr val="hlink"/>
                </a:solidFill>
                <a:hlinkClick r:id="rId3"/>
              </a:rPr>
              <a:t>https://brownfields.org.uic.edu/research-results/documents/BrocktonBrightfield-finalforposting-May102013.pdf</a:t>
            </a:r>
            <a:r>
              <a:rPr lang="en"/>
              <a:t> </a:t>
            </a:r>
            <a:endParaRPr/>
          </a:p>
          <a:p>
            <a:pPr marL="0" lvl="0" indent="0" algn="l" rtl="0">
              <a:spcBef>
                <a:spcPts val="0"/>
              </a:spcBef>
              <a:spcAft>
                <a:spcPts val="0"/>
              </a:spcAft>
              <a:buNone/>
            </a:pPr>
            <a:endParaRPr/>
          </a:p>
          <a:p>
            <a:pPr marL="0" lvl="0" indent="0" algn="l" rtl="0">
              <a:spcBef>
                <a:spcPts val="0"/>
              </a:spcBef>
              <a:spcAft>
                <a:spcPts val="0"/>
              </a:spcAft>
              <a:buNone/>
            </a:pPr>
            <a:r>
              <a:rPr lang="en"/>
              <a:t>After last bullet point, add the difficulties found over the semester</a:t>
            </a:r>
            <a:endParaRPr/>
          </a:p>
        </p:txBody>
      </p:sp>
    </p:spTree>
    <p:extLst>
      <p:ext uri="{BB962C8B-B14F-4D97-AF65-F5344CB8AC3E}">
        <p14:creationId xmlns:p14="http://schemas.microsoft.com/office/powerpoint/2010/main" val="41160370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496ce3e13f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496ce3e13f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Boston advocates</a:t>
            </a:r>
            <a:endParaRPr/>
          </a:p>
        </p:txBody>
      </p:sp>
    </p:spTree>
    <p:extLst>
      <p:ext uri="{BB962C8B-B14F-4D97-AF65-F5344CB8AC3E}">
        <p14:creationId xmlns:p14="http://schemas.microsoft.com/office/powerpoint/2010/main" val="31627207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464af0b87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464af0b87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827307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4980370415_2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4980370415_2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17747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4980370415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4980370415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68466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464af0b87f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464af0b87f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83851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464af0b87f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464af0b87f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70880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4980370415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4980370415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Existing monitoring does not tell us enough</a:t>
            </a:r>
            <a:endParaRPr/>
          </a:p>
        </p:txBody>
      </p:sp>
    </p:spTree>
    <p:extLst>
      <p:ext uri="{BB962C8B-B14F-4D97-AF65-F5344CB8AC3E}">
        <p14:creationId xmlns:p14="http://schemas.microsoft.com/office/powerpoint/2010/main" val="39255509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4980370415_2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4980370415_2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873652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33a39daa08_4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33a39daa08_4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20854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33a39daa08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33a39daa08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99185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33a39daa08_4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33a39daa08_4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51285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4980370415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4980370415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13190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3a39daa08_4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33a39daa08_4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HCHO (Formaldehyde)</a:t>
            </a:r>
            <a:endParaRPr/>
          </a:p>
        </p:txBody>
      </p:sp>
    </p:spTree>
    <p:extLst>
      <p:ext uri="{BB962C8B-B14F-4D97-AF65-F5344CB8AC3E}">
        <p14:creationId xmlns:p14="http://schemas.microsoft.com/office/powerpoint/2010/main" val="2197750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33a39daa08_4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33a39daa08_4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Boston advocate renewal</a:t>
            </a:r>
            <a:endParaRPr/>
          </a:p>
        </p:txBody>
      </p:sp>
    </p:spTree>
    <p:extLst>
      <p:ext uri="{BB962C8B-B14F-4D97-AF65-F5344CB8AC3E}">
        <p14:creationId xmlns:p14="http://schemas.microsoft.com/office/powerpoint/2010/main" val="320786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4980370415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498037041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19163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4980370415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8" name="Google Shape;398;g4980370415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sz="600"/>
              <a:t>Katie W</a:t>
            </a:r>
            <a:endParaRPr sz="600"/>
          </a:p>
          <a:p>
            <a:pPr marL="0" lvl="0" indent="0" algn="l" rtl="0">
              <a:spcBef>
                <a:spcPts val="0"/>
              </a:spcBef>
              <a:spcAft>
                <a:spcPts val="0"/>
              </a:spcAft>
              <a:buClr>
                <a:srgbClr val="000000"/>
              </a:buClr>
              <a:buSzPts val="1100"/>
              <a:buFont typeface="Arial"/>
              <a:buNone/>
            </a:pPr>
            <a:r>
              <a:rPr lang="en" sz="600"/>
              <a:t>Source: https://secure.ngpvan.com/tWQiLEAn4U6dMWcUf2Vxzw2</a:t>
            </a:r>
            <a:endParaRPr sz="600"/>
          </a:p>
          <a:p>
            <a:pPr marL="0" lvl="0" indent="0" algn="l" rtl="0">
              <a:spcBef>
                <a:spcPts val="0"/>
              </a:spcBef>
              <a:spcAft>
                <a:spcPts val="0"/>
              </a:spcAft>
              <a:buNone/>
            </a:pPr>
            <a:endParaRPr/>
          </a:p>
        </p:txBody>
      </p:sp>
    </p:spTree>
    <p:extLst>
      <p:ext uri="{BB962C8B-B14F-4D97-AF65-F5344CB8AC3E}">
        <p14:creationId xmlns:p14="http://schemas.microsoft.com/office/powerpoint/2010/main" val="23116762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4980370415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4980370415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These organizations do exist, and the city should be partnering with these existing non-profits to further the impact it can have </a:t>
            </a:r>
            <a:endParaRPr/>
          </a:p>
          <a:p>
            <a:pPr marL="0" lvl="0" indent="0" algn="l" rtl="0">
              <a:spcBef>
                <a:spcPts val="0"/>
              </a:spcBef>
              <a:spcAft>
                <a:spcPts val="0"/>
              </a:spcAft>
              <a:buNone/>
            </a:pPr>
            <a:endParaRPr/>
          </a:p>
          <a:p>
            <a:pPr marL="0" lvl="0" indent="0" algn="l" rtl="0">
              <a:spcBef>
                <a:spcPts val="0"/>
              </a:spcBef>
              <a:spcAft>
                <a:spcPts val="0"/>
              </a:spcAft>
              <a:buNone/>
            </a:pPr>
            <a:r>
              <a:rPr lang="en"/>
              <a:t>The conservation law foundation is new england based</a:t>
            </a:r>
            <a:endParaRPr/>
          </a:p>
          <a:p>
            <a:pPr marL="0" lvl="0" indent="0" algn="l" rtl="0">
              <a:spcBef>
                <a:spcPts val="0"/>
              </a:spcBef>
              <a:spcAft>
                <a:spcPts val="0"/>
              </a:spcAft>
              <a:buNone/>
            </a:pPr>
            <a:endParaRPr/>
          </a:p>
          <a:p>
            <a:pPr marL="457200" lvl="0" indent="-298450" algn="l" rtl="0">
              <a:spcBef>
                <a:spcPts val="0"/>
              </a:spcBef>
              <a:spcAft>
                <a:spcPts val="0"/>
              </a:spcAft>
              <a:buSzPts val="1100"/>
              <a:buChar char="-"/>
            </a:pPr>
            <a:r>
              <a:rPr lang="en"/>
              <a:t>See if </a:t>
            </a:r>
            <a:endParaRPr/>
          </a:p>
          <a:p>
            <a:pPr marL="0" lvl="0" indent="0" algn="l" rtl="0">
              <a:spcBef>
                <a:spcPts val="0"/>
              </a:spcBef>
              <a:spcAft>
                <a:spcPts val="0"/>
              </a:spcAft>
              <a:buNone/>
            </a:pPr>
            <a:endParaRPr/>
          </a:p>
          <a:p>
            <a:pPr marL="0" lvl="0" indent="0" algn="l" rtl="0">
              <a:spcBef>
                <a:spcPts val="0"/>
              </a:spcBef>
              <a:spcAft>
                <a:spcPts val="0"/>
              </a:spcAft>
              <a:buNone/>
            </a:pPr>
            <a:r>
              <a:rPr lang="en"/>
              <a:t>Talk to the boston public health commission</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41200746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33a39daa0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33a39daa0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Partnering can build trust with organizations within the community</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Image (left):</a:t>
            </a:r>
            <a:r>
              <a:rPr lang="en" u="sng">
                <a:solidFill>
                  <a:schemeClr val="hlink"/>
                </a:solidFill>
                <a:hlinkClick r:id="rId3"/>
              </a:rPr>
              <a:t>https://binged.it/2LkfR9V</a:t>
            </a:r>
            <a:endParaRPr/>
          </a:p>
          <a:p>
            <a:pPr marL="0" lvl="0" indent="0" algn="l" rtl="0">
              <a:spcBef>
                <a:spcPts val="0"/>
              </a:spcBef>
              <a:spcAft>
                <a:spcPts val="0"/>
              </a:spcAft>
              <a:buNone/>
            </a:pPr>
            <a:endParaRPr/>
          </a:p>
          <a:p>
            <a:pPr marL="0" lvl="0" indent="0" algn="l" rtl="0">
              <a:spcBef>
                <a:spcPts val="0"/>
              </a:spcBef>
              <a:spcAft>
                <a:spcPts val="0"/>
              </a:spcAft>
              <a:buNone/>
            </a:pPr>
            <a:r>
              <a:rPr lang="en"/>
              <a:t>Image (right): </a:t>
            </a:r>
            <a:r>
              <a:rPr lang="en" u="sng">
                <a:solidFill>
                  <a:schemeClr val="hlink"/>
                </a:solidFill>
                <a:hlinkClick r:id="rId4"/>
              </a:rPr>
              <a:t>https://binged.it/2Lgd1CZ</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9719080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49c0421c6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49c0421c6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9490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49c0421c68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49c0421c6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Image from Mass.gov (Municipal Vulnerability Preparedness Program) </a:t>
            </a:r>
            <a:r>
              <a:rPr lang="en" u="sng">
                <a:solidFill>
                  <a:schemeClr val="hlink"/>
                </a:solidFill>
                <a:hlinkClick r:id="rId3"/>
              </a:rPr>
              <a:t>https://www.mass.gov/service-details/mvp-program-information</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0943072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49c0421c68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49c0421c68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Image: </a:t>
            </a:r>
            <a:r>
              <a:rPr lang="en" u="sng">
                <a:solidFill>
                  <a:schemeClr val="hlink"/>
                </a:solidFill>
                <a:hlinkClick r:id="rId3"/>
              </a:rPr>
              <a:t>https://binged.it/2LgjQo3</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7632235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49ac4d3c2c_2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49ac4d3c2c_2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rgbClr val="000000"/>
              </a:buClr>
              <a:buSzPts val="1100"/>
              <a:buFont typeface="Arial"/>
              <a:buNone/>
            </a:pPr>
            <a:endParaRPr/>
          </a:p>
        </p:txBody>
      </p:sp>
    </p:spTree>
    <p:extLst>
      <p:ext uri="{BB962C8B-B14F-4D97-AF65-F5344CB8AC3E}">
        <p14:creationId xmlns:p14="http://schemas.microsoft.com/office/powerpoint/2010/main" val="16117904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496ce3e13f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7" name="Google Shape;447;g496ce3e13f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27786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3a39daa08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3a39daa08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5560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49af78a71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49af78a71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801471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49df038e4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 name="Google Shape;464;g49df038e4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5576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1575035" y="3158252"/>
            <a:ext cx="5622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9" name="Google Shape;19;p2"/>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0" name="Google Shape;2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a:endParaRPr/>
          </a:p>
        </p:txBody>
      </p:sp>
      <p:sp>
        <p:nvSpPr>
          <p:cNvPr id="24" name="Google Shape;2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9" name="Google Shape;2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3" name="Google Shape;33;p5"/>
          <p:cNvSpPr txBox="1">
            <a:spLocks noGrp="1"/>
          </p:cNvSpPr>
          <p:nvPr>
            <p:ph type="body" idx="2"/>
          </p:nvPr>
        </p:nvSpPr>
        <p:spPr>
          <a:xfrm>
            <a:off x="4832400" y="1266175"/>
            <a:ext cx="3999900" cy="33027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526350"/>
            <a:ext cx="5613600" cy="4090800"/>
          </a:xfrm>
          <a:prstGeom prst="rect">
            <a:avLst/>
          </a:prstGeom>
        </p:spPr>
        <p:txBody>
          <a:bodyPr spcFirstLastPara="1" wrap="square" lIns="91425" tIns="91425" rIns="91425" bIns="91425" anchor="ctr" anchorCtr="0"/>
          <a:lstStyle>
            <a:lvl1pPr lvl="0">
              <a:spcBef>
                <a:spcPts val="0"/>
              </a:spcBef>
              <a:spcAft>
                <a:spcPts val="0"/>
              </a:spcAft>
              <a:buClr>
                <a:schemeClr val="dk2"/>
              </a:buClr>
              <a:buSzPts val="5400"/>
              <a:buNone/>
              <a:defRPr sz="5400" b="0">
                <a:solidFill>
                  <a:schemeClr val="dk2"/>
                </a:solidFill>
              </a:defRPr>
            </a:lvl1pPr>
            <a:lvl2pPr lvl="1">
              <a:spcBef>
                <a:spcPts val="0"/>
              </a:spcBef>
              <a:spcAft>
                <a:spcPts val="0"/>
              </a:spcAft>
              <a:buClr>
                <a:schemeClr val="dk2"/>
              </a:buClr>
              <a:buSzPts val="5400"/>
              <a:buNone/>
              <a:defRPr sz="5400" b="0">
                <a:solidFill>
                  <a:schemeClr val="dk2"/>
                </a:solidFill>
              </a:defRPr>
            </a:lvl2pPr>
            <a:lvl3pPr lvl="2">
              <a:spcBef>
                <a:spcPts val="0"/>
              </a:spcBef>
              <a:spcAft>
                <a:spcPts val="0"/>
              </a:spcAft>
              <a:buClr>
                <a:schemeClr val="dk2"/>
              </a:buClr>
              <a:buSzPts val="5400"/>
              <a:buNone/>
              <a:defRPr sz="5400" b="0">
                <a:solidFill>
                  <a:schemeClr val="dk2"/>
                </a:solidFill>
              </a:defRPr>
            </a:lvl3pPr>
            <a:lvl4pPr lvl="3">
              <a:spcBef>
                <a:spcPts val="0"/>
              </a:spcBef>
              <a:spcAft>
                <a:spcPts val="0"/>
              </a:spcAft>
              <a:buClr>
                <a:schemeClr val="dk2"/>
              </a:buClr>
              <a:buSzPts val="5400"/>
              <a:buNone/>
              <a:defRPr sz="5400" b="0">
                <a:solidFill>
                  <a:schemeClr val="dk2"/>
                </a:solidFill>
              </a:defRPr>
            </a:lvl4pPr>
            <a:lvl5pPr lvl="4">
              <a:spcBef>
                <a:spcPts val="0"/>
              </a:spcBef>
              <a:spcAft>
                <a:spcPts val="0"/>
              </a:spcAft>
              <a:buClr>
                <a:schemeClr val="dk2"/>
              </a:buClr>
              <a:buSzPts val="5400"/>
              <a:buNone/>
              <a:defRPr sz="5400" b="0">
                <a:solidFill>
                  <a:schemeClr val="dk2"/>
                </a:solidFill>
              </a:defRPr>
            </a:lvl5pPr>
            <a:lvl6pPr lvl="5">
              <a:spcBef>
                <a:spcPts val="0"/>
              </a:spcBef>
              <a:spcAft>
                <a:spcPts val="0"/>
              </a:spcAft>
              <a:buClr>
                <a:schemeClr val="dk2"/>
              </a:buClr>
              <a:buSzPts val="5400"/>
              <a:buNone/>
              <a:defRPr sz="5400" b="0">
                <a:solidFill>
                  <a:schemeClr val="dk2"/>
                </a:solidFill>
              </a:defRPr>
            </a:lvl6pPr>
            <a:lvl7pPr lvl="6">
              <a:spcBef>
                <a:spcPts val="0"/>
              </a:spcBef>
              <a:spcAft>
                <a:spcPts val="0"/>
              </a:spcAft>
              <a:buClr>
                <a:schemeClr val="dk2"/>
              </a:buClr>
              <a:buSzPts val="5400"/>
              <a:buNone/>
              <a:defRPr sz="5400" b="0">
                <a:solidFill>
                  <a:schemeClr val="dk2"/>
                </a:solidFill>
              </a:defRPr>
            </a:lvl7pPr>
            <a:lvl8pPr lvl="7">
              <a:spcBef>
                <a:spcPts val="0"/>
              </a:spcBef>
              <a:spcAft>
                <a:spcPts val="0"/>
              </a:spcAft>
              <a:buClr>
                <a:schemeClr val="dk2"/>
              </a:buClr>
              <a:buSzPts val="5400"/>
              <a:buNone/>
              <a:defRPr sz="5400" b="0">
                <a:solidFill>
                  <a:schemeClr val="dk2"/>
                </a:solidFill>
              </a:defRPr>
            </a:lvl8pPr>
            <a:lvl9pPr lvl="8">
              <a:spcBef>
                <a:spcPts val="0"/>
              </a:spcBef>
              <a:spcAft>
                <a:spcPts val="0"/>
              </a:spcAft>
              <a:buClr>
                <a:schemeClr val="dk2"/>
              </a:buClr>
              <a:buSzPts val="5400"/>
              <a:buNone/>
              <a:defRPr sz="5400" b="0">
                <a:solidFill>
                  <a:schemeClr val="dk2"/>
                </a:solidFill>
              </a:defRPr>
            </a:lvl9pPr>
          </a:lstStyle>
          <a:p>
            <a:endParaRPr/>
          </a:p>
        </p:txBody>
      </p:sp>
      <p:sp>
        <p:nvSpPr>
          <p:cNvPr id="44" name="Google Shape;4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311700" y="4230725"/>
            <a:ext cx="5998800" cy="598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311700" y="1304850"/>
            <a:ext cx="8520600" cy="1538400"/>
          </a:xfrm>
          <a:prstGeom prst="rect">
            <a:avLst/>
          </a:prstGeom>
        </p:spPr>
        <p:txBody>
          <a:bodyPr spcFirstLastPara="1" wrap="square" lIns="91425" tIns="91425" rIns="91425" bIns="91425" anchor="ctr" anchorCtr="0"/>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a:spLocks noGrp="1"/>
          </p:cNvSpPr>
          <p:nvPr>
            <p:ph type="body" idx="1"/>
          </p:nvPr>
        </p:nvSpPr>
        <p:spPr>
          <a:xfrm>
            <a:off x="311700" y="2995650"/>
            <a:ext cx="8520600" cy="10716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31.jpg"/><Relationship Id="rId4" Type="http://schemas.openxmlformats.org/officeDocument/2006/relationships/image" Target="../media/image30.jpg"/></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30.jpg"/></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2.xm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hyperlink" Target="https://binged.it/2Cd3PvY" TargetMode="External"/><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image" Target="../media/image41.jpg"/></Relationships>
</file>

<file path=ppt/slides/_rels/slide48.xml.rels><?xml version="1.0" encoding="UTF-8" standalone="yes"?>
<Relationships xmlns="http://schemas.openxmlformats.org/package/2006/relationships"><Relationship Id="rId3" Type="http://schemas.openxmlformats.org/officeDocument/2006/relationships/hyperlink" Target="https://binged.it/2Lge1XL" TargetMode="External"/><Relationship Id="rId2" Type="http://schemas.openxmlformats.org/officeDocument/2006/relationships/notesSlide" Target="../notesSlides/notesSlide48.xml"/><Relationship Id="rId1" Type="http://schemas.openxmlformats.org/officeDocument/2006/relationships/slideLayout" Target="../slideLayouts/slideLayout3.xml"/><Relationship Id="rId4" Type="http://schemas.openxmlformats.org/officeDocument/2006/relationships/image" Target="../media/image42.jpg"/></Relationships>
</file>

<file path=ppt/slides/_rels/slide49.xml.rels><?xml version="1.0" encoding="UTF-8" standalone="yes"?>
<Relationships xmlns="http://schemas.openxmlformats.org/package/2006/relationships"><Relationship Id="rId3" Type="http://schemas.openxmlformats.org/officeDocument/2006/relationships/hyperlink" Target="http://www.bphc.org/Pages/default.aspx" TargetMode="External"/><Relationship Id="rId2" Type="http://schemas.openxmlformats.org/officeDocument/2006/relationships/notesSlide" Target="../notesSlides/notesSlide49.xml"/><Relationship Id="rId1" Type="http://schemas.openxmlformats.org/officeDocument/2006/relationships/slideLayout" Target="../slideLayouts/slideLayout3.xml"/><Relationship Id="rId6" Type="http://schemas.openxmlformats.org/officeDocument/2006/relationships/image" Target="../media/image44.jpg"/><Relationship Id="rId5" Type="http://schemas.openxmlformats.org/officeDocument/2006/relationships/hyperlink" Target="https://binged.it/2CcTOPp" TargetMode="External"/><Relationship Id="rId4" Type="http://schemas.openxmlformats.org/officeDocument/2006/relationships/image" Target="../media/image43.png"/></Relationships>
</file>

<file path=ppt/slides/_rels/slide50.xml.rels><?xml version="1.0" encoding="UTF-8" standalone="yes"?>
<Relationships xmlns="http://schemas.openxmlformats.org/package/2006/relationships"><Relationship Id="rId3" Type="http://schemas.openxmlformats.org/officeDocument/2006/relationships/hyperlink" Target="https://binged.it/2Lgd1CZ" TargetMode="External"/><Relationship Id="rId2" Type="http://schemas.openxmlformats.org/officeDocument/2006/relationships/notesSlide" Target="../notesSlides/notesSlide50.xml"/><Relationship Id="rId1" Type="http://schemas.openxmlformats.org/officeDocument/2006/relationships/slideLayout" Target="../slideLayouts/slideLayout3.xml"/><Relationship Id="rId6" Type="http://schemas.openxmlformats.org/officeDocument/2006/relationships/image" Target="../media/image46.jpg"/><Relationship Id="rId5" Type="http://schemas.openxmlformats.org/officeDocument/2006/relationships/hyperlink" Target="https://binged.it/2LkfR9V" TargetMode="External"/><Relationship Id="rId4" Type="http://schemas.openxmlformats.org/officeDocument/2006/relationships/image" Target="../media/image45.jp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hyperlink" Target="https://www.mass.gov/service-details/mvp-program-information" TargetMode="External"/><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47.png"/></Relationships>
</file>

<file path=ppt/slides/_rels/slide53.xml.rels><?xml version="1.0" encoding="UTF-8" standalone="yes"?>
<Relationships xmlns="http://schemas.openxmlformats.org/package/2006/relationships"><Relationship Id="rId3" Type="http://schemas.openxmlformats.org/officeDocument/2006/relationships/hyperlink" Target="https://binged.it/2LgjQo3" TargetMode="External"/><Relationship Id="rId2" Type="http://schemas.openxmlformats.org/officeDocument/2006/relationships/notesSlide" Target="../notesSlides/notesSlide53.xml"/><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hyperlink" Target="https://www.mass.gov/files/documents/2018/10/26/SHMCAP-September2018-Chapter10.pdf" TargetMode="External"/><Relationship Id="rId2" Type="http://schemas.openxmlformats.org/officeDocument/2006/relationships/notesSlide" Target="../notesSlides/notesSlide55.xml"/><Relationship Id="rId1" Type="http://schemas.openxmlformats.org/officeDocument/2006/relationships/slideLayout" Target="../slideLayouts/slideLayout3.xml"/><Relationship Id="rId5" Type="http://schemas.openxmlformats.org/officeDocument/2006/relationships/hyperlink" Target="http://www.farmersalmanac.com/sunflowers-to-the-rescue-15614" TargetMode="External"/><Relationship Id="rId4" Type="http://schemas.openxmlformats.org/officeDocument/2006/relationships/hyperlink" Target="https://peopleforbikes.org/blog/why-memphis-is-using-bikes-to-break-its-poverty-cycle/"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www.courbanize.com/" TargetMode="External"/><Relationship Id="rId2" Type="http://schemas.openxmlformats.org/officeDocument/2006/relationships/notesSlide" Target="../notesSlides/notesSlide56.xml"/><Relationship Id="rId1" Type="http://schemas.openxmlformats.org/officeDocument/2006/relationships/slideLayout" Target="../slideLayouts/slideLayout3.xml"/><Relationship Id="rId6" Type="http://schemas.openxmlformats.org/officeDocument/2006/relationships/hyperlink" Target="http://www.bphc.org/whatwedo/health-equity-social-justice/Pages/Health-Equity-Advisory-Committee.aspx" TargetMode="External"/><Relationship Id="rId5" Type="http://schemas.openxmlformats.org/officeDocument/2006/relationships/hyperlink" Target="http://www.thetrustees.org/assets/documents/places-to-visit/boston-community-gardens.pdf" TargetMode="External"/><Relationship Id="rId4" Type="http://schemas.openxmlformats.org/officeDocument/2006/relationships/hyperlink" Target="http://www.the"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www.bos.gov" TargetMode="External"/><Relationship Id="rId7" Type="http://schemas.openxmlformats.org/officeDocument/2006/relationships/hyperlink" Target="http://thefoodtrust.org/uploads/media_items/grocerygap.original.pdf" TargetMode="External"/><Relationship Id="rId2" Type="http://schemas.openxmlformats.org/officeDocument/2006/relationships/notesSlide" Target="../notesSlides/notesSlide57.xml"/><Relationship Id="rId1" Type="http://schemas.openxmlformats.org/officeDocument/2006/relationships/slideLayout" Target="../slideLayouts/slideLayout3.xml"/><Relationship Id="rId6" Type="http://schemas.openxmlformats.org/officeDocument/2006/relationships/hyperlink" Target="https://ac.els-cdn.com/S0360544210005566/1-s2.0-S0360544210005566-main.pdf?_tid=b4e92a42-8e49-45ac-b75b-be7be1836ac3&amp;acdnat=1543769863_4958aadb1700ddc4612b8d2b97311a9a" TargetMode="External"/><Relationship Id="rId5" Type="http://schemas.openxmlformats.org/officeDocument/2006/relationships/hyperlink" Target="https://www.bostonglobe.com/opinion/2015/05/25/public-transportation-can-ride-out-poverty/KtzBMWFo1Xpsqks7NfbYxL/story.html" TargetMode="External"/><Relationship Id="rId4" Type="http://schemas.openxmlformats.org/officeDocument/2006/relationships/hyperlink" Target="https://www.boston.gov/departments/food-access/how-take-part-farmers-market"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3"/>
          <p:cNvSpPr txBox="1">
            <a:spLocks noGrp="1"/>
          </p:cNvSpPr>
          <p:nvPr>
            <p:ph type="ctrTitle"/>
          </p:nvPr>
        </p:nvSpPr>
        <p:spPr>
          <a:xfrm>
            <a:off x="1004125" y="1917414"/>
            <a:ext cx="7136700" cy="1022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Environmental Justice Neighborhoods</a:t>
            </a:r>
            <a:endParaRPr/>
          </a:p>
        </p:txBody>
      </p:sp>
      <p:sp>
        <p:nvSpPr>
          <p:cNvPr id="67" name="Google Shape;67;p13"/>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 Green Vision For Cities</a:t>
            </a:r>
            <a:endParaRPr/>
          </a:p>
        </p:txBody>
      </p:sp>
      <p:pic>
        <p:nvPicPr>
          <p:cNvPr id="68" name="Google Shape;68;p13"/>
          <p:cNvPicPr preferRelativeResize="0"/>
          <p:nvPr/>
        </p:nvPicPr>
        <p:blipFill>
          <a:blip r:embed="rId3">
            <a:alphaModFix/>
          </a:blip>
          <a:stretch>
            <a:fillRect/>
          </a:stretch>
        </p:blipFill>
        <p:spPr>
          <a:xfrm>
            <a:off x="2475" y="3642650"/>
            <a:ext cx="9144000" cy="1524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OUTLINE</a:t>
            </a:r>
            <a:endParaRPr/>
          </a:p>
        </p:txBody>
      </p:sp>
      <p:sp>
        <p:nvSpPr>
          <p:cNvPr id="74" name="Google Shape;74;p1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AutoNum type="arabicPeriod"/>
            </a:pPr>
            <a:r>
              <a:rPr lang="en"/>
              <a:t>Urban Greening</a:t>
            </a:r>
            <a:endParaRPr/>
          </a:p>
          <a:p>
            <a:pPr marL="457200" lvl="0" indent="-342900" algn="l" rtl="0">
              <a:spcBef>
                <a:spcPts val="0"/>
              </a:spcBef>
              <a:spcAft>
                <a:spcPts val="0"/>
              </a:spcAft>
              <a:buSzPts val="1800"/>
              <a:buAutoNum type="arabicPeriod"/>
            </a:pPr>
            <a:r>
              <a:rPr lang="en"/>
              <a:t>Local Food</a:t>
            </a:r>
            <a:endParaRPr/>
          </a:p>
          <a:p>
            <a:pPr marL="457200" lvl="0" indent="-342900" algn="l" rtl="0">
              <a:spcBef>
                <a:spcPts val="0"/>
              </a:spcBef>
              <a:spcAft>
                <a:spcPts val="0"/>
              </a:spcAft>
              <a:buSzPts val="1800"/>
              <a:buAutoNum type="arabicPeriod"/>
            </a:pPr>
            <a:r>
              <a:rPr lang="en"/>
              <a:t>Residential Building Efficiency</a:t>
            </a:r>
            <a:endParaRPr/>
          </a:p>
          <a:p>
            <a:pPr marL="457200" lvl="0" indent="-342900" algn="l" rtl="0">
              <a:spcBef>
                <a:spcPts val="0"/>
              </a:spcBef>
              <a:spcAft>
                <a:spcPts val="0"/>
              </a:spcAft>
              <a:buSzPts val="1800"/>
              <a:buAutoNum type="arabicPeriod"/>
            </a:pPr>
            <a:r>
              <a:rPr lang="en"/>
              <a:t>Healthy Homes</a:t>
            </a:r>
            <a:endParaRPr/>
          </a:p>
          <a:p>
            <a:pPr marL="457200" lvl="0" indent="-342900" algn="l" rtl="0">
              <a:spcBef>
                <a:spcPts val="0"/>
              </a:spcBef>
              <a:spcAft>
                <a:spcPts val="0"/>
              </a:spcAft>
              <a:buSzPts val="1800"/>
              <a:buAutoNum type="arabicPeriod"/>
            </a:pPr>
            <a:r>
              <a:rPr lang="en"/>
              <a:t>Green Infrastructure</a:t>
            </a:r>
            <a:endParaRPr/>
          </a:p>
          <a:p>
            <a:pPr marL="457200" lvl="0" indent="-342900" algn="l" rtl="0">
              <a:spcBef>
                <a:spcPts val="0"/>
              </a:spcBef>
              <a:spcAft>
                <a:spcPts val="0"/>
              </a:spcAft>
              <a:buSzPts val="1800"/>
              <a:buAutoNum type="arabicPeriod"/>
            </a:pPr>
            <a:r>
              <a:rPr lang="en"/>
              <a:t>Public Transit</a:t>
            </a:r>
            <a:endParaRPr/>
          </a:p>
          <a:p>
            <a:pPr marL="457200" lvl="0" indent="-342900" algn="l" rtl="0">
              <a:spcBef>
                <a:spcPts val="0"/>
              </a:spcBef>
              <a:spcAft>
                <a:spcPts val="0"/>
              </a:spcAft>
              <a:buSzPts val="1800"/>
              <a:buAutoNum type="arabicPeriod"/>
            </a:pPr>
            <a:r>
              <a:rPr lang="en"/>
              <a:t>Clean Energy</a:t>
            </a:r>
            <a:endParaRPr/>
          </a:p>
          <a:p>
            <a:pPr marL="457200" lvl="0" indent="-342900" algn="l" rtl="0">
              <a:spcBef>
                <a:spcPts val="0"/>
              </a:spcBef>
              <a:spcAft>
                <a:spcPts val="0"/>
              </a:spcAft>
              <a:buSzPts val="1800"/>
              <a:buAutoNum type="arabicPeriod"/>
            </a:pPr>
            <a:r>
              <a:rPr lang="en"/>
              <a:t>Green Jobs</a:t>
            </a:r>
            <a:endParaRPr/>
          </a:p>
          <a:p>
            <a:pPr marL="457200" lvl="0" indent="-342900" algn="l" rtl="0">
              <a:spcBef>
                <a:spcPts val="0"/>
              </a:spcBef>
              <a:spcAft>
                <a:spcPts val="0"/>
              </a:spcAft>
              <a:buSzPts val="1800"/>
              <a:buAutoNum type="arabicPeriod"/>
            </a:pPr>
            <a:r>
              <a:rPr lang="en"/>
              <a:t>Monitoring</a:t>
            </a:r>
            <a:endParaRPr/>
          </a:p>
          <a:p>
            <a:pPr marL="457200" lvl="0" indent="-342900" algn="l" rtl="0">
              <a:spcBef>
                <a:spcPts val="0"/>
              </a:spcBef>
              <a:spcAft>
                <a:spcPts val="0"/>
              </a:spcAft>
              <a:buClr>
                <a:schemeClr val="accent1"/>
              </a:buClr>
              <a:buSzPts val="1800"/>
              <a:buAutoNum type="arabicPeriod"/>
            </a:pPr>
            <a:r>
              <a:rPr lang="en">
                <a:solidFill>
                  <a:schemeClr val="accent1"/>
                </a:solidFill>
              </a:rPr>
              <a:t>Civic Engagement</a:t>
            </a:r>
            <a:endParaRPr>
              <a:solidFill>
                <a:schemeClr val="accent1"/>
              </a:solidFill>
            </a:endParaRPr>
          </a:p>
        </p:txBody>
      </p:sp>
      <p:pic>
        <p:nvPicPr>
          <p:cNvPr id="75" name="Google Shape;75;p14"/>
          <p:cNvPicPr preferRelativeResize="0"/>
          <p:nvPr/>
        </p:nvPicPr>
        <p:blipFill rotWithShape="1">
          <a:blip r:embed="rId3">
            <a:alphaModFix/>
          </a:blip>
          <a:srcRect l="41707" b="2085"/>
          <a:stretch/>
        </p:blipFill>
        <p:spPr>
          <a:xfrm>
            <a:off x="4042850" y="251925"/>
            <a:ext cx="5101150" cy="4819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Our purpose</a:t>
            </a:r>
            <a:endParaRPr/>
          </a:p>
        </p:txBody>
      </p:sp>
      <p:sp>
        <p:nvSpPr>
          <p:cNvPr id="81" name="Google Shape;81;p15"/>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Some believe green lifestyles are for the wealthy; we believe all people have the right and ability to live in an environmentally-conscious neighborhoods. Our research shows there are many ways to transform impacted neighborhoods into greener communities. </a:t>
            </a:r>
            <a:endParaRPr/>
          </a:p>
        </p:txBody>
      </p:sp>
      <p:pic>
        <p:nvPicPr>
          <p:cNvPr id="82" name="Google Shape;82;p15"/>
          <p:cNvPicPr preferRelativeResize="0"/>
          <p:nvPr/>
        </p:nvPicPr>
        <p:blipFill rotWithShape="1">
          <a:blip r:embed="rId3">
            <a:alphaModFix/>
          </a:blip>
          <a:srcRect b="6331"/>
          <a:stretch/>
        </p:blipFill>
        <p:spPr>
          <a:xfrm>
            <a:off x="2151700" y="2625250"/>
            <a:ext cx="4840600" cy="24143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6"/>
          <p:cNvSpPr txBox="1">
            <a:spLocks noGrp="1"/>
          </p:cNvSpPr>
          <p:nvPr>
            <p:ph type="title"/>
          </p:nvPr>
        </p:nvSpPr>
        <p:spPr>
          <a:xfrm>
            <a:off x="311700" y="2164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Urban Greening</a:t>
            </a:r>
            <a:endParaRPr/>
          </a:p>
        </p:txBody>
      </p:sp>
      <p:sp>
        <p:nvSpPr>
          <p:cNvPr id="88" name="Google Shape;88;p16"/>
          <p:cNvSpPr txBox="1">
            <a:spLocks noGrp="1"/>
          </p:cNvSpPr>
          <p:nvPr>
            <p:ph type="body" idx="1"/>
          </p:nvPr>
        </p:nvSpPr>
        <p:spPr>
          <a:xfrm>
            <a:off x="311700" y="1113925"/>
            <a:ext cx="8055000" cy="33027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Clr>
                <a:schemeClr val="dk2"/>
              </a:buClr>
              <a:buSzPts val="1800"/>
              <a:buFont typeface="Open Sans"/>
              <a:buChar char="●"/>
            </a:pPr>
            <a:r>
              <a:rPr lang="en"/>
              <a:t>Urban greening is the process to </a:t>
            </a:r>
            <a:br>
              <a:rPr lang="en"/>
            </a:br>
            <a:r>
              <a:rPr lang="en"/>
              <a:t>improve the urban environment </a:t>
            </a:r>
            <a:br>
              <a:rPr lang="en"/>
            </a:br>
            <a:r>
              <a:rPr lang="en"/>
              <a:t>and quality of life by making cities </a:t>
            </a:r>
            <a:br>
              <a:rPr lang="en"/>
            </a:br>
            <a:r>
              <a:rPr lang="en"/>
              <a:t>greener, cleaner, and more efficient</a:t>
            </a:r>
            <a:endParaRPr/>
          </a:p>
          <a:p>
            <a:pPr marL="457200" marR="0" lvl="0" indent="-342900" algn="l" rtl="0">
              <a:lnSpc>
                <a:spcPct val="115000"/>
              </a:lnSpc>
              <a:spcBef>
                <a:spcPts val="0"/>
              </a:spcBef>
              <a:spcAft>
                <a:spcPts val="0"/>
              </a:spcAft>
              <a:buSzPts val="1800"/>
              <a:buChar char="●"/>
            </a:pPr>
            <a:r>
              <a:rPr lang="en"/>
              <a:t>Ex. parks, green spaces, street trees,</a:t>
            </a:r>
            <a:br>
              <a:rPr lang="en"/>
            </a:br>
            <a:r>
              <a:rPr lang="en"/>
              <a:t>urban gardens, etc.</a:t>
            </a:r>
            <a:endParaRPr/>
          </a:p>
          <a:p>
            <a:pPr marL="457200" marR="0" lvl="0" indent="-342900" algn="l" rtl="0">
              <a:lnSpc>
                <a:spcPct val="115000"/>
              </a:lnSpc>
              <a:spcBef>
                <a:spcPts val="0"/>
              </a:spcBef>
              <a:spcAft>
                <a:spcPts val="0"/>
              </a:spcAft>
              <a:buSzPts val="1800"/>
              <a:buChar char="●"/>
            </a:pPr>
            <a:r>
              <a:rPr lang="en"/>
              <a:t>Benefits:</a:t>
            </a:r>
            <a:endParaRPr/>
          </a:p>
          <a:p>
            <a:pPr marL="914400" marR="0" lvl="1" indent="-330200" algn="l" rtl="0">
              <a:lnSpc>
                <a:spcPct val="115000"/>
              </a:lnSpc>
              <a:spcBef>
                <a:spcPts val="0"/>
              </a:spcBef>
              <a:spcAft>
                <a:spcPts val="0"/>
              </a:spcAft>
              <a:buSzPts val="1600"/>
              <a:buChar char="○"/>
            </a:pPr>
            <a:r>
              <a:rPr lang="en" sz="1600"/>
              <a:t>Human health: space for exercise, contact with nature, child development, mental health, aesthetic/beautification</a:t>
            </a:r>
            <a:endParaRPr sz="1600"/>
          </a:p>
          <a:p>
            <a:pPr marL="914400" marR="0" lvl="1" indent="-330200" algn="l" rtl="0">
              <a:lnSpc>
                <a:spcPct val="115000"/>
              </a:lnSpc>
              <a:spcBef>
                <a:spcPts val="0"/>
              </a:spcBef>
              <a:spcAft>
                <a:spcPts val="0"/>
              </a:spcAft>
              <a:buSzPts val="1600"/>
              <a:buChar char="○"/>
            </a:pPr>
            <a:r>
              <a:rPr lang="en" sz="1600"/>
              <a:t>Economy: Increase property value, energy savings </a:t>
            </a:r>
            <a:endParaRPr sz="1600"/>
          </a:p>
          <a:p>
            <a:pPr marL="914400" marR="0" lvl="1" indent="-330200" algn="l" rtl="0">
              <a:lnSpc>
                <a:spcPct val="115000"/>
              </a:lnSpc>
              <a:spcBef>
                <a:spcPts val="0"/>
              </a:spcBef>
              <a:spcAft>
                <a:spcPts val="0"/>
              </a:spcAft>
              <a:buSzPts val="1600"/>
              <a:buChar char="○"/>
            </a:pPr>
            <a:r>
              <a:rPr lang="en" sz="1600"/>
              <a:t>Environment: mitigate urban heat island effect, carbon sink, stormwater runoff, habitat for wildlife, </a:t>
            </a:r>
            <a:endParaRPr sz="1600"/>
          </a:p>
        </p:txBody>
      </p:sp>
      <p:pic>
        <p:nvPicPr>
          <p:cNvPr id="89" name="Google Shape;89;p16"/>
          <p:cNvPicPr preferRelativeResize="0"/>
          <p:nvPr/>
        </p:nvPicPr>
        <p:blipFill rotWithShape="1">
          <a:blip r:embed="rId3">
            <a:alphaModFix/>
          </a:blip>
          <a:srcRect l="3888" r="1026" b="10722"/>
          <a:stretch/>
        </p:blipFill>
        <p:spPr>
          <a:xfrm>
            <a:off x="4731700" y="928525"/>
            <a:ext cx="4389950" cy="20975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7"/>
          <p:cNvSpPr txBox="1">
            <a:spLocks noGrp="1"/>
          </p:cNvSpPr>
          <p:nvPr>
            <p:ph type="title"/>
          </p:nvPr>
        </p:nvSpPr>
        <p:spPr>
          <a:xfrm>
            <a:off x="311700" y="1488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Urban Greening</a:t>
            </a:r>
            <a:endParaRPr/>
          </a:p>
          <a:p>
            <a:pPr marL="0" lvl="0" indent="457200" algn="l" rtl="0">
              <a:spcBef>
                <a:spcPts val="0"/>
              </a:spcBef>
              <a:spcAft>
                <a:spcPts val="0"/>
              </a:spcAft>
              <a:buNone/>
            </a:pPr>
            <a:r>
              <a:rPr lang="en" sz="2400"/>
              <a:t>Street trees</a:t>
            </a:r>
            <a:endParaRPr sz="2400"/>
          </a:p>
          <a:p>
            <a:pPr marL="0" lvl="0" indent="0" algn="l" rtl="0">
              <a:spcBef>
                <a:spcPts val="0"/>
              </a:spcBef>
              <a:spcAft>
                <a:spcPts val="0"/>
              </a:spcAft>
              <a:buNone/>
            </a:pPr>
            <a:endParaRPr sz="2400"/>
          </a:p>
          <a:p>
            <a:pPr marL="0" lvl="0" indent="0" algn="l" rtl="0">
              <a:spcBef>
                <a:spcPts val="0"/>
              </a:spcBef>
              <a:spcAft>
                <a:spcPts val="0"/>
              </a:spcAft>
              <a:buNone/>
            </a:pP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95" name="Google Shape;95;p17"/>
          <p:cNvSpPr txBox="1">
            <a:spLocks noGrp="1"/>
          </p:cNvSpPr>
          <p:nvPr>
            <p:ph type="body" idx="1"/>
          </p:nvPr>
        </p:nvSpPr>
        <p:spPr>
          <a:xfrm>
            <a:off x="311700" y="1266325"/>
            <a:ext cx="4934400" cy="1363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Benefits of trees dependent on proximity</a:t>
            </a:r>
            <a:endParaRPr/>
          </a:p>
          <a:p>
            <a:pPr marL="914400" lvl="1" indent="-317500" algn="l" rtl="0">
              <a:spcBef>
                <a:spcPts val="0"/>
              </a:spcBef>
              <a:spcAft>
                <a:spcPts val="0"/>
              </a:spcAft>
              <a:buSzPts val="1400"/>
              <a:buChar char="○"/>
            </a:pPr>
            <a:r>
              <a:rPr lang="en"/>
              <a:t>Equitable distribution of street trees to spatially expand benefits to all communities</a:t>
            </a:r>
            <a:endParaRPr/>
          </a:p>
        </p:txBody>
      </p:sp>
      <p:pic>
        <p:nvPicPr>
          <p:cNvPr id="96" name="Google Shape;96;p17"/>
          <p:cNvPicPr preferRelativeResize="0"/>
          <p:nvPr/>
        </p:nvPicPr>
        <p:blipFill rotWithShape="1">
          <a:blip r:embed="rId3">
            <a:alphaModFix/>
          </a:blip>
          <a:srcRect r="3502"/>
          <a:stretch/>
        </p:blipFill>
        <p:spPr>
          <a:xfrm>
            <a:off x="7993050" y="4069025"/>
            <a:ext cx="1150950" cy="971850"/>
          </a:xfrm>
          <a:prstGeom prst="rect">
            <a:avLst/>
          </a:prstGeom>
          <a:noFill/>
          <a:ln>
            <a:noFill/>
          </a:ln>
        </p:spPr>
      </p:pic>
      <p:sp>
        <p:nvSpPr>
          <p:cNvPr id="97" name="Google Shape;97;p17"/>
          <p:cNvSpPr txBox="1">
            <a:spLocks noGrp="1"/>
          </p:cNvSpPr>
          <p:nvPr>
            <p:ph type="body" idx="1"/>
          </p:nvPr>
        </p:nvSpPr>
        <p:spPr>
          <a:xfrm>
            <a:off x="311700" y="2571750"/>
            <a:ext cx="7884600" cy="18306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Tree Maintenance: prevent high tree mortality</a:t>
            </a:r>
            <a:endParaRPr/>
          </a:p>
          <a:p>
            <a:pPr marL="914400" lvl="1" indent="-317500" algn="l" rtl="0">
              <a:spcBef>
                <a:spcPts val="0"/>
              </a:spcBef>
              <a:spcAft>
                <a:spcPts val="0"/>
              </a:spcAft>
              <a:buSzPts val="1400"/>
              <a:buChar char="○"/>
            </a:pPr>
            <a:r>
              <a:rPr lang="en"/>
              <a:t>Sufficient planning prior to planting (e.g. NYC million tree)</a:t>
            </a:r>
            <a:endParaRPr/>
          </a:p>
          <a:p>
            <a:pPr marL="914400" lvl="1" indent="-317500" algn="l" rtl="0">
              <a:spcBef>
                <a:spcPts val="0"/>
              </a:spcBef>
              <a:spcAft>
                <a:spcPts val="0"/>
              </a:spcAft>
              <a:buSzPts val="1400"/>
              <a:buChar char="○"/>
            </a:pPr>
            <a:r>
              <a:rPr lang="en"/>
              <a:t>Multiple tree wardens</a:t>
            </a:r>
            <a:endParaRPr/>
          </a:p>
          <a:p>
            <a:pPr marL="914400" lvl="1" indent="-317500" algn="l" rtl="0">
              <a:spcBef>
                <a:spcPts val="0"/>
              </a:spcBef>
              <a:spcAft>
                <a:spcPts val="0"/>
              </a:spcAft>
              <a:buSzPts val="1400"/>
              <a:buChar char="○"/>
            </a:pPr>
            <a:r>
              <a:rPr lang="en"/>
              <a:t>Community partnerships (ex. Speak for the Trees, Boston Natural Areas Network)</a:t>
            </a:r>
            <a:endParaRPr/>
          </a:p>
          <a:p>
            <a:pPr marL="914400" lvl="1" indent="-317500" algn="l" rtl="0">
              <a:spcBef>
                <a:spcPts val="0"/>
              </a:spcBef>
              <a:spcAft>
                <a:spcPts val="0"/>
              </a:spcAft>
              <a:buSzPts val="1400"/>
              <a:buChar char="○"/>
            </a:pPr>
            <a:r>
              <a:rPr lang="en"/>
              <a:t>Adopt-a-Tree Program</a:t>
            </a:r>
            <a:endParaRPr/>
          </a:p>
          <a:p>
            <a:pPr marL="914400" lvl="1" indent="-317500" algn="l" rtl="0">
              <a:spcBef>
                <a:spcPts val="0"/>
              </a:spcBef>
              <a:spcAft>
                <a:spcPts val="0"/>
              </a:spcAft>
              <a:buSzPts val="1400"/>
              <a:buChar char="○"/>
            </a:pPr>
            <a:r>
              <a:rPr lang="en"/>
              <a:t>Certification initiative for arbor technicians (TCIA)</a:t>
            </a:r>
            <a:endParaRPr/>
          </a:p>
          <a:p>
            <a:pPr marL="914400" lvl="1" indent="-317500" algn="l" rtl="0">
              <a:spcBef>
                <a:spcPts val="0"/>
              </a:spcBef>
              <a:spcAft>
                <a:spcPts val="0"/>
              </a:spcAft>
              <a:buSzPts val="1400"/>
              <a:buChar char="○"/>
            </a:pPr>
            <a:r>
              <a:rPr lang="en"/>
              <a:t>Improve city tree ordinances</a:t>
            </a:r>
            <a:endParaRPr/>
          </a:p>
          <a:p>
            <a:pPr marL="1371600" lvl="2" indent="-317500" algn="l" rtl="0">
              <a:spcBef>
                <a:spcPts val="0"/>
              </a:spcBef>
              <a:spcAft>
                <a:spcPts val="0"/>
              </a:spcAft>
              <a:buSzPts val="1400"/>
              <a:buChar char="■"/>
            </a:pPr>
            <a:r>
              <a:rPr lang="en"/>
              <a:t>SftT Sample Proposals</a:t>
            </a:r>
            <a:endParaRPr/>
          </a:p>
        </p:txBody>
      </p:sp>
      <p:pic>
        <p:nvPicPr>
          <p:cNvPr id="98" name="Google Shape;98;p17"/>
          <p:cNvPicPr preferRelativeResize="0"/>
          <p:nvPr/>
        </p:nvPicPr>
        <p:blipFill rotWithShape="1">
          <a:blip r:embed="rId4">
            <a:alphaModFix/>
          </a:blip>
          <a:srcRect b="5811"/>
          <a:stretch/>
        </p:blipFill>
        <p:spPr>
          <a:xfrm>
            <a:off x="6248000" y="229600"/>
            <a:ext cx="2003949" cy="3163501"/>
          </a:xfrm>
          <a:prstGeom prst="rect">
            <a:avLst/>
          </a:prstGeom>
          <a:noFill/>
          <a:ln>
            <a:noFill/>
          </a:ln>
        </p:spPr>
      </p:pic>
      <p:pic>
        <p:nvPicPr>
          <p:cNvPr id="99" name="Google Shape;99;p17"/>
          <p:cNvPicPr preferRelativeResize="0"/>
          <p:nvPr/>
        </p:nvPicPr>
        <p:blipFill>
          <a:blip r:embed="rId5">
            <a:alphaModFix/>
          </a:blip>
          <a:stretch>
            <a:fillRect/>
          </a:stretch>
        </p:blipFill>
        <p:spPr>
          <a:xfrm>
            <a:off x="6766955" y="4069025"/>
            <a:ext cx="1166220" cy="971850"/>
          </a:xfrm>
          <a:prstGeom prst="rect">
            <a:avLst/>
          </a:prstGeom>
          <a:noFill/>
          <a:ln>
            <a:noFill/>
          </a:ln>
        </p:spPr>
      </p:pic>
      <p:pic>
        <p:nvPicPr>
          <p:cNvPr id="100" name="Google Shape;100;p17"/>
          <p:cNvPicPr preferRelativeResize="0"/>
          <p:nvPr/>
        </p:nvPicPr>
        <p:blipFill>
          <a:blip r:embed="rId6">
            <a:alphaModFix/>
          </a:blip>
          <a:stretch>
            <a:fillRect/>
          </a:stretch>
        </p:blipFill>
        <p:spPr>
          <a:xfrm>
            <a:off x="5411219" y="4069025"/>
            <a:ext cx="1355731" cy="9718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8"/>
          <p:cNvSpPr txBox="1">
            <a:spLocks noGrp="1"/>
          </p:cNvSpPr>
          <p:nvPr>
            <p:ph type="title"/>
          </p:nvPr>
        </p:nvSpPr>
        <p:spPr>
          <a:xfrm>
            <a:off x="311700" y="1488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Urban Greening</a:t>
            </a:r>
            <a:endParaRPr/>
          </a:p>
          <a:p>
            <a:pPr marL="0" lvl="0" indent="0" algn="l" rtl="0">
              <a:spcBef>
                <a:spcPts val="0"/>
              </a:spcBef>
              <a:spcAft>
                <a:spcPts val="0"/>
              </a:spcAft>
              <a:buNone/>
            </a:pPr>
            <a:r>
              <a:rPr lang="en" sz="2400"/>
              <a:t>	Urban parks</a:t>
            </a: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06" name="Google Shape;106;p18"/>
          <p:cNvSpPr txBox="1">
            <a:spLocks noGrp="1"/>
          </p:cNvSpPr>
          <p:nvPr>
            <p:ph type="body" idx="1"/>
          </p:nvPr>
        </p:nvSpPr>
        <p:spPr>
          <a:xfrm>
            <a:off x="311700" y="1279375"/>
            <a:ext cx="6617400" cy="21045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Create new/improve existing green spaces </a:t>
            </a:r>
            <a:endParaRPr/>
          </a:p>
          <a:p>
            <a:pPr marL="914400" lvl="1" indent="-317500" algn="l" rtl="0">
              <a:spcBef>
                <a:spcPts val="0"/>
              </a:spcBef>
              <a:spcAft>
                <a:spcPts val="0"/>
              </a:spcAft>
              <a:buSzPts val="1400"/>
              <a:buChar char="○"/>
            </a:pPr>
            <a:r>
              <a:rPr lang="en"/>
              <a:t>Ex. turning deserted lots into parks</a:t>
            </a:r>
            <a:endParaRPr/>
          </a:p>
          <a:p>
            <a:pPr marL="457200" lvl="0" indent="-342900" algn="l" rtl="0">
              <a:spcBef>
                <a:spcPts val="0"/>
              </a:spcBef>
              <a:spcAft>
                <a:spcPts val="0"/>
              </a:spcAft>
              <a:buSzPts val="1800"/>
              <a:buChar char="●"/>
            </a:pPr>
            <a:r>
              <a:rPr lang="en"/>
              <a:t>Improve groundskeeping of existing parks</a:t>
            </a:r>
            <a:endParaRPr/>
          </a:p>
          <a:p>
            <a:pPr marL="914400" lvl="1" indent="-317500" algn="l" rtl="0">
              <a:spcBef>
                <a:spcPts val="0"/>
              </a:spcBef>
              <a:spcAft>
                <a:spcPts val="0"/>
              </a:spcAft>
              <a:buSzPts val="1400"/>
              <a:buChar char="○"/>
            </a:pPr>
            <a:r>
              <a:rPr lang="en"/>
              <a:t>Street lights, infrastructure for greater access (e.g. sidewalks), urban gardening</a:t>
            </a:r>
            <a:endParaRPr/>
          </a:p>
          <a:p>
            <a:pPr marL="914400" lvl="1" indent="-317500" algn="l" rtl="0">
              <a:spcBef>
                <a:spcPts val="0"/>
              </a:spcBef>
              <a:spcAft>
                <a:spcPts val="0"/>
              </a:spcAft>
              <a:buSzPts val="1400"/>
              <a:buChar char="○"/>
            </a:pPr>
            <a:r>
              <a:rPr lang="en"/>
              <a:t>Source of jobs- local youth</a:t>
            </a:r>
            <a:endParaRPr/>
          </a:p>
          <a:p>
            <a:pPr marL="457200" lvl="0" indent="-342900" algn="l" rtl="0">
              <a:spcBef>
                <a:spcPts val="0"/>
              </a:spcBef>
              <a:spcAft>
                <a:spcPts val="0"/>
              </a:spcAft>
              <a:buSzPts val="1800"/>
              <a:buChar char="●"/>
            </a:pPr>
            <a:r>
              <a:rPr lang="en"/>
              <a:t>Community engagement</a:t>
            </a:r>
            <a:endParaRPr/>
          </a:p>
          <a:p>
            <a:pPr marL="914400" lvl="1" indent="-317500" algn="l" rtl="0">
              <a:spcBef>
                <a:spcPts val="0"/>
              </a:spcBef>
              <a:spcAft>
                <a:spcPts val="0"/>
              </a:spcAft>
              <a:buSzPts val="1400"/>
              <a:buChar char="○"/>
            </a:pPr>
            <a:r>
              <a:rPr lang="en"/>
              <a:t>Community engagement- safety, naming</a:t>
            </a:r>
            <a:endParaRPr/>
          </a:p>
          <a:p>
            <a:pPr marL="914400" lvl="1" indent="-317500" algn="l" rtl="0">
              <a:spcBef>
                <a:spcPts val="0"/>
              </a:spcBef>
              <a:spcAft>
                <a:spcPts val="0"/>
              </a:spcAft>
              <a:buSzPts val="1400"/>
              <a:buChar char="○"/>
            </a:pPr>
            <a:r>
              <a:rPr lang="en"/>
              <a:t>Adding benches (naming program), </a:t>
            </a:r>
            <a:endParaRPr/>
          </a:p>
          <a:p>
            <a:pPr marL="914400" lvl="1" indent="-317500" algn="l" rtl="0">
              <a:spcBef>
                <a:spcPts val="0"/>
              </a:spcBef>
              <a:spcAft>
                <a:spcPts val="0"/>
              </a:spcAft>
              <a:buSzPts val="1400"/>
              <a:buChar char="○"/>
            </a:pPr>
            <a:r>
              <a:rPr lang="en"/>
              <a:t>Facilities and amenities, </a:t>
            </a:r>
            <a:endParaRPr/>
          </a:p>
          <a:p>
            <a:pPr marL="914400" lvl="1" indent="-317500" algn="l" rtl="0">
              <a:spcBef>
                <a:spcPts val="0"/>
              </a:spcBef>
              <a:spcAft>
                <a:spcPts val="0"/>
              </a:spcAft>
              <a:buSzPts val="1400"/>
              <a:buChar char="○"/>
            </a:pPr>
            <a:r>
              <a:rPr lang="en"/>
              <a:t>Park programs (sports, cultural, educational)</a:t>
            </a:r>
            <a:endParaRPr/>
          </a:p>
          <a:p>
            <a:pPr marL="457200" lvl="0" indent="-342900" algn="l" rtl="0">
              <a:spcBef>
                <a:spcPts val="0"/>
              </a:spcBef>
              <a:spcAft>
                <a:spcPts val="0"/>
              </a:spcAft>
              <a:buSzPts val="1800"/>
              <a:buChar char="●"/>
            </a:pPr>
            <a:r>
              <a:rPr lang="en"/>
              <a:t>Focus on equitable distribution in space and of amenities</a:t>
            </a:r>
            <a:endParaRPr/>
          </a:p>
        </p:txBody>
      </p:sp>
      <p:pic>
        <p:nvPicPr>
          <p:cNvPr id="107" name="Google Shape;107;p18"/>
          <p:cNvPicPr preferRelativeResize="0"/>
          <p:nvPr/>
        </p:nvPicPr>
        <p:blipFill rotWithShape="1">
          <a:blip r:embed="rId3">
            <a:alphaModFix/>
          </a:blip>
          <a:srcRect l="68587"/>
          <a:stretch/>
        </p:blipFill>
        <p:spPr>
          <a:xfrm>
            <a:off x="6647975" y="148800"/>
            <a:ext cx="2184324" cy="1999925"/>
          </a:xfrm>
          <a:prstGeom prst="rect">
            <a:avLst/>
          </a:prstGeom>
          <a:noFill/>
          <a:ln>
            <a:noFill/>
          </a:ln>
        </p:spPr>
      </p:pic>
      <p:pic>
        <p:nvPicPr>
          <p:cNvPr id="108" name="Google Shape;108;p18"/>
          <p:cNvPicPr preferRelativeResize="0"/>
          <p:nvPr/>
        </p:nvPicPr>
        <p:blipFill>
          <a:blip r:embed="rId4">
            <a:alphaModFix/>
          </a:blip>
          <a:stretch>
            <a:fillRect/>
          </a:stretch>
        </p:blipFill>
        <p:spPr>
          <a:xfrm>
            <a:off x="7081500" y="2301125"/>
            <a:ext cx="1323975" cy="2047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9"/>
          <p:cNvSpPr txBox="1">
            <a:spLocks noGrp="1"/>
          </p:cNvSpPr>
          <p:nvPr>
            <p:ph type="title"/>
          </p:nvPr>
        </p:nvSpPr>
        <p:spPr>
          <a:xfrm>
            <a:off x="311700" y="1488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Urban Greening</a:t>
            </a:r>
            <a:endParaRPr/>
          </a:p>
          <a:p>
            <a:pPr marL="0" lvl="0" indent="457200" algn="l" rtl="0">
              <a:spcBef>
                <a:spcPts val="0"/>
              </a:spcBef>
              <a:spcAft>
                <a:spcPts val="0"/>
              </a:spcAft>
              <a:buNone/>
            </a:pPr>
            <a:r>
              <a:rPr lang="en" sz="2400"/>
              <a:t>Tree retention</a:t>
            </a: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14" name="Google Shape;114;p19"/>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a:t>Tree retention delivers numerous benefits including reduced energy consumption, watershed management, and aesthetic advantages. These factors can increase the value of the surrounding real estate, ergo, raising property taxes</a:t>
            </a:r>
            <a:endParaRPr sz="1400"/>
          </a:p>
          <a:p>
            <a:pPr marL="914400" lvl="1" indent="-317500" algn="l" rtl="0">
              <a:spcBef>
                <a:spcPts val="1000"/>
              </a:spcBef>
              <a:spcAft>
                <a:spcPts val="0"/>
              </a:spcAft>
              <a:buSzPts val="1400"/>
              <a:buChar char="○"/>
            </a:pPr>
            <a:r>
              <a:rPr lang="en"/>
              <a:t>Ex: Homes adjacent to naturalistic parks and open spaces are valued at 8-20% higher than comparable properties (​Wolf, 2010​).</a:t>
            </a:r>
            <a:endParaRPr/>
          </a:p>
          <a:p>
            <a:pPr marL="457200" marR="0" lvl="0" indent="-317500" algn="l" rtl="0">
              <a:lnSpc>
                <a:spcPct val="115000"/>
              </a:lnSpc>
              <a:spcBef>
                <a:spcPts val="1000"/>
              </a:spcBef>
              <a:spcAft>
                <a:spcPts val="0"/>
              </a:spcAft>
              <a:buSzPts val="1400"/>
              <a:buChar char="●"/>
            </a:pPr>
            <a:r>
              <a:rPr lang="en" sz="1400"/>
              <a:t>Low-income neighborhoods are not receiving the same benefits from replanting and retention policies, often due to a lack of representation within community governing bodies or lack of financing</a:t>
            </a:r>
            <a:endParaRPr sz="1400"/>
          </a:p>
          <a:p>
            <a:pPr marL="457200" marR="0" lvl="0" indent="-317500" algn="l" rtl="0">
              <a:lnSpc>
                <a:spcPct val="115000"/>
              </a:lnSpc>
              <a:spcBef>
                <a:spcPts val="1000"/>
              </a:spcBef>
              <a:spcAft>
                <a:spcPts val="0"/>
              </a:spcAft>
              <a:buSzPts val="1400"/>
              <a:buChar char="●"/>
            </a:pPr>
            <a:r>
              <a:rPr lang="en" sz="1400"/>
              <a:t>City municipalities should work closely with CSOs to meet replanting and retention goals</a:t>
            </a:r>
            <a:endParaRPr sz="1400"/>
          </a:p>
          <a:p>
            <a:pPr marL="914400" marR="0" lvl="1" indent="-317500" algn="l" rtl="0">
              <a:lnSpc>
                <a:spcPct val="115000"/>
              </a:lnSpc>
              <a:spcBef>
                <a:spcPts val="1000"/>
              </a:spcBef>
              <a:spcAft>
                <a:spcPts val="1000"/>
              </a:spcAft>
              <a:buSzPts val="1400"/>
              <a:buChar char="○"/>
            </a:pPr>
            <a:r>
              <a:rPr lang="en"/>
              <a:t>Ex: T</a:t>
            </a:r>
            <a:r>
              <a:rPr lang="en" sz="1400"/>
              <a:t>he Boston Tree Party campaign incorporated urban agriculture projects and nutrition education in Northeastern EJ neighborhoods with the support of local municipalities. </a:t>
            </a:r>
            <a:endParaRPr sz="1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0"/>
          <p:cNvSpPr txBox="1">
            <a:spLocks noGrp="1"/>
          </p:cNvSpPr>
          <p:nvPr>
            <p:ph type="title"/>
          </p:nvPr>
        </p:nvSpPr>
        <p:spPr>
          <a:xfrm>
            <a:off x="311700" y="1488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Urban Greening</a:t>
            </a:r>
            <a:endParaRPr/>
          </a:p>
          <a:p>
            <a:pPr marL="0" lvl="0" indent="457200" algn="l" rtl="0">
              <a:spcBef>
                <a:spcPts val="0"/>
              </a:spcBef>
              <a:spcAft>
                <a:spcPts val="0"/>
              </a:spcAft>
              <a:buNone/>
            </a:pPr>
            <a:r>
              <a:rPr lang="en" sz="2400"/>
              <a:t>Tree retention</a:t>
            </a: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20" name="Google Shape;120;p20"/>
          <p:cNvSpPr txBox="1">
            <a:spLocks noGrp="1"/>
          </p:cNvSpPr>
          <p:nvPr>
            <p:ph type="body" idx="1"/>
          </p:nvPr>
        </p:nvSpPr>
        <p:spPr>
          <a:xfrm>
            <a:off x="311700" y="1275300"/>
            <a:ext cx="8520600" cy="33027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a:t>The </a:t>
            </a:r>
            <a:r>
              <a:rPr lang="en" sz="1400">
                <a:solidFill>
                  <a:schemeClr val="accent1"/>
                </a:solidFill>
              </a:rPr>
              <a:t>Greening of the Gateway Cities</a:t>
            </a:r>
            <a:r>
              <a:rPr lang="en" sz="1400"/>
              <a:t> program is a Boston city initiative to increase tree canopy in targeted EJ neighborhoods</a:t>
            </a:r>
            <a:endParaRPr sz="1400"/>
          </a:p>
          <a:p>
            <a:pPr marL="914400" lvl="1" indent="-317500" algn="l" rtl="0">
              <a:spcBef>
                <a:spcPts val="0"/>
              </a:spcBef>
              <a:spcAft>
                <a:spcPts val="0"/>
              </a:spcAft>
              <a:buSzPts val="1400"/>
              <a:buChar char="○"/>
            </a:pPr>
            <a:r>
              <a:rPr lang="en"/>
              <a:t>Aims to help Boston meet its commitment to reducing its CO2 emission levels by 80 percent by 2050</a:t>
            </a:r>
            <a:endParaRPr/>
          </a:p>
          <a:p>
            <a:pPr marL="914400" lvl="1" indent="-317500" algn="l" rtl="0">
              <a:spcBef>
                <a:spcPts val="0"/>
              </a:spcBef>
              <a:spcAft>
                <a:spcPts val="0"/>
              </a:spcAft>
              <a:buSzPts val="1400"/>
              <a:buChar char="○"/>
            </a:pPr>
            <a:r>
              <a:rPr lang="en"/>
              <a:t>Has planted over 11,000 trees in 12 Massachusetts gateway cities</a:t>
            </a:r>
            <a:endParaRPr/>
          </a:p>
          <a:p>
            <a:pPr marL="457200" lvl="0" indent="-317500" algn="l" rtl="0">
              <a:spcBef>
                <a:spcPts val="1000"/>
              </a:spcBef>
              <a:spcAft>
                <a:spcPts val="0"/>
              </a:spcAft>
              <a:buSzPts val="1400"/>
              <a:buChar char="●"/>
            </a:pPr>
            <a:r>
              <a:rPr lang="en" sz="1400"/>
              <a:t>Policy implementation recommendations: </a:t>
            </a:r>
            <a:endParaRPr sz="1400"/>
          </a:p>
          <a:p>
            <a:pPr marL="914400" lvl="1" indent="-317500" algn="l" rtl="0">
              <a:spcBef>
                <a:spcPts val="1000"/>
              </a:spcBef>
              <a:spcAft>
                <a:spcPts val="0"/>
              </a:spcAft>
              <a:buSzPts val="1400"/>
              <a:buChar char="○"/>
            </a:pPr>
            <a:r>
              <a:rPr lang="en"/>
              <a:t>Define requirements for minimizing forest cover removed in connection with development</a:t>
            </a:r>
            <a:endParaRPr/>
          </a:p>
          <a:p>
            <a:pPr marL="914400" lvl="1" indent="-317500" algn="l" rtl="0">
              <a:spcBef>
                <a:spcPts val="0"/>
              </a:spcBef>
              <a:spcAft>
                <a:spcPts val="0"/>
              </a:spcAft>
              <a:buSzPts val="1400"/>
              <a:buChar char="○"/>
            </a:pPr>
            <a:r>
              <a:rPr lang="en"/>
              <a:t>Require submission of a forest delineation plan with the submission of any land development plan</a:t>
            </a:r>
            <a:endParaRPr/>
          </a:p>
          <a:p>
            <a:pPr marL="914400" lvl="1" indent="-317500" algn="l" rtl="0">
              <a:spcBef>
                <a:spcPts val="0"/>
              </a:spcBef>
              <a:spcAft>
                <a:spcPts val="0"/>
              </a:spcAft>
              <a:buSzPts val="1400"/>
              <a:buChar char="○"/>
            </a:pPr>
            <a:r>
              <a:rPr lang="en"/>
              <a:t>Ensure low-income families are protected from gentrification (price ceilings and affordable housing options)</a:t>
            </a:r>
            <a:endParaRPr/>
          </a:p>
        </p:txBody>
      </p:sp>
      <p:pic>
        <p:nvPicPr>
          <p:cNvPr id="121" name="Google Shape;121;p20"/>
          <p:cNvPicPr preferRelativeResize="0"/>
          <p:nvPr/>
        </p:nvPicPr>
        <p:blipFill rotWithShape="1">
          <a:blip r:embed="rId3">
            <a:alphaModFix/>
          </a:blip>
          <a:srcRect l="10627" t="7962" r="8864" b="9351"/>
          <a:stretch/>
        </p:blipFill>
        <p:spPr>
          <a:xfrm>
            <a:off x="7959075" y="2100649"/>
            <a:ext cx="1241750" cy="15171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1"/>
          <p:cNvSpPr txBox="1">
            <a:spLocks noGrp="1"/>
          </p:cNvSpPr>
          <p:nvPr>
            <p:ph type="title"/>
          </p:nvPr>
        </p:nvSpPr>
        <p:spPr>
          <a:xfrm>
            <a:off x="311700" y="1488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Eco-Gentrification</a:t>
            </a:r>
            <a:endParaRPr/>
          </a:p>
          <a:p>
            <a:pPr marL="0" lvl="0" indent="457200" algn="l" rtl="0">
              <a:spcBef>
                <a:spcPts val="0"/>
              </a:spcBef>
              <a:spcAft>
                <a:spcPts val="0"/>
              </a:spcAft>
              <a:buNone/>
            </a:pPr>
            <a:r>
              <a:rPr lang="en" sz="2400"/>
              <a:t>Prevention </a:t>
            </a:r>
            <a:endParaRPr sz="2400"/>
          </a:p>
          <a:p>
            <a:pPr marL="0" lvl="0" indent="457200" algn="l" rtl="0">
              <a:spcBef>
                <a:spcPts val="0"/>
              </a:spcBef>
              <a:spcAft>
                <a:spcPts val="0"/>
              </a:spcAft>
              <a:buNone/>
            </a:pPr>
            <a:endParaRPr sz="2400"/>
          </a:p>
          <a:p>
            <a:pPr marL="0" lvl="0" indent="457200" algn="l" rtl="0">
              <a:spcBef>
                <a:spcPts val="0"/>
              </a:spcBef>
              <a:spcAft>
                <a:spcPts val="0"/>
              </a:spcAft>
              <a:buNone/>
            </a:pPr>
            <a:endParaRPr sz="2400"/>
          </a:p>
          <a:p>
            <a:pPr marL="0" lvl="0" indent="457200" algn="l" rtl="0">
              <a:spcBef>
                <a:spcPts val="0"/>
              </a:spcBef>
              <a:spcAft>
                <a:spcPts val="0"/>
              </a:spcAft>
              <a:buNone/>
            </a:pP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27" name="Google Shape;127;p21"/>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Eco-gentrification: improvements in green infrastructure and desire to live near green belt inflates property value</a:t>
            </a:r>
            <a:endParaRPr/>
          </a:p>
          <a:p>
            <a:pPr marL="914400" lvl="1" indent="-330200" algn="l" rtl="0">
              <a:spcBef>
                <a:spcPts val="0"/>
              </a:spcBef>
              <a:spcAft>
                <a:spcPts val="0"/>
              </a:spcAft>
              <a:buSzPts val="1600"/>
              <a:buChar char="○"/>
            </a:pPr>
            <a:r>
              <a:rPr lang="en" sz="1600"/>
              <a:t>Ex. Greenpoint, NY </a:t>
            </a:r>
            <a:endParaRPr sz="1600"/>
          </a:p>
          <a:p>
            <a:pPr marL="457200" lvl="0" indent="-342900" algn="l" rtl="0">
              <a:spcBef>
                <a:spcPts val="1000"/>
              </a:spcBef>
              <a:spcAft>
                <a:spcPts val="0"/>
              </a:spcAft>
              <a:buSzPts val="1800"/>
              <a:buChar char="●"/>
            </a:pPr>
            <a:r>
              <a:rPr lang="en"/>
              <a:t>Environmental progress can be paired with socially sustainable solutions:</a:t>
            </a:r>
            <a:endParaRPr/>
          </a:p>
          <a:p>
            <a:pPr marL="914400" lvl="1" indent="-330200" algn="l" rtl="0">
              <a:spcBef>
                <a:spcPts val="0"/>
              </a:spcBef>
              <a:spcAft>
                <a:spcPts val="0"/>
              </a:spcAft>
              <a:buSzPts val="1600"/>
              <a:buChar char="○"/>
            </a:pPr>
            <a:r>
              <a:rPr lang="en" sz="1600"/>
              <a:t>Urban greening paralleled with affordable housing policies</a:t>
            </a:r>
            <a:endParaRPr sz="1600"/>
          </a:p>
          <a:p>
            <a:pPr marL="1371600" lvl="2" indent="-317500" algn="l" rtl="0">
              <a:spcBef>
                <a:spcPts val="0"/>
              </a:spcBef>
              <a:spcAft>
                <a:spcPts val="0"/>
              </a:spcAft>
              <a:buSzPts val="1400"/>
              <a:buChar char="■"/>
            </a:pPr>
            <a:r>
              <a:rPr lang="en"/>
              <a:t>Rent control &amp; stabilization, increase rental assistance</a:t>
            </a:r>
            <a:endParaRPr/>
          </a:p>
          <a:p>
            <a:pPr marL="914400" lvl="1" indent="-330200" algn="l" rtl="0">
              <a:spcBef>
                <a:spcPts val="0"/>
              </a:spcBef>
              <a:spcAft>
                <a:spcPts val="0"/>
              </a:spcAft>
              <a:buSzPts val="1600"/>
              <a:buChar char="○"/>
            </a:pPr>
            <a:r>
              <a:rPr lang="en" sz="1600"/>
              <a:t>Community land trusts: keep property value at affordable level</a:t>
            </a:r>
            <a:endParaRPr sz="1600"/>
          </a:p>
          <a:p>
            <a:pPr marL="1371600" lvl="2" indent="-317500" algn="l" rtl="0">
              <a:spcBef>
                <a:spcPts val="0"/>
              </a:spcBef>
              <a:spcAft>
                <a:spcPts val="0"/>
              </a:spcAft>
              <a:buSzPts val="1400"/>
              <a:buChar char="■"/>
            </a:pPr>
            <a:r>
              <a:rPr lang="en"/>
              <a:t>Ex. Crescent City Community Land Trust</a:t>
            </a:r>
            <a:endParaRPr/>
          </a:p>
          <a:p>
            <a:pPr marL="914400" lvl="1" indent="-330200" algn="l" rtl="0">
              <a:spcBef>
                <a:spcPts val="0"/>
              </a:spcBef>
              <a:spcAft>
                <a:spcPts val="0"/>
              </a:spcAft>
              <a:buSzPts val="1600"/>
              <a:buChar char="○"/>
            </a:pPr>
            <a:r>
              <a:rPr lang="en" sz="1600"/>
              <a:t>Cooperatives Housing: managing the market; let the locals collectively manage home and set price, </a:t>
            </a:r>
            <a:endParaRPr sz="16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132" name="Google Shape;132;p22"/>
          <p:cNvPicPr preferRelativeResize="0"/>
          <p:nvPr/>
        </p:nvPicPr>
        <p:blipFill>
          <a:blip r:embed="rId3">
            <a:alphaModFix/>
          </a:blip>
          <a:stretch>
            <a:fillRect/>
          </a:stretch>
        </p:blipFill>
        <p:spPr>
          <a:xfrm>
            <a:off x="1212838" y="127513"/>
            <a:ext cx="6718325" cy="48884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3"/>
          <p:cNvSpPr txBox="1">
            <a:spLocks noGrp="1"/>
          </p:cNvSpPr>
          <p:nvPr>
            <p:ph type="title"/>
          </p:nvPr>
        </p:nvSpPr>
        <p:spPr>
          <a:xfrm>
            <a:off x="311700" y="1488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Local Food</a:t>
            </a:r>
            <a:endParaRPr/>
          </a:p>
          <a:p>
            <a:pPr marL="0" lvl="0" indent="0" algn="l" rtl="0">
              <a:spcBef>
                <a:spcPts val="0"/>
              </a:spcBef>
              <a:spcAft>
                <a:spcPts val="0"/>
              </a:spcAft>
              <a:buNone/>
            </a:pPr>
            <a:r>
              <a:rPr lang="en" sz="2400"/>
              <a:t>	        Urban gardening and food access</a:t>
            </a: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38" name="Google Shape;138;p23"/>
          <p:cNvSpPr txBox="1">
            <a:spLocks noGrp="1"/>
          </p:cNvSpPr>
          <p:nvPr>
            <p:ph type="body" idx="1"/>
          </p:nvPr>
        </p:nvSpPr>
        <p:spPr>
          <a:xfrm>
            <a:off x="311700" y="1342525"/>
            <a:ext cx="8520600" cy="3476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Low income areas have </a:t>
            </a:r>
            <a:r>
              <a:rPr lang="en">
                <a:solidFill>
                  <a:schemeClr val="accent1"/>
                </a:solidFill>
              </a:rPr>
              <a:t>half as many grocery stores</a:t>
            </a:r>
            <a:r>
              <a:rPr lang="en"/>
              <a:t> as high income areas and less access to fresh produce leading to food deserts (Treuhaft and Karpyn, 2010)</a:t>
            </a:r>
            <a:endParaRPr/>
          </a:p>
          <a:p>
            <a:pPr marL="457200" lvl="0" indent="-342900" algn="l" rtl="0">
              <a:spcBef>
                <a:spcPts val="1000"/>
              </a:spcBef>
              <a:spcAft>
                <a:spcPts val="0"/>
              </a:spcAft>
              <a:buSzPts val="1800"/>
              <a:buChar char="●"/>
            </a:pPr>
            <a:r>
              <a:rPr lang="en"/>
              <a:t>This problem can lead to unhealthy diets resulting in obesity, heart disease, and sets the stage for unhealthy diets in the future</a:t>
            </a:r>
            <a:endParaRPr/>
          </a:p>
          <a:p>
            <a:pPr marL="457200" lvl="0" indent="-342900" algn="l" rtl="0">
              <a:spcBef>
                <a:spcPts val="1000"/>
              </a:spcBef>
              <a:spcAft>
                <a:spcPts val="0"/>
              </a:spcAft>
              <a:buSzPts val="1800"/>
              <a:buChar char="●"/>
            </a:pPr>
            <a:r>
              <a:rPr lang="en"/>
              <a:t>This is a problem in low income areas because many people may not have health care or cannot afford to receive medical help</a:t>
            </a:r>
            <a:endParaRPr/>
          </a:p>
          <a:p>
            <a:pPr marL="914400" lvl="1" indent="-317500" algn="l" rtl="0">
              <a:spcBef>
                <a:spcPts val="1000"/>
              </a:spcBef>
              <a:spcAft>
                <a:spcPts val="1000"/>
              </a:spcAft>
              <a:buSzPts val="1400"/>
              <a:buChar char="○"/>
            </a:pPr>
            <a:r>
              <a:rPr lang="en"/>
              <a:t>The implementation of urban gardens and the creation of programs that increase assistance for purchasing fresh produce can help these issues by working to alleviate food deserts </a:t>
            </a:r>
            <a:endParaRPr/>
          </a:p>
        </p:txBody>
      </p:sp>
      <p:sp>
        <p:nvSpPr>
          <p:cNvPr id="139" name="Google Shape;139;p23"/>
          <p:cNvSpPr txBox="1"/>
          <p:nvPr/>
        </p:nvSpPr>
        <p:spPr>
          <a:xfrm>
            <a:off x="8491625" y="4743175"/>
            <a:ext cx="570000" cy="24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t>Katie C</a:t>
            </a:r>
            <a:endParaRPr sz="9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4"/>
          <p:cNvSpPr txBox="1">
            <a:spLocks noGrp="1"/>
          </p:cNvSpPr>
          <p:nvPr>
            <p:ph type="title"/>
          </p:nvPr>
        </p:nvSpPr>
        <p:spPr>
          <a:xfrm>
            <a:off x="311700" y="191800"/>
            <a:ext cx="8520600" cy="84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Local Food</a:t>
            </a:r>
            <a:endParaRPr sz="2400"/>
          </a:p>
          <a:p>
            <a:pPr marL="0" lvl="0" indent="0" algn="l" rtl="0">
              <a:spcBef>
                <a:spcPts val="0"/>
              </a:spcBef>
              <a:spcAft>
                <a:spcPts val="0"/>
              </a:spcAft>
              <a:buNone/>
            </a:pPr>
            <a:r>
              <a:rPr lang="en" sz="2400"/>
              <a:t>		Urban gardening</a:t>
            </a:r>
            <a:endParaRPr sz="2400"/>
          </a:p>
        </p:txBody>
      </p:sp>
      <p:sp>
        <p:nvSpPr>
          <p:cNvPr id="145" name="Google Shape;145;p24"/>
          <p:cNvSpPr txBox="1">
            <a:spLocks noGrp="1"/>
          </p:cNvSpPr>
          <p:nvPr>
            <p:ph type="body" idx="1"/>
          </p:nvPr>
        </p:nvSpPr>
        <p:spPr>
          <a:xfrm>
            <a:off x="311700" y="1284900"/>
            <a:ext cx="8520600" cy="36114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a:t>Urban gardens/community gardens will in turn benefit low income areas by...</a:t>
            </a:r>
            <a:endParaRPr sz="1400"/>
          </a:p>
          <a:p>
            <a:pPr marL="914400" lvl="1" indent="-317500" algn="l" rtl="0">
              <a:spcBef>
                <a:spcPts val="0"/>
              </a:spcBef>
              <a:spcAft>
                <a:spcPts val="0"/>
              </a:spcAft>
              <a:buSzPts val="1400"/>
              <a:buChar char="○"/>
            </a:pPr>
            <a:r>
              <a:rPr lang="en"/>
              <a:t>reducing waste from packaging of food</a:t>
            </a:r>
            <a:endParaRPr/>
          </a:p>
          <a:p>
            <a:pPr marL="914400" lvl="1" indent="-317500" algn="l" rtl="0">
              <a:spcBef>
                <a:spcPts val="0"/>
              </a:spcBef>
              <a:spcAft>
                <a:spcPts val="0"/>
              </a:spcAft>
              <a:buSzPts val="1400"/>
              <a:buChar char="○"/>
            </a:pPr>
            <a:r>
              <a:rPr lang="en"/>
              <a:t>reducing CO2, bringing neighbors together</a:t>
            </a:r>
            <a:endParaRPr/>
          </a:p>
          <a:p>
            <a:pPr marL="914400" lvl="1" indent="-317500" algn="l" rtl="0">
              <a:spcBef>
                <a:spcPts val="0"/>
              </a:spcBef>
              <a:spcAft>
                <a:spcPts val="0"/>
              </a:spcAft>
              <a:buSzPts val="1400"/>
              <a:buChar char="○"/>
            </a:pPr>
            <a:r>
              <a:rPr lang="en"/>
              <a:t>Creation of green jobs</a:t>
            </a:r>
            <a:endParaRPr/>
          </a:p>
          <a:p>
            <a:pPr marL="914400" lvl="1" indent="-317500" algn="l" rtl="0">
              <a:spcBef>
                <a:spcPts val="0"/>
              </a:spcBef>
              <a:spcAft>
                <a:spcPts val="0"/>
              </a:spcAft>
              <a:buSzPts val="1400"/>
              <a:buChar char="○"/>
            </a:pPr>
            <a:r>
              <a:rPr lang="en"/>
              <a:t>promoting healthier lifestyles</a:t>
            </a:r>
            <a:endParaRPr/>
          </a:p>
          <a:p>
            <a:pPr marL="914400" lvl="1" indent="-317500" algn="l" rtl="0">
              <a:spcBef>
                <a:spcPts val="0"/>
              </a:spcBef>
              <a:spcAft>
                <a:spcPts val="0"/>
              </a:spcAft>
              <a:buSzPts val="1400"/>
              <a:buChar char="○"/>
            </a:pPr>
            <a:r>
              <a:rPr lang="en"/>
              <a:t>Reducing the demand for food that comes from “big farms”</a:t>
            </a:r>
            <a:endParaRPr/>
          </a:p>
          <a:p>
            <a:pPr marL="457200" lvl="0" indent="-317500" algn="l" rtl="0">
              <a:spcBef>
                <a:spcPts val="1000"/>
              </a:spcBef>
              <a:spcAft>
                <a:spcPts val="0"/>
              </a:spcAft>
              <a:buSzPts val="1400"/>
              <a:buChar char="●"/>
            </a:pPr>
            <a:r>
              <a:rPr lang="en" sz="1400"/>
              <a:t>KNOX is a program in Hartford, CT that converts empty lots into gardens in the city. City Growers in Boston does the same and the produce is used in local schools and hospitals. In Boston. Veggie Rx (which began in Dorchester) in Washington and Oregon prescribe produce to low income folks. Wholesome Wave in connecticut doubles food stamps and prescribes produce to people in need of fresh food</a:t>
            </a:r>
            <a:endParaRPr sz="1400">
              <a:solidFill>
                <a:schemeClr val="accent1"/>
              </a:solidFill>
            </a:endParaRPr>
          </a:p>
          <a:p>
            <a:pPr marL="457200" lvl="0" indent="-317500" algn="l" rtl="0">
              <a:spcBef>
                <a:spcPts val="1000"/>
              </a:spcBef>
              <a:spcAft>
                <a:spcPts val="1000"/>
              </a:spcAft>
              <a:buSzPts val="1400"/>
              <a:buChar char="●"/>
            </a:pPr>
            <a:r>
              <a:rPr lang="en" sz="1400"/>
              <a:t>There are approximately 60 community gardens serving the city of Boston</a:t>
            </a:r>
            <a:endParaRPr sz="1400"/>
          </a:p>
        </p:txBody>
      </p:sp>
      <p:pic>
        <p:nvPicPr>
          <p:cNvPr id="146" name="Google Shape;146;p24"/>
          <p:cNvPicPr preferRelativeResize="0"/>
          <p:nvPr/>
        </p:nvPicPr>
        <p:blipFill>
          <a:blip r:embed="rId3">
            <a:alphaModFix/>
          </a:blip>
          <a:stretch>
            <a:fillRect/>
          </a:stretch>
        </p:blipFill>
        <p:spPr>
          <a:xfrm>
            <a:off x="6390675" y="191800"/>
            <a:ext cx="2341160" cy="1021300"/>
          </a:xfrm>
          <a:prstGeom prst="rect">
            <a:avLst/>
          </a:prstGeom>
          <a:noFill/>
          <a:ln>
            <a:noFill/>
          </a:ln>
        </p:spPr>
      </p:pic>
      <p:sp>
        <p:nvSpPr>
          <p:cNvPr id="147" name="Google Shape;147;p24"/>
          <p:cNvSpPr txBox="1"/>
          <p:nvPr/>
        </p:nvSpPr>
        <p:spPr>
          <a:xfrm>
            <a:off x="8528025" y="4815950"/>
            <a:ext cx="667200" cy="25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t>Katie C</a:t>
            </a:r>
            <a:endParaRPr sz="9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5"/>
          <p:cNvSpPr txBox="1">
            <a:spLocks noGrp="1"/>
          </p:cNvSpPr>
          <p:nvPr>
            <p:ph type="body" idx="1"/>
          </p:nvPr>
        </p:nvSpPr>
        <p:spPr>
          <a:xfrm>
            <a:off x="0" y="4554125"/>
            <a:ext cx="1731000" cy="530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900"/>
              <a:t>“Gardens Property Guide”</a:t>
            </a:r>
            <a:endParaRPr sz="900"/>
          </a:p>
        </p:txBody>
      </p:sp>
      <p:pic>
        <p:nvPicPr>
          <p:cNvPr id="153" name="Google Shape;153;p25"/>
          <p:cNvPicPr preferRelativeResize="0"/>
          <p:nvPr/>
        </p:nvPicPr>
        <p:blipFill>
          <a:blip r:embed="rId3">
            <a:alphaModFix/>
          </a:blip>
          <a:stretch>
            <a:fillRect/>
          </a:stretch>
        </p:blipFill>
        <p:spPr>
          <a:xfrm>
            <a:off x="1651675" y="0"/>
            <a:ext cx="7492325" cy="50255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6"/>
          <p:cNvSpPr txBox="1">
            <a:spLocks noGrp="1"/>
          </p:cNvSpPr>
          <p:nvPr>
            <p:ph type="title"/>
          </p:nvPr>
        </p:nvSpPr>
        <p:spPr>
          <a:xfrm>
            <a:off x="311700" y="148800"/>
            <a:ext cx="7233600" cy="112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Local Food</a:t>
            </a:r>
            <a:endParaRPr/>
          </a:p>
          <a:p>
            <a:pPr marL="457200" lvl="0" indent="457200" algn="l" rtl="0">
              <a:spcBef>
                <a:spcPts val="0"/>
              </a:spcBef>
              <a:spcAft>
                <a:spcPts val="0"/>
              </a:spcAft>
              <a:buNone/>
            </a:pPr>
            <a:r>
              <a:rPr lang="en" sz="2400"/>
              <a:t>Farmers markets</a:t>
            </a: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59" name="Google Shape;159;p26"/>
          <p:cNvSpPr txBox="1">
            <a:spLocks noGrp="1"/>
          </p:cNvSpPr>
          <p:nvPr>
            <p:ph type="body" idx="1"/>
          </p:nvPr>
        </p:nvSpPr>
        <p:spPr>
          <a:xfrm>
            <a:off x="311700" y="1273800"/>
            <a:ext cx="8520600" cy="33936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a:t>The food from urban gardens not only benefits low-income communities but gardeners can sell this produce in farmers markets for profit by applying to become a vendor (“How to take part in a farmers market”)</a:t>
            </a:r>
            <a:endParaRPr sz="2000"/>
          </a:p>
          <a:p>
            <a:pPr marL="457200" lvl="0" indent="-355600" algn="l" rtl="0">
              <a:spcBef>
                <a:spcPts val="1000"/>
              </a:spcBef>
              <a:spcAft>
                <a:spcPts val="0"/>
              </a:spcAft>
              <a:buSzPts val="2000"/>
              <a:buChar char="●"/>
            </a:pPr>
            <a:r>
              <a:rPr lang="en" sz="2000"/>
              <a:t>Many people believe that farmers markets/local produce stands are more expensive and end up buying produce at the grocery store</a:t>
            </a:r>
            <a:endParaRPr sz="2000"/>
          </a:p>
          <a:p>
            <a:pPr marL="914400" lvl="1" indent="-355600" algn="l" rtl="0">
              <a:spcBef>
                <a:spcPts val="0"/>
              </a:spcBef>
              <a:spcAft>
                <a:spcPts val="0"/>
              </a:spcAft>
              <a:buSzPts val="2000"/>
              <a:buChar char="○"/>
            </a:pPr>
            <a:r>
              <a:rPr lang="en" sz="2000"/>
              <a:t>However, on average produce is priced the same at supermarkets and farmers markets (Pritchard, 2017).</a:t>
            </a:r>
            <a:endParaRPr sz="2000"/>
          </a:p>
          <a:p>
            <a:pPr marL="457200" lvl="0" indent="0" algn="l" rtl="0">
              <a:spcBef>
                <a:spcPts val="1000"/>
              </a:spcBef>
              <a:spcAft>
                <a:spcPts val="0"/>
              </a:spcAft>
              <a:buNone/>
            </a:pPr>
            <a:endParaRPr/>
          </a:p>
          <a:p>
            <a:pPr marL="457200" marR="0" lvl="0" indent="0" algn="l" rtl="0">
              <a:lnSpc>
                <a:spcPct val="115000"/>
              </a:lnSpc>
              <a:spcBef>
                <a:spcPts val="1000"/>
              </a:spcBef>
              <a:spcAft>
                <a:spcPts val="0"/>
              </a:spcAft>
              <a:buNone/>
            </a:pPr>
            <a:endParaRPr/>
          </a:p>
          <a:p>
            <a:pPr marL="0" lvl="0" indent="0" algn="l" rtl="0">
              <a:spcBef>
                <a:spcPts val="1000"/>
              </a:spcBef>
              <a:spcAft>
                <a:spcPts val="0"/>
              </a:spcAft>
              <a:buNone/>
            </a:pPr>
            <a:endParaRPr/>
          </a:p>
          <a:p>
            <a:pPr marL="0" lvl="0" indent="0" algn="l" rtl="0">
              <a:spcBef>
                <a:spcPts val="0"/>
              </a:spcBef>
              <a:spcAft>
                <a:spcPts val="1600"/>
              </a:spcAft>
              <a:buNone/>
            </a:pPr>
            <a:endParaRPr/>
          </a:p>
        </p:txBody>
      </p:sp>
      <p:sp>
        <p:nvSpPr>
          <p:cNvPr id="160" name="Google Shape;160;p26"/>
          <p:cNvSpPr txBox="1"/>
          <p:nvPr/>
        </p:nvSpPr>
        <p:spPr>
          <a:xfrm>
            <a:off x="8491625" y="4803825"/>
            <a:ext cx="594600" cy="21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t>Katie C</a:t>
            </a:r>
            <a:endParaRPr sz="9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7"/>
          <p:cNvSpPr txBox="1">
            <a:spLocks noGrp="1"/>
          </p:cNvSpPr>
          <p:nvPr>
            <p:ph type="title"/>
          </p:nvPr>
        </p:nvSpPr>
        <p:spPr>
          <a:xfrm>
            <a:off x="311700" y="11747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Local Food</a:t>
            </a:r>
            <a:endParaRPr/>
          </a:p>
          <a:p>
            <a:pPr marL="0" lvl="0" indent="0" algn="l" rtl="0">
              <a:spcBef>
                <a:spcPts val="0"/>
              </a:spcBef>
              <a:spcAft>
                <a:spcPts val="0"/>
              </a:spcAft>
              <a:buNone/>
            </a:pPr>
            <a:r>
              <a:rPr lang="en"/>
              <a:t>		</a:t>
            </a:r>
            <a:r>
              <a:rPr lang="en" sz="2400"/>
              <a:t>Farmers Markets</a:t>
            </a:r>
            <a:endParaRPr sz="2400"/>
          </a:p>
        </p:txBody>
      </p:sp>
      <p:sp>
        <p:nvSpPr>
          <p:cNvPr id="166" name="Google Shape;166;p27"/>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The creation of more farmers markets, the expansion of food stamps into farmers markets, and subsidies for vendor fees would help alleviate food disparity in low income communities and benefit low income families</a:t>
            </a:r>
            <a:endParaRPr/>
          </a:p>
          <a:p>
            <a:pPr marL="457200" lvl="0" indent="-342900" algn="l" rtl="0">
              <a:spcBef>
                <a:spcPts val="1000"/>
              </a:spcBef>
              <a:spcAft>
                <a:spcPts val="0"/>
              </a:spcAft>
              <a:buSzPts val="1800"/>
              <a:buChar char="●"/>
            </a:pPr>
            <a:r>
              <a:rPr lang="en"/>
              <a:t>In MA the Amherst, Orleans, Easton, Roslindale, Quincy, and Springfield markets accept food stamps</a:t>
            </a:r>
            <a:endParaRPr/>
          </a:p>
          <a:p>
            <a:pPr marL="457200" lvl="0" indent="-342900" algn="l" rtl="0">
              <a:spcBef>
                <a:spcPts val="1000"/>
              </a:spcBef>
              <a:spcAft>
                <a:spcPts val="0"/>
              </a:spcAft>
              <a:buSzPts val="1800"/>
              <a:buChar char="●"/>
            </a:pPr>
            <a:r>
              <a:rPr lang="en"/>
              <a:t>Boston offers successful examples:</a:t>
            </a:r>
            <a:endParaRPr/>
          </a:p>
          <a:p>
            <a:pPr marL="914400" lvl="1" indent="-342900" algn="l" rtl="0">
              <a:spcBef>
                <a:spcPts val="0"/>
              </a:spcBef>
              <a:spcAft>
                <a:spcPts val="0"/>
              </a:spcAft>
              <a:buSzPts val="1800"/>
              <a:buChar char="○"/>
            </a:pPr>
            <a:r>
              <a:rPr lang="en" sz="1800"/>
              <a:t>Boston Public Markets downtown on weekends</a:t>
            </a:r>
            <a:endParaRPr sz="1800"/>
          </a:p>
          <a:p>
            <a:pPr marL="914400" lvl="1" indent="-342900" algn="l" rtl="0">
              <a:spcBef>
                <a:spcPts val="0"/>
              </a:spcBef>
              <a:spcAft>
                <a:spcPts val="0"/>
              </a:spcAft>
              <a:buSzPts val="1800"/>
              <a:buChar char="○"/>
            </a:pPr>
            <a:r>
              <a:rPr lang="en" sz="1800"/>
              <a:t>Copley Square farmers market. </a:t>
            </a:r>
            <a:endParaRPr sz="1800"/>
          </a:p>
          <a:p>
            <a:pPr marL="914400" lvl="0" indent="0" algn="l" rtl="0">
              <a:spcBef>
                <a:spcPts val="0"/>
              </a:spcBef>
              <a:spcAft>
                <a:spcPts val="0"/>
              </a:spcAft>
              <a:buNone/>
            </a:pPr>
            <a:endParaRPr/>
          </a:p>
          <a:p>
            <a:pPr marL="457200" lvl="0" indent="0" algn="l" rtl="0">
              <a:spcBef>
                <a:spcPts val="0"/>
              </a:spcBef>
              <a:spcAft>
                <a:spcPts val="1000"/>
              </a:spcAft>
              <a:buNone/>
            </a:pPr>
            <a:endParaRPr/>
          </a:p>
        </p:txBody>
      </p:sp>
      <p:sp>
        <p:nvSpPr>
          <p:cNvPr id="167" name="Google Shape;167;p27"/>
          <p:cNvSpPr txBox="1"/>
          <p:nvPr/>
        </p:nvSpPr>
        <p:spPr>
          <a:xfrm>
            <a:off x="8455250" y="4815950"/>
            <a:ext cx="606600" cy="15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t>Katie C</a:t>
            </a:r>
            <a:endParaRPr sz="9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8"/>
          <p:cNvSpPr txBox="1">
            <a:spLocks noGrp="1"/>
          </p:cNvSpPr>
          <p:nvPr>
            <p:ph type="title"/>
          </p:nvPr>
        </p:nvSpPr>
        <p:spPr>
          <a:xfrm>
            <a:off x="311700" y="1488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Local Food</a:t>
            </a:r>
            <a:endParaRPr/>
          </a:p>
          <a:p>
            <a:pPr marL="0" lvl="0" indent="0" algn="l" rtl="0">
              <a:spcBef>
                <a:spcPts val="0"/>
              </a:spcBef>
              <a:spcAft>
                <a:spcPts val="0"/>
              </a:spcAft>
              <a:buNone/>
            </a:pPr>
            <a:r>
              <a:rPr lang="en" sz="2400"/>
              <a:t>	        Composting</a:t>
            </a: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73" name="Google Shape;173;p28"/>
          <p:cNvSpPr txBox="1">
            <a:spLocks noGrp="1"/>
          </p:cNvSpPr>
          <p:nvPr>
            <p:ph type="body" idx="1"/>
          </p:nvPr>
        </p:nvSpPr>
        <p:spPr>
          <a:xfrm>
            <a:off x="229650" y="1263425"/>
            <a:ext cx="8520600" cy="3668100"/>
          </a:xfrm>
          <a:prstGeom prst="rect">
            <a:avLst/>
          </a:prstGeom>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r>
              <a:rPr lang="en" sz="1600"/>
              <a:t>Composting in any urban environment is often doubted for reasons such as its general effectiveness and fears of poor pest management, allowing for this necessary waste disposal method to be underappreciated and underutilized on a mass scale. In the US, over 90% of wasted food ends up in landfills, producing futile methane gas. </a:t>
            </a:r>
            <a:endParaRPr/>
          </a:p>
          <a:p>
            <a:pPr marL="457200" lvl="0" indent="-342900" algn="l" rtl="0">
              <a:lnSpc>
                <a:spcPct val="115000"/>
              </a:lnSpc>
              <a:spcBef>
                <a:spcPts val="1600"/>
              </a:spcBef>
              <a:spcAft>
                <a:spcPts val="0"/>
              </a:spcAft>
              <a:buSzPts val="1800"/>
              <a:buChar char="●"/>
            </a:pPr>
            <a:r>
              <a:rPr lang="en"/>
              <a:t>Incorporating composting into urban living</a:t>
            </a:r>
            <a:endParaRPr/>
          </a:p>
          <a:p>
            <a:pPr marL="914400" lvl="1" indent="-342900" algn="l" rtl="0">
              <a:lnSpc>
                <a:spcPct val="115000"/>
              </a:lnSpc>
              <a:spcBef>
                <a:spcPts val="0"/>
              </a:spcBef>
              <a:spcAft>
                <a:spcPts val="0"/>
              </a:spcAft>
              <a:buSzPts val="1800"/>
              <a:buChar char="○"/>
            </a:pPr>
            <a:r>
              <a:rPr lang="en" sz="1800"/>
              <a:t>Cooperatives </a:t>
            </a:r>
            <a:endParaRPr sz="1800"/>
          </a:p>
          <a:p>
            <a:pPr marL="1371600" lvl="2" indent="-317500" algn="l" rtl="0">
              <a:lnSpc>
                <a:spcPct val="115000"/>
              </a:lnSpc>
              <a:spcBef>
                <a:spcPts val="0"/>
              </a:spcBef>
              <a:spcAft>
                <a:spcPts val="0"/>
              </a:spcAft>
              <a:buSzPts val="1400"/>
              <a:buChar char="■"/>
            </a:pPr>
            <a:r>
              <a:rPr lang="en"/>
              <a:t>CERO utilizes investment crowdfunding </a:t>
            </a:r>
            <a:endParaRPr/>
          </a:p>
          <a:p>
            <a:pPr marL="1371600" lvl="2" indent="-317500" algn="l" rtl="0">
              <a:lnSpc>
                <a:spcPct val="200000"/>
              </a:lnSpc>
              <a:spcBef>
                <a:spcPts val="0"/>
              </a:spcBef>
              <a:spcAft>
                <a:spcPts val="0"/>
              </a:spcAft>
              <a:buSzPts val="1400"/>
              <a:buChar char="■"/>
            </a:pPr>
            <a:r>
              <a:rPr lang="en"/>
              <a:t>Allay concerns of pests </a:t>
            </a:r>
            <a:endParaRPr/>
          </a:p>
          <a:p>
            <a:pPr marL="457200" lvl="0" indent="-342900" algn="l" rtl="0">
              <a:lnSpc>
                <a:spcPct val="115000"/>
              </a:lnSpc>
              <a:spcBef>
                <a:spcPts val="0"/>
              </a:spcBef>
              <a:spcAft>
                <a:spcPts val="0"/>
              </a:spcAft>
              <a:buSzPts val="1800"/>
              <a:buChar char="●"/>
            </a:pPr>
            <a:r>
              <a:rPr lang="en"/>
              <a:t>Recommendations</a:t>
            </a:r>
            <a:endParaRPr/>
          </a:p>
          <a:p>
            <a:pPr marL="914400" lvl="1" indent="-317500" algn="l" rtl="0">
              <a:lnSpc>
                <a:spcPct val="115000"/>
              </a:lnSpc>
              <a:spcBef>
                <a:spcPts val="0"/>
              </a:spcBef>
              <a:spcAft>
                <a:spcPts val="0"/>
              </a:spcAft>
              <a:buSzPts val="1400"/>
              <a:buChar char="○"/>
            </a:pPr>
            <a:r>
              <a:rPr lang="en"/>
              <a:t>Example of success in South Korea</a:t>
            </a:r>
            <a:endParaRPr/>
          </a:p>
          <a:p>
            <a:pPr marL="1371600" lvl="2" indent="-317500" algn="l" rtl="0">
              <a:lnSpc>
                <a:spcPct val="115000"/>
              </a:lnSpc>
              <a:spcBef>
                <a:spcPts val="0"/>
              </a:spcBef>
              <a:spcAft>
                <a:spcPts val="0"/>
              </a:spcAft>
              <a:buSzPts val="1400"/>
              <a:buChar char="■"/>
            </a:pPr>
            <a:r>
              <a:rPr lang="en"/>
              <a:t>RFID systems </a:t>
            </a:r>
            <a:endParaRPr/>
          </a:p>
          <a:p>
            <a:pPr marL="0" lvl="0" indent="0" algn="l" rtl="0">
              <a:spcBef>
                <a:spcPts val="1600"/>
              </a:spcBef>
              <a:spcAft>
                <a:spcPts val="0"/>
              </a:spcAft>
              <a:buNone/>
            </a:pPr>
            <a:endParaRPr sz="600"/>
          </a:p>
          <a:p>
            <a:pPr marL="0" lvl="0" indent="0" algn="l" rtl="0">
              <a:spcBef>
                <a:spcPts val="1600"/>
              </a:spcBef>
              <a:spcAft>
                <a:spcPts val="1600"/>
              </a:spcAft>
              <a:buNone/>
            </a:pPr>
            <a:endParaRPr sz="600"/>
          </a:p>
        </p:txBody>
      </p:sp>
      <p:pic>
        <p:nvPicPr>
          <p:cNvPr id="174" name="Google Shape;174;p28"/>
          <p:cNvPicPr preferRelativeResize="0"/>
          <p:nvPr/>
        </p:nvPicPr>
        <p:blipFill>
          <a:blip r:embed="rId3">
            <a:alphaModFix/>
          </a:blip>
          <a:stretch>
            <a:fillRect/>
          </a:stretch>
        </p:blipFill>
        <p:spPr>
          <a:xfrm>
            <a:off x="5655150" y="247550"/>
            <a:ext cx="3291376" cy="861750"/>
          </a:xfrm>
          <a:prstGeom prst="rect">
            <a:avLst/>
          </a:prstGeom>
          <a:noFill/>
          <a:ln>
            <a:noFill/>
          </a:ln>
        </p:spPr>
      </p:pic>
      <p:pic>
        <p:nvPicPr>
          <p:cNvPr id="175" name="Google Shape;175;p28"/>
          <p:cNvPicPr preferRelativeResize="0"/>
          <p:nvPr/>
        </p:nvPicPr>
        <p:blipFill>
          <a:blip r:embed="rId4">
            <a:alphaModFix/>
          </a:blip>
          <a:stretch>
            <a:fillRect/>
          </a:stretch>
        </p:blipFill>
        <p:spPr>
          <a:xfrm>
            <a:off x="6010711" y="2970624"/>
            <a:ext cx="2580250" cy="1721301"/>
          </a:xfrm>
          <a:prstGeom prst="rect">
            <a:avLst/>
          </a:prstGeom>
          <a:noFill/>
          <a:ln>
            <a:noFill/>
          </a:ln>
        </p:spPr>
      </p:pic>
      <p:sp>
        <p:nvSpPr>
          <p:cNvPr id="176" name="Google Shape;176;p28"/>
          <p:cNvSpPr txBox="1"/>
          <p:nvPr/>
        </p:nvSpPr>
        <p:spPr>
          <a:xfrm>
            <a:off x="5797950" y="4702350"/>
            <a:ext cx="2952300" cy="106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rgbClr val="000000"/>
              </a:buClr>
              <a:buSzPts val="1100"/>
              <a:buFont typeface="Arial"/>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9"/>
          <p:cNvSpPr txBox="1">
            <a:spLocks noGrp="1"/>
          </p:cNvSpPr>
          <p:nvPr>
            <p:ph type="title"/>
          </p:nvPr>
        </p:nvSpPr>
        <p:spPr>
          <a:xfrm>
            <a:off x="311700" y="1488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Residential Building Efficiency </a:t>
            </a:r>
            <a:endParaRPr/>
          </a:p>
          <a:p>
            <a:pPr marL="0" lvl="0" indent="0" algn="l" rtl="0">
              <a:spcBef>
                <a:spcPts val="0"/>
              </a:spcBef>
              <a:spcAft>
                <a:spcPts val="0"/>
              </a:spcAft>
              <a:buNone/>
            </a:pPr>
            <a:r>
              <a:rPr lang="en" sz="2400"/>
              <a:t>	        Green roofs</a:t>
            </a: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82" name="Google Shape;182;p29"/>
          <p:cNvSpPr txBox="1">
            <a:spLocks noGrp="1"/>
          </p:cNvSpPr>
          <p:nvPr>
            <p:ph type="body" idx="1"/>
          </p:nvPr>
        </p:nvSpPr>
        <p:spPr>
          <a:xfrm>
            <a:off x="311700" y="1138725"/>
            <a:ext cx="8520600" cy="35694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a:t>Most low income areas lack green rooftops, which efficiently utilizes the limited space of urban environments, however, there are many benefits to having them </a:t>
            </a:r>
            <a:endParaRPr sz="1400"/>
          </a:p>
          <a:p>
            <a:pPr marL="457200" lvl="0" indent="-317500" algn="l" rtl="0">
              <a:spcBef>
                <a:spcPts val="1000"/>
              </a:spcBef>
              <a:spcAft>
                <a:spcPts val="0"/>
              </a:spcAft>
              <a:buSzPts val="1400"/>
              <a:buChar char="●"/>
            </a:pPr>
            <a:r>
              <a:rPr lang="en" sz="1400"/>
              <a:t>Similarly to the benefits of urban gardening and increasing tree canopy the benefits include better air quality, access to fresh produce, CO2 storage, offsets the heat island effect, can create jobs, and promote healthier lifestyles (Johnston S. </a:t>
            </a:r>
            <a:r>
              <a:rPr lang="en" sz="1400" i="1"/>
              <a:t>et al</a:t>
            </a:r>
            <a:r>
              <a:rPr lang="en" sz="1400"/>
              <a:t>).</a:t>
            </a:r>
            <a:endParaRPr sz="1400"/>
          </a:p>
          <a:p>
            <a:pPr marL="457200" lvl="0" indent="-317500" algn="l" rtl="0">
              <a:spcBef>
                <a:spcPts val="1000"/>
              </a:spcBef>
              <a:spcAft>
                <a:spcPts val="0"/>
              </a:spcAft>
              <a:buSzPts val="1400"/>
              <a:buChar char="●"/>
            </a:pPr>
            <a:r>
              <a:rPr lang="en" sz="1400"/>
              <a:t>Chicago made it a goal to implement 6,000+ rooftops after several people had died during a heat wave (currently have about 500 rooftop gardens) </a:t>
            </a:r>
            <a:endParaRPr sz="1400"/>
          </a:p>
          <a:p>
            <a:pPr marL="457200" lvl="0" indent="-317500" algn="l" rtl="0">
              <a:spcBef>
                <a:spcPts val="1000"/>
              </a:spcBef>
              <a:spcAft>
                <a:spcPts val="0"/>
              </a:spcAft>
              <a:buSzPts val="1400"/>
              <a:buChar char="●"/>
            </a:pPr>
            <a:r>
              <a:rPr lang="en" sz="1400"/>
              <a:t>Recover Green Roofs is a company in Boston that provides green rooftops to homes, however, it is aimed at wealthier clientele. There needs to be a push to implement green roofs into lower income areas. </a:t>
            </a:r>
            <a:endParaRPr sz="1400"/>
          </a:p>
          <a:p>
            <a:pPr marL="457200" lvl="0" indent="-317500" algn="l" rtl="0">
              <a:spcBef>
                <a:spcPts val="1000"/>
              </a:spcBef>
              <a:spcAft>
                <a:spcPts val="1000"/>
              </a:spcAft>
              <a:buSzPts val="1400"/>
              <a:buChar char="●"/>
            </a:pPr>
            <a:r>
              <a:rPr lang="en" sz="1400"/>
              <a:t>We suggest incentivising landlords to allow roof access for rooftop gardens or providing subsidies to companies that provide free green roofs to low income homes. Greening of rooftops requires roof repairs which would benefit the renters/homeowner as well.</a:t>
            </a:r>
            <a:endParaRPr sz="1400"/>
          </a:p>
        </p:txBody>
      </p:sp>
      <p:sp>
        <p:nvSpPr>
          <p:cNvPr id="183" name="Google Shape;183;p29"/>
          <p:cNvSpPr txBox="1"/>
          <p:nvPr/>
        </p:nvSpPr>
        <p:spPr>
          <a:xfrm>
            <a:off x="8491625" y="4779550"/>
            <a:ext cx="582300" cy="29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t>Katie C</a:t>
            </a:r>
            <a:endParaRPr sz="9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30"/>
          <p:cNvPicPr preferRelativeResize="0"/>
          <p:nvPr/>
        </p:nvPicPr>
        <p:blipFill>
          <a:blip r:embed="rId3">
            <a:alphaModFix/>
          </a:blip>
          <a:stretch>
            <a:fillRect/>
          </a:stretch>
        </p:blipFill>
        <p:spPr>
          <a:xfrm>
            <a:off x="5066275" y="276925"/>
            <a:ext cx="3988699" cy="2427925"/>
          </a:xfrm>
          <a:prstGeom prst="rect">
            <a:avLst/>
          </a:prstGeom>
          <a:noFill/>
          <a:ln>
            <a:noFill/>
          </a:ln>
        </p:spPr>
      </p:pic>
      <p:sp>
        <p:nvSpPr>
          <p:cNvPr id="189" name="Google Shape;189;p30"/>
          <p:cNvSpPr txBox="1">
            <a:spLocks noGrp="1"/>
          </p:cNvSpPr>
          <p:nvPr>
            <p:ph type="title"/>
          </p:nvPr>
        </p:nvSpPr>
        <p:spPr>
          <a:xfrm>
            <a:off x="311700" y="1488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Residential Building Efficiency </a:t>
            </a:r>
            <a:endParaRPr/>
          </a:p>
          <a:p>
            <a:pPr marL="0" lvl="0" indent="0" algn="l" rtl="0">
              <a:spcBef>
                <a:spcPts val="0"/>
              </a:spcBef>
              <a:spcAft>
                <a:spcPts val="0"/>
              </a:spcAft>
              <a:buNone/>
            </a:pPr>
            <a:r>
              <a:rPr lang="en" sz="2400"/>
              <a:t>	        Boston Leadership</a:t>
            </a: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90" name="Google Shape;190;p30"/>
          <p:cNvSpPr txBox="1">
            <a:spLocks noGrp="1"/>
          </p:cNvSpPr>
          <p:nvPr>
            <p:ph type="body" idx="1"/>
          </p:nvPr>
        </p:nvSpPr>
        <p:spPr>
          <a:xfrm>
            <a:off x="252800" y="1570600"/>
            <a:ext cx="8520600" cy="33027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a:t>Boston Success </a:t>
            </a:r>
            <a:endParaRPr sz="1400"/>
          </a:p>
          <a:p>
            <a:pPr marL="914400" lvl="1" indent="-304800" algn="l" rtl="0">
              <a:spcBef>
                <a:spcPts val="0"/>
              </a:spcBef>
              <a:spcAft>
                <a:spcPts val="0"/>
              </a:spcAft>
              <a:buSzPts val="1200"/>
              <a:buChar char="○"/>
            </a:pPr>
            <a:r>
              <a:rPr lang="en" sz="1200"/>
              <a:t>Most energy-efficient U.S. city according to the City </a:t>
            </a:r>
            <a:endParaRPr sz="1200"/>
          </a:p>
          <a:p>
            <a:pPr marL="914400" lvl="0" indent="0" algn="l" rtl="0">
              <a:spcBef>
                <a:spcPts val="0"/>
              </a:spcBef>
              <a:spcAft>
                <a:spcPts val="0"/>
              </a:spcAft>
              <a:buClr>
                <a:srgbClr val="000000"/>
              </a:buClr>
              <a:buSzPts val="1100"/>
              <a:buFont typeface="Arial"/>
              <a:buNone/>
            </a:pPr>
            <a:r>
              <a:rPr lang="en" sz="1200"/>
              <a:t>Energy Efficiency Scorecard by the American Council </a:t>
            </a:r>
            <a:endParaRPr sz="1200"/>
          </a:p>
          <a:p>
            <a:pPr marL="914400" lvl="0" indent="0" algn="l" rtl="0">
              <a:spcBef>
                <a:spcPts val="0"/>
              </a:spcBef>
              <a:spcAft>
                <a:spcPts val="0"/>
              </a:spcAft>
              <a:buClr>
                <a:srgbClr val="000000"/>
              </a:buClr>
              <a:buSzPts val="1100"/>
              <a:buFont typeface="Arial"/>
              <a:buNone/>
            </a:pPr>
            <a:r>
              <a:rPr lang="en" sz="1200"/>
              <a:t>for an Energy-Efficient Economy (ACEEE)</a:t>
            </a:r>
            <a:endParaRPr sz="1200"/>
          </a:p>
          <a:p>
            <a:pPr marL="1371600" lvl="2" indent="-304800" algn="l" rtl="0">
              <a:spcBef>
                <a:spcPts val="0"/>
              </a:spcBef>
              <a:spcAft>
                <a:spcPts val="0"/>
              </a:spcAft>
              <a:buSzPts val="1200"/>
              <a:buChar char="■"/>
            </a:pPr>
            <a:r>
              <a:rPr lang="en" sz="1200"/>
              <a:t>Received 84.5 out of a possible 100 points</a:t>
            </a:r>
            <a:endParaRPr sz="1400"/>
          </a:p>
          <a:p>
            <a:pPr marL="457200" lvl="0" indent="-317500" algn="l" rtl="0">
              <a:spcBef>
                <a:spcPts val="0"/>
              </a:spcBef>
              <a:spcAft>
                <a:spcPts val="0"/>
              </a:spcAft>
              <a:buSzPts val="1400"/>
              <a:buChar char="●"/>
            </a:pPr>
            <a:r>
              <a:rPr lang="en" sz="1400"/>
              <a:t>Why is Boston an efficiency leader?</a:t>
            </a:r>
            <a:endParaRPr sz="1400"/>
          </a:p>
          <a:p>
            <a:pPr marL="914400" lvl="1" indent="-304800" algn="l" rtl="0">
              <a:spcBef>
                <a:spcPts val="0"/>
              </a:spcBef>
              <a:spcAft>
                <a:spcPts val="0"/>
              </a:spcAft>
              <a:buSzPts val="1200"/>
              <a:buChar char="○"/>
            </a:pPr>
            <a:r>
              <a:rPr lang="en" sz="1200"/>
              <a:t>Helps homeowners understand incentives and steps in bureaucratic process, such as ABCD</a:t>
            </a:r>
            <a:endParaRPr sz="1200"/>
          </a:p>
          <a:p>
            <a:pPr marL="1371600" lvl="2" indent="-304800" algn="l" rtl="0">
              <a:spcBef>
                <a:spcPts val="0"/>
              </a:spcBef>
              <a:spcAft>
                <a:spcPts val="0"/>
              </a:spcAft>
              <a:buSzPts val="1200"/>
              <a:buChar char="■"/>
            </a:pPr>
            <a:r>
              <a:rPr lang="en" sz="1200"/>
              <a:t>Ex: assistance with filling out required forms </a:t>
            </a:r>
            <a:endParaRPr sz="1200"/>
          </a:p>
          <a:p>
            <a:pPr marL="914400" lvl="1" indent="-317500" algn="l" rtl="0">
              <a:spcBef>
                <a:spcPts val="0"/>
              </a:spcBef>
              <a:spcAft>
                <a:spcPts val="0"/>
              </a:spcAft>
              <a:buSzPts val="1400"/>
              <a:buChar char="○"/>
            </a:pPr>
            <a:r>
              <a:rPr lang="en"/>
              <a:t>Ensures small repairs are done before insulation retrofits occur</a:t>
            </a:r>
            <a:endParaRPr/>
          </a:p>
          <a:p>
            <a:pPr marL="914400" lvl="1" indent="-317500" algn="l" rtl="0">
              <a:spcBef>
                <a:spcPts val="0"/>
              </a:spcBef>
              <a:spcAft>
                <a:spcPts val="1000"/>
              </a:spcAft>
              <a:buSzPts val="1400"/>
              <a:buChar char="○"/>
            </a:pPr>
            <a:r>
              <a:rPr lang="en"/>
              <a:t>Provides 100% full funding to low income (0-60% income bracket) families</a:t>
            </a:r>
            <a:endParaRPr sz="12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1"/>
          <p:cNvSpPr txBox="1">
            <a:spLocks noGrp="1"/>
          </p:cNvSpPr>
          <p:nvPr>
            <p:ph type="title"/>
          </p:nvPr>
        </p:nvSpPr>
        <p:spPr>
          <a:xfrm>
            <a:off x="311700" y="1488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Residential Building Efficiency </a:t>
            </a:r>
            <a:endParaRPr/>
          </a:p>
          <a:p>
            <a:pPr marL="0" lvl="0" indent="0" algn="l" rtl="0">
              <a:spcBef>
                <a:spcPts val="0"/>
              </a:spcBef>
              <a:spcAft>
                <a:spcPts val="0"/>
              </a:spcAft>
              <a:buNone/>
            </a:pPr>
            <a:r>
              <a:rPr lang="en" sz="2400"/>
              <a:t>	        Boston Leadership</a:t>
            </a: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96" name="Google Shape;196;p31"/>
          <p:cNvSpPr txBox="1">
            <a:spLocks noGrp="1"/>
          </p:cNvSpPr>
          <p:nvPr>
            <p:ph type="body" idx="1"/>
          </p:nvPr>
        </p:nvSpPr>
        <p:spPr>
          <a:xfrm>
            <a:off x="311700" y="1208275"/>
            <a:ext cx="8520600" cy="33027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a:t>Boston’s Future </a:t>
            </a:r>
            <a:endParaRPr sz="1400"/>
          </a:p>
          <a:p>
            <a:pPr marL="914400" lvl="1" indent="-317500" algn="l" rtl="0">
              <a:spcBef>
                <a:spcPts val="0"/>
              </a:spcBef>
              <a:spcAft>
                <a:spcPts val="0"/>
              </a:spcAft>
              <a:buSzPts val="1400"/>
              <a:buChar char="○"/>
            </a:pPr>
            <a:r>
              <a:rPr lang="en"/>
              <a:t>Provide incentives to developers who build so-called “net-zero” projects, largely through the zoning code</a:t>
            </a:r>
            <a:endParaRPr/>
          </a:p>
          <a:p>
            <a:pPr marL="914400" lvl="0" indent="0" algn="l" rtl="0">
              <a:spcBef>
                <a:spcPts val="1600"/>
              </a:spcBef>
              <a:spcAft>
                <a:spcPts val="0"/>
              </a:spcAft>
              <a:buNone/>
            </a:pPr>
            <a:endParaRPr/>
          </a:p>
          <a:p>
            <a:pPr marL="457200" marR="0" lvl="0" indent="-317500" algn="l" rtl="0">
              <a:lnSpc>
                <a:spcPct val="115000"/>
              </a:lnSpc>
              <a:spcBef>
                <a:spcPts val="1600"/>
              </a:spcBef>
              <a:spcAft>
                <a:spcPts val="0"/>
              </a:spcAft>
              <a:buClr>
                <a:schemeClr val="dk2"/>
              </a:buClr>
              <a:buSzPts val="1400"/>
              <a:buFont typeface="Open Sans"/>
              <a:buChar char="●"/>
            </a:pPr>
            <a:r>
              <a:rPr lang="en" sz="1400"/>
              <a:t>The 2019–2021 Three-Year plan</a:t>
            </a:r>
            <a:endParaRPr sz="1400"/>
          </a:p>
          <a:p>
            <a:pPr marL="914400" marR="0" lvl="1" indent="-317500" algn="l" rtl="0">
              <a:lnSpc>
                <a:spcPct val="115000"/>
              </a:lnSpc>
              <a:spcBef>
                <a:spcPts val="1000"/>
              </a:spcBef>
              <a:spcAft>
                <a:spcPts val="0"/>
              </a:spcAft>
              <a:buSzPts val="1400"/>
              <a:buChar char="○"/>
            </a:pPr>
            <a:r>
              <a:rPr lang="en"/>
              <a:t>An additional investment of $200 million in energy efficiency</a:t>
            </a:r>
            <a:endParaRPr/>
          </a:p>
          <a:p>
            <a:pPr marL="914400" marR="0" lvl="1" indent="-317500" algn="l" rtl="0">
              <a:lnSpc>
                <a:spcPct val="115000"/>
              </a:lnSpc>
              <a:spcBef>
                <a:spcPts val="0"/>
              </a:spcBef>
              <a:spcAft>
                <a:spcPts val="0"/>
              </a:spcAft>
              <a:buSzPts val="1400"/>
              <a:buChar char="○"/>
            </a:pPr>
            <a:r>
              <a:rPr lang="en"/>
              <a:t>Propose more efforts that target renters, moderate income customers, and non-English speakers</a:t>
            </a:r>
            <a:endParaRPr/>
          </a:p>
          <a:p>
            <a:pPr marL="914400" marR="0" lvl="1" indent="-317500" algn="l" rtl="0">
              <a:lnSpc>
                <a:spcPct val="115000"/>
              </a:lnSpc>
              <a:spcBef>
                <a:spcPts val="0"/>
              </a:spcBef>
              <a:spcAft>
                <a:spcPts val="0"/>
              </a:spcAft>
              <a:buSzPts val="1400"/>
              <a:buChar char="○"/>
            </a:pPr>
            <a:r>
              <a:rPr lang="en"/>
              <a:t>A holistic approach to customer-focused energy efficiency</a:t>
            </a:r>
            <a:endParaRPr/>
          </a:p>
          <a:p>
            <a:pPr marL="1371600" marR="0" lvl="2" indent="-317500" algn="l" rtl="0">
              <a:lnSpc>
                <a:spcPct val="115000"/>
              </a:lnSpc>
              <a:spcBef>
                <a:spcPts val="0"/>
              </a:spcBef>
              <a:spcAft>
                <a:spcPts val="0"/>
              </a:spcAft>
              <a:buSzPts val="1400"/>
              <a:buChar char="■"/>
            </a:pPr>
            <a:r>
              <a:rPr lang="en"/>
              <a:t>Utilizing energy more efficiently through the adoption of air source heat pumps, batteries, etc. </a:t>
            </a:r>
            <a:endParaRPr/>
          </a:p>
        </p:txBody>
      </p:sp>
      <p:pic>
        <p:nvPicPr>
          <p:cNvPr id="197" name="Google Shape;197;p31"/>
          <p:cNvPicPr preferRelativeResize="0"/>
          <p:nvPr/>
        </p:nvPicPr>
        <p:blipFill>
          <a:blip r:embed="rId3">
            <a:alphaModFix/>
          </a:blip>
          <a:stretch>
            <a:fillRect/>
          </a:stretch>
        </p:blipFill>
        <p:spPr>
          <a:xfrm>
            <a:off x="6141970" y="148795"/>
            <a:ext cx="2690325" cy="1123500"/>
          </a:xfrm>
          <a:prstGeom prst="rect">
            <a:avLst/>
          </a:prstGeom>
          <a:noFill/>
          <a:ln>
            <a:noFill/>
          </a:ln>
        </p:spPr>
      </p:pic>
      <p:pic>
        <p:nvPicPr>
          <p:cNvPr id="198" name="Google Shape;198;p31"/>
          <p:cNvPicPr preferRelativeResize="0"/>
          <p:nvPr/>
        </p:nvPicPr>
        <p:blipFill>
          <a:blip r:embed="rId4">
            <a:alphaModFix/>
          </a:blip>
          <a:stretch>
            <a:fillRect/>
          </a:stretch>
        </p:blipFill>
        <p:spPr>
          <a:xfrm>
            <a:off x="4572000" y="2054100"/>
            <a:ext cx="3596150" cy="7474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2"/>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p32"/>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205" name="Google Shape;205;p32"/>
          <p:cNvPicPr preferRelativeResize="0"/>
          <p:nvPr/>
        </p:nvPicPr>
        <p:blipFill>
          <a:blip r:embed="rId3">
            <a:alphaModFix/>
          </a:blip>
          <a:stretch>
            <a:fillRect/>
          </a:stretch>
        </p:blipFill>
        <p:spPr>
          <a:xfrm>
            <a:off x="0" y="142576"/>
            <a:ext cx="3845100" cy="4708674"/>
          </a:xfrm>
          <a:prstGeom prst="rect">
            <a:avLst/>
          </a:prstGeom>
          <a:noFill/>
          <a:ln>
            <a:noFill/>
          </a:ln>
        </p:spPr>
      </p:pic>
      <p:pic>
        <p:nvPicPr>
          <p:cNvPr id="206" name="Google Shape;206;p32"/>
          <p:cNvPicPr preferRelativeResize="0"/>
          <p:nvPr/>
        </p:nvPicPr>
        <p:blipFill>
          <a:blip r:embed="rId4">
            <a:alphaModFix/>
          </a:blip>
          <a:stretch>
            <a:fillRect/>
          </a:stretch>
        </p:blipFill>
        <p:spPr>
          <a:xfrm>
            <a:off x="3847550" y="687400"/>
            <a:ext cx="5296449" cy="33026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3"/>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a:t>Residential Building Efficiency </a:t>
            </a:r>
            <a:endParaRPr/>
          </a:p>
          <a:p>
            <a:pPr marL="0" lvl="0" indent="0" algn="l" rtl="0">
              <a:spcBef>
                <a:spcPts val="0"/>
              </a:spcBef>
              <a:spcAft>
                <a:spcPts val="0"/>
              </a:spcAft>
              <a:buClr>
                <a:srgbClr val="000000"/>
              </a:buClr>
              <a:buSzPts val="1100"/>
              <a:buFont typeface="Arial"/>
              <a:buNone/>
            </a:pPr>
            <a:r>
              <a:rPr lang="en" sz="2400"/>
              <a:t>	        Recommendations for Further Success</a:t>
            </a:r>
            <a:endParaRPr/>
          </a:p>
        </p:txBody>
      </p:sp>
      <p:sp>
        <p:nvSpPr>
          <p:cNvPr id="212" name="Google Shape;212;p33"/>
          <p:cNvSpPr txBox="1">
            <a:spLocks noGrp="1"/>
          </p:cNvSpPr>
          <p:nvPr>
            <p:ph type="body" idx="1"/>
          </p:nvPr>
        </p:nvSpPr>
        <p:spPr>
          <a:xfrm>
            <a:off x="591000" y="1516050"/>
            <a:ext cx="82413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Expand 100% funding to moderate income brackets</a:t>
            </a:r>
            <a:endParaRPr/>
          </a:p>
          <a:p>
            <a:pPr marL="914400" lvl="1" indent="-317500" algn="l" rtl="0">
              <a:spcBef>
                <a:spcPts val="0"/>
              </a:spcBef>
              <a:spcAft>
                <a:spcPts val="0"/>
              </a:spcAft>
              <a:buSzPts val="1400"/>
              <a:buChar char="○"/>
            </a:pPr>
            <a:r>
              <a:rPr lang="en"/>
              <a:t>Currently barrier: 60-80% income residents typically can’t make upfront payments</a:t>
            </a:r>
            <a:endParaRPr/>
          </a:p>
          <a:p>
            <a:pPr marL="914400" lvl="1" indent="-317500" algn="l" rtl="0">
              <a:spcBef>
                <a:spcPts val="0"/>
              </a:spcBef>
              <a:spcAft>
                <a:spcPts val="0"/>
              </a:spcAft>
              <a:buSzPts val="1400"/>
              <a:buChar char="○"/>
            </a:pPr>
            <a:r>
              <a:rPr lang="en"/>
              <a:t>Enables residents with fluctuating incomes to take part</a:t>
            </a:r>
            <a:endParaRPr/>
          </a:p>
          <a:p>
            <a:pPr marL="457200" lvl="0" indent="-342900" algn="l" rtl="0">
              <a:spcBef>
                <a:spcPts val="0"/>
              </a:spcBef>
              <a:spcAft>
                <a:spcPts val="0"/>
              </a:spcAft>
              <a:buSzPts val="1800"/>
              <a:buChar char="●"/>
            </a:pPr>
            <a:r>
              <a:rPr lang="en"/>
              <a:t>Diversify funding allocation</a:t>
            </a:r>
            <a:endParaRPr/>
          </a:p>
          <a:p>
            <a:pPr marL="914400" lvl="1" indent="-317500" algn="l" rtl="0">
              <a:spcBef>
                <a:spcPts val="0"/>
              </a:spcBef>
              <a:spcAft>
                <a:spcPts val="0"/>
              </a:spcAft>
              <a:buSzPts val="1400"/>
              <a:buChar char="○"/>
            </a:pPr>
            <a:r>
              <a:rPr lang="en"/>
              <a:t>Fix current barrier for deferred homes: pay for larger fixes</a:t>
            </a:r>
            <a:endParaRPr/>
          </a:p>
          <a:p>
            <a:pPr marL="914400" lvl="1" indent="-317500" algn="l" rtl="0">
              <a:spcBef>
                <a:spcPts val="0"/>
              </a:spcBef>
              <a:spcAft>
                <a:spcPts val="0"/>
              </a:spcAft>
              <a:buSzPts val="1400"/>
              <a:buChar char="○"/>
            </a:pPr>
            <a:r>
              <a:rPr lang="en"/>
              <a:t>Post Retrofit: ongoing monitoring in residences</a:t>
            </a:r>
            <a:endParaRPr/>
          </a:p>
          <a:p>
            <a:pPr marL="914400" lvl="1" indent="-317500" algn="l" rtl="0">
              <a:spcBef>
                <a:spcPts val="0"/>
              </a:spcBef>
              <a:spcAft>
                <a:spcPts val="0"/>
              </a:spcAft>
              <a:buSzPts val="1400"/>
              <a:buChar char="○"/>
            </a:pPr>
            <a:r>
              <a:rPr lang="en"/>
              <a:t>Introduce energy efficient appliances to properly insulated homes</a:t>
            </a:r>
            <a:endParaRPr/>
          </a:p>
          <a:p>
            <a:pPr marL="457200" lvl="0" indent="-342900" algn="l" rtl="0">
              <a:spcBef>
                <a:spcPts val="0"/>
              </a:spcBef>
              <a:spcAft>
                <a:spcPts val="0"/>
              </a:spcAft>
              <a:buSzPts val="1800"/>
              <a:buChar char="●"/>
            </a:pPr>
            <a:r>
              <a:rPr lang="en"/>
              <a:t>Address and monitor indoor toxic chemicals</a:t>
            </a:r>
            <a:endParaRPr/>
          </a:p>
          <a:p>
            <a:pPr marL="914400" lvl="1" indent="-317500" algn="l" rtl="0">
              <a:spcBef>
                <a:spcPts val="0"/>
              </a:spcBef>
              <a:spcAft>
                <a:spcPts val="0"/>
              </a:spcAft>
              <a:buSzPts val="1400"/>
              <a:buChar char="○"/>
            </a:pPr>
            <a:r>
              <a:rPr lang="en"/>
              <a:t>Use and install safe insulation (toxic spray foam)</a:t>
            </a:r>
            <a:endParaRPr/>
          </a:p>
          <a:p>
            <a:pPr marL="914400" lvl="1" indent="-317500" algn="l" rtl="0">
              <a:spcBef>
                <a:spcPts val="0"/>
              </a:spcBef>
              <a:spcAft>
                <a:spcPts val="0"/>
              </a:spcAft>
              <a:buSzPts val="1400"/>
              <a:buChar char="○"/>
            </a:pPr>
            <a:r>
              <a:rPr lang="en"/>
              <a:t>Check for proper air ventilation around the home post insulation</a:t>
            </a:r>
            <a:endParaRPr/>
          </a:p>
        </p:txBody>
      </p:sp>
      <p:pic>
        <p:nvPicPr>
          <p:cNvPr id="213" name="Google Shape;213;p33"/>
          <p:cNvPicPr preferRelativeResize="0"/>
          <p:nvPr/>
        </p:nvPicPr>
        <p:blipFill>
          <a:blip r:embed="rId3">
            <a:alphaModFix/>
          </a:blip>
          <a:stretch>
            <a:fillRect/>
          </a:stretch>
        </p:blipFill>
        <p:spPr>
          <a:xfrm>
            <a:off x="6319126" y="113675"/>
            <a:ext cx="2557574" cy="14614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4"/>
          <p:cNvSpPr txBox="1">
            <a:spLocks noGrp="1"/>
          </p:cNvSpPr>
          <p:nvPr>
            <p:ph type="title"/>
          </p:nvPr>
        </p:nvSpPr>
        <p:spPr>
          <a:xfrm>
            <a:off x="311700" y="31055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a:t>Residential Building Efficiency </a:t>
            </a:r>
            <a:endParaRPr/>
          </a:p>
          <a:p>
            <a:pPr marL="0" lvl="0" indent="0" algn="l" rtl="0">
              <a:spcBef>
                <a:spcPts val="0"/>
              </a:spcBef>
              <a:spcAft>
                <a:spcPts val="0"/>
              </a:spcAft>
              <a:buClr>
                <a:srgbClr val="000000"/>
              </a:buClr>
              <a:buSzPts val="1100"/>
              <a:buFont typeface="Arial"/>
              <a:buNone/>
            </a:pPr>
            <a:r>
              <a:rPr lang="en" sz="2400"/>
              <a:t>	        Recommendations for Further Success</a:t>
            </a:r>
            <a:endParaRPr/>
          </a:p>
        </p:txBody>
      </p:sp>
      <p:sp>
        <p:nvSpPr>
          <p:cNvPr id="219" name="Google Shape;219;p34"/>
          <p:cNvSpPr txBox="1">
            <a:spLocks noGrp="1"/>
          </p:cNvSpPr>
          <p:nvPr>
            <p:ph type="body" idx="1"/>
          </p:nvPr>
        </p:nvSpPr>
        <p:spPr>
          <a:xfrm>
            <a:off x="-56400" y="1396750"/>
            <a:ext cx="9256800" cy="34545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Increased outreach to landlords</a:t>
            </a:r>
            <a:endParaRPr/>
          </a:p>
          <a:p>
            <a:pPr marL="914400" lvl="1" indent="-317500" algn="l" rtl="0">
              <a:spcBef>
                <a:spcPts val="0"/>
              </a:spcBef>
              <a:spcAft>
                <a:spcPts val="0"/>
              </a:spcAft>
              <a:buSzPts val="1400"/>
              <a:buChar char="○"/>
            </a:pPr>
            <a:r>
              <a:rPr lang="en"/>
              <a:t>Focus on small, 6-8 multi-family residences and landlord associations</a:t>
            </a:r>
            <a:endParaRPr/>
          </a:p>
          <a:p>
            <a:pPr marL="914400" lvl="1" indent="-317500" algn="l" rtl="0">
              <a:spcBef>
                <a:spcPts val="0"/>
              </a:spcBef>
              <a:spcAft>
                <a:spcPts val="0"/>
              </a:spcAft>
              <a:buSzPts val="1400"/>
              <a:buChar char="○"/>
            </a:pPr>
            <a:r>
              <a:rPr lang="en"/>
              <a:t>Inform landlords of full funding (for eligible residents) or loans (multi-family)</a:t>
            </a:r>
            <a:endParaRPr/>
          </a:p>
          <a:p>
            <a:pPr marL="457200" marR="0" lvl="0" indent="-342900" algn="l" rtl="0">
              <a:lnSpc>
                <a:spcPct val="115000"/>
              </a:lnSpc>
              <a:spcBef>
                <a:spcPts val="0"/>
              </a:spcBef>
              <a:spcAft>
                <a:spcPts val="0"/>
              </a:spcAft>
              <a:buSzPts val="1800"/>
              <a:buChar char="●"/>
            </a:pPr>
            <a:r>
              <a:rPr lang="en"/>
              <a:t>Pin programs to residences as well as residents </a:t>
            </a:r>
            <a:endParaRPr/>
          </a:p>
          <a:p>
            <a:pPr marL="457200" lvl="0" indent="-342900" algn="l" rtl="0">
              <a:spcBef>
                <a:spcPts val="0"/>
              </a:spcBef>
              <a:spcAft>
                <a:spcPts val="0"/>
              </a:spcAft>
              <a:buSzPts val="1800"/>
              <a:buChar char="●"/>
            </a:pPr>
            <a:r>
              <a:rPr lang="en"/>
              <a:t>Integrate Passiv housing training and development into new construction</a:t>
            </a:r>
            <a:endParaRPr/>
          </a:p>
          <a:p>
            <a:pPr marL="457200" lvl="0" indent="-342900" algn="l" rtl="0">
              <a:spcBef>
                <a:spcPts val="0"/>
              </a:spcBef>
              <a:spcAft>
                <a:spcPts val="0"/>
              </a:spcAft>
              <a:buSzPts val="1800"/>
              <a:buChar char="●"/>
            </a:pPr>
            <a:r>
              <a:rPr lang="en"/>
              <a:t>Enhance capacity of multilingual communications</a:t>
            </a:r>
            <a:endParaRPr/>
          </a:p>
          <a:p>
            <a:pPr marL="914400" lvl="1" indent="-317500" algn="l" rtl="0">
              <a:spcBef>
                <a:spcPts val="0"/>
              </a:spcBef>
              <a:spcAft>
                <a:spcPts val="0"/>
              </a:spcAft>
              <a:buSzPts val="1400"/>
              <a:buChar char="○"/>
            </a:pPr>
            <a:r>
              <a:rPr lang="en"/>
              <a:t>Program resources, customer service representatives, home auditors, etc.</a:t>
            </a:r>
            <a:endParaRPr/>
          </a:p>
          <a:p>
            <a:pPr marL="457200" lvl="0" indent="-342900" algn="l" rtl="0">
              <a:spcBef>
                <a:spcPts val="0"/>
              </a:spcBef>
              <a:spcAft>
                <a:spcPts val="0"/>
              </a:spcAft>
              <a:buSzPts val="1800"/>
              <a:buChar char="●"/>
            </a:pPr>
            <a:r>
              <a:rPr lang="en"/>
              <a:t>Establish relationships between separate branches of energy efficiency programs and public health agents</a:t>
            </a:r>
            <a:endParaRPr/>
          </a:p>
          <a:p>
            <a:pPr marL="914400" lvl="1" indent="-317500" algn="l" rtl="0">
              <a:spcBef>
                <a:spcPts val="0"/>
              </a:spcBef>
              <a:spcAft>
                <a:spcPts val="0"/>
              </a:spcAft>
              <a:buSzPts val="1400"/>
              <a:buChar char="○"/>
            </a:pPr>
            <a:r>
              <a:rPr lang="en"/>
              <a:t>Bridge the gap between energy efficiency and public health impacts of poor insulation, ie. asthma</a:t>
            </a:r>
            <a:endParaRPr/>
          </a:p>
          <a:p>
            <a:pPr marL="914400" lvl="1" indent="-317500" algn="l" rtl="0">
              <a:spcBef>
                <a:spcPts val="0"/>
              </a:spcBef>
              <a:spcAft>
                <a:spcPts val="0"/>
              </a:spcAft>
              <a:buSzPts val="1400"/>
              <a:buChar char="○"/>
            </a:pPr>
            <a:r>
              <a:rPr lang="en"/>
              <a:t>Become versed in all housing related programs available - provide references to customers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35"/>
          <p:cNvSpPr txBox="1">
            <a:spLocks noGrp="1"/>
          </p:cNvSpPr>
          <p:nvPr>
            <p:ph type="title"/>
          </p:nvPr>
        </p:nvSpPr>
        <p:spPr>
          <a:xfrm>
            <a:off x="311700" y="1488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Healthy Homes </a:t>
            </a:r>
            <a:endParaRPr/>
          </a:p>
          <a:p>
            <a:pPr marL="0" lvl="0" indent="0" algn="l" rtl="0">
              <a:spcBef>
                <a:spcPts val="0"/>
              </a:spcBef>
              <a:spcAft>
                <a:spcPts val="0"/>
              </a:spcAft>
              <a:buNone/>
            </a:pPr>
            <a:r>
              <a:rPr lang="en" sz="2400"/>
              <a:t>	        Asbestos and Indoor Air Quality Monitoring </a:t>
            </a:r>
            <a:endParaRPr sz="2400"/>
          </a:p>
          <a:p>
            <a:pPr marL="0" lvl="0" indent="0" algn="l" rtl="0">
              <a:spcBef>
                <a:spcPts val="0"/>
              </a:spcBef>
              <a:spcAft>
                <a:spcPts val="0"/>
              </a:spcAft>
              <a:buNone/>
            </a:pP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25" name="Google Shape;225;p35"/>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a:t>Asbestos</a:t>
            </a:r>
            <a:endParaRPr sz="1400"/>
          </a:p>
          <a:p>
            <a:pPr marL="914400" lvl="1" indent="-317500" algn="l" rtl="0">
              <a:spcBef>
                <a:spcPts val="0"/>
              </a:spcBef>
              <a:spcAft>
                <a:spcPts val="0"/>
              </a:spcAft>
              <a:buSzPts val="1400"/>
              <a:buChar char="○"/>
            </a:pPr>
            <a:r>
              <a:rPr lang="en"/>
              <a:t>Identification, encapsulation (with disclosure-- so people know it’s there), (if encap doesn’t make sense) removal where necessary, assurance that work is done by licensed professionals</a:t>
            </a:r>
            <a:endParaRPr/>
          </a:p>
          <a:p>
            <a:pPr marL="457200" lvl="0" indent="-317500" algn="l" rtl="0">
              <a:spcBef>
                <a:spcPts val="0"/>
              </a:spcBef>
              <a:spcAft>
                <a:spcPts val="0"/>
              </a:spcAft>
              <a:buSzPts val="1400"/>
              <a:buChar char="●"/>
            </a:pPr>
            <a:r>
              <a:rPr lang="en" sz="1400"/>
              <a:t>Ventilation and indoor air quality monitoring</a:t>
            </a:r>
            <a:endParaRPr sz="1400"/>
          </a:p>
          <a:p>
            <a:pPr marL="914400" lvl="1" indent="-317500" algn="l" rtl="0">
              <a:spcBef>
                <a:spcPts val="0"/>
              </a:spcBef>
              <a:spcAft>
                <a:spcPts val="0"/>
              </a:spcAft>
              <a:buSzPts val="1400"/>
              <a:buChar char="○"/>
            </a:pPr>
            <a:r>
              <a:rPr lang="en"/>
              <a:t>Improve ducts and other system maintenance</a:t>
            </a:r>
            <a:endParaRPr/>
          </a:p>
          <a:p>
            <a:pPr marL="914400" lvl="1" indent="-317500" algn="l" rtl="0">
              <a:spcBef>
                <a:spcPts val="0"/>
              </a:spcBef>
              <a:spcAft>
                <a:spcPts val="0"/>
              </a:spcAft>
              <a:buSzPts val="1400"/>
              <a:buChar char="○"/>
            </a:pPr>
            <a:r>
              <a:rPr lang="en"/>
              <a:t>Conscious in-facility storage of chemicals-- off-gassing materials </a:t>
            </a:r>
            <a:endParaRPr/>
          </a:p>
          <a:p>
            <a:pPr marL="1371600" lvl="2" indent="-317500" algn="l" rtl="0">
              <a:spcBef>
                <a:spcPts val="0"/>
              </a:spcBef>
              <a:spcAft>
                <a:spcPts val="0"/>
              </a:spcAft>
              <a:buSzPts val="1400"/>
              <a:buChar char="■"/>
            </a:pPr>
            <a:r>
              <a:rPr lang="en"/>
              <a:t>VOCs, flame retardants/stain resistant materials</a:t>
            </a:r>
            <a:endParaRPr/>
          </a:p>
          <a:p>
            <a:pPr marL="914400" lvl="1" indent="-317500" algn="l" rtl="0">
              <a:spcBef>
                <a:spcPts val="0"/>
              </a:spcBef>
              <a:spcAft>
                <a:spcPts val="0"/>
              </a:spcAft>
              <a:buSzPts val="1400"/>
              <a:buChar char="○"/>
            </a:pPr>
            <a:r>
              <a:rPr lang="en"/>
              <a:t>Building manager should be responsible for ensuring these are monitored appropriately</a:t>
            </a:r>
            <a:endParaRPr/>
          </a:p>
          <a:p>
            <a:pPr marL="457200" lvl="0" indent="-317500" algn="l" rtl="0">
              <a:spcBef>
                <a:spcPts val="0"/>
              </a:spcBef>
              <a:spcAft>
                <a:spcPts val="0"/>
              </a:spcAft>
              <a:buSzPts val="1400"/>
              <a:buChar char="●"/>
            </a:pPr>
            <a:r>
              <a:rPr lang="en" sz="1400"/>
              <a:t>Mold</a:t>
            </a:r>
            <a:endParaRPr sz="1400"/>
          </a:p>
          <a:p>
            <a:pPr marL="914400" lvl="1" indent="-317500" algn="l" rtl="0">
              <a:spcBef>
                <a:spcPts val="0"/>
              </a:spcBef>
              <a:spcAft>
                <a:spcPts val="0"/>
              </a:spcAft>
              <a:buSzPts val="1400"/>
              <a:buChar char="○"/>
            </a:pPr>
            <a:r>
              <a:rPr lang="en"/>
              <a:t> Take responses that addresses root cause: water intrusion, leaks, &amp; condensation</a:t>
            </a:r>
            <a:endParaRPr/>
          </a:p>
          <a:p>
            <a:pPr marL="457200" lvl="0" indent="-317500" algn="l" rtl="0">
              <a:spcBef>
                <a:spcPts val="0"/>
              </a:spcBef>
              <a:spcAft>
                <a:spcPts val="0"/>
              </a:spcAft>
              <a:buSzPts val="1400"/>
              <a:buChar char="●"/>
            </a:pPr>
            <a:r>
              <a:rPr lang="en" sz="1400"/>
              <a:t>Pesticides</a:t>
            </a:r>
            <a:endParaRPr sz="1400"/>
          </a:p>
          <a:p>
            <a:pPr marL="914400" lvl="1" indent="-317500" algn="l" rtl="0">
              <a:spcBef>
                <a:spcPts val="0"/>
              </a:spcBef>
              <a:spcAft>
                <a:spcPts val="0"/>
              </a:spcAft>
              <a:buSzPts val="1400"/>
              <a:buChar char="○"/>
            </a:pPr>
            <a:r>
              <a:rPr lang="en"/>
              <a:t>Use of Integrated Pest Management (IPM) professionals in replacement of chemical solutions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6"/>
          <p:cNvSpPr txBox="1">
            <a:spLocks noGrp="1"/>
          </p:cNvSpPr>
          <p:nvPr>
            <p:ph type="title"/>
          </p:nvPr>
        </p:nvSpPr>
        <p:spPr>
          <a:xfrm>
            <a:off x="311700" y="2058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a:t>Neighborhood Maintenance</a:t>
            </a:r>
            <a:endParaRPr/>
          </a:p>
          <a:p>
            <a:pPr marL="0" lvl="0" indent="457200" algn="l" rtl="0">
              <a:spcBef>
                <a:spcPts val="0"/>
              </a:spcBef>
              <a:spcAft>
                <a:spcPts val="0"/>
              </a:spcAft>
              <a:buClr>
                <a:srgbClr val="000000"/>
              </a:buClr>
              <a:buSzPts val="1100"/>
              <a:buFont typeface="Arial"/>
              <a:buNone/>
            </a:pPr>
            <a:r>
              <a:rPr lang="en" sz="2400"/>
              <a:t>    Climate adaptation - Green Infrastructure</a:t>
            </a:r>
            <a:endParaRPr/>
          </a:p>
        </p:txBody>
      </p:sp>
      <p:sp>
        <p:nvSpPr>
          <p:cNvPr id="231" name="Google Shape;231;p36"/>
          <p:cNvSpPr txBox="1">
            <a:spLocks noGrp="1"/>
          </p:cNvSpPr>
          <p:nvPr>
            <p:ph type="body" idx="1"/>
          </p:nvPr>
        </p:nvSpPr>
        <p:spPr>
          <a:xfrm>
            <a:off x="311700" y="1282275"/>
            <a:ext cx="85206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Urban green Infrastructure </a:t>
            </a:r>
            <a:endParaRPr/>
          </a:p>
          <a:p>
            <a:pPr marL="914400" lvl="1" indent="-317500" algn="l" rtl="0">
              <a:spcBef>
                <a:spcPts val="0"/>
              </a:spcBef>
              <a:spcAft>
                <a:spcPts val="0"/>
              </a:spcAft>
              <a:buSzPts val="1400"/>
              <a:buChar char="○"/>
            </a:pPr>
            <a:r>
              <a:rPr lang="en"/>
              <a:t>Otherwise need to talk about coastal flooding and mitigation</a:t>
            </a:r>
            <a:endParaRPr/>
          </a:p>
          <a:p>
            <a:pPr marL="457200" lvl="0" indent="-330200" algn="l" rtl="0">
              <a:spcBef>
                <a:spcPts val="0"/>
              </a:spcBef>
              <a:spcAft>
                <a:spcPts val="0"/>
              </a:spcAft>
              <a:buSzPts val="1600"/>
              <a:buChar char="●"/>
            </a:pPr>
            <a:r>
              <a:rPr lang="en" sz="1600"/>
              <a:t>Examples of Urban Green Infrastructure:</a:t>
            </a:r>
            <a:endParaRPr sz="1600"/>
          </a:p>
          <a:p>
            <a:pPr marL="914400" lvl="1" indent="-317500" algn="l" rtl="0">
              <a:spcBef>
                <a:spcPts val="0"/>
              </a:spcBef>
              <a:spcAft>
                <a:spcPts val="0"/>
              </a:spcAft>
              <a:buSzPts val="1400"/>
              <a:buChar char="○"/>
            </a:pPr>
            <a:r>
              <a:rPr lang="en"/>
              <a:t>Green roofs</a:t>
            </a:r>
            <a:endParaRPr/>
          </a:p>
          <a:p>
            <a:pPr marL="1371600" lvl="2" indent="-317500" algn="l" rtl="0">
              <a:spcBef>
                <a:spcPts val="0"/>
              </a:spcBef>
              <a:spcAft>
                <a:spcPts val="0"/>
              </a:spcAft>
              <a:buSzPts val="1400"/>
              <a:buChar char="■"/>
            </a:pPr>
            <a:r>
              <a:rPr lang="en"/>
              <a:t> albedo - heat island effect</a:t>
            </a:r>
            <a:endParaRPr/>
          </a:p>
          <a:p>
            <a:pPr marL="914400" lvl="1" indent="-317500" algn="l" rtl="0">
              <a:spcBef>
                <a:spcPts val="0"/>
              </a:spcBef>
              <a:spcAft>
                <a:spcPts val="0"/>
              </a:spcAft>
              <a:buSzPts val="1400"/>
              <a:buChar char="○"/>
            </a:pPr>
            <a:r>
              <a:rPr lang="en"/>
              <a:t>Rain gardens</a:t>
            </a:r>
            <a:endParaRPr/>
          </a:p>
          <a:p>
            <a:pPr marL="914400" lvl="1" indent="-317500" algn="l" rtl="0">
              <a:spcBef>
                <a:spcPts val="0"/>
              </a:spcBef>
              <a:spcAft>
                <a:spcPts val="0"/>
              </a:spcAft>
              <a:buSzPts val="1400"/>
              <a:buChar char="○"/>
            </a:pPr>
            <a:r>
              <a:rPr lang="en"/>
              <a:t>Permeable pavements, bioswales </a:t>
            </a:r>
            <a:endParaRPr/>
          </a:p>
          <a:p>
            <a:pPr marL="0" lvl="0" indent="0" algn="l" rtl="0">
              <a:spcBef>
                <a:spcPts val="1600"/>
              </a:spcBef>
              <a:spcAft>
                <a:spcPts val="1600"/>
              </a:spcAft>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7"/>
          <p:cNvSpPr txBox="1">
            <a:spLocks noGrp="1"/>
          </p:cNvSpPr>
          <p:nvPr>
            <p:ph type="title"/>
          </p:nvPr>
        </p:nvSpPr>
        <p:spPr>
          <a:xfrm>
            <a:off x="311700" y="1488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Neighborhood Maintenance</a:t>
            </a:r>
            <a:endParaRPr/>
          </a:p>
          <a:p>
            <a:pPr marL="0" lvl="0" indent="457200" algn="l" rtl="0">
              <a:spcBef>
                <a:spcPts val="0"/>
              </a:spcBef>
              <a:spcAft>
                <a:spcPts val="0"/>
              </a:spcAft>
              <a:buNone/>
            </a:pPr>
            <a:r>
              <a:rPr lang="en" sz="2400"/>
              <a:t>    Climate adaptation - Green Infrastructure</a:t>
            </a:r>
            <a:endParaRPr sz="2400"/>
          </a:p>
          <a:p>
            <a:pPr marL="0" lvl="0" indent="457200" algn="l" rtl="0">
              <a:spcBef>
                <a:spcPts val="0"/>
              </a:spcBef>
              <a:spcAft>
                <a:spcPts val="0"/>
              </a:spcAft>
              <a:buNone/>
            </a:pPr>
            <a:endParaRPr sz="2400"/>
          </a:p>
          <a:p>
            <a:pPr marL="0" lvl="0" indent="457200" algn="l" rtl="0">
              <a:spcBef>
                <a:spcPts val="0"/>
              </a:spcBef>
              <a:spcAft>
                <a:spcPts val="0"/>
              </a:spcAft>
              <a:buNone/>
            </a:pP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37" name="Google Shape;237;p37"/>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Flooding- (SeaPort District)  </a:t>
            </a:r>
            <a:endParaRPr/>
          </a:p>
          <a:p>
            <a:pPr marL="457200" lvl="0" indent="-342900" algn="l" rtl="0">
              <a:spcBef>
                <a:spcPts val="0"/>
              </a:spcBef>
              <a:spcAft>
                <a:spcPts val="0"/>
              </a:spcAft>
              <a:buSzPts val="1800"/>
              <a:buChar char="●"/>
            </a:pPr>
            <a:r>
              <a:rPr lang="en"/>
              <a:t>Vertical flow constructed wetlands</a:t>
            </a:r>
            <a:endParaRPr/>
          </a:p>
          <a:p>
            <a:pPr marL="1371600" lvl="2" indent="-317500" algn="l" rtl="0">
              <a:spcBef>
                <a:spcPts val="0"/>
              </a:spcBef>
              <a:spcAft>
                <a:spcPts val="0"/>
              </a:spcAft>
              <a:buSzPts val="1400"/>
              <a:buChar char="■"/>
            </a:pPr>
            <a:r>
              <a:rPr lang="en"/>
              <a:t>Used to treat water for suspended solids </a:t>
            </a:r>
            <a:endParaRPr/>
          </a:p>
          <a:p>
            <a:pPr marL="1371600" lvl="2" indent="-317500" algn="l" rtl="0">
              <a:spcBef>
                <a:spcPts val="0"/>
              </a:spcBef>
              <a:spcAft>
                <a:spcPts val="0"/>
              </a:spcAft>
              <a:buSzPts val="1400"/>
              <a:buChar char="■"/>
            </a:pPr>
            <a:r>
              <a:rPr lang="en"/>
              <a:t>Urban context -&gt; mitigate flood risk, water is retained in wetlands, in cohorts with wetland restoration efforts</a:t>
            </a:r>
            <a:endParaRPr/>
          </a:p>
          <a:p>
            <a:pPr marL="1371600" lvl="2" indent="-317500" algn="l" rtl="0">
              <a:spcBef>
                <a:spcPts val="0"/>
              </a:spcBef>
              <a:spcAft>
                <a:spcPts val="0"/>
              </a:spcAft>
              <a:buSzPts val="1400"/>
              <a:buChar char="■"/>
            </a:pPr>
            <a:r>
              <a:rPr lang="en"/>
              <a:t>Recommended “best management practice” for controlling urban runoff</a:t>
            </a:r>
            <a:endParaRPr/>
          </a:p>
          <a:p>
            <a:pPr marL="0" lvl="0" indent="0" algn="l" rtl="0">
              <a:spcBef>
                <a:spcPts val="1600"/>
              </a:spcBef>
              <a:spcAft>
                <a:spcPts val="1600"/>
              </a:spcAft>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8"/>
          <p:cNvSpPr txBox="1">
            <a:spLocks noGrp="1"/>
          </p:cNvSpPr>
          <p:nvPr>
            <p:ph type="title"/>
          </p:nvPr>
        </p:nvSpPr>
        <p:spPr>
          <a:xfrm>
            <a:off x="311700" y="1488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Neighborhood Maintenance</a:t>
            </a:r>
            <a:endParaRPr/>
          </a:p>
          <a:p>
            <a:pPr marL="0" lvl="0" indent="457200" algn="l" rtl="0">
              <a:spcBef>
                <a:spcPts val="0"/>
              </a:spcBef>
              <a:spcAft>
                <a:spcPts val="0"/>
              </a:spcAft>
              <a:buNone/>
            </a:pPr>
            <a:r>
              <a:rPr lang="en" sz="2400"/>
              <a:t>   Sidewalks</a:t>
            </a: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43" name="Google Shape;243;p38"/>
          <p:cNvSpPr txBox="1">
            <a:spLocks noGrp="1"/>
          </p:cNvSpPr>
          <p:nvPr>
            <p:ph type="body" idx="1"/>
          </p:nvPr>
        </p:nvSpPr>
        <p:spPr>
          <a:xfrm>
            <a:off x="311700" y="1278250"/>
            <a:ext cx="8352300" cy="33027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SzPts val="1600"/>
              <a:buChar char="●"/>
            </a:pPr>
            <a:r>
              <a:rPr lang="en" sz="1600"/>
              <a:t>Obvious disparities in sidewalk quality in high-income areas vs. low-income areas (Irons, 2018).</a:t>
            </a:r>
            <a:endParaRPr sz="1600"/>
          </a:p>
          <a:p>
            <a:pPr marL="457200" lvl="0" indent="-330200" algn="l" rtl="0">
              <a:spcBef>
                <a:spcPts val="1000"/>
              </a:spcBef>
              <a:spcAft>
                <a:spcPts val="0"/>
              </a:spcAft>
              <a:buSzPts val="1600"/>
              <a:buChar char="●"/>
            </a:pPr>
            <a:r>
              <a:rPr lang="en" sz="1600"/>
              <a:t>Broken sidewalks discourage walking and are inaccessible to people with disabilities </a:t>
            </a:r>
            <a:endParaRPr sz="1600"/>
          </a:p>
          <a:p>
            <a:pPr marL="457200" lvl="0" indent="-330200" algn="l" rtl="0">
              <a:spcBef>
                <a:spcPts val="1000"/>
              </a:spcBef>
              <a:spcAft>
                <a:spcPts val="0"/>
              </a:spcAft>
              <a:buSzPts val="1600"/>
              <a:buChar char="●"/>
            </a:pPr>
            <a:r>
              <a:rPr lang="en" sz="1600"/>
              <a:t>Better transportation = more class mobility (Kanter, 2015)</a:t>
            </a:r>
            <a:endParaRPr sz="1600"/>
          </a:p>
          <a:p>
            <a:pPr marL="457200" lvl="0" indent="-330200" algn="l" rtl="0">
              <a:spcBef>
                <a:spcPts val="1000"/>
              </a:spcBef>
              <a:spcAft>
                <a:spcPts val="0"/>
              </a:spcAft>
              <a:buSzPts val="1600"/>
              <a:buChar char="●"/>
            </a:pPr>
            <a:r>
              <a:rPr lang="en" sz="1600"/>
              <a:t>Broken sidewalk repair requests: Boston govebsite, Boston 311 website and app, Commonwealth Connect App</a:t>
            </a:r>
            <a:endParaRPr sz="1600"/>
          </a:p>
          <a:p>
            <a:pPr marL="457200" lvl="0" indent="-330200" algn="l" rtl="0">
              <a:spcBef>
                <a:spcPts val="1000"/>
              </a:spcBef>
              <a:spcAft>
                <a:spcPts val="0"/>
              </a:spcAft>
              <a:buSzPts val="1600"/>
              <a:buChar char="●"/>
            </a:pPr>
            <a:r>
              <a:rPr lang="en" sz="1600"/>
              <a:t>Greater public awareness to repair request options</a:t>
            </a:r>
            <a:endParaRPr sz="1600">
              <a:solidFill>
                <a:schemeClr val="accent1"/>
              </a:solidFill>
            </a:endParaRPr>
          </a:p>
          <a:p>
            <a:pPr marL="457200" lvl="0" indent="-330200" algn="l" rtl="0">
              <a:spcBef>
                <a:spcPts val="1000"/>
              </a:spcBef>
              <a:spcAft>
                <a:spcPts val="0"/>
              </a:spcAft>
              <a:buSzPts val="1600"/>
              <a:buChar char="●"/>
            </a:pPr>
            <a:r>
              <a:rPr lang="en" sz="1600"/>
              <a:t>Ex. Safe Sidewalks LA</a:t>
            </a:r>
            <a:endParaRPr sz="1600"/>
          </a:p>
          <a:p>
            <a:pPr marL="457200" lvl="0" indent="0" algn="l" rtl="0">
              <a:spcBef>
                <a:spcPts val="1000"/>
              </a:spcBef>
              <a:spcAft>
                <a:spcPts val="1600"/>
              </a:spcAft>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9"/>
          <p:cNvSpPr txBox="1">
            <a:spLocks noGrp="1"/>
          </p:cNvSpPr>
          <p:nvPr>
            <p:ph type="title"/>
          </p:nvPr>
        </p:nvSpPr>
        <p:spPr>
          <a:xfrm>
            <a:off x="311700" y="233225"/>
            <a:ext cx="8520600" cy="91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Expanded Transit</a:t>
            </a:r>
            <a:endParaRPr/>
          </a:p>
          <a:p>
            <a:pPr marL="0" lvl="0" indent="0" algn="l" rtl="0">
              <a:spcBef>
                <a:spcPts val="0"/>
              </a:spcBef>
              <a:spcAft>
                <a:spcPts val="0"/>
              </a:spcAft>
              <a:buNone/>
            </a:pPr>
            <a:r>
              <a:rPr lang="en" sz="2400"/>
              <a:t>		More bike lanes and extended train lines</a:t>
            </a:r>
            <a:endParaRPr sz="2400"/>
          </a:p>
        </p:txBody>
      </p:sp>
      <p:sp>
        <p:nvSpPr>
          <p:cNvPr id="249" name="Google Shape;249;p39"/>
          <p:cNvSpPr txBox="1">
            <a:spLocks noGrp="1"/>
          </p:cNvSpPr>
          <p:nvPr>
            <p:ph type="body" idx="1"/>
          </p:nvPr>
        </p:nvSpPr>
        <p:spPr>
          <a:xfrm>
            <a:off x="311700" y="1437125"/>
            <a:ext cx="8520600" cy="33027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SzPts val="1700"/>
              <a:buChar char="●"/>
            </a:pPr>
            <a:r>
              <a:rPr lang="en" sz="1700"/>
              <a:t>Lower income areas will often be on the outskirts of cities, and are moving more into the suburbs, due to the cheaper cost of living. This makes commuting via public transit a necessity, however, these areas often have inadequate transit </a:t>
            </a:r>
            <a:endParaRPr sz="1700"/>
          </a:p>
          <a:p>
            <a:pPr marL="457200" lvl="0" indent="-336550" algn="l" rtl="0">
              <a:spcBef>
                <a:spcPts val="0"/>
              </a:spcBef>
              <a:spcAft>
                <a:spcPts val="0"/>
              </a:spcAft>
              <a:buSzPts val="1700"/>
              <a:buChar char="●"/>
            </a:pPr>
            <a:r>
              <a:rPr lang="en" sz="1700"/>
              <a:t>We suggest creation of more bike lanes, bike sharing programs, clean busses, and the expansion of train lines into these neighborhoods to benefit low-income areas by providing transit to work and school ultimately helping escape poverty,making neighborhoods more energy efficient, help folks save money, and provides health benefits (Kanter, 2015). </a:t>
            </a:r>
            <a:endParaRPr sz="1700"/>
          </a:p>
          <a:p>
            <a:pPr marL="457200" lvl="0" indent="-336550" algn="l" rtl="0">
              <a:spcBef>
                <a:spcPts val="1000"/>
              </a:spcBef>
              <a:spcAft>
                <a:spcPts val="1000"/>
              </a:spcAft>
              <a:buSzPts val="1700"/>
              <a:buChar char="●"/>
            </a:pPr>
            <a:r>
              <a:rPr lang="en" sz="1700"/>
              <a:t>Often people think that an expansion of transit will lead to gentrification but it is more of a by-product </a:t>
            </a:r>
            <a:endParaRPr sz="1700"/>
          </a:p>
        </p:txBody>
      </p:sp>
      <p:sp>
        <p:nvSpPr>
          <p:cNvPr id="250" name="Google Shape;250;p39"/>
          <p:cNvSpPr txBox="1"/>
          <p:nvPr/>
        </p:nvSpPr>
        <p:spPr>
          <a:xfrm>
            <a:off x="8491625" y="4767450"/>
            <a:ext cx="582300" cy="24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t>Katie C</a:t>
            </a:r>
            <a:endParaRPr sz="9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40"/>
          <p:cNvSpPr txBox="1">
            <a:spLocks noGrp="1"/>
          </p:cNvSpPr>
          <p:nvPr>
            <p:ph type="title"/>
          </p:nvPr>
        </p:nvSpPr>
        <p:spPr>
          <a:xfrm>
            <a:off x="311700" y="282350"/>
            <a:ext cx="8520600" cy="87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a:t>Expanded Transit</a:t>
            </a:r>
            <a:endParaRPr/>
          </a:p>
          <a:p>
            <a:pPr marL="0" lvl="0" indent="0" algn="l" rtl="0">
              <a:spcBef>
                <a:spcPts val="0"/>
              </a:spcBef>
              <a:spcAft>
                <a:spcPts val="0"/>
              </a:spcAft>
              <a:buClr>
                <a:srgbClr val="000000"/>
              </a:buClr>
              <a:buSzPts val="1100"/>
              <a:buFont typeface="Arial"/>
              <a:buNone/>
            </a:pPr>
            <a:r>
              <a:rPr lang="en" sz="2400"/>
              <a:t>		More bike lanes and extended train lines</a:t>
            </a:r>
            <a:endParaRPr/>
          </a:p>
        </p:txBody>
      </p:sp>
      <p:sp>
        <p:nvSpPr>
          <p:cNvPr id="256" name="Google Shape;256;p40"/>
          <p:cNvSpPr txBox="1">
            <a:spLocks noGrp="1"/>
          </p:cNvSpPr>
          <p:nvPr>
            <p:ph type="body" idx="1"/>
          </p:nvPr>
        </p:nvSpPr>
        <p:spPr>
          <a:xfrm>
            <a:off x="311700" y="1427650"/>
            <a:ext cx="85206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In Memphis, TN they have worked on adding bike lanes to the city in order to help the poor escape poverty (Anderson, 2013). </a:t>
            </a:r>
            <a:endParaRPr/>
          </a:p>
          <a:p>
            <a:pPr marL="457200" lvl="0" indent="-342900" algn="l" rtl="0">
              <a:spcBef>
                <a:spcPts val="1000"/>
              </a:spcBef>
              <a:spcAft>
                <a:spcPts val="0"/>
              </a:spcAft>
              <a:buSzPts val="1800"/>
              <a:buChar char="●"/>
            </a:pPr>
            <a:r>
              <a:rPr lang="en"/>
              <a:t>Boston has proposed a plan to extend the blue line to Lynn and there has been a city wide effort to increase the amount of bike lanes. Bike sharing options like Blue Bikes, which have hourly, daily and annual rates have also become a viable option for all commuters. There recently has been a silver line expansion, too.</a:t>
            </a:r>
            <a:endParaRPr/>
          </a:p>
          <a:p>
            <a:pPr marL="914400" lvl="1" indent="-317500" algn="l" rtl="0">
              <a:spcBef>
                <a:spcPts val="1000"/>
              </a:spcBef>
              <a:spcAft>
                <a:spcPts val="1000"/>
              </a:spcAft>
              <a:buSzPts val="1400"/>
              <a:buChar char="○"/>
            </a:pPr>
            <a:r>
              <a:rPr lang="en"/>
              <a:t>Example: Commonwealth Ave. separated bike lanes</a:t>
            </a:r>
            <a:endParaRPr/>
          </a:p>
        </p:txBody>
      </p:sp>
      <p:pic>
        <p:nvPicPr>
          <p:cNvPr id="257" name="Google Shape;257;p40"/>
          <p:cNvPicPr preferRelativeResize="0"/>
          <p:nvPr/>
        </p:nvPicPr>
        <p:blipFill>
          <a:blip r:embed="rId3">
            <a:alphaModFix/>
          </a:blip>
          <a:stretch>
            <a:fillRect/>
          </a:stretch>
        </p:blipFill>
        <p:spPr>
          <a:xfrm>
            <a:off x="5691525" y="3577443"/>
            <a:ext cx="2621126" cy="1376075"/>
          </a:xfrm>
          <a:prstGeom prst="rect">
            <a:avLst/>
          </a:prstGeom>
          <a:noFill/>
          <a:ln>
            <a:noFill/>
          </a:ln>
        </p:spPr>
      </p:pic>
      <p:sp>
        <p:nvSpPr>
          <p:cNvPr id="258" name="Google Shape;258;p40"/>
          <p:cNvSpPr txBox="1"/>
          <p:nvPr/>
        </p:nvSpPr>
        <p:spPr>
          <a:xfrm>
            <a:off x="8479500" y="4783725"/>
            <a:ext cx="579600" cy="16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t>Katie C</a:t>
            </a:r>
            <a:endParaRPr sz="9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41"/>
          <p:cNvSpPr txBox="1">
            <a:spLocks noGrp="1"/>
          </p:cNvSpPr>
          <p:nvPr>
            <p:ph type="title"/>
          </p:nvPr>
        </p:nvSpPr>
        <p:spPr>
          <a:xfrm>
            <a:off x="311700" y="1488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Clean Transit: Electric Buses </a:t>
            </a:r>
            <a:endParaRPr/>
          </a:p>
          <a:p>
            <a:pPr marL="0" lvl="0" indent="457200" algn="l" rtl="0">
              <a:spcBef>
                <a:spcPts val="0"/>
              </a:spcBef>
              <a:spcAft>
                <a:spcPts val="0"/>
              </a:spcAft>
              <a:buNone/>
            </a:pPr>
            <a:r>
              <a:rPr lang="en" sz="2400"/>
              <a:t>    Urban-friendly alternative to diesel engine buses</a:t>
            </a:r>
            <a:endParaRPr sz="2400"/>
          </a:p>
          <a:p>
            <a:pPr marL="0" lvl="0" indent="457200" algn="l" rtl="0">
              <a:spcBef>
                <a:spcPts val="0"/>
              </a:spcBef>
              <a:spcAft>
                <a:spcPts val="0"/>
              </a:spcAft>
              <a:buNone/>
            </a:pPr>
            <a:endParaRPr sz="2400"/>
          </a:p>
          <a:p>
            <a:pPr marL="0" lvl="0" indent="457200" algn="l" rtl="0">
              <a:spcBef>
                <a:spcPts val="0"/>
              </a:spcBef>
              <a:spcAft>
                <a:spcPts val="0"/>
              </a:spcAft>
              <a:buNone/>
            </a:pP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64" name="Google Shape;264;p41"/>
          <p:cNvSpPr txBox="1">
            <a:spLocks noGrp="1"/>
          </p:cNvSpPr>
          <p:nvPr>
            <p:ph type="body" idx="1"/>
          </p:nvPr>
        </p:nvSpPr>
        <p:spPr>
          <a:xfrm>
            <a:off x="311700" y="1162650"/>
            <a:ext cx="5643000" cy="3302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p>
          <a:p>
            <a:pPr marL="457200" lvl="0" indent="-342900" algn="l" rtl="0">
              <a:spcBef>
                <a:spcPts val="0"/>
              </a:spcBef>
              <a:spcAft>
                <a:spcPts val="0"/>
              </a:spcAft>
              <a:buSzPts val="1800"/>
              <a:buChar char="●"/>
            </a:pPr>
            <a:r>
              <a:rPr lang="en"/>
              <a:t>Minimal wear on the engine</a:t>
            </a:r>
            <a:endParaRPr/>
          </a:p>
          <a:p>
            <a:pPr marL="457200" lvl="0" indent="-342900" algn="l" rtl="0">
              <a:spcBef>
                <a:spcPts val="0"/>
              </a:spcBef>
              <a:spcAft>
                <a:spcPts val="0"/>
              </a:spcAft>
              <a:buSzPts val="1800"/>
              <a:buChar char="●"/>
            </a:pPr>
            <a:r>
              <a:rPr lang="en"/>
              <a:t>No energy loss during engine idling</a:t>
            </a:r>
            <a:endParaRPr/>
          </a:p>
          <a:p>
            <a:pPr marL="457200" lvl="0" indent="-342900" algn="l" rtl="0">
              <a:spcBef>
                <a:spcPts val="0"/>
              </a:spcBef>
              <a:spcAft>
                <a:spcPts val="0"/>
              </a:spcAft>
              <a:buSzPts val="1800"/>
              <a:buChar char="●"/>
            </a:pPr>
            <a:r>
              <a:rPr lang="en"/>
              <a:t>Opportunity to be “fueled” by renewable energy, etc. (Kuhne, 2010)</a:t>
            </a:r>
            <a:endParaRPr/>
          </a:p>
          <a:p>
            <a:pPr marL="457200" lvl="0" indent="-342900" algn="l" rtl="0">
              <a:spcBef>
                <a:spcPts val="0"/>
              </a:spcBef>
              <a:spcAft>
                <a:spcPts val="0"/>
              </a:spcAft>
              <a:buSzPts val="1800"/>
              <a:buChar char="●"/>
            </a:pPr>
            <a:r>
              <a:rPr lang="en"/>
              <a:t>Reduction of tailpipe emissions</a:t>
            </a:r>
            <a:endParaRPr/>
          </a:p>
          <a:p>
            <a:pPr marL="457200" lvl="0" indent="-342900" algn="l" rtl="0">
              <a:spcBef>
                <a:spcPts val="0"/>
              </a:spcBef>
              <a:spcAft>
                <a:spcPts val="0"/>
              </a:spcAft>
              <a:buSzPts val="1800"/>
              <a:buChar char="●"/>
            </a:pPr>
            <a:r>
              <a:rPr lang="en"/>
              <a:t>Monitored charging increases bus efficiency by ~40% (Mass DOER, 2018)</a:t>
            </a:r>
            <a:endParaRPr/>
          </a:p>
          <a:p>
            <a:pPr marL="457200" lvl="0" indent="-342900" algn="l" rtl="0">
              <a:spcBef>
                <a:spcPts val="0"/>
              </a:spcBef>
              <a:spcAft>
                <a:spcPts val="0"/>
              </a:spcAft>
              <a:buSzPts val="1800"/>
              <a:buChar char="●"/>
            </a:pPr>
            <a:r>
              <a:rPr lang="en"/>
              <a:t>Public focuses, all encompassing transportation policy</a:t>
            </a:r>
            <a:endParaRPr/>
          </a:p>
        </p:txBody>
      </p:sp>
      <p:pic>
        <p:nvPicPr>
          <p:cNvPr id="265" name="Google Shape;265;p41"/>
          <p:cNvPicPr preferRelativeResize="0"/>
          <p:nvPr/>
        </p:nvPicPr>
        <p:blipFill>
          <a:blip r:embed="rId3">
            <a:alphaModFix/>
          </a:blip>
          <a:stretch>
            <a:fillRect/>
          </a:stretch>
        </p:blipFill>
        <p:spPr>
          <a:xfrm>
            <a:off x="6337075" y="1376075"/>
            <a:ext cx="2100250" cy="1495801"/>
          </a:xfrm>
          <a:prstGeom prst="rect">
            <a:avLst/>
          </a:prstGeom>
          <a:noFill/>
          <a:ln>
            <a:noFill/>
          </a:ln>
        </p:spPr>
      </p:pic>
      <p:sp>
        <p:nvSpPr>
          <p:cNvPr id="266" name="Google Shape;266;p41"/>
          <p:cNvSpPr txBox="1"/>
          <p:nvPr/>
        </p:nvSpPr>
        <p:spPr>
          <a:xfrm>
            <a:off x="5630400" y="3177450"/>
            <a:ext cx="3513600" cy="21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600"/>
          </a:p>
        </p:txBody>
      </p:sp>
      <p:pic>
        <p:nvPicPr>
          <p:cNvPr id="267" name="Google Shape;267;p41"/>
          <p:cNvPicPr preferRelativeResize="0"/>
          <p:nvPr/>
        </p:nvPicPr>
        <p:blipFill>
          <a:blip r:embed="rId4">
            <a:alphaModFix/>
          </a:blip>
          <a:stretch>
            <a:fillRect/>
          </a:stretch>
        </p:blipFill>
        <p:spPr>
          <a:xfrm>
            <a:off x="6316363" y="3177450"/>
            <a:ext cx="2141666" cy="16062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2"/>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Clean Transit: Electric Buses </a:t>
            </a:r>
            <a:endParaRPr/>
          </a:p>
          <a:p>
            <a:pPr marL="0" lvl="0" indent="457200" algn="l" rtl="0">
              <a:spcBef>
                <a:spcPts val="0"/>
              </a:spcBef>
              <a:spcAft>
                <a:spcPts val="0"/>
              </a:spcAft>
              <a:buNone/>
            </a:pPr>
            <a:r>
              <a:rPr lang="en" sz="2400"/>
              <a:t>    What other cities are doing &amp; what Boston can do!</a:t>
            </a:r>
            <a:endParaRPr/>
          </a:p>
        </p:txBody>
      </p:sp>
      <p:sp>
        <p:nvSpPr>
          <p:cNvPr id="273" name="Google Shape;273;p42"/>
          <p:cNvSpPr txBox="1">
            <a:spLocks noGrp="1"/>
          </p:cNvSpPr>
          <p:nvPr>
            <p:ph type="body" idx="1"/>
          </p:nvPr>
        </p:nvSpPr>
        <p:spPr>
          <a:xfrm>
            <a:off x="311700" y="1426125"/>
            <a:ext cx="85206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Chicago Transit Authority, Chicago IL</a:t>
            </a:r>
            <a:endParaRPr/>
          </a:p>
          <a:p>
            <a:pPr marL="914400" lvl="1" indent="-317500" algn="l" rtl="0">
              <a:spcBef>
                <a:spcPts val="0"/>
              </a:spcBef>
              <a:spcAft>
                <a:spcPts val="0"/>
              </a:spcAft>
              <a:buSzPts val="1400"/>
              <a:buChar char="○"/>
            </a:pPr>
            <a:r>
              <a:rPr lang="en"/>
              <a:t> 2012 plan to add 300 new electric buses + overhaul &gt;1,000 current buses out of the 1,800 fleet</a:t>
            </a:r>
            <a:endParaRPr/>
          </a:p>
          <a:p>
            <a:pPr marL="1371600" lvl="2" indent="-317500" algn="l" rtl="0">
              <a:spcBef>
                <a:spcPts val="0"/>
              </a:spcBef>
              <a:spcAft>
                <a:spcPts val="0"/>
              </a:spcAft>
              <a:buSzPts val="1400"/>
              <a:buChar char="■"/>
            </a:pPr>
            <a:r>
              <a:rPr lang="en"/>
              <a:t>$25,000 annual savings in fuel costs for each bus</a:t>
            </a:r>
            <a:endParaRPr/>
          </a:p>
          <a:p>
            <a:pPr marL="1371600" lvl="2" indent="-317500" algn="l" rtl="0">
              <a:spcBef>
                <a:spcPts val="0"/>
              </a:spcBef>
              <a:spcAft>
                <a:spcPts val="0"/>
              </a:spcAft>
              <a:buSzPts val="1400"/>
              <a:buChar char="■"/>
            </a:pPr>
            <a:r>
              <a:rPr lang="en"/>
              <a:t>$55,000 annual projected savings in reduction of auto emissions</a:t>
            </a:r>
            <a:endParaRPr/>
          </a:p>
          <a:p>
            <a:pPr marL="457200" lvl="0" indent="-342900" algn="l" rtl="0">
              <a:spcBef>
                <a:spcPts val="0"/>
              </a:spcBef>
              <a:spcAft>
                <a:spcPts val="0"/>
              </a:spcAft>
              <a:buSzPts val="1800"/>
              <a:buChar char="●"/>
            </a:pPr>
            <a:r>
              <a:rPr lang="en"/>
              <a:t>Metropolitan Transportation Authority, San Francisco CA</a:t>
            </a:r>
            <a:endParaRPr/>
          </a:p>
          <a:p>
            <a:pPr marL="914400" lvl="1" indent="-317500" algn="l" rtl="0">
              <a:spcBef>
                <a:spcPts val="0"/>
              </a:spcBef>
              <a:spcAft>
                <a:spcPts val="0"/>
              </a:spcAft>
              <a:buSzPts val="1400"/>
              <a:buChar char="○"/>
            </a:pPr>
            <a:r>
              <a:rPr lang="en"/>
              <a:t>Plan to eliminate emissions from bus fleet by 2030</a:t>
            </a:r>
            <a:endParaRPr/>
          </a:p>
          <a:p>
            <a:pPr marL="457200" lvl="0" indent="-342900" algn="l" rtl="0">
              <a:spcBef>
                <a:spcPts val="0"/>
              </a:spcBef>
              <a:spcAft>
                <a:spcPts val="0"/>
              </a:spcAft>
              <a:buSzPts val="1800"/>
              <a:buChar char="●"/>
            </a:pPr>
            <a:r>
              <a:rPr lang="en"/>
              <a:t>Massachusetts Bay Transit Authority, Boston MA</a:t>
            </a:r>
            <a:endParaRPr/>
          </a:p>
          <a:p>
            <a:pPr marL="914400" lvl="1" indent="-317500" algn="l" rtl="0">
              <a:spcBef>
                <a:spcPts val="0"/>
              </a:spcBef>
              <a:spcAft>
                <a:spcPts val="0"/>
              </a:spcAft>
              <a:buSzPts val="1400"/>
              <a:buChar char="○"/>
            </a:pPr>
            <a:r>
              <a:rPr lang="en"/>
              <a:t>Climate Action Plan: aims to cut greenhouse gas emissions by 80% by 2050</a:t>
            </a:r>
            <a:endParaRPr/>
          </a:p>
          <a:p>
            <a:pPr marL="914400" lvl="1" indent="-317500" algn="l" rtl="0">
              <a:spcBef>
                <a:spcPts val="1000"/>
              </a:spcBef>
              <a:spcAft>
                <a:spcPts val="0"/>
              </a:spcAft>
              <a:buSzPts val="1400"/>
              <a:buChar char="○"/>
            </a:pPr>
            <a:r>
              <a:rPr lang="en"/>
              <a:t>&gt;300 buses are reaching the end of their life (12 yrs)  MBTA and DOT are looking into routes best suited for electric buses; imperatives to prioritize EJ stops (Dharmaraj, V. and Power MB, 2018) </a:t>
            </a:r>
            <a:endParaRPr/>
          </a:p>
        </p:txBody>
      </p:sp>
      <p:pic>
        <p:nvPicPr>
          <p:cNvPr id="274" name="Google Shape;274;p42"/>
          <p:cNvPicPr preferRelativeResize="0"/>
          <p:nvPr/>
        </p:nvPicPr>
        <p:blipFill>
          <a:blip r:embed="rId3">
            <a:alphaModFix/>
          </a:blip>
          <a:stretch>
            <a:fillRect/>
          </a:stretch>
        </p:blipFill>
        <p:spPr>
          <a:xfrm>
            <a:off x="7229069" y="445019"/>
            <a:ext cx="1071550" cy="10715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3"/>
          <p:cNvSpPr txBox="1">
            <a:spLocks noGrp="1"/>
          </p:cNvSpPr>
          <p:nvPr>
            <p:ph type="title"/>
          </p:nvPr>
        </p:nvSpPr>
        <p:spPr>
          <a:xfrm>
            <a:off x="311700" y="1488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Potential for Increased Clean Energy Development</a:t>
            </a:r>
            <a:endParaRPr/>
          </a:p>
          <a:p>
            <a:pPr marL="0" lvl="0" indent="457200" algn="l" rtl="0">
              <a:spcBef>
                <a:spcPts val="0"/>
              </a:spcBef>
              <a:spcAft>
                <a:spcPts val="0"/>
              </a:spcAft>
              <a:buNone/>
            </a:pPr>
            <a:r>
              <a:rPr lang="en" sz="2400"/>
              <a:t>Brownfield Development: Community Solar </a:t>
            </a:r>
            <a:endParaRPr sz="2400"/>
          </a:p>
          <a:p>
            <a:pPr marL="0" lvl="0" indent="457200" algn="l" rtl="0">
              <a:spcBef>
                <a:spcPts val="0"/>
              </a:spcBef>
              <a:spcAft>
                <a:spcPts val="0"/>
              </a:spcAft>
              <a:buNone/>
            </a:pPr>
            <a:endParaRPr sz="2400"/>
          </a:p>
          <a:p>
            <a:pPr marL="0" lvl="0" indent="457200" algn="l" rtl="0">
              <a:spcBef>
                <a:spcPts val="0"/>
              </a:spcBef>
              <a:spcAft>
                <a:spcPts val="0"/>
              </a:spcAft>
              <a:buNone/>
            </a:pPr>
            <a:endParaRPr sz="2400"/>
          </a:p>
          <a:p>
            <a:pPr marL="0" lvl="0" indent="457200" algn="l" rtl="0">
              <a:spcBef>
                <a:spcPts val="0"/>
              </a:spcBef>
              <a:spcAft>
                <a:spcPts val="0"/>
              </a:spcAft>
              <a:buNone/>
            </a:pP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80" name="Google Shape;280;p43"/>
          <p:cNvSpPr txBox="1">
            <a:spLocks noGrp="1"/>
          </p:cNvSpPr>
          <p:nvPr>
            <p:ph type="body" idx="1"/>
          </p:nvPr>
        </p:nvSpPr>
        <p:spPr>
          <a:xfrm>
            <a:off x="311700" y="1266325"/>
            <a:ext cx="8520600" cy="35259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a:t>Community solar offers opportunities for EJ communities to turn over local brownfield sites while generating clean, cheap electricity. Benefits include: </a:t>
            </a:r>
            <a:endParaRPr sz="1400"/>
          </a:p>
          <a:p>
            <a:pPr marL="914400" lvl="1" indent="-317500" algn="l" rtl="0">
              <a:spcBef>
                <a:spcPts val="0"/>
              </a:spcBef>
              <a:spcAft>
                <a:spcPts val="0"/>
              </a:spcAft>
              <a:buSzPts val="1400"/>
              <a:buChar char="○"/>
            </a:pPr>
            <a:r>
              <a:rPr lang="en"/>
              <a:t>Accessible to renters and condominium owners, suitable rooftop is not needed</a:t>
            </a:r>
            <a:endParaRPr/>
          </a:p>
          <a:p>
            <a:pPr marL="914400" lvl="1" indent="-317500" algn="l" rtl="0">
              <a:spcBef>
                <a:spcPts val="0"/>
              </a:spcBef>
              <a:spcAft>
                <a:spcPts val="0"/>
              </a:spcAft>
              <a:buSzPts val="1400"/>
              <a:buChar char="○"/>
            </a:pPr>
            <a:r>
              <a:rPr lang="en"/>
              <a:t>Clean jobs, energy security, more reliable grid, less greenhouse gas emissions </a:t>
            </a:r>
            <a:endParaRPr/>
          </a:p>
          <a:p>
            <a:pPr marL="914400" lvl="1" indent="-317500" algn="l" rtl="0">
              <a:spcBef>
                <a:spcPts val="0"/>
              </a:spcBef>
              <a:spcAft>
                <a:spcPts val="0"/>
              </a:spcAft>
              <a:buSzPts val="1400"/>
              <a:buChar char="○"/>
            </a:pPr>
            <a:r>
              <a:rPr lang="en"/>
              <a:t>Increase property value surrounding brownfield</a:t>
            </a:r>
            <a:endParaRPr/>
          </a:p>
          <a:p>
            <a:pPr marL="457200" lvl="0" indent="-317500" algn="l" rtl="0">
              <a:spcBef>
                <a:spcPts val="1000"/>
              </a:spcBef>
              <a:spcAft>
                <a:spcPts val="0"/>
              </a:spcAft>
              <a:buSzPts val="1400"/>
              <a:buChar char="●"/>
            </a:pPr>
            <a:r>
              <a:rPr lang="en" sz="1400"/>
              <a:t>Federal and state governments offer many incentives for brownfield development and community solar: </a:t>
            </a:r>
            <a:endParaRPr sz="1400"/>
          </a:p>
          <a:p>
            <a:pPr marL="914400" lvl="1" indent="-317500" algn="l" rtl="0">
              <a:spcBef>
                <a:spcPts val="0"/>
              </a:spcBef>
              <a:spcAft>
                <a:spcPts val="0"/>
              </a:spcAft>
              <a:buSzPts val="1400"/>
              <a:buChar char="○"/>
            </a:pPr>
            <a:r>
              <a:rPr lang="en">
                <a:solidFill>
                  <a:schemeClr val="accent1"/>
                </a:solidFill>
              </a:rPr>
              <a:t>Mass Solar Loan Program Manual</a:t>
            </a:r>
            <a:r>
              <a:rPr lang="en"/>
              <a:t>: State provides interest rate buy-downs and loan guarantees, with emphasis put on low-income solar</a:t>
            </a:r>
            <a:endParaRPr/>
          </a:p>
          <a:p>
            <a:pPr marL="914400" lvl="1" indent="-317500" algn="l" rtl="0">
              <a:spcBef>
                <a:spcPts val="0"/>
              </a:spcBef>
              <a:spcAft>
                <a:spcPts val="0"/>
              </a:spcAft>
              <a:buSzPts val="1400"/>
              <a:buChar char="○"/>
            </a:pPr>
            <a:r>
              <a:rPr lang="en">
                <a:solidFill>
                  <a:schemeClr val="accent1"/>
                </a:solidFill>
              </a:rPr>
              <a:t>The Brownfields Redevelopment Fund</a:t>
            </a:r>
            <a:r>
              <a:rPr lang="en"/>
              <a:t>: Low-interest loans and grants for site assessment and cleanup in the List of Economically Distressed Areas</a:t>
            </a:r>
            <a:endParaRPr/>
          </a:p>
          <a:p>
            <a:pPr marL="914400" lvl="1" indent="-317500" algn="l" rtl="0">
              <a:spcBef>
                <a:spcPts val="0"/>
              </a:spcBef>
              <a:spcAft>
                <a:spcPts val="0"/>
              </a:spcAft>
              <a:buSzPts val="1400"/>
              <a:buChar char="○"/>
            </a:pPr>
            <a:r>
              <a:rPr lang="en">
                <a:solidFill>
                  <a:schemeClr val="accent1"/>
                </a:solidFill>
              </a:rPr>
              <a:t>SMART</a:t>
            </a:r>
            <a:r>
              <a:rPr lang="en"/>
              <a:t>: Awards higher incentives to solar projects serving low-income customers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4"/>
          <p:cNvSpPr txBox="1">
            <a:spLocks noGrp="1"/>
          </p:cNvSpPr>
          <p:nvPr>
            <p:ph type="title"/>
          </p:nvPr>
        </p:nvSpPr>
        <p:spPr>
          <a:xfrm>
            <a:off x="311700" y="1488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Access To Clean Energy</a:t>
            </a:r>
            <a:endParaRPr/>
          </a:p>
          <a:p>
            <a:pPr marL="0" lvl="0" indent="457200" algn="l" rtl="0">
              <a:spcBef>
                <a:spcPts val="0"/>
              </a:spcBef>
              <a:spcAft>
                <a:spcPts val="0"/>
              </a:spcAft>
              <a:buNone/>
            </a:pPr>
            <a:r>
              <a:rPr lang="en" sz="2400"/>
              <a:t>Brownfield Development: Community Solar </a:t>
            </a:r>
            <a:endParaRPr sz="2400"/>
          </a:p>
          <a:p>
            <a:pPr marL="0" lvl="0" indent="457200" algn="l" rtl="0">
              <a:spcBef>
                <a:spcPts val="0"/>
              </a:spcBef>
              <a:spcAft>
                <a:spcPts val="0"/>
              </a:spcAft>
              <a:buNone/>
            </a:pPr>
            <a:endParaRPr sz="2400"/>
          </a:p>
          <a:p>
            <a:pPr marL="0" lvl="0" indent="457200" algn="l" rtl="0">
              <a:spcBef>
                <a:spcPts val="0"/>
              </a:spcBef>
              <a:spcAft>
                <a:spcPts val="0"/>
              </a:spcAft>
              <a:buNone/>
            </a:pPr>
            <a:endParaRPr sz="2400"/>
          </a:p>
          <a:p>
            <a:pPr marL="0" lvl="0" indent="457200" algn="l" rtl="0">
              <a:spcBef>
                <a:spcPts val="0"/>
              </a:spcBef>
              <a:spcAft>
                <a:spcPts val="0"/>
              </a:spcAft>
              <a:buNone/>
            </a:pP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86" name="Google Shape;286;p44"/>
          <p:cNvSpPr txBox="1">
            <a:spLocks noGrp="1"/>
          </p:cNvSpPr>
          <p:nvPr>
            <p:ph type="body" idx="1"/>
          </p:nvPr>
        </p:nvSpPr>
        <p:spPr>
          <a:xfrm>
            <a:off x="93425" y="1256825"/>
            <a:ext cx="6388200" cy="1523700"/>
          </a:xfrm>
          <a:prstGeom prst="rect">
            <a:avLst/>
          </a:prstGeom>
        </p:spPr>
        <p:txBody>
          <a:bodyPr spcFirstLastPara="1" wrap="square" lIns="91425" tIns="91425" rIns="91425" bIns="91425" anchor="t" anchorCtr="0">
            <a:noAutofit/>
          </a:bodyPr>
          <a:lstStyle/>
          <a:p>
            <a:pPr marL="457200" marR="0" lvl="0" indent="-330200" algn="l" rtl="0">
              <a:lnSpc>
                <a:spcPct val="115000"/>
              </a:lnSpc>
              <a:spcBef>
                <a:spcPts val="0"/>
              </a:spcBef>
              <a:spcAft>
                <a:spcPts val="0"/>
              </a:spcAft>
              <a:buClr>
                <a:schemeClr val="dk2"/>
              </a:buClr>
              <a:buSzPts val="1600"/>
              <a:buFont typeface="Open Sans"/>
              <a:buChar char="●"/>
            </a:pPr>
            <a:r>
              <a:rPr lang="en" sz="1600"/>
              <a:t>Massachusetts Case Study: Brockton Brightfields (Brockton, MA)</a:t>
            </a:r>
            <a:endParaRPr sz="1600"/>
          </a:p>
          <a:p>
            <a:pPr marL="914400" lvl="1" indent="-330200" algn="l" rtl="0">
              <a:spcBef>
                <a:spcPts val="1000"/>
              </a:spcBef>
              <a:spcAft>
                <a:spcPts val="1000"/>
              </a:spcAft>
              <a:buSzPts val="1600"/>
              <a:buChar char="○"/>
            </a:pPr>
            <a:r>
              <a:rPr lang="en" sz="1600"/>
              <a:t>Officially opened on October 26, 2006, on the site of the former Brockton Gas Work</a:t>
            </a:r>
            <a:endParaRPr sz="1600"/>
          </a:p>
        </p:txBody>
      </p:sp>
      <p:pic>
        <p:nvPicPr>
          <p:cNvPr id="287" name="Google Shape;287;p44"/>
          <p:cNvPicPr preferRelativeResize="0"/>
          <p:nvPr/>
        </p:nvPicPr>
        <p:blipFill>
          <a:blip r:embed="rId3">
            <a:alphaModFix/>
          </a:blip>
          <a:stretch>
            <a:fillRect/>
          </a:stretch>
        </p:blipFill>
        <p:spPr>
          <a:xfrm>
            <a:off x="6690975" y="856200"/>
            <a:ext cx="2291149" cy="1718362"/>
          </a:xfrm>
          <a:prstGeom prst="rect">
            <a:avLst/>
          </a:prstGeom>
          <a:noFill/>
          <a:ln>
            <a:noFill/>
          </a:ln>
        </p:spPr>
      </p:pic>
      <p:sp>
        <p:nvSpPr>
          <p:cNvPr id="288" name="Google Shape;288;p44"/>
          <p:cNvSpPr txBox="1"/>
          <p:nvPr/>
        </p:nvSpPr>
        <p:spPr>
          <a:xfrm>
            <a:off x="93425" y="2695125"/>
            <a:ext cx="8846100" cy="2059200"/>
          </a:xfrm>
          <a:prstGeom prst="rect">
            <a:avLst/>
          </a:prstGeom>
          <a:noFill/>
          <a:ln>
            <a:noFill/>
          </a:ln>
        </p:spPr>
        <p:txBody>
          <a:bodyPr spcFirstLastPara="1" wrap="square" lIns="91425" tIns="91425" rIns="91425" bIns="91425" anchor="t" anchorCtr="0">
            <a:noAutofit/>
          </a:bodyPr>
          <a:lstStyle/>
          <a:p>
            <a:pPr marL="914400" lvl="1" indent="-330200" algn="l" rtl="0">
              <a:lnSpc>
                <a:spcPct val="115000"/>
              </a:lnSpc>
              <a:spcBef>
                <a:spcPts val="0"/>
              </a:spcBef>
              <a:spcAft>
                <a:spcPts val="0"/>
              </a:spcAft>
              <a:buClr>
                <a:schemeClr val="dk2"/>
              </a:buClr>
              <a:buSzPts val="1600"/>
              <a:buFont typeface="Open Sans"/>
              <a:buChar char="○"/>
            </a:pPr>
            <a:r>
              <a:rPr lang="en" sz="1600">
                <a:solidFill>
                  <a:schemeClr val="dk2"/>
                </a:solidFill>
                <a:latin typeface="Open Sans"/>
                <a:ea typeface="Open Sans"/>
                <a:cs typeface="Open Sans"/>
                <a:sym typeface="Open Sans"/>
              </a:rPr>
              <a:t>Consists of 1,395 photovoltaic panels on a 3.7-acre site</a:t>
            </a:r>
            <a:endParaRPr sz="1600">
              <a:solidFill>
                <a:schemeClr val="dk2"/>
              </a:solidFill>
              <a:latin typeface="Open Sans"/>
              <a:ea typeface="Open Sans"/>
              <a:cs typeface="Open Sans"/>
              <a:sym typeface="Open Sans"/>
            </a:endParaRPr>
          </a:p>
          <a:p>
            <a:pPr marL="914400" lvl="1" indent="-330200" algn="l" rtl="0">
              <a:lnSpc>
                <a:spcPct val="115000"/>
              </a:lnSpc>
              <a:spcBef>
                <a:spcPts val="1000"/>
              </a:spcBef>
              <a:spcAft>
                <a:spcPts val="0"/>
              </a:spcAft>
              <a:buClr>
                <a:schemeClr val="dk2"/>
              </a:buClr>
              <a:buSzPts val="1600"/>
              <a:buFont typeface="Open Sans"/>
              <a:buChar char="○"/>
            </a:pPr>
            <a:r>
              <a:rPr lang="en" sz="1600">
                <a:solidFill>
                  <a:schemeClr val="dk2"/>
                </a:solidFill>
                <a:latin typeface="Open Sans"/>
                <a:ea typeface="Open Sans"/>
                <a:cs typeface="Open Sans"/>
                <a:sym typeface="Open Sans"/>
              </a:rPr>
              <a:t>Has generated nearly $145,000 in annual revenue for the city, which goes towards paying off the cost to build and maintain the brightfield.</a:t>
            </a:r>
            <a:endParaRPr sz="1600">
              <a:solidFill>
                <a:schemeClr val="dk2"/>
              </a:solidFill>
              <a:latin typeface="Open Sans"/>
              <a:ea typeface="Open Sans"/>
              <a:cs typeface="Open Sans"/>
              <a:sym typeface="Open Sans"/>
            </a:endParaRPr>
          </a:p>
          <a:p>
            <a:pPr marL="1371600" lvl="2" indent="-330200" algn="l" rtl="0">
              <a:lnSpc>
                <a:spcPct val="115000"/>
              </a:lnSpc>
              <a:spcBef>
                <a:spcPts val="1000"/>
              </a:spcBef>
              <a:spcAft>
                <a:spcPts val="0"/>
              </a:spcAft>
              <a:buClr>
                <a:schemeClr val="dk2"/>
              </a:buClr>
              <a:buSzPts val="1600"/>
              <a:buFont typeface="Open Sans"/>
              <a:buChar char="■"/>
            </a:pPr>
            <a:r>
              <a:rPr lang="en" sz="1600">
                <a:solidFill>
                  <a:schemeClr val="dk2"/>
                </a:solidFill>
                <a:latin typeface="Open Sans"/>
                <a:ea typeface="Open Sans"/>
                <a:cs typeface="Open Sans"/>
                <a:sym typeface="Open Sans"/>
              </a:rPr>
              <a:t> It is estimated that the loan will be paid off in full by 2026</a:t>
            </a:r>
            <a:endParaRPr sz="1600">
              <a:solidFill>
                <a:schemeClr val="dk2"/>
              </a:solidFill>
              <a:latin typeface="Open Sans"/>
              <a:ea typeface="Open Sans"/>
              <a:cs typeface="Open Sans"/>
              <a:sym typeface="Open Sans"/>
            </a:endParaRPr>
          </a:p>
          <a:p>
            <a:pPr marL="457200" lvl="0" indent="-330200" algn="l" rtl="0">
              <a:lnSpc>
                <a:spcPct val="115000"/>
              </a:lnSpc>
              <a:spcBef>
                <a:spcPts val="1000"/>
              </a:spcBef>
              <a:spcAft>
                <a:spcPts val="0"/>
              </a:spcAft>
              <a:buClr>
                <a:schemeClr val="dk2"/>
              </a:buClr>
              <a:buSzPts val="1600"/>
              <a:buFont typeface="Open Sans"/>
              <a:buChar char="●"/>
            </a:pPr>
            <a:r>
              <a:rPr lang="en" sz="1600" b="1">
                <a:solidFill>
                  <a:schemeClr val="dk2"/>
                </a:solidFill>
                <a:latin typeface="Open Sans"/>
                <a:ea typeface="Open Sans"/>
                <a:cs typeface="Open Sans"/>
                <a:sym typeface="Open Sans"/>
              </a:rPr>
              <a:t>Affirmative efforts are needed to develop more such examples</a:t>
            </a:r>
            <a:endParaRPr sz="1600" b="1">
              <a:solidFill>
                <a:schemeClr val="dk2"/>
              </a:solidFill>
              <a:latin typeface="Open Sans"/>
              <a:ea typeface="Open Sans"/>
              <a:cs typeface="Open Sans"/>
              <a:sym typeface="Open Sans"/>
            </a:endParaRPr>
          </a:p>
          <a:p>
            <a:pPr marL="0" lvl="0" indent="0" algn="l" rtl="0">
              <a:spcBef>
                <a:spcPts val="1000"/>
              </a:spcBef>
              <a:spcAft>
                <a:spcPts val="0"/>
              </a:spcAft>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45"/>
          <p:cNvSpPr txBox="1">
            <a:spLocks noGrp="1"/>
          </p:cNvSpPr>
          <p:nvPr>
            <p:ph type="title"/>
          </p:nvPr>
        </p:nvSpPr>
        <p:spPr>
          <a:xfrm>
            <a:off x="311700" y="1488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Bringing in Green Jobs</a:t>
            </a:r>
            <a:endParaRPr/>
          </a:p>
          <a:p>
            <a:pPr marL="0" lvl="0" indent="457200" algn="l" rtl="0">
              <a:spcBef>
                <a:spcPts val="0"/>
              </a:spcBef>
              <a:spcAft>
                <a:spcPts val="0"/>
              </a:spcAft>
              <a:buNone/>
            </a:pPr>
            <a:r>
              <a:rPr lang="en" sz="2400"/>
              <a:t>Economic Development</a:t>
            </a:r>
            <a:endParaRPr/>
          </a:p>
          <a:p>
            <a:pPr marL="0" lvl="0" indent="0" algn="l" rtl="0">
              <a:spcBef>
                <a:spcPts val="0"/>
              </a:spcBef>
              <a:spcAft>
                <a:spcPts val="0"/>
              </a:spcAft>
              <a:buNone/>
            </a:pPr>
            <a:endParaRPr sz="2400"/>
          </a:p>
          <a:p>
            <a:pPr marL="0" lvl="0" indent="457200" algn="l" rtl="0">
              <a:spcBef>
                <a:spcPts val="0"/>
              </a:spcBef>
              <a:spcAft>
                <a:spcPts val="0"/>
              </a:spcAft>
              <a:buNone/>
            </a:pPr>
            <a:endParaRPr sz="2400"/>
          </a:p>
          <a:p>
            <a:pPr marL="0" lvl="0" indent="457200" algn="l" rtl="0">
              <a:spcBef>
                <a:spcPts val="0"/>
              </a:spcBef>
              <a:spcAft>
                <a:spcPts val="0"/>
              </a:spcAft>
              <a:buNone/>
            </a:pPr>
            <a:endParaRPr sz="2400"/>
          </a:p>
          <a:p>
            <a:pPr marL="0" lvl="0" indent="457200" algn="l" rtl="0">
              <a:spcBef>
                <a:spcPts val="0"/>
              </a:spcBef>
              <a:spcAft>
                <a:spcPts val="0"/>
              </a:spcAft>
              <a:buNone/>
            </a:pP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94" name="Google Shape;294;p45"/>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Incentivize bringing jobs and economic well-being into low-income areas</a:t>
            </a:r>
            <a:endParaRPr/>
          </a:p>
          <a:p>
            <a:pPr marL="457200" lvl="0" indent="-342900" algn="l" rtl="0">
              <a:spcBef>
                <a:spcPts val="0"/>
              </a:spcBef>
              <a:spcAft>
                <a:spcPts val="0"/>
              </a:spcAft>
              <a:buSzPts val="1800"/>
              <a:buChar char="●"/>
            </a:pPr>
            <a:r>
              <a:rPr lang="en"/>
              <a:t>New Market Tax Credit</a:t>
            </a:r>
            <a:endParaRPr/>
          </a:p>
          <a:p>
            <a:pPr marL="914400" lvl="1" indent="-317500" algn="l" rtl="0">
              <a:spcBef>
                <a:spcPts val="0"/>
              </a:spcBef>
              <a:spcAft>
                <a:spcPts val="0"/>
              </a:spcAft>
              <a:buSzPts val="1400"/>
              <a:buChar char="○"/>
            </a:pPr>
            <a:r>
              <a:rPr lang="en"/>
              <a:t>$8 of private investment for every $1 of federal funding</a:t>
            </a:r>
            <a:endParaRPr/>
          </a:p>
          <a:p>
            <a:pPr marL="914400" lvl="1" indent="-317500" algn="l" rtl="0">
              <a:spcBef>
                <a:spcPts val="0"/>
              </a:spcBef>
              <a:spcAft>
                <a:spcPts val="0"/>
              </a:spcAft>
              <a:buSzPts val="1400"/>
              <a:buChar char="○"/>
            </a:pPr>
            <a:r>
              <a:rPr lang="en"/>
              <a:t>Has helped finance over 5400 businesses</a:t>
            </a:r>
            <a:endParaRPr/>
          </a:p>
          <a:p>
            <a:pPr marL="914400" lvl="1" indent="-317500" algn="l" rtl="0">
              <a:spcBef>
                <a:spcPts val="0"/>
              </a:spcBef>
              <a:spcAft>
                <a:spcPts val="0"/>
              </a:spcAft>
              <a:buSzPts val="1400"/>
              <a:buChar char="○"/>
            </a:pPr>
            <a:r>
              <a:rPr lang="en"/>
              <a:t>New Markets Tax Credit Extension Act of 2017 proposes to extend the program permanently</a:t>
            </a:r>
            <a:endParaRPr/>
          </a:p>
          <a:p>
            <a:pPr marL="914400" lvl="1" indent="-317500" algn="l" rtl="0">
              <a:spcBef>
                <a:spcPts val="0"/>
              </a:spcBef>
              <a:spcAft>
                <a:spcPts val="0"/>
              </a:spcAft>
              <a:buSzPts val="1400"/>
              <a:buChar char="○"/>
            </a:pPr>
            <a:r>
              <a:rPr lang="en"/>
              <a:t>Low-income areas work with Community Development Entities to fund development or real estate projects</a:t>
            </a:r>
            <a:endParaRPr/>
          </a:p>
          <a:p>
            <a:pPr marL="914400" lvl="1" indent="-317500" algn="l" rtl="0">
              <a:spcBef>
                <a:spcPts val="0"/>
              </a:spcBef>
              <a:spcAft>
                <a:spcPts val="0"/>
              </a:spcAft>
              <a:buSzPts val="1400"/>
              <a:buChar char="○"/>
            </a:pPr>
            <a:r>
              <a:rPr lang="en"/>
              <a:t>Investors receive federal tax reduction</a:t>
            </a:r>
            <a:endParaRPr/>
          </a:p>
          <a:p>
            <a:pPr marL="457200" lvl="0" indent="-342900" algn="l" rtl="0">
              <a:spcBef>
                <a:spcPts val="0"/>
              </a:spcBef>
              <a:spcAft>
                <a:spcPts val="0"/>
              </a:spcAft>
              <a:buSzPts val="1800"/>
              <a:buChar char="●"/>
            </a:pPr>
            <a:r>
              <a:rPr lang="en"/>
              <a:t>Tax Cuts and Jobs Act of 2017</a:t>
            </a:r>
            <a:endParaRPr/>
          </a:p>
          <a:p>
            <a:pPr marL="914400" lvl="1" indent="-317500" algn="l" rtl="0">
              <a:spcBef>
                <a:spcPts val="0"/>
              </a:spcBef>
              <a:spcAft>
                <a:spcPts val="0"/>
              </a:spcAft>
              <a:buSzPts val="1400"/>
              <a:buChar char="○"/>
            </a:pPr>
            <a:r>
              <a:rPr lang="en"/>
              <a:t>Incentivizes investment in for-profit projects</a:t>
            </a:r>
            <a:endParaRPr/>
          </a:p>
          <a:p>
            <a:pPr marL="0" lvl="0" indent="0" algn="l" rtl="0">
              <a:spcBef>
                <a:spcPts val="1600"/>
              </a:spcBef>
              <a:spcAft>
                <a:spcPts val="0"/>
              </a:spcAft>
              <a:buNone/>
            </a:pPr>
            <a:endParaRPr/>
          </a:p>
          <a:p>
            <a:pPr marL="914400" lvl="0" indent="0" algn="l" rtl="0">
              <a:spcBef>
                <a:spcPts val="1600"/>
              </a:spcBef>
              <a:spcAft>
                <a:spcPts val="0"/>
              </a:spcAft>
              <a:buNone/>
            </a:pPr>
            <a:endParaRPr/>
          </a:p>
          <a:p>
            <a:pPr marL="914400" lvl="0" indent="0" algn="l" rtl="0">
              <a:spcBef>
                <a:spcPts val="1600"/>
              </a:spcBef>
              <a:spcAft>
                <a:spcPts val="1600"/>
              </a:spcAft>
              <a:buNone/>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Bringing in Green Jobs</a:t>
            </a:r>
            <a:endParaRPr/>
          </a:p>
          <a:p>
            <a:pPr marL="0" lvl="0" indent="457200" algn="l" rtl="0">
              <a:spcBef>
                <a:spcPts val="0"/>
              </a:spcBef>
              <a:spcAft>
                <a:spcPts val="0"/>
              </a:spcAft>
              <a:buClr>
                <a:srgbClr val="000000"/>
              </a:buClr>
              <a:buSzPts val="1100"/>
              <a:buFont typeface="Arial"/>
              <a:buNone/>
            </a:pPr>
            <a:r>
              <a:rPr lang="en" sz="2400"/>
              <a:t>Economic Development</a:t>
            </a:r>
            <a:endParaRPr/>
          </a:p>
        </p:txBody>
      </p:sp>
      <p:sp>
        <p:nvSpPr>
          <p:cNvPr id="300" name="Google Shape;300;p46"/>
          <p:cNvSpPr txBox="1">
            <a:spLocks noGrp="1"/>
          </p:cNvSpPr>
          <p:nvPr>
            <p:ph type="body" idx="1"/>
          </p:nvPr>
        </p:nvSpPr>
        <p:spPr>
          <a:xfrm>
            <a:off x="311700" y="1473825"/>
            <a:ext cx="85206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Transformational Development Initiative</a:t>
            </a:r>
            <a:endParaRPr/>
          </a:p>
          <a:p>
            <a:pPr marL="914400" lvl="1" indent="-317500" algn="l" rtl="0">
              <a:spcBef>
                <a:spcPts val="0"/>
              </a:spcBef>
              <a:spcAft>
                <a:spcPts val="0"/>
              </a:spcAft>
              <a:buSzPts val="1400"/>
              <a:buChar char="○"/>
            </a:pPr>
            <a:r>
              <a:rPr lang="en"/>
              <a:t>Funding for development in “Gateway Cities” of Massachusetts</a:t>
            </a:r>
            <a:endParaRPr/>
          </a:p>
          <a:p>
            <a:pPr marL="914400" lvl="1" indent="-317500" algn="l" rtl="0">
              <a:spcBef>
                <a:spcPts val="0"/>
              </a:spcBef>
              <a:spcAft>
                <a:spcPts val="0"/>
              </a:spcAft>
              <a:buSzPts val="1400"/>
              <a:buChar char="○"/>
            </a:pPr>
            <a:r>
              <a:rPr lang="en"/>
              <a:t>Focuses on community engagement, strategic district focus, and local collaborative partnerships</a:t>
            </a:r>
            <a:endParaRPr/>
          </a:p>
          <a:p>
            <a:pPr marL="914400" lvl="1" indent="-317500" algn="l" rtl="0">
              <a:spcBef>
                <a:spcPts val="0"/>
              </a:spcBef>
              <a:spcAft>
                <a:spcPts val="0"/>
              </a:spcAft>
              <a:buSzPts val="1400"/>
              <a:buChar char="○"/>
            </a:pPr>
            <a:r>
              <a:rPr lang="en"/>
              <a:t>TDI Assistance, Cowork, Fellows, Local</a:t>
            </a:r>
            <a:endParaRPr/>
          </a:p>
          <a:p>
            <a:pPr marL="457200" lvl="0" indent="-342900" algn="l" rtl="0">
              <a:spcBef>
                <a:spcPts val="0"/>
              </a:spcBef>
              <a:spcAft>
                <a:spcPts val="0"/>
              </a:spcAft>
              <a:buSzPts val="1800"/>
              <a:buChar char="●"/>
            </a:pPr>
            <a:r>
              <a:rPr lang="en"/>
              <a:t>Comprehensive and expanding program that should be monitored and repeated</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a:t>Bringing in Green Jobs</a:t>
            </a:r>
            <a:endParaRPr/>
          </a:p>
          <a:p>
            <a:pPr marL="0" lvl="0" indent="457200" algn="l" rtl="0">
              <a:spcBef>
                <a:spcPts val="0"/>
              </a:spcBef>
              <a:spcAft>
                <a:spcPts val="0"/>
              </a:spcAft>
              <a:buClr>
                <a:srgbClr val="000000"/>
              </a:buClr>
              <a:buSzPts val="1100"/>
              <a:buFont typeface="Arial"/>
              <a:buNone/>
            </a:pPr>
            <a:r>
              <a:rPr lang="en" sz="2400"/>
              <a:t>Economic Development</a:t>
            </a:r>
            <a:endParaRPr/>
          </a:p>
        </p:txBody>
      </p:sp>
      <p:sp>
        <p:nvSpPr>
          <p:cNvPr id="306" name="Google Shape;306;p47"/>
          <p:cNvSpPr txBox="1">
            <a:spLocks noGrp="1"/>
          </p:cNvSpPr>
          <p:nvPr>
            <p:ph type="body" idx="1"/>
          </p:nvPr>
        </p:nvSpPr>
        <p:spPr>
          <a:xfrm>
            <a:off x="429625" y="2782625"/>
            <a:ext cx="8580900" cy="16095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p>
          <a:p>
            <a:pPr marL="457200" lvl="0" indent="-342900" algn="l" rtl="0">
              <a:lnSpc>
                <a:spcPct val="115000"/>
              </a:lnSpc>
              <a:spcBef>
                <a:spcPts val="0"/>
              </a:spcBef>
              <a:spcAft>
                <a:spcPts val="0"/>
              </a:spcAft>
              <a:buSzPts val="1800"/>
              <a:buChar char="●"/>
            </a:pPr>
            <a:r>
              <a:rPr lang="en"/>
              <a:t>Competition is intense and barriers to entry exist</a:t>
            </a:r>
            <a:endParaRPr/>
          </a:p>
          <a:p>
            <a:pPr marL="457200" lvl="0" indent="-342900" algn="l" rtl="0">
              <a:lnSpc>
                <a:spcPct val="115000"/>
              </a:lnSpc>
              <a:spcBef>
                <a:spcPts val="0"/>
              </a:spcBef>
              <a:spcAft>
                <a:spcPts val="0"/>
              </a:spcAft>
              <a:buSzPts val="1800"/>
              <a:buChar char="●"/>
            </a:pPr>
            <a:r>
              <a:rPr lang="en"/>
              <a:t>Selection process could include environmental and job allocation concerns</a:t>
            </a:r>
            <a:endParaRPr/>
          </a:p>
          <a:p>
            <a:pPr marL="457200" lvl="0" indent="-342900" algn="l" rtl="0">
              <a:lnSpc>
                <a:spcPct val="115000"/>
              </a:lnSpc>
              <a:spcBef>
                <a:spcPts val="0"/>
              </a:spcBef>
              <a:spcAft>
                <a:spcPts val="0"/>
              </a:spcAft>
              <a:buSzPts val="1800"/>
              <a:buChar char="●"/>
            </a:pPr>
            <a:r>
              <a:rPr lang="en"/>
              <a:t>Increase funding and make accessible</a:t>
            </a:r>
            <a:endParaRPr/>
          </a:p>
        </p:txBody>
      </p:sp>
      <p:pic>
        <p:nvPicPr>
          <p:cNvPr id="307" name="Google Shape;307;p47"/>
          <p:cNvPicPr preferRelativeResize="0"/>
          <p:nvPr/>
        </p:nvPicPr>
        <p:blipFill>
          <a:blip r:embed="rId3">
            <a:alphaModFix/>
          </a:blip>
          <a:stretch>
            <a:fillRect/>
          </a:stretch>
        </p:blipFill>
        <p:spPr>
          <a:xfrm>
            <a:off x="4179675" y="739900"/>
            <a:ext cx="4830826" cy="2286025"/>
          </a:xfrm>
          <a:prstGeom prst="rect">
            <a:avLst/>
          </a:prstGeom>
          <a:noFill/>
          <a:ln>
            <a:noFill/>
          </a:ln>
        </p:spPr>
      </p:pic>
      <p:sp>
        <p:nvSpPr>
          <p:cNvPr id="308" name="Google Shape;308;p47"/>
          <p:cNvSpPr txBox="1">
            <a:spLocks noGrp="1"/>
          </p:cNvSpPr>
          <p:nvPr>
            <p:ph type="body" idx="1"/>
          </p:nvPr>
        </p:nvSpPr>
        <p:spPr>
          <a:xfrm>
            <a:off x="429625" y="1575125"/>
            <a:ext cx="3578100" cy="14508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
              <a:t>Plan for Melnea Hotel, funded by Affirmative Investments and the NMTC in Dudley Square</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8"/>
          <p:cNvSpPr txBox="1">
            <a:spLocks noGrp="1"/>
          </p:cNvSpPr>
          <p:nvPr>
            <p:ph type="title"/>
          </p:nvPr>
        </p:nvSpPr>
        <p:spPr>
          <a:xfrm>
            <a:off x="311700" y="79875"/>
            <a:ext cx="8520600" cy="125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a:t>Bringing in Green Jobs</a:t>
            </a:r>
            <a:endParaRPr/>
          </a:p>
          <a:p>
            <a:pPr marL="0" lvl="0" indent="457200" algn="l" rtl="0">
              <a:spcBef>
                <a:spcPts val="0"/>
              </a:spcBef>
              <a:spcAft>
                <a:spcPts val="0"/>
              </a:spcAft>
              <a:buClr>
                <a:srgbClr val="000000"/>
              </a:buClr>
              <a:buSzPts val="1100"/>
              <a:buFont typeface="Arial"/>
              <a:buNone/>
            </a:pPr>
            <a:r>
              <a:rPr lang="en" sz="2400"/>
              <a:t>Workforce Development</a:t>
            </a:r>
            <a:endParaRPr/>
          </a:p>
        </p:txBody>
      </p:sp>
      <p:sp>
        <p:nvSpPr>
          <p:cNvPr id="314" name="Google Shape;314;p48"/>
          <p:cNvSpPr txBox="1">
            <a:spLocks noGrp="1"/>
          </p:cNvSpPr>
          <p:nvPr>
            <p:ph type="body" idx="1"/>
          </p:nvPr>
        </p:nvSpPr>
        <p:spPr>
          <a:xfrm>
            <a:off x="117600" y="1104675"/>
            <a:ext cx="8714700" cy="3302700"/>
          </a:xfrm>
          <a:prstGeom prst="rect">
            <a:avLst/>
          </a:prstGeom>
        </p:spPr>
        <p:txBody>
          <a:bodyPr spcFirstLastPara="1" wrap="square" lIns="91425" tIns="91425" rIns="91425" bIns="91425" anchor="t" anchorCtr="0">
            <a:noAutofit/>
          </a:bodyPr>
          <a:lstStyle/>
          <a:p>
            <a:pPr marL="457200" marR="0" lvl="0" indent="-330200" algn="l" rtl="0">
              <a:lnSpc>
                <a:spcPct val="115000"/>
              </a:lnSpc>
              <a:spcBef>
                <a:spcPts val="0"/>
              </a:spcBef>
              <a:spcAft>
                <a:spcPts val="0"/>
              </a:spcAft>
              <a:buClr>
                <a:schemeClr val="dk2"/>
              </a:buClr>
              <a:buSzPts val="1600"/>
              <a:buFont typeface="Open Sans"/>
              <a:buChar char="●"/>
            </a:pPr>
            <a:r>
              <a:rPr lang="en" sz="1600"/>
              <a:t>Implement program that targets low income areas by creating partnership between institutions and private companies </a:t>
            </a:r>
            <a:endParaRPr sz="1600"/>
          </a:p>
          <a:p>
            <a:pPr marL="914400" lvl="1" indent="-317500" algn="l" rtl="0">
              <a:spcBef>
                <a:spcPts val="0"/>
              </a:spcBef>
              <a:spcAft>
                <a:spcPts val="0"/>
              </a:spcAft>
              <a:buSzPts val="1400"/>
              <a:buChar char="○"/>
            </a:pPr>
            <a:r>
              <a:rPr lang="en"/>
              <a:t>Goals</a:t>
            </a:r>
            <a:endParaRPr/>
          </a:p>
          <a:p>
            <a:pPr marL="1371600" lvl="2" indent="-304800" algn="l" rtl="0">
              <a:spcBef>
                <a:spcPts val="0"/>
              </a:spcBef>
              <a:spcAft>
                <a:spcPts val="0"/>
              </a:spcAft>
              <a:buSzPts val="1200"/>
              <a:buChar char="■"/>
            </a:pPr>
            <a:r>
              <a:rPr lang="en" sz="1200"/>
              <a:t>Convening employers to inform the public of job expectations</a:t>
            </a:r>
            <a:endParaRPr sz="1200"/>
          </a:p>
          <a:p>
            <a:pPr marL="1371600" lvl="2" indent="-304800" algn="l" rtl="0">
              <a:spcBef>
                <a:spcPts val="0"/>
              </a:spcBef>
              <a:spcAft>
                <a:spcPts val="0"/>
              </a:spcAft>
              <a:buSzPts val="1200"/>
              <a:buChar char="■"/>
            </a:pPr>
            <a:r>
              <a:rPr lang="en" sz="1200"/>
              <a:t>University involvement </a:t>
            </a:r>
            <a:endParaRPr sz="1200"/>
          </a:p>
          <a:p>
            <a:pPr marL="1371600" lvl="2" indent="-304800" algn="l" rtl="0">
              <a:spcBef>
                <a:spcPts val="0"/>
              </a:spcBef>
              <a:spcAft>
                <a:spcPts val="0"/>
              </a:spcAft>
              <a:buSzPts val="1200"/>
              <a:buChar char="■"/>
            </a:pPr>
            <a:r>
              <a:rPr lang="en" sz="1200"/>
              <a:t>Implement Income share agreements (ISA) and Pooling </a:t>
            </a:r>
            <a:endParaRPr sz="1200"/>
          </a:p>
          <a:p>
            <a:pPr marL="1371600" lvl="2" indent="-304800" algn="l" rtl="0">
              <a:spcBef>
                <a:spcPts val="0"/>
              </a:spcBef>
              <a:spcAft>
                <a:spcPts val="0"/>
              </a:spcAft>
              <a:buSzPts val="1200"/>
              <a:buChar char="■"/>
            </a:pPr>
            <a:r>
              <a:rPr lang="en" sz="1200"/>
              <a:t>Include Non-credit Training Programs </a:t>
            </a:r>
            <a:endParaRPr sz="1200"/>
          </a:p>
          <a:p>
            <a:pPr marL="914400" lvl="1" indent="-317500" algn="l" rtl="0">
              <a:spcBef>
                <a:spcPts val="0"/>
              </a:spcBef>
              <a:spcAft>
                <a:spcPts val="0"/>
              </a:spcAft>
              <a:buSzPts val="1400"/>
              <a:buChar char="○"/>
            </a:pPr>
            <a:r>
              <a:rPr lang="en"/>
              <a:t>Benefits: win-win outcome for all </a:t>
            </a:r>
            <a:endParaRPr sz="1400"/>
          </a:p>
          <a:p>
            <a:pPr marL="0" lvl="0" indent="0" algn="l" rtl="0">
              <a:spcBef>
                <a:spcPts val="0"/>
              </a:spcBef>
              <a:spcAft>
                <a:spcPts val="0"/>
              </a:spcAft>
              <a:buNone/>
            </a:pPr>
            <a:endParaRPr/>
          </a:p>
          <a:p>
            <a:pPr marL="0" lvl="0" indent="0" algn="l" rtl="0">
              <a:spcBef>
                <a:spcPts val="0"/>
              </a:spcBef>
              <a:spcAft>
                <a:spcPts val="0"/>
              </a:spcAft>
              <a:buNone/>
            </a:pPr>
            <a:endParaRPr/>
          </a:p>
        </p:txBody>
      </p:sp>
      <p:pic>
        <p:nvPicPr>
          <p:cNvPr id="315" name="Google Shape;315;p48"/>
          <p:cNvPicPr preferRelativeResize="0"/>
          <p:nvPr/>
        </p:nvPicPr>
        <p:blipFill>
          <a:blip r:embed="rId3">
            <a:alphaModFix/>
          </a:blip>
          <a:stretch>
            <a:fillRect/>
          </a:stretch>
        </p:blipFill>
        <p:spPr>
          <a:xfrm>
            <a:off x="304800" y="3205375"/>
            <a:ext cx="2860551" cy="1730526"/>
          </a:xfrm>
          <a:prstGeom prst="rect">
            <a:avLst/>
          </a:prstGeom>
          <a:noFill/>
          <a:ln>
            <a:noFill/>
          </a:ln>
        </p:spPr>
      </p:pic>
      <p:pic>
        <p:nvPicPr>
          <p:cNvPr id="316" name="Google Shape;316;p48"/>
          <p:cNvPicPr preferRelativeResize="0"/>
          <p:nvPr/>
        </p:nvPicPr>
        <p:blipFill>
          <a:blip r:embed="rId4">
            <a:alphaModFix/>
          </a:blip>
          <a:stretch>
            <a:fillRect/>
          </a:stretch>
        </p:blipFill>
        <p:spPr>
          <a:xfrm>
            <a:off x="3233900" y="3129175"/>
            <a:ext cx="3248501" cy="1730514"/>
          </a:xfrm>
          <a:prstGeom prst="rect">
            <a:avLst/>
          </a:prstGeom>
          <a:noFill/>
          <a:ln>
            <a:noFill/>
          </a:ln>
        </p:spPr>
      </p:pic>
      <p:pic>
        <p:nvPicPr>
          <p:cNvPr id="317" name="Google Shape;317;p48"/>
          <p:cNvPicPr preferRelativeResize="0"/>
          <p:nvPr/>
        </p:nvPicPr>
        <p:blipFill>
          <a:blip r:embed="rId5">
            <a:alphaModFix/>
          </a:blip>
          <a:stretch>
            <a:fillRect/>
          </a:stretch>
        </p:blipFill>
        <p:spPr>
          <a:xfrm>
            <a:off x="6398550" y="3033353"/>
            <a:ext cx="2708400" cy="196477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pic>
        <p:nvPicPr>
          <p:cNvPr id="322" name="Google Shape;322;p49"/>
          <p:cNvPicPr preferRelativeResize="0"/>
          <p:nvPr/>
        </p:nvPicPr>
        <p:blipFill rotWithShape="1">
          <a:blip r:embed="rId3">
            <a:alphaModFix/>
          </a:blip>
          <a:srcRect l="4386" r="3269"/>
          <a:stretch/>
        </p:blipFill>
        <p:spPr>
          <a:xfrm>
            <a:off x="0" y="931675"/>
            <a:ext cx="4280124" cy="2803875"/>
          </a:xfrm>
          <a:prstGeom prst="rect">
            <a:avLst/>
          </a:prstGeom>
          <a:noFill/>
          <a:ln>
            <a:noFill/>
          </a:ln>
        </p:spPr>
      </p:pic>
      <p:pic>
        <p:nvPicPr>
          <p:cNvPr id="323" name="Google Shape;323;p49"/>
          <p:cNvPicPr preferRelativeResize="0"/>
          <p:nvPr/>
        </p:nvPicPr>
        <p:blipFill rotWithShape="1">
          <a:blip r:embed="rId4">
            <a:alphaModFix/>
          </a:blip>
          <a:srcRect l="2922"/>
          <a:stretch/>
        </p:blipFill>
        <p:spPr>
          <a:xfrm>
            <a:off x="4415800" y="943375"/>
            <a:ext cx="4728199" cy="259468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328" name="Google Shape;328;p50"/>
          <p:cNvPicPr preferRelativeResize="0"/>
          <p:nvPr/>
        </p:nvPicPr>
        <p:blipFill>
          <a:blip r:embed="rId3">
            <a:alphaModFix/>
          </a:blip>
          <a:stretch>
            <a:fillRect/>
          </a:stretch>
        </p:blipFill>
        <p:spPr>
          <a:xfrm>
            <a:off x="1606650" y="296025"/>
            <a:ext cx="5930700" cy="43023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51"/>
          <p:cNvSpPr txBox="1">
            <a:spLocks noGrp="1"/>
          </p:cNvSpPr>
          <p:nvPr>
            <p:ph type="title"/>
          </p:nvPr>
        </p:nvSpPr>
        <p:spPr>
          <a:xfrm>
            <a:off x="311700" y="34927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Monitoring </a:t>
            </a:r>
            <a:endParaRPr/>
          </a:p>
        </p:txBody>
      </p:sp>
      <p:sp>
        <p:nvSpPr>
          <p:cNvPr id="334" name="Google Shape;334;p51"/>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Community monitoring techniques will allow better estimates of pollution sources and threatened areas </a:t>
            </a:r>
            <a:endParaRPr/>
          </a:p>
          <a:p>
            <a:pPr marL="914400" lvl="1" indent="-317500" algn="l" rtl="0">
              <a:spcBef>
                <a:spcPts val="0"/>
              </a:spcBef>
              <a:spcAft>
                <a:spcPts val="0"/>
              </a:spcAft>
              <a:buSzPts val="1400"/>
              <a:buChar char="○"/>
            </a:pPr>
            <a:r>
              <a:rPr lang="en"/>
              <a:t>Goals</a:t>
            </a:r>
            <a:endParaRPr/>
          </a:p>
          <a:p>
            <a:pPr marL="1371600" lvl="2" indent="-317500" algn="l" rtl="0">
              <a:spcBef>
                <a:spcPts val="0"/>
              </a:spcBef>
              <a:spcAft>
                <a:spcPts val="0"/>
              </a:spcAft>
              <a:buSzPts val="1400"/>
              <a:buChar char="■"/>
            </a:pPr>
            <a:r>
              <a:rPr lang="en"/>
              <a:t>Affordable technology</a:t>
            </a:r>
            <a:endParaRPr/>
          </a:p>
          <a:p>
            <a:pPr marL="1371600" lvl="2" indent="-317500" algn="l" rtl="0">
              <a:spcBef>
                <a:spcPts val="0"/>
              </a:spcBef>
              <a:spcAft>
                <a:spcPts val="0"/>
              </a:spcAft>
              <a:buSzPts val="1400"/>
              <a:buChar char="■"/>
            </a:pPr>
            <a:r>
              <a:rPr lang="en"/>
              <a:t>Expansion on current work</a:t>
            </a:r>
            <a:endParaRPr/>
          </a:p>
          <a:p>
            <a:pPr marL="1371600" lvl="2" indent="-317500" algn="l" rtl="0">
              <a:spcBef>
                <a:spcPts val="0"/>
              </a:spcBef>
              <a:spcAft>
                <a:spcPts val="0"/>
              </a:spcAft>
              <a:buSzPts val="1400"/>
              <a:buChar char="■"/>
            </a:pPr>
            <a:r>
              <a:rPr lang="en"/>
              <a:t>Outlining procedure</a:t>
            </a:r>
            <a:endParaRPr/>
          </a:p>
          <a:p>
            <a:pPr marL="1371600" lvl="2" indent="-317500" algn="l" rtl="0">
              <a:spcBef>
                <a:spcPts val="0"/>
              </a:spcBef>
              <a:spcAft>
                <a:spcPts val="0"/>
              </a:spcAft>
              <a:buSzPts val="1400"/>
              <a:buChar char="■"/>
            </a:pPr>
            <a:r>
              <a:rPr lang="en"/>
              <a:t>Community participation</a:t>
            </a:r>
            <a:endParaRPr/>
          </a:p>
          <a:p>
            <a:pPr marL="457200" lvl="0" indent="-342900" algn="l" rtl="0">
              <a:spcBef>
                <a:spcPts val="0"/>
              </a:spcBef>
              <a:spcAft>
                <a:spcPts val="0"/>
              </a:spcAft>
              <a:buSzPts val="1800"/>
              <a:buChar char="●"/>
            </a:pPr>
            <a:r>
              <a:rPr lang="en"/>
              <a:t>Air, water, soil, and noise monitoring all stand to benefit public health and knowledge of polluting agents</a:t>
            </a:r>
            <a:endParaRPr/>
          </a:p>
          <a:p>
            <a:pPr marL="0" lvl="0" indent="0" algn="l" rtl="0">
              <a:spcBef>
                <a:spcPts val="0"/>
              </a:spcBef>
              <a:spcAft>
                <a:spcPts val="0"/>
              </a:spcAft>
              <a:buNone/>
            </a:pPr>
            <a:endParaRPr/>
          </a:p>
          <a:p>
            <a:pPr marL="0" lvl="0" indent="0" algn="l" rtl="0">
              <a:spcBef>
                <a:spcPts val="0"/>
              </a:spcBef>
              <a:spcAft>
                <a:spcPts val="1600"/>
              </a:spcAft>
              <a:buNone/>
            </a:pP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8"/>
        <p:cNvGrpSpPr/>
        <p:nvPr/>
      </p:nvGrpSpPr>
      <p:grpSpPr>
        <a:xfrm>
          <a:off x="0" y="0"/>
          <a:ext cx="0" cy="0"/>
          <a:chOff x="0" y="0"/>
          <a:chExt cx="0" cy="0"/>
        </a:xfrm>
      </p:grpSpPr>
      <p:sp>
        <p:nvSpPr>
          <p:cNvPr id="339" name="Google Shape;339;p52"/>
          <p:cNvSpPr txBox="1"/>
          <p:nvPr/>
        </p:nvSpPr>
        <p:spPr>
          <a:xfrm>
            <a:off x="6858000" y="597650"/>
            <a:ext cx="1837800" cy="4782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t>1 Monitor for Lead</a:t>
            </a:r>
            <a:endParaRPr b="1"/>
          </a:p>
        </p:txBody>
      </p:sp>
      <p:sp>
        <p:nvSpPr>
          <p:cNvPr id="340" name="Google Shape;340;p52"/>
          <p:cNvSpPr txBox="1"/>
          <p:nvPr/>
        </p:nvSpPr>
        <p:spPr>
          <a:xfrm>
            <a:off x="6703225" y="1535900"/>
            <a:ext cx="1837800" cy="6786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MassDEP graphic</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53"/>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6" name="Google Shape;346;p53"/>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347" name="Google Shape;347;p53"/>
          <p:cNvPicPr preferRelativeResize="0"/>
          <p:nvPr/>
        </p:nvPicPr>
        <p:blipFill>
          <a:blip r:embed="rId3">
            <a:alphaModFix/>
          </a:blip>
          <a:stretch>
            <a:fillRect/>
          </a:stretch>
        </p:blipFill>
        <p:spPr>
          <a:xfrm>
            <a:off x="415334" y="0"/>
            <a:ext cx="8313331" cy="5143500"/>
          </a:xfrm>
          <a:prstGeom prst="rect">
            <a:avLst/>
          </a:prstGeom>
          <a:noFill/>
          <a:ln>
            <a:noFill/>
          </a:ln>
        </p:spPr>
      </p:pic>
      <p:sp>
        <p:nvSpPr>
          <p:cNvPr id="348" name="Google Shape;348;p53"/>
          <p:cNvSpPr txBox="1"/>
          <p:nvPr/>
        </p:nvSpPr>
        <p:spPr>
          <a:xfrm>
            <a:off x="6584175" y="3905275"/>
            <a:ext cx="2012100" cy="11310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https://www.mass.gov/info-details/environmental-justice-communities-in-massachusetts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352"/>
        <p:cNvGrpSpPr/>
        <p:nvPr/>
      </p:nvGrpSpPr>
      <p:grpSpPr>
        <a:xfrm>
          <a:off x="0" y="0"/>
          <a:ext cx="0" cy="0"/>
          <a:chOff x="0" y="0"/>
          <a:chExt cx="0" cy="0"/>
        </a:xfrm>
      </p:grpSpPr>
      <p:sp>
        <p:nvSpPr>
          <p:cNvPr id="353" name="Google Shape;353;p5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4" name="Google Shape;354;p5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355" name="Google Shape;355;p54"/>
          <p:cNvPicPr preferRelativeResize="0"/>
          <p:nvPr/>
        </p:nvPicPr>
        <p:blipFill>
          <a:blip r:embed="rId3">
            <a:alphaModFix/>
          </a:blip>
          <a:stretch>
            <a:fillRect/>
          </a:stretch>
        </p:blipFill>
        <p:spPr>
          <a:xfrm>
            <a:off x="-1" y="0"/>
            <a:ext cx="4043225" cy="5143500"/>
          </a:xfrm>
          <a:prstGeom prst="rect">
            <a:avLst/>
          </a:prstGeom>
          <a:noFill/>
          <a:ln>
            <a:noFill/>
          </a:ln>
        </p:spPr>
      </p:pic>
      <p:pic>
        <p:nvPicPr>
          <p:cNvPr id="356" name="Google Shape;356;p54"/>
          <p:cNvPicPr preferRelativeResize="0"/>
          <p:nvPr/>
        </p:nvPicPr>
        <p:blipFill>
          <a:blip r:embed="rId4">
            <a:alphaModFix/>
          </a:blip>
          <a:stretch>
            <a:fillRect/>
          </a:stretch>
        </p:blipFill>
        <p:spPr>
          <a:xfrm>
            <a:off x="4109500" y="0"/>
            <a:ext cx="5034499" cy="2797100"/>
          </a:xfrm>
          <a:prstGeom prst="rect">
            <a:avLst/>
          </a:prstGeom>
          <a:noFill/>
          <a:ln>
            <a:noFill/>
          </a:ln>
        </p:spPr>
      </p:pic>
      <p:pic>
        <p:nvPicPr>
          <p:cNvPr id="357" name="Google Shape;357;p54"/>
          <p:cNvPicPr preferRelativeResize="0"/>
          <p:nvPr/>
        </p:nvPicPr>
        <p:blipFill>
          <a:blip r:embed="rId5">
            <a:alphaModFix/>
          </a:blip>
          <a:stretch>
            <a:fillRect/>
          </a:stretch>
        </p:blipFill>
        <p:spPr>
          <a:xfrm>
            <a:off x="4147390" y="2797100"/>
            <a:ext cx="4958723" cy="2346400"/>
          </a:xfrm>
          <a:prstGeom prst="rect">
            <a:avLst/>
          </a:prstGeom>
          <a:noFill/>
          <a:ln>
            <a:noFill/>
          </a:ln>
        </p:spPr>
      </p:pic>
      <p:sp>
        <p:nvSpPr>
          <p:cNvPr id="358" name="Google Shape;358;p54"/>
          <p:cNvSpPr txBox="1"/>
          <p:nvPr/>
        </p:nvSpPr>
        <p:spPr>
          <a:xfrm>
            <a:off x="2049525" y="3671125"/>
            <a:ext cx="1554000" cy="5631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From EPA NEPIS page</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5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Monitoring</a:t>
            </a:r>
            <a:endParaRPr/>
          </a:p>
        </p:txBody>
      </p:sp>
      <p:sp>
        <p:nvSpPr>
          <p:cNvPr id="364" name="Google Shape;364;p55"/>
          <p:cNvSpPr txBox="1">
            <a:spLocks noGrp="1"/>
          </p:cNvSpPr>
          <p:nvPr>
            <p:ph type="body" idx="1"/>
          </p:nvPr>
        </p:nvSpPr>
        <p:spPr>
          <a:xfrm>
            <a:off x="311700" y="1266325"/>
            <a:ext cx="8713200" cy="33027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
              <a:t>People living below the poverty line have 35% higher burden from PM emissions than the rest of the US population (Willis 2018)</a:t>
            </a:r>
            <a:endParaRPr/>
          </a:p>
          <a:p>
            <a:pPr marL="914400" lvl="1" indent="-317500" algn="l" rtl="0">
              <a:lnSpc>
                <a:spcPct val="115000"/>
              </a:lnSpc>
              <a:spcBef>
                <a:spcPts val="0"/>
              </a:spcBef>
              <a:spcAft>
                <a:spcPts val="0"/>
              </a:spcAft>
              <a:buSzPts val="1400"/>
              <a:buChar char="○"/>
            </a:pPr>
            <a:r>
              <a:rPr lang="en"/>
              <a:t>Non-white populations have 28% higher chance of health burdens, especially due to particulate matter pollution (Willis 2018)</a:t>
            </a:r>
            <a:endParaRPr/>
          </a:p>
          <a:p>
            <a:pPr marL="457200" lvl="0" indent="-342900" algn="l" rtl="0">
              <a:lnSpc>
                <a:spcPct val="115000"/>
              </a:lnSpc>
              <a:spcBef>
                <a:spcPts val="0"/>
              </a:spcBef>
              <a:spcAft>
                <a:spcPts val="0"/>
              </a:spcAft>
              <a:buSzPts val="1800"/>
              <a:buChar char="●"/>
            </a:pPr>
            <a:r>
              <a:rPr lang="en"/>
              <a:t>Asthma is more prevalent in low income communities (Pacheco et al. 2014)</a:t>
            </a:r>
            <a:endParaRPr/>
          </a:p>
          <a:p>
            <a:pPr marL="457200" lvl="0" indent="-342900" algn="l" rtl="0">
              <a:lnSpc>
                <a:spcPct val="115000"/>
              </a:lnSpc>
              <a:spcBef>
                <a:spcPts val="0"/>
              </a:spcBef>
              <a:spcAft>
                <a:spcPts val="0"/>
              </a:spcAft>
              <a:buSzPts val="1800"/>
              <a:buChar char="●"/>
            </a:pPr>
            <a:r>
              <a:rPr lang="en"/>
              <a:t>Monitoring can identify causes</a:t>
            </a:r>
            <a:endParaRPr/>
          </a:p>
          <a:p>
            <a:pPr marL="457200" lvl="0" indent="-342900" algn="l" rtl="0">
              <a:lnSpc>
                <a:spcPct val="115000"/>
              </a:lnSpc>
              <a:spcBef>
                <a:spcPts val="0"/>
              </a:spcBef>
              <a:spcAft>
                <a:spcPts val="0"/>
              </a:spcAft>
              <a:buSzPts val="1800"/>
              <a:buChar char="●"/>
            </a:pPr>
            <a:r>
              <a:rPr lang="en"/>
              <a:t>EPA has provided guidelines for monitoring</a:t>
            </a:r>
            <a:endParaRPr/>
          </a:p>
          <a:p>
            <a:pPr marL="914400" lvl="1" indent="-317500" algn="l" rtl="0">
              <a:lnSpc>
                <a:spcPct val="115000"/>
              </a:lnSpc>
              <a:spcBef>
                <a:spcPts val="0"/>
              </a:spcBef>
              <a:spcAft>
                <a:spcPts val="0"/>
              </a:spcAft>
              <a:buSzPts val="1400"/>
              <a:buChar char="○"/>
            </a:pPr>
            <a:r>
              <a:rPr lang="en"/>
              <a:t>Demonstrates expectation of community work</a:t>
            </a:r>
            <a:endParaRPr/>
          </a:p>
          <a:p>
            <a:pPr marL="914400" lvl="1" indent="-317500" algn="l" rtl="0">
              <a:lnSpc>
                <a:spcPct val="115000"/>
              </a:lnSpc>
              <a:spcBef>
                <a:spcPts val="0"/>
              </a:spcBef>
              <a:spcAft>
                <a:spcPts val="0"/>
              </a:spcAft>
              <a:buSzPts val="1400"/>
              <a:buChar char="○"/>
            </a:pPr>
            <a:r>
              <a:rPr lang="en" sz="1400"/>
              <a:t>Consult experts</a:t>
            </a:r>
            <a:endParaRPr sz="1400"/>
          </a:p>
          <a:p>
            <a:pPr marL="914400" lvl="1" indent="-317500" algn="l" rtl="0">
              <a:lnSpc>
                <a:spcPct val="115000"/>
              </a:lnSpc>
              <a:spcBef>
                <a:spcPts val="0"/>
              </a:spcBef>
              <a:spcAft>
                <a:spcPts val="0"/>
              </a:spcAft>
              <a:buSzPts val="1400"/>
              <a:buChar char="○"/>
            </a:pPr>
            <a:r>
              <a:rPr lang="en" sz="1400"/>
              <a:t>Repeat trials</a:t>
            </a:r>
            <a:endParaRPr sz="1400"/>
          </a:p>
          <a:p>
            <a:pPr marL="914400" lvl="1" indent="-317500" algn="l" rtl="0">
              <a:lnSpc>
                <a:spcPct val="115000"/>
              </a:lnSpc>
              <a:spcBef>
                <a:spcPts val="0"/>
              </a:spcBef>
              <a:spcAft>
                <a:spcPts val="0"/>
              </a:spcAft>
              <a:buSzPts val="1400"/>
              <a:buChar char="○"/>
            </a:pPr>
            <a:r>
              <a:rPr lang="en" sz="1400"/>
              <a:t>Follow up with more accurate methods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56"/>
          <p:cNvSpPr txBox="1">
            <a:spLocks noGrp="1"/>
          </p:cNvSpPr>
          <p:nvPr>
            <p:ph type="title"/>
          </p:nvPr>
        </p:nvSpPr>
        <p:spPr>
          <a:xfrm>
            <a:off x="311700" y="29455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Monitoring</a:t>
            </a:r>
            <a:endParaRPr/>
          </a:p>
        </p:txBody>
      </p:sp>
      <p:sp>
        <p:nvSpPr>
          <p:cNvPr id="370" name="Google Shape;370;p56"/>
          <p:cNvSpPr txBox="1">
            <a:spLocks noGrp="1"/>
          </p:cNvSpPr>
          <p:nvPr>
            <p:ph type="body" idx="1"/>
          </p:nvPr>
        </p:nvSpPr>
        <p:spPr>
          <a:xfrm>
            <a:off x="311700" y="1001950"/>
            <a:ext cx="8520600" cy="38682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
              <a:t>Water and Soil Monitoring</a:t>
            </a:r>
            <a:endParaRPr/>
          </a:p>
          <a:p>
            <a:pPr marL="914400" lvl="1" indent="-317500" algn="l" rtl="0">
              <a:lnSpc>
                <a:spcPct val="115000"/>
              </a:lnSpc>
              <a:spcBef>
                <a:spcPts val="0"/>
              </a:spcBef>
              <a:spcAft>
                <a:spcPts val="0"/>
              </a:spcAft>
              <a:buSzPts val="1400"/>
              <a:buChar char="○"/>
            </a:pPr>
            <a:r>
              <a:rPr lang="en"/>
              <a:t>Extension programs </a:t>
            </a:r>
            <a:endParaRPr/>
          </a:p>
          <a:p>
            <a:pPr marL="914400" lvl="1" indent="-317500" algn="l" rtl="0">
              <a:lnSpc>
                <a:spcPct val="115000"/>
              </a:lnSpc>
              <a:spcBef>
                <a:spcPts val="0"/>
              </a:spcBef>
              <a:spcAft>
                <a:spcPts val="0"/>
              </a:spcAft>
              <a:buSzPts val="1400"/>
              <a:buChar char="○"/>
            </a:pPr>
            <a:r>
              <a:rPr lang="en"/>
              <a:t>Mass DEP</a:t>
            </a:r>
            <a:endParaRPr/>
          </a:p>
          <a:p>
            <a:pPr marL="914400" lvl="1" indent="-317500" algn="l" rtl="0">
              <a:lnSpc>
                <a:spcPct val="115000"/>
              </a:lnSpc>
              <a:spcBef>
                <a:spcPts val="0"/>
              </a:spcBef>
              <a:spcAft>
                <a:spcPts val="0"/>
              </a:spcAft>
              <a:buSzPts val="1400"/>
              <a:buChar char="○"/>
            </a:pPr>
            <a:r>
              <a:rPr lang="en"/>
              <a:t>Affordable and necessary</a:t>
            </a:r>
            <a:endParaRPr/>
          </a:p>
          <a:p>
            <a:pPr marL="457200" lvl="0" indent="-342900" algn="l" rtl="0">
              <a:lnSpc>
                <a:spcPct val="115000"/>
              </a:lnSpc>
              <a:spcBef>
                <a:spcPts val="0"/>
              </a:spcBef>
              <a:spcAft>
                <a:spcPts val="0"/>
              </a:spcAft>
              <a:buSzPts val="1800"/>
              <a:buChar char="●"/>
            </a:pPr>
            <a:r>
              <a:rPr lang="en"/>
              <a:t>Soil </a:t>
            </a:r>
            <a:endParaRPr/>
          </a:p>
          <a:p>
            <a:pPr marL="914400" lvl="1" indent="-317500" algn="l" rtl="0">
              <a:lnSpc>
                <a:spcPct val="115000"/>
              </a:lnSpc>
              <a:spcBef>
                <a:spcPts val="0"/>
              </a:spcBef>
              <a:spcAft>
                <a:spcPts val="0"/>
              </a:spcAft>
              <a:buSzPts val="1400"/>
              <a:buChar char="○"/>
            </a:pPr>
            <a:r>
              <a:rPr lang="en"/>
              <a:t>Plants, such as sunflowers, radishes, poplar and willow trees remove contaminants in the soil </a:t>
            </a:r>
            <a:endParaRPr/>
          </a:p>
          <a:p>
            <a:pPr marL="914400" lvl="1" indent="-317500" algn="l" rtl="0">
              <a:lnSpc>
                <a:spcPct val="115000"/>
              </a:lnSpc>
              <a:spcBef>
                <a:spcPts val="0"/>
              </a:spcBef>
              <a:spcAft>
                <a:spcPts val="0"/>
              </a:spcAft>
              <a:buSzPts val="1400"/>
              <a:buChar char="○"/>
            </a:pPr>
            <a:r>
              <a:rPr lang="en"/>
              <a:t>Lead can affect root crops and hinder urban gardening </a:t>
            </a:r>
            <a:endParaRPr/>
          </a:p>
          <a:p>
            <a:pPr marL="914400" lvl="1" indent="-317500" algn="l" rtl="0">
              <a:lnSpc>
                <a:spcPct val="115000"/>
              </a:lnSpc>
              <a:spcBef>
                <a:spcPts val="0"/>
              </a:spcBef>
              <a:spcAft>
                <a:spcPts val="0"/>
              </a:spcAft>
              <a:buSzPts val="1400"/>
              <a:buChar char="○"/>
            </a:pPr>
            <a:r>
              <a:rPr lang="en"/>
              <a:t>Phytostabilization: Composting can remove lead to an extent (Blaustein 2017)</a:t>
            </a:r>
            <a:endParaRPr/>
          </a:p>
          <a:p>
            <a:pPr marL="457200" lvl="0" indent="-342900" algn="l" rtl="0">
              <a:lnSpc>
                <a:spcPct val="115000"/>
              </a:lnSpc>
              <a:spcBef>
                <a:spcPts val="0"/>
              </a:spcBef>
              <a:spcAft>
                <a:spcPts val="0"/>
              </a:spcAft>
              <a:buSzPts val="1800"/>
              <a:buChar char="●"/>
            </a:pPr>
            <a:r>
              <a:rPr lang="en"/>
              <a:t>Noise Monitoring</a:t>
            </a:r>
            <a:endParaRPr/>
          </a:p>
          <a:p>
            <a:pPr marL="914400" lvl="1" indent="-317500" algn="l" rtl="0">
              <a:lnSpc>
                <a:spcPct val="115000"/>
              </a:lnSpc>
              <a:spcBef>
                <a:spcPts val="0"/>
              </a:spcBef>
              <a:spcAft>
                <a:spcPts val="0"/>
              </a:spcAft>
              <a:buSzPts val="1400"/>
              <a:buChar char="○"/>
            </a:pPr>
            <a:r>
              <a:rPr lang="en"/>
              <a:t>Annoyance and Public Health</a:t>
            </a:r>
            <a:endParaRPr/>
          </a:p>
          <a:p>
            <a:pPr marL="914400" lvl="1" indent="-317500" algn="l" rtl="0">
              <a:lnSpc>
                <a:spcPct val="115000"/>
              </a:lnSpc>
              <a:spcBef>
                <a:spcPts val="0"/>
              </a:spcBef>
              <a:spcAft>
                <a:spcPts val="0"/>
              </a:spcAft>
              <a:buSzPts val="1400"/>
              <a:buChar char="○"/>
            </a:pPr>
            <a:r>
              <a:rPr lang="en"/>
              <a:t>Mounting evidence of other health effects including higher incidence of stroke and other cardiovascular effects (Munzel et al 2014)</a:t>
            </a:r>
            <a:endParaRPr/>
          </a:p>
          <a:p>
            <a:pPr marL="914400" lvl="1" indent="-317500" algn="l" rtl="0">
              <a:lnSpc>
                <a:spcPct val="115000"/>
              </a:lnSpc>
              <a:spcBef>
                <a:spcPts val="0"/>
              </a:spcBef>
              <a:spcAft>
                <a:spcPts val="0"/>
              </a:spcAft>
              <a:buSzPts val="1400"/>
              <a:buChar char="○"/>
            </a:pPr>
            <a:r>
              <a:rPr lang="en"/>
              <a:t>NIOSH App</a:t>
            </a:r>
            <a:endParaRPr/>
          </a:p>
          <a:p>
            <a:pPr marL="0" lvl="0" indent="0" algn="l" rtl="0">
              <a:spcBef>
                <a:spcPts val="0"/>
              </a:spcBef>
              <a:spcAft>
                <a:spcPts val="0"/>
              </a:spcAft>
              <a:buNone/>
            </a:pPr>
            <a:endParaRPr/>
          </a:p>
          <a:p>
            <a:pPr marL="0" lvl="0" indent="0" algn="l" rtl="0">
              <a:spcBef>
                <a:spcPts val="0"/>
              </a:spcBef>
              <a:spcAft>
                <a:spcPts val="1600"/>
              </a:spcAft>
              <a:buNone/>
            </a:pP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5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6" name="Google Shape;376;p57"/>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377" name="Google Shape;377;p57"/>
          <p:cNvPicPr preferRelativeResize="0"/>
          <p:nvPr/>
        </p:nvPicPr>
        <p:blipFill>
          <a:blip r:embed="rId3">
            <a:alphaModFix/>
          </a:blip>
          <a:stretch>
            <a:fillRect/>
          </a:stretch>
        </p:blipFill>
        <p:spPr>
          <a:xfrm>
            <a:off x="3922494" y="0"/>
            <a:ext cx="5221506" cy="3302700"/>
          </a:xfrm>
          <a:prstGeom prst="rect">
            <a:avLst/>
          </a:prstGeom>
          <a:noFill/>
          <a:ln>
            <a:noFill/>
          </a:ln>
        </p:spPr>
      </p:pic>
      <p:pic>
        <p:nvPicPr>
          <p:cNvPr id="378" name="Google Shape;378;p57"/>
          <p:cNvPicPr preferRelativeResize="0"/>
          <p:nvPr/>
        </p:nvPicPr>
        <p:blipFill>
          <a:blip r:embed="rId4">
            <a:alphaModFix/>
          </a:blip>
          <a:stretch>
            <a:fillRect/>
          </a:stretch>
        </p:blipFill>
        <p:spPr>
          <a:xfrm>
            <a:off x="0" y="0"/>
            <a:ext cx="4241575" cy="2868701"/>
          </a:xfrm>
          <a:prstGeom prst="rect">
            <a:avLst/>
          </a:prstGeom>
          <a:noFill/>
          <a:ln>
            <a:noFill/>
          </a:ln>
        </p:spPr>
      </p:pic>
      <p:pic>
        <p:nvPicPr>
          <p:cNvPr id="379" name="Google Shape;379;p57"/>
          <p:cNvPicPr preferRelativeResize="0"/>
          <p:nvPr/>
        </p:nvPicPr>
        <p:blipFill>
          <a:blip r:embed="rId5">
            <a:alphaModFix/>
          </a:blip>
          <a:stretch>
            <a:fillRect/>
          </a:stretch>
        </p:blipFill>
        <p:spPr>
          <a:xfrm>
            <a:off x="0" y="2418750"/>
            <a:ext cx="1863033" cy="2724749"/>
          </a:xfrm>
          <a:prstGeom prst="rect">
            <a:avLst/>
          </a:prstGeom>
          <a:noFill/>
          <a:ln>
            <a:noFill/>
          </a:ln>
        </p:spPr>
      </p:pic>
      <p:pic>
        <p:nvPicPr>
          <p:cNvPr id="380" name="Google Shape;380;p57"/>
          <p:cNvPicPr preferRelativeResize="0"/>
          <p:nvPr/>
        </p:nvPicPr>
        <p:blipFill>
          <a:blip r:embed="rId6">
            <a:alphaModFix/>
          </a:blip>
          <a:stretch>
            <a:fillRect/>
          </a:stretch>
        </p:blipFill>
        <p:spPr>
          <a:xfrm>
            <a:off x="1755876" y="2868697"/>
            <a:ext cx="7280975" cy="2400453"/>
          </a:xfrm>
          <a:prstGeom prst="rect">
            <a:avLst/>
          </a:prstGeom>
          <a:noFill/>
          <a:ln>
            <a:noFill/>
          </a:ln>
        </p:spPr>
      </p:pic>
      <p:sp>
        <p:nvSpPr>
          <p:cNvPr id="381" name="Google Shape;381;p57"/>
          <p:cNvSpPr txBox="1"/>
          <p:nvPr/>
        </p:nvSpPr>
        <p:spPr>
          <a:xfrm>
            <a:off x="7507500" y="3930600"/>
            <a:ext cx="1636500" cy="121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CO2, PM 2.5, VOC, Ozone, Carbon Monoxide, Nitrous Oxide</a:t>
            </a:r>
            <a:endParaRPr/>
          </a:p>
          <a:p>
            <a:pPr marL="0" lvl="0" indent="0" algn="l" rtl="0">
              <a:spcBef>
                <a:spcPts val="0"/>
              </a:spcBef>
              <a:spcAft>
                <a:spcPts val="0"/>
              </a:spcAft>
              <a:buNone/>
            </a:pPr>
            <a:r>
              <a:rPr lang="en"/>
              <a:t>uHooair.com</a:t>
            </a:r>
            <a:endParaRPr/>
          </a:p>
        </p:txBody>
      </p:sp>
      <p:sp>
        <p:nvSpPr>
          <p:cNvPr id="382" name="Google Shape;382;p57"/>
          <p:cNvSpPr txBox="1"/>
          <p:nvPr/>
        </p:nvSpPr>
        <p:spPr>
          <a:xfrm>
            <a:off x="2623450" y="816000"/>
            <a:ext cx="1863000" cy="99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Temtop, Foobot, Data Logging VOC Meter all available on Amazon</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5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History and Future Directions</a:t>
            </a:r>
            <a:endParaRPr/>
          </a:p>
        </p:txBody>
      </p:sp>
      <p:sp>
        <p:nvSpPr>
          <p:cNvPr id="388" name="Google Shape;388;p58"/>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EPA Community Toxics Monitoring Project</a:t>
            </a:r>
            <a:endParaRPr/>
          </a:p>
          <a:p>
            <a:pPr marL="914400" lvl="1" indent="-317500" algn="l" rtl="0">
              <a:spcBef>
                <a:spcPts val="0"/>
              </a:spcBef>
              <a:spcAft>
                <a:spcPts val="0"/>
              </a:spcAft>
              <a:buSzPts val="1400"/>
              <a:buChar char="○"/>
            </a:pPr>
            <a:r>
              <a:rPr lang="en"/>
              <a:t>Ended in 2013</a:t>
            </a:r>
            <a:endParaRPr/>
          </a:p>
          <a:p>
            <a:pPr marL="914400" lvl="1" indent="-317500" algn="l" rtl="0">
              <a:spcBef>
                <a:spcPts val="0"/>
              </a:spcBef>
              <a:spcAft>
                <a:spcPts val="0"/>
              </a:spcAft>
              <a:buSzPts val="1400"/>
              <a:buChar char="○"/>
            </a:pPr>
            <a:r>
              <a:rPr lang="en"/>
              <a:t>Gave grants to communities</a:t>
            </a:r>
            <a:endParaRPr/>
          </a:p>
          <a:p>
            <a:pPr marL="914400" lvl="1" indent="-317500" algn="l" rtl="0">
              <a:spcBef>
                <a:spcPts val="0"/>
              </a:spcBef>
              <a:spcAft>
                <a:spcPts val="0"/>
              </a:spcAft>
              <a:buSzPts val="1400"/>
              <a:buChar char="○"/>
            </a:pPr>
            <a:r>
              <a:rPr lang="en"/>
              <a:t>Identified sources</a:t>
            </a:r>
            <a:endParaRPr/>
          </a:p>
          <a:p>
            <a:pPr marL="457200" lvl="0" indent="-342900" algn="l" rtl="0">
              <a:spcBef>
                <a:spcPts val="0"/>
              </a:spcBef>
              <a:spcAft>
                <a:spcPts val="0"/>
              </a:spcAft>
              <a:buSzPts val="1800"/>
              <a:buChar char="●"/>
            </a:pPr>
            <a:r>
              <a:rPr lang="en"/>
              <a:t>Technology will improve and become more affordable and accessible</a:t>
            </a:r>
            <a:endParaRPr/>
          </a:p>
          <a:p>
            <a:pPr marL="457200" lvl="0" indent="-342900" algn="l" rtl="0">
              <a:spcBef>
                <a:spcPts val="0"/>
              </a:spcBef>
              <a:spcAft>
                <a:spcPts val="0"/>
              </a:spcAft>
              <a:buSzPts val="1800"/>
              <a:buChar char="●"/>
            </a:pPr>
            <a:r>
              <a:rPr lang="en"/>
              <a:t>Process will happen more quickly if demand increases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59"/>
          <p:cNvSpPr txBox="1">
            <a:spLocks noGrp="1"/>
          </p:cNvSpPr>
          <p:nvPr>
            <p:ph type="title"/>
          </p:nvPr>
        </p:nvSpPr>
        <p:spPr>
          <a:xfrm>
            <a:off x="311700" y="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Civic Engagement: What is it?</a:t>
            </a:r>
            <a:endParaRPr sz="1000"/>
          </a:p>
        </p:txBody>
      </p:sp>
      <p:sp>
        <p:nvSpPr>
          <p:cNvPr id="394" name="Google Shape;394;p59"/>
          <p:cNvSpPr txBox="1">
            <a:spLocks noGrp="1"/>
          </p:cNvSpPr>
          <p:nvPr>
            <p:ph type="body" idx="1"/>
          </p:nvPr>
        </p:nvSpPr>
        <p:spPr>
          <a:xfrm>
            <a:off x="311700" y="707400"/>
            <a:ext cx="8716800" cy="42405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Without involvement of community members, harder to gather support to perform projects involving monitoring, urban greening</a:t>
            </a:r>
            <a:endParaRPr/>
          </a:p>
          <a:p>
            <a:pPr marL="457200" lvl="0" indent="-342900" algn="l" rtl="0">
              <a:spcBef>
                <a:spcPts val="0"/>
              </a:spcBef>
              <a:spcAft>
                <a:spcPts val="0"/>
              </a:spcAft>
              <a:buSzPts val="1800"/>
              <a:buChar char="●"/>
            </a:pPr>
            <a:r>
              <a:rPr lang="en"/>
              <a:t>Community members must be informed about local government, be empowered to ask questions </a:t>
            </a:r>
            <a:endParaRPr/>
          </a:p>
          <a:p>
            <a:pPr marL="457200" lvl="0" indent="-342900" algn="l" rtl="0">
              <a:spcBef>
                <a:spcPts val="0"/>
              </a:spcBef>
              <a:spcAft>
                <a:spcPts val="0"/>
              </a:spcAft>
              <a:buSzPts val="1800"/>
              <a:buChar char="●"/>
            </a:pPr>
            <a:r>
              <a:rPr lang="en"/>
              <a:t>Goal: Participation of group or individual to address issues of public concern, promote quality of community</a:t>
            </a:r>
            <a:endParaRPr/>
          </a:p>
          <a:p>
            <a:pPr marL="457200" lvl="0" indent="0" algn="l" rtl="0">
              <a:spcBef>
                <a:spcPts val="1600"/>
              </a:spcBef>
              <a:spcAft>
                <a:spcPts val="1600"/>
              </a:spcAft>
              <a:buNone/>
            </a:pPr>
            <a:endParaRPr/>
          </a:p>
        </p:txBody>
      </p:sp>
      <p:pic>
        <p:nvPicPr>
          <p:cNvPr id="395" name="Google Shape;395;p59" descr="See the source image">
            <a:hlinkClick r:id="rId3"/>
          </p:cNvPr>
          <p:cNvPicPr preferRelativeResize="0"/>
          <p:nvPr/>
        </p:nvPicPr>
        <p:blipFill>
          <a:blip r:embed="rId4">
            <a:alphaModFix/>
          </a:blip>
          <a:stretch>
            <a:fillRect/>
          </a:stretch>
        </p:blipFill>
        <p:spPr>
          <a:xfrm>
            <a:off x="5297076" y="2430100"/>
            <a:ext cx="3092850" cy="24417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60"/>
          <p:cNvSpPr txBox="1">
            <a:spLocks noGrp="1"/>
          </p:cNvSpPr>
          <p:nvPr>
            <p:ph type="title"/>
          </p:nvPr>
        </p:nvSpPr>
        <p:spPr>
          <a:xfrm>
            <a:off x="311700" y="1167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Civic Engagement: What can Cities do?</a:t>
            </a:r>
            <a:endParaRPr/>
          </a:p>
        </p:txBody>
      </p:sp>
      <p:sp>
        <p:nvSpPr>
          <p:cNvPr id="401" name="Google Shape;401;p60"/>
          <p:cNvSpPr txBox="1">
            <a:spLocks noGrp="1"/>
          </p:cNvSpPr>
          <p:nvPr>
            <p:ph type="body" idx="1"/>
          </p:nvPr>
        </p:nvSpPr>
        <p:spPr>
          <a:xfrm>
            <a:off x="311700" y="741025"/>
            <a:ext cx="8520600" cy="4128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b="1" i="1">
                <a:solidFill>
                  <a:schemeClr val="accent1"/>
                </a:solidFill>
              </a:rPr>
              <a:t>Engage </a:t>
            </a:r>
            <a:r>
              <a:rPr lang="en"/>
              <a:t>with all races, ethnicities, ages, etc. brings everyone in communities together to enforce positive change</a:t>
            </a:r>
            <a:endParaRPr/>
          </a:p>
          <a:p>
            <a:pPr marL="457200" lvl="0" indent="-342900" algn="l" rtl="0">
              <a:spcBef>
                <a:spcPts val="0"/>
              </a:spcBef>
              <a:spcAft>
                <a:spcPts val="0"/>
              </a:spcAft>
              <a:buSzPts val="1800"/>
              <a:buChar char="●"/>
            </a:pPr>
            <a:r>
              <a:rPr lang="en"/>
              <a:t>Find </a:t>
            </a:r>
            <a:r>
              <a:rPr lang="en" b="1" i="1">
                <a:solidFill>
                  <a:schemeClr val="accent1"/>
                </a:solidFill>
              </a:rPr>
              <a:t>community representatives</a:t>
            </a:r>
            <a:r>
              <a:rPr lang="en"/>
              <a:t> trusted to constructively and proactively inform citizens about any issue related to their health and the health of the environment</a:t>
            </a:r>
            <a:endParaRPr/>
          </a:p>
          <a:p>
            <a:pPr marL="457200" lvl="0" indent="-342900" algn="l" rtl="0">
              <a:spcBef>
                <a:spcPts val="0"/>
              </a:spcBef>
              <a:spcAft>
                <a:spcPts val="0"/>
              </a:spcAft>
              <a:buSzPts val="1800"/>
              <a:buChar char="●"/>
            </a:pPr>
            <a:r>
              <a:rPr lang="en"/>
              <a:t>Make all outreach information </a:t>
            </a:r>
            <a:r>
              <a:rPr lang="en" b="1" i="1">
                <a:solidFill>
                  <a:schemeClr val="accent1"/>
                </a:solidFill>
              </a:rPr>
              <a:t>multilingual </a:t>
            </a:r>
            <a:r>
              <a:rPr lang="en"/>
              <a:t>and provide translators at public forums</a:t>
            </a:r>
            <a:endParaRPr/>
          </a:p>
          <a:p>
            <a:pPr marL="457200" lvl="0" indent="0" algn="l" rtl="0">
              <a:spcBef>
                <a:spcPts val="0"/>
              </a:spcBef>
              <a:spcAft>
                <a:spcPts val="0"/>
              </a:spcAft>
              <a:buNone/>
            </a:pPr>
            <a:endParaRPr/>
          </a:p>
        </p:txBody>
      </p:sp>
      <p:pic>
        <p:nvPicPr>
          <p:cNvPr id="402" name="Google Shape;402;p60" descr="See the source image">
            <a:hlinkClick r:id="rId3"/>
          </p:cNvPr>
          <p:cNvPicPr preferRelativeResize="0"/>
          <p:nvPr/>
        </p:nvPicPr>
        <p:blipFill>
          <a:blip r:embed="rId4">
            <a:alphaModFix/>
          </a:blip>
          <a:stretch>
            <a:fillRect/>
          </a:stretch>
        </p:blipFill>
        <p:spPr>
          <a:xfrm>
            <a:off x="2438812" y="3149350"/>
            <a:ext cx="4266376" cy="171967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61"/>
          <p:cNvSpPr txBox="1">
            <a:spLocks noGrp="1"/>
          </p:cNvSpPr>
          <p:nvPr>
            <p:ph type="title"/>
          </p:nvPr>
        </p:nvSpPr>
        <p:spPr>
          <a:xfrm>
            <a:off x="311700" y="361575"/>
            <a:ext cx="87690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200"/>
              <a:t>Boston and Beyond: Environmental Justice Representation</a:t>
            </a:r>
            <a:endParaRPr sz="3200"/>
          </a:p>
        </p:txBody>
      </p:sp>
      <p:sp>
        <p:nvSpPr>
          <p:cNvPr id="408" name="Google Shape;408;p61"/>
          <p:cNvSpPr txBox="1">
            <a:spLocks noGrp="1"/>
          </p:cNvSpPr>
          <p:nvPr>
            <p:ph type="body" idx="1"/>
          </p:nvPr>
        </p:nvSpPr>
        <p:spPr>
          <a:xfrm>
            <a:off x="311700" y="1068975"/>
            <a:ext cx="8769000" cy="2078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Government Departments</a:t>
            </a:r>
            <a:endParaRPr/>
          </a:p>
          <a:p>
            <a:pPr marL="457200" lvl="0" indent="-342900" algn="l" rtl="0">
              <a:spcBef>
                <a:spcPts val="0"/>
              </a:spcBef>
              <a:spcAft>
                <a:spcPts val="0"/>
              </a:spcAft>
              <a:buSzPts val="1800"/>
              <a:buChar char="●"/>
            </a:pPr>
            <a:r>
              <a:rPr lang="en"/>
              <a:t>Boston Public Health Commission: Center For Health Equity &amp; Social Justice</a:t>
            </a:r>
            <a:endParaRPr/>
          </a:p>
          <a:p>
            <a:pPr marL="914400" lvl="1" indent="-317500" algn="l" rtl="0">
              <a:spcBef>
                <a:spcPts val="0"/>
              </a:spcBef>
              <a:spcAft>
                <a:spcPts val="0"/>
              </a:spcAft>
              <a:buSzPts val="1400"/>
              <a:buChar char="○"/>
            </a:pPr>
            <a:r>
              <a:rPr lang="en"/>
              <a:t>Workshops /training on health equity and community outreach</a:t>
            </a:r>
            <a:endParaRPr/>
          </a:p>
          <a:p>
            <a:pPr marL="914400" lvl="1" indent="-317500" algn="l" rtl="0">
              <a:spcBef>
                <a:spcPts val="0"/>
              </a:spcBef>
              <a:spcAft>
                <a:spcPts val="0"/>
              </a:spcAft>
              <a:buSzPts val="1400"/>
              <a:buChar char="○"/>
            </a:pPr>
            <a:r>
              <a:rPr lang="en"/>
              <a:t>Health Equity Advisory Committee: residents representing Boston communities</a:t>
            </a:r>
            <a:endParaRPr/>
          </a:p>
          <a:p>
            <a:pPr marL="0" lvl="0" indent="0" algn="l" rtl="0">
              <a:spcBef>
                <a:spcPts val="0"/>
              </a:spcBef>
              <a:spcAft>
                <a:spcPts val="0"/>
              </a:spcAft>
              <a:buNone/>
            </a:pPr>
            <a:r>
              <a:rPr lang="en"/>
              <a:t>Non-Profits</a:t>
            </a:r>
            <a:endParaRPr/>
          </a:p>
          <a:p>
            <a:pPr marL="457200" lvl="0" indent="-342900" algn="l" rtl="0">
              <a:spcBef>
                <a:spcPts val="0"/>
              </a:spcBef>
              <a:spcAft>
                <a:spcPts val="0"/>
              </a:spcAft>
              <a:buSzPts val="1800"/>
              <a:buChar char="●"/>
            </a:pPr>
            <a:r>
              <a:rPr lang="en"/>
              <a:t>The Green Justice Coalition, the Conservation Law Foundation, etc.</a:t>
            </a:r>
            <a:endParaRPr/>
          </a:p>
          <a:p>
            <a:pPr marL="914400" lvl="1" indent="-317500" algn="l" rtl="0">
              <a:spcBef>
                <a:spcPts val="0"/>
              </a:spcBef>
              <a:spcAft>
                <a:spcPts val="0"/>
              </a:spcAft>
              <a:buSzPts val="1400"/>
              <a:buChar char="○"/>
            </a:pPr>
            <a:r>
              <a:rPr lang="en"/>
              <a:t>The Environmental Justice Act (H2913/S426): The Environmental Justice Advisory Council</a:t>
            </a:r>
            <a:endParaRPr/>
          </a:p>
          <a:p>
            <a:pPr marL="457200" lvl="0" indent="0" algn="l" rtl="0">
              <a:spcBef>
                <a:spcPts val="0"/>
              </a:spcBef>
              <a:spcAft>
                <a:spcPts val="0"/>
              </a:spcAft>
              <a:buNone/>
            </a:pPr>
            <a:endParaRPr/>
          </a:p>
          <a:p>
            <a:pPr marL="914400" lvl="0" indent="0" algn="l" rtl="0">
              <a:spcBef>
                <a:spcPts val="1600"/>
              </a:spcBef>
              <a:spcAft>
                <a:spcPts val="1600"/>
              </a:spcAft>
              <a:buNone/>
            </a:pPr>
            <a:endParaRPr/>
          </a:p>
        </p:txBody>
      </p:sp>
      <p:pic>
        <p:nvPicPr>
          <p:cNvPr id="409" name="Google Shape;409;p61">
            <a:hlinkClick r:id="rId3"/>
          </p:cNvPr>
          <p:cNvPicPr preferRelativeResize="0"/>
          <p:nvPr/>
        </p:nvPicPr>
        <p:blipFill>
          <a:blip r:embed="rId4">
            <a:alphaModFix/>
          </a:blip>
          <a:stretch>
            <a:fillRect/>
          </a:stretch>
        </p:blipFill>
        <p:spPr>
          <a:xfrm>
            <a:off x="2575850" y="3286375"/>
            <a:ext cx="1549425" cy="1549425"/>
          </a:xfrm>
          <a:prstGeom prst="rect">
            <a:avLst/>
          </a:prstGeom>
          <a:noFill/>
          <a:ln>
            <a:noFill/>
          </a:ln>
        </p:spPr>
      </p:pic>
      <p:pic>
        <p:nvPicPr>
          <p:cNvPr id="410" name="Google Shape;410;p61">
            <a:hlinkClick r:id="rId5"/>
          </p:cNvPr>
          <p:cNvPicPr preferRelativeResize="0"/>
          <p:nvPr/>
        </p:nvPicPr>
        <p:blipFill>
          <a:blip r:embed="rId6">
            <a:alphaModFix/>
          </a:blip>
          <a:stretch>
            <a:fillRect/>
          </a:stretch>
        </p:blipFill>
        <p:spPr>
          <a:xfrm>
            <a:off x="5112000" y="3286375"/>
            <a:ext cx="1062875" cy="15494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62"/>
          <p:cNvSpPr txBox="1">
            <a:spLocks noGrp="1"/>
          </p:cNvSpPr>
          <p:nvPr>
            <p:ph type="title"/>
          </p:nvPr>
        </p:nvSpPr>
        <p:spPr>
          <a:xfrm>
            <a:off x="311700" y="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Partnering </a:t>
            </a:r>
            <a:endParaRPr sz="1000"/>
          </a:p>
        </p:txBody>
      </p:sp>
      <p:sp>
        <p:nvSpPr>
          <p:cNvPr id="416" name="Google Shape;416;p62"/>
          <p:cNvSpPr txBox="1">
            <a:spLocks noGrp="1"/>
          </p:cNvSpPr>
          <p:nvPr>
            <p:ph type="body" idx="1"/>
          </p:nvPr>
        </p:nvSpPr>
        <p:spPr>
          <a:xfrm>
            <a:off x="311700" y="599350"/>
            <a:ext cx="8520600" cy="4280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By increasing the interactions and partnerships with organizations such as these, Boston can strengthen aspects of environmental education, awareness and can more effectively involve citizens in the political process</a:t>
            </a:r>
            <a:endParaRPr/>
          </a:p>
          <a:p>
            <a:pPr marL="457200" lvl="0" indent="-342900" algn="l" rtl="0">
              <a:spcBef>
                <a:spcPts val="0"/>
              </a:spcBef>
              <a:spcAft>
                <a:spcPts val="0"/>
              </a:spcAft>
              <a:buSzPts val="1800"/>
              <a:buChar char="●"/>
            </a:pPr>
            <a:r>
              <a:rPr lang="en"/>
              <a:t>Affirmative effort is needed to proactively inform members of EJ communities </a:t>
            </a:r>
            <a:endParaRPr/>
          </a:p>
          <a:p>
            <a:pPr marL="45720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417" name="Google Shape;417;p62" descr="See the source image">
            <a:hlinkClick r:id="rId3"/>
          </p:cNvPr>
          <p:cNvPicPr preferRelativeResize="0"/>
          <p:nvPr/>
        </p:nvPicPr>
        <p:blipFill>
          <a:blip r:embed="rId4">
            <a:alphaModFix/>
          </a:blip>
          <a:stretch>
            <a:fillRect/>
          </a:stretch>
        </p:blipFill>
        <p:spPr>
          <a:xfrm>
            <a:off x="3950825" y="2640249"/>
            <a:ext cx="4881475" cy="2103100"/>
          </a:xfrm>
          <a:prstGeom prst="rect">
            <a:avLst/>
          </a:prstGeom>
          <a:noFill/>
          <a:ln>
            <a:noFill/>
          </a:ln>
        </p:spPr>
      </p:pic>
      <p:pic>
        <p:nvPicPr>
          <p:cNvPr id="418" name="Google Shape;418;p62" descr="See the source image">
            <a:hlinkClick r:id="rId5"/>
          </p:cNvPr>
          <p:cNvPicPr preferRelativeResize="0"/>
          <p:nvPr/>
        </p:nvPicPr>
        <p:blipFill>
          <a:blip r:embed="rId6">
            <a:alphaModFix/>
          </a:blip>
          <a:stretch>
            <a:fillRect/>
          </a:stretch>
        </p:blipFill>
        <p:spPr>
          <a:xfrm>
            <a:off x="407450" y="2736000"/>
            <a:ext cx="3222524" cy="200735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63"/>
          <p:cNvSpPr txBox="1">
            <a:spLocks noGrp="1"/>
          </p:cNvSpPr>
          <p:nvPr>
            <p:ph type="title"/>
          </p:nvPr>
        </p:nvSpPr>
        <p:spPr>
          <a:xfrm>
            <a:off x="311700" y="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Funding </a:t>
            </a:r>
            <a:endParaRPr/>
          </a:p>
        </p:txBody>
      </p:sp>
      <p:sp>
        <p:nvSpPr>
          <p:cNvPr id="424" name="Google Shape;424;p63"/>
          <p:cNvSpPr txBox="1">
            <a:spLocks noGrp="1"/>
          </p:cNvSpPr>
          <p:nvPr>
            <p:ph type="body" idx="1"/>
          </p:nvPr>
        </p:nvSpPr>
        <p:spPr>
          <a:xfrm>
            <a:off x="311825" y="707400"/>
            <a:ext cx="8520600" cy="42720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b="1"/>
              <a:t>Environmental Bond Bill (March 3, 2018)</a:t>
            </a:r>
            <a:endParaRPr sz="2000" b="1"/>
          </a:p>
          <a:p>
            <a:pPr marL="914400" lvl="1" indent="-330200" algn="l" rtl="0">
              <a:spcBef>
                <a:spcPts val="0"/>
              </a:spcBef>
              <a:spcAft>
                <a:spcPts val="0"/>
              </a:spcAft>
              <a:buSzPts val="1600"/>
              <a:buChar char="○"/>
            </a:pPr>
            <a:r>
              <a:rPr lang="en" sz="1600"/>
              <a:t>$1.4 billion bond bill focused on climate change resiliency</a:t>
            </a:r>
            <a:endParaRPr sz="1600"/>
          </a:p>
          <a:p>
            <a:pPr marL="457200" lvl="0" indent="-355600" algn="l" rtl="0">
              <a:spcBef>
                <a:spcPts val="0"/>
              </a:spcBef>
              <a:spcAft>
                <a:spcPts val="0"/>
              </a:spcAft>
              <a:buSzPts val="2000"/>
              <a:buChar char="●"/>
            </a:pPr>
            <a:r>
              <a:rPr lang="en" sz="2000"/>
              <a:t>Municipal Vulnerability Preparedness (MVP) Grant Program</a:t>
            </a:r>
            <a:endParaRPr sz="2000"/>
          </a:p>
          <a:p>
            <a:pPr marL="914400" lvl="1" indent="-330200" algn="l" rtl="0">
              <a:spcBef>
                <a:spcPts val="0"/>
              </a:spcBef>
              <a:spcAft>
                <a:spcPts val="0"/>
              </a:spcAft>
              <a:buSzPts val="1600"/>
              <a:buChar char="○"/>
            </a:pPr>
            <a:r>
              <a:rPr lang="en" sz="1600"/>
              <a:t>Provides financial support to municipalities in Massachusetts for climate adaptation planning assessing risks in vulnerable communities</a:t>
            </a:r>
            <a:endParaRPr sz="1600"/>
          </a:p>
          <a:p>
            <a:pPr marL="914400" lvl="1" indent="-330200" algn="l" rtl="0">
              <a:spcBef>
                <a:spcPts val="0"/>
              </a:spcBef>
              <a:spcAft>
                <a:spcPts val="0"/>
              </a:spcAft>
              <a:buSzPts val="1600"/>
              <a:buChar char="○"/>
            </a:pPr>
            <a:r>
              <a:rPr lang="en" sz="1600"/>
              <a:t>Funding can aid communities in improved transportation, reduced flooding and stormwater management, urban greening, and residential efficiency projects</a:t>
            </a:r>
            <a:endParaRPr sz="1600"/>
          </a:p>
          <a:p>
            <a:pPr marL="914400" lvl="0" indent="0" algn="l" rtl="0">
              <a:spcBef>
                <a:spcPts val="1600"/>
              </a:spcBef>
              <a:spcAft>
                <a:spcPts val="0"/>
              </a:spcAft>
              <a:buNone/>
            </a:pPr>
            <a:endParaRPr sz="1800" b="1"/>
          </a:p>
          <a:p>
            <a:pPr marL="914400" lvl="0" indent="0" algn="l" rtl="0">
              <a:spcBef>
                <a:spcPts val="1600"/>
              </a:spcBef>
              <a:spcAft>
                <a:spcPts val="0"/>
              </a:spcAft>
              <a:buNone/>
            </a:pPr>
            <a:endParaRPr sz="1800"/>
          </a:p>
          <a:p>
            <a:pPr marL="1371600" lvl="0" indent="0" algn="l" rtl="0">
              <a:spcBef>
                <a:spcPts val="1600"/>
              </a:spcBef>
              <a:spcAft>
                <a:spcPts val="0"/>
              </a:spcAft>
              <a:buNone/>
            </a:pPr>
            <a:endParaRPr sz="2000"/>
          </a:p>
          <a:p>
            <a:pPr marL="914400" lvl="0" indent="0" algn="l" rtl="0">
              <a:spcBef>
                <a:spcPts val="1600"/>
              </a:spcBef>
              <a:spcAft>
                <a:spcPts val="1600"/>
              </a:spcAft>
              <a:buNone/>
            </a:pP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64"/>
          <p:cNvSpPr txBox="1"/>
          <p:nvPr/>
        </p:nvSpPr>
        <p:spPr>
          <a:xfrm>
            <a:off x="123125" y="164150"/>
            <a:ext cx="8877900" cy="47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430" name="Google Shape;430;p64">
            <a:hlinkClick r:id="rId3"/>
          </p:cNvPr>
          <p:cNvPicPr preferRelativeResize="0"/>
          <p:nvPr/>
        </p:nvPicPr>
        <p:blipFill>
          <a:blip r:embed="rId4">
            <a:alphaModFix/>
          </a:blip>
          <a:stretch>
            <a:fillRect/>
          </a:stretch>
        </p:blipFill>
        <p:spPr>
          <a:xfrm>
            <a:off x="766458" y="82075"/>
            <a:ext cx="7611092" cy="4979351"/>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65"/>
          <p:cNvSpPr txBox="1">
            <a:spLocks noGrp="1"/>
          </p:cNvSpPr>
          <p:nvPr>
            <p:ph type="title"/>
          </p:nvPr>
        </p:nvSpPr>
        <p:spPr>
          <a:xfrm>
            <a:off x="311700" y="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Tools for Engagement</a:t>
            </a:r>
            <a:endParaRPr/>
          </a:p>
        </p:txBody>
      </p:sp>
      <p:sp>
        <p:nvSpPr>
          <p:cNvPr id="436" name="Google Shape;436;p65"/>
          <p:cNvSpPr txBox="1">
            <a:spLocks noGrp="1"/>
          </p:cNvSpPr>
          <p:nvPr>
            <p:ph type="body" idx="1"/>
          </p:nvPr>
        </p:nvSpPr>
        <p:spPr>
          <a:xfrm>
            <a:off x="311700" y="707400"/>
            <a:ext cx="8520600" cy="42036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b="1"/>
              <a:t>coUrbanize</a:t>
            </a:r>
            <a:endParaRPr b="1"/>
          </a:p>
          <a:p>
            <a:pPr marL="914400" lvl="1" indent="-317500" algn="l" rtl="0">
              <a:spcBef>
                <a:spcPts val="0"/>
              </a:spcBef>
              <a:spcAft>
                <a:spcPts val="0"/>
              </a:spcAft>
              <a:buSzPts val="1400"/>
              <a:buChar char="○"/>
            </a:pPr>
            <a:r>
              <a:rPr lang="en"/>
              <a:t>Developed at MIT</a:t>
            </a:r>
            <a:endParaRPr/>
          </a:p>
          <a:p>
            <a:pPr marL="914400" lvl="1" indent="-317500" algn="l" rtl="0">
              <a:spcBef>
                <a:spcPts val="0"/>
              </a:spcBef>
              <a:spcAft>
                <a:spcPts val="0"/>
              </a:spcAft>
              <a:buSzPts val="1400"/>
              <a:buChar char="○"/>
            </a:pPr>
            <a:r>
              <a:rPr lang="en"/>
              <a:t>$500/month</a:t>
            </a:r>
            <a:endParaRPr/>
          </a:p>
          <a:p>
            <a:pPr marL="457200" lvl="0" indent="-342900" algn="l" rtl="0">
              <a:spcBef>
                <a:spcPts val="0"/>
              </a:spcBef>
              <a:spcAft>
                <a:spcPts val="0"/>
              </a:spcAft>
              <a:buSzPts val="1800"/>
              <a:buChar char="●"/>
            </a:pPr>
            <a:r>
              <a:rPr lang="en"/>
              <a:t>Mission: connect community members to share projects and receive more immediate and representative feedback </a:t>
            </a:r>
            <a:endParaRPr/>
          </a:p>
          <a:p>
            <a:pPr marL="457200" lvl="0" indent="-342900" algn="l" rtl="0">
              <a:spcBef>
                <a:spcPts val="0"/>
              </a:spcBef>
              <a:spcAft>
                <a:spcPts val="0"/>
              </a:spcAft>
              <a:buSzPts val="1800"/>
              <a:buChar char="●"/>
            </a:pPr>
            <a:r>
              <a:rPr lang="en"/>
              <a:t>Host online community forums</a:t>
            </a:r>
            <a:endParaRPr/>
          </a:p>
          <a:p>
            <a:pPr marL="457200" lvl="0" indent="-342900" algn="l" rtl="0">
              <a:spcBef>
                <a:spcPts val="0"/>
              </a:spcBef>
              <a:spcAft>
                <a:spcPts val="0"/>
              </a:spcAft>
              <a:buSzPts val="1800"/>
              <a:buChar char="●"/>
            </a:pPr>
            <a:r>
              <a:rPr lang="en"/>
              <a:t>Reach a broad audience while saving money and staff time </a:t>
            </a:r>
            <a:endParaRPr/>
          </a:p>
        </p:txBody>
      </p:sp>
      <p:pic>
        <p:nvPicPr>
          <p:cNvPr id="437" name="Google Shape;437;p65" descr="See the source image">
            <a:hlinkClick r:id="rId3"/>
          </p:cNvPr>
          <p:cNvPicPr preferRelativeResize="0"/>
          <p:nvPr/>
        </p:nvPicPr>
        <p:blipFill>
          <a:blip r:embed="rId4">
            <a:alphaModFix/>
          </a:blip>
          <a:stretch>
            <a:fillRect/>
          </a:stretch>
        </p:blipFill>
        <p:spPr>
          <a:xfrm>
            <a:off x="3109250" y="3050550"/>
            <a:ext cx="2925500" cy="172087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6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Our purpose</a:t>
            </a:r>
            <a:endParaRPr/>
          </a:p>
        </p:txBody>
      </p:sp>
      <p:sp>
        <p:nvSpPr>
          <p:cNvPr id="443" name="Google Shape;443;p66"/>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Some believe green lifestyles are for the wealthy; we believe all people have the right and ability to live in an environmentally-conscious neighborhoods. Our research shows there are many ways to transform impacted neighborhoods into greener communities. </a:t>
            </a:r>
            <a:endParaRPr/>
          </a:p>
        </p:txBody>
      </p:sp>
      <p:pic>
        <p:nvPicPr>
          <p:cNvPr id="444" name="Google Shape;444;p66"/>
          <p:cNvPicPr preferRelativeResize="0"/>
          <p:nvPr/>
        </p:nvPicPr>
        <p:blipFill rotWithShape="1">
          <a:blip r:embed="rId3">
            <a:alphaModFix/>
          </a:blip>
          <a:srcRect b="6331"/>
          <a:stretch/>
        </p:blipFill>
        <p:spPr>
          <a:xfrm>
            <a:off x="2151700" y="2625250"/>
            <a:ext cx="4840600" cy="241432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67"/>
          <p:cNvSpPr txBox="1">
            <a:spLocks noGrp="1"/>
          </p:cNvSpPr>
          <p:nvPr>
            <p:ph type="title"/>
          </p:nvPr>
        </p:nvSpPr>
        <p:spPr>
          <a:xfrm>
            <a:off x="311700" y="129625"/>
            <a:ext cx="8520600" cy="428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Sources</a:t>
            </a:r>
            <a:endParaRPr/>
          </a:p>
        </p:txBody>
      </p:sp>
      <p:sp>
        <p:nvSpPr>
          <p:cNvPr id="450" name="Google Shape;450;p67"/>
          <p:cNvSpPr txBox="1">
            <a:spLocks noGrp="1"/>
          </p:cNvSpPr>
          <p:nvPr>
            <p:ph type="body" idx="1"/>
          </p:nvPr>
        </p:nvSpPr>
        <p:spPr>
          <a:xfrm>
            <a:off x="311700" y="788150"/>
            <a:ext cx="8520600" cy="410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000000"/>
                </a:solidFill>
                <a:latin typeface="Times New Roman"/>
                <a:ea typeface="Times New Roman"/>
                <a:cs typeface="Times New Roman"/>
                <a:sym typeface="Times New Roman"/>
              </a:rPr>
              <a:t>AECOM (2018). “Chapter 10: Coordination of Local Hazard Mitigation and Climate Adaptation Planning” </a:t>
            </a:r>
            <a:r>
              <a:rPr lang="en" sz="1200" i="1">
                <a:solidFill>
                  <a:srgbClr val="000000"/>
                </a:solidFill>
                <a:latin typeface="Times New Roman"/>
                <a:ea typeface="Times New Roman"/>
                <a:cs typeface="Times New Roman"/>
                <a:sym typeface="Times New Roman"/>
              </a:rPr>
              <a:t>Massachusetts State Hazard Mitigation and Climate Adaptation Plan</a:t>
            </a:r>
            <a:r>
              <a:rPr lang="en" sz="1200">
                <a:solidFill>
                  <a:srgbClr val="000000"/>
                </a:solidFill>
                <a:latin typeface="Times New Roman"/>
                <a:ea typeface="Times New Roman"/>
                <a:cs typeface="Times New Roman"/>
                <a:sym typeface="Times New Roman"/>
              </a:rPr>
              <a:t>. &lt;</a:t>
            </a:r>
            <a:r>
              <a:rPr lang="en" sz="1200" u="sng">
                <a:solidFill>
                  <a:srgbClr val="000000"/>
                </a:solidFill>
                <a:latin typeface="Times New Roman"/>
                <a:ea typeface="Times New Roman"/>
                <a:cs typeface="Times New Roman"/>
                <a:sym typeface="Times New Roman"/>
                <a:hlinkClick r:id="rId3"/>
              </a:rPr>
              <a:t>https://www.mass.gov/files/documents/2018/10/26/SHMCAP-September2018-Chapter10.pdf</a:t>
            </a:r>
            <a:r>
              <a:rPr lang="en" sz="1200">
                <a:solidFill>
                  <a:srgbClr val="000000"/>
                </a:solidFill>
                <a:latin typeface="Times New Roman"/>
                <a:ea typeface="Times New Roman"/>
                <a:cs typeface="Times New Roman"/>
                <a:sym typeface="Times New Roman"/>
              </a:rPr>
              <a:t>&gt;</a:t>
            </a:r>
            <a:endParaRPr sz="1200">
              <a:solidFill>
                <a:srgbClr val="000000"/>
              </a:solidFill>
              <a:latin typeface="Times New Roman"/>
              <a:ea typeface="Times New Roman"/>
              <a:cs typeface="Times New Roman"/>
              <a:sym typeface="Times New Roman"/>
            </a:endParaRPr>
          </a:p>
          <a:p>
            <a:pPr marL="0" lvl="0" indent="0" algn="l" rtl="0">
              <a:spcBef>
                <a:spcPts val="1600"/>
              </a:spcBef>
              <a:spcAft>
                <a:spcPts val="0"/>
              </a:spcAft>
              <a:buNone/>
            </a:pPr>
            <a:r>
              <a:rPr lang="en" sz="1200">
                <a:solidFill>
                  <a:srgbClr val="000000"/>
                </a:solidFill>
                <a:latin typeface="Times New Roman"/>
                <a:ea typeface="Times New Roman"/>
                <a:cs typeface="Times New Roman"/>
                <a:sym typeface="Times New Roman"/>
              </a:rPr>
              <a:t>Anderson M (2013) “Why Memphis is using bikes to break its poverty cycle” </a:t>
            </a:r>
            <a:r>
              <a:rPr lang="en" sz="1200" u="sng">
                <a:solidFill>
                  <a:srgbClr val="000000"/>
                </a:solidFill>
                <a:latin typeface="Times New Roman"/>
                <a:ea typeface="Times New Roman"/>
                <a:cs typeface="Times New Roman"/>
                <a:sym typeface="Times New Roman"/>
                <a:hlinkClick r:id="rId4"/>
              </a:rPr>
              <a:t>https://peopleforbikes.org/blog/why-memphis-is-using-bikes-to-break-its-poverty-cycle/</a:t>
            </a:r>
            <a:endParaRPr sz="12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endParaRPr sz="12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r>
              <a:rPr lang="en" sz="1200">
                <a:solidFill>
                  <a:srgbClr val="000000"/>
                </a:solidFill>
                <a:highlight>
                  <a:schemeClr val="lt1"/>
                </a:highlight>
                <a:latin typeface="Times New Roman"/>
                <a:ea typeface="Times New Roman"/>
                <a:cs typeface="Times New Roman"/>
                <a:sym typeface="Times New Roman"/>
              </a:rPr>
              <a:t>Blaustein, Richard. "Phytoremediation of Lead: What Works, What Doesn’t." </a:t>
            </a:r>
            <a:r>
              <a:rPr lang="en" sz="1200" i="1">
                <a:solidFill>
                  <a:srgbClr val="000000"/>
                </a:solidFill>
                <a:highlight>
                  <a:schemeClr val="lt1"/>
                </a:highlight>
                <a:latin typeface="Times New Roman"/>
                <a:ea typeface="Times New Roman"/>
                <a:cs typeface="Times New Roman"/>
                <a:sym typeface="Times New Roman"/>
              </a:rPr>
              <a:t>BioScience</a:t>
            </a:r>
            <a:r>
              <a:rPr lang="en" sz="1200">
                <a:solidFill>
                  <a:srgbClr val="000000"/>
                </a:solidFill>
                <a:highlight>
                  <a:schemeClr val="lt1"/>
                </a:highlight>
                <a:latin typeface="Times New Roman"/>
                <a:ea typeface="Times New Roman"/>
                <a:cs typeface="Times New Roman"/>
                <a:sym typeface="Times New Roman"/>
              </a:rPr>
              <a:t> 67.9 (2017): 868. Print.</a:t>
            </a:r>
            <a:endParaRPr sz="1200">
              <a:solidFill>
                <a:srgbClr val="000000"/>
              </a:solidFill>
              <a:latin typeface="Times New Roman"/>
              <a:ea typeface="Times New Roman"/>
              <a:cs typeface="Times New Roman"/>
              <a:sym typeface="Times New Roman"/>
            </a:endParaRPr>
          </a:p>
          <a:p>
            <a:pPr marL="0" lvl="0" indent="0" algn="l" rtl="0">
              <a:lnSpc>
                <a:spcPct val="100000"/>
              </a:lnSpc>
              <a:spcBef>
                <a:spcPts val="1600"/>
              </a:spcBef>
              <a:spcAft>
                <a:spcPts val="0"/>
              </a:spcAft>
              <a:buNone/>
            </a:pPr>
            <a:r>
              <a:rPr lang="en" sz="1200">
                <a:solidFill>
                  <a:srgbClr val="000000"/>
                </a:solidFill>
                <a:highlight>
                  <a:srgbClr val="FFFFFF"/>
                </a:highlight>
                <a:latin typeface="Times New Roman"/>
                <a:ea typeface="Times New Roman"/>
                <a:cs typeface="Times New Roman"/>
                <a:sym typeface="Times New Roman"/>
              </a:rPr>
              <a:t>Blumenthal, Sherie. “Sunflowers to the Rescue!” </a:t>
            </a:r>
            <a:r>
              <a:rPr lang="en" sz="1200" i="1">
                <a:solidFill>
                  <a:srgbClr val="000000"/>
                </a:solidFill>
                <a:highlight>
                  <a:srgbClr val="FFFFFF"/>
                </a:highlight>
                <a:latin typeface="Times New Roman"/>
                <a:ea typeface="Times New Roman"/>
                <a:cs typeface="Times New Roman"/>
                <a:sym typeface="Times New Roman"/>
              </a:rPr>
              <a:t>Farmers' Almanac</a:t>
            </a:r>
            <a:r>
              <a:rPr lang="en" sz="1200">
                <a:solidFill>
                  <a:srgbClr val="000000"/>
                </a:solidFill>
                <a:highlight>
                  <a:srgbClr val="FFFFFF"/>
                </a:highlight>
                <a:latin typeface="Times New Roman"/>
                <a:ea typeface="Times New Roman"/>
                <a:cs typeface="Times New Roman"/>
                <a:sym typeface="Times New Roman"/>
              </a:rPr>
              <a:t>, Farmers' Almanac, 16 Mar. 2017,</a:t>
            </a:r>
            <a:r>
              <a:rPr lang="en" sz="1200">
                <a:solidFill>
                  <a:srgbClr val="000000"/>
                </a:solidFill>
                <a:highlight>
                  <a:srgbClr val="FFFFFF"/>
                </a:highlight>
                <a:uFill>
                  <a:noFill/>
                </a:uFill>
                <a:latin typeface="Times New Roman"/>
                <a:ea typeface="Times New Roman"/>
                <a:cs typeface="Times New Roman"/>
                <a:sym typeface="Times New Roman"/>
                <a:hlinkClick r:id="rId5"/>
              </a:rPr>
              <a:t> </a:t>
            </a:r>
            <a:r>
              <a:rPr lang="en" sz="1200" u="sng">
                <a:solidFill>
                  <a:srgbClr val="000000"/>
                </a:solidFill>
                <a:highlight>
                  <a:srgbClr val="FFFFFF"/>
                </a:highlight>
                <a:latin typeface="Times New Roman"/>
                <a:ea typeface="Times New Roman"/>
                <a:cs typeface="Times New Roman"/>
                <a:sym typeface="Times New Roman"/>
                <a:hlinkClick r:id="rId5"/>
              </a:rPr>
              <a:t>www.farmersalmanac.com/sunflowers-to-the-rescue-15614</a:t>
            </a:r>
            <a:r>
              <a:rPr lang="en" sz="1200">
                <a:solidFill>
                  <a:srgbClr val="000000"/>
                </a:solidFill>
                <a:highlight>
                  <a:srgbClr val="FFFFFF"/>
                </a:highlight>
                <a:latin typeface="Times New Roman"/>
                <a:ea typeface="Times New Roman"/>
                <a:cs typeface="Times New Roman"/>
                <a:sym typeface="Times New Roman"/>
              </a:rPr>
              <a:t>.</a:t>
            </a:r>
            <a:endParaRPr sz="12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endParaRPr sz="12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r>
              <a:rPr lang="en" sz="1200">
                <a:solidFill>
                  <a:srgbClr val="000000"/>
                </a:solidFill>
                <a:latin typeface="Times New Roman"/>
                <a:ea typeface="Times New Roman"/>
                <a:cs typeface="Times New Roman"/>
                <a:sym typeface="Times New Roman"/>
              </a:rPr>
              <a:t>Chicago Transit Authority (2018) Electric Bus. Retrieved from https://web.archive.org/web/20180206213131/http:/www.transitchicago.com/electricbus</a:t>
            </a:r>
            <a:endParaRPr sz="12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endParaRPr sz="12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r>
              <a:rPr lang="en" sz="1200">
                <a:solidFill>
                  <a:srgbClr val="000000"/>
                </a:solidFill>
                <a:latin typeface="Times New Roman"/>
                <a:ea typeface="Times New Roman"/>
                <a:cs typeface="Times New Roman"/>
                <a:sym typeface="Times New Roman"/>
              </a:rPr>
              <a:t>Coombs K et. al (2016) “Indoor air quality in green-renovated vs. non</a:t>
            </a:r>
            <a:r>
              <a:rPr lang="en" sz="900">
                <a:solidFill>
                  <a:srgbClr val="000000"/>
                </a:solidFill>
                <a:latin typeface="Cambria"/>
                <a:ea typeface="Cambria"/>
                <a:cs typeface="Cambria"/>
                <a:sym typeface="Cambria"/>
              </a:rPr>
              <a:t>-green low-income homes of children living in a temperate region of US (Ohio)” </a:t>
            </a:r>
            <a:r>
              <a:rPr lang="en" sz="900" i="1">
                <a:solidFill>
                  <a:srgbClr val="000000"/>
                </a:solidFill>
                <a:latin typeface="Cambria"/>
                <a:ea typeface="Cambria"/>
                <a:cs typeface="Cambria"/>
                <a:sym typeface="Cambria"/>
              </a:rPr>
              <a:t>Science of The Total </a:t>
            </a:r>
            <a:endParaRPr sz="900" i="1">
              <a:solidFill>
                <a:srgbClr val="000000"/>
              </a:solidFill>
              <a:latin typeface="Cambria"/>
              <a:ea typeface="Cambria"/>
              <a:cs typeface="Cambria"/>
              <a:sym typeface="Cambria"/>
            </a:endParaRPr>
          </a:p>
          <a:p>
            <a:pPr marL="0" lvl="0" indent="0" algn="l" rtl="0">
              <a:spcBef>
                <a:spcPts val="0"/>
              </a:spcBef>
              <a:spcAft>
                <a:spcPts val="0"/>
              </a:spcAft>
              <a:buNone/>
            </a:pPr>
            <a:r>
              <a:rPr lang="en" sz="900" i="1">
                <a:solidFill>
                  <a:srgbClr val="000000"/>
                </a:solidFill>
                <a:latin typeface="Cambria"/>
                <a:ea typeface="Cambria"/>
                <a:cs typeface="Cambria"/>
                <a:sym typeface="Cambria"/>
              </a:rPr>
              <a:t>	Environment,</a:t>
            </a:r>
            <a:r>
              <a:rPr lang="en" sz="900">
                <a:solidFill>
                  <a:srgbClr val="000000"/>
                </a:solidFill>
                <a:latin typeface="Cambria"/>
                <a:ea typeface="Cambria"/>
                <a:cs typeface="Cambria"/>
                <a:sym typeface="Cambria"/>
              </a:rPr>
              <a:t> </a:t>
            </a:r>
            <a:r>
              <a:rPr lang="en" sz="900" b="1">
                <a:solidFill>
                  <a:srgbClr val="000000"/>
                </a:solidFill>
                <a:latin typeface="Cambria"/>
                <a:ea typeface="Cambria"/>
                <a:cs typeface="Cambria"/>
                <a:sym typeface="Cambria"/>
              </a:rPr>
              <a:t>554-555,</a:t>
            </a:r>
            <a:r>
              <a:rPr lang="en" sz="900">
                <a:solidFill>
                  <a:srgbClr val="000000"/>
                </a:solidFill>
                <a:latin typeface="Cambria"/>
                <a:ea typeface="Cambria"/>
                <a:cs typeface="Cambria"/>
                <a:sym typeface="Cambria"/>
              </a:rPr>
              <a:t> 178-185. </a:t>
            </a:r>
            <a:endParaRPr sz="900">
              <a:solidFill>
                <a:srgbClr val="000000"/>
              </a:solidFill>
              <a:latin typeface="Cambria"/>
              <a:ea typeface="Cambria"/>
              <a:cs typeface="Cambria"/>
              <a:sym typeface="Cambria"/>
            </a:endParaRPr>
          </a:p>
          <a:p>
            <a:pPr marL="0" lvl="0" indent="0" algn="l" rtl="0">
              <a:spcBef>
                <a:spcPts val="0"/>
              </a:spcBef>
              <a:spcAft>
                <a:spcPts val="0"/>
              </a:spcAft>
              <a:buNone/>
            </a:pPr>
            <a:endParaRPr sz="900">
              <a:solidFill>
                <a:srgbClr val="000000"/>
              </a:solidFill>
              <a:latin typeface="Cambria"/>
              <a:ea typeface="Cambria"/>
              <a:cs typeface="Cambria"/>
              <a:sym typeface="Cambria"/>
            </a:endParaRPr>
          </a:p>
          <a:p>
            <a:pPr marL="0" lvl="0" indent="0" algn="l" rtl="0">
              <a:spcBef>
                <a:spcPts val="0"/>
              </a:spcBef>
              <a:spcAft>
                <a:spcPts val="0"/>
              </a:spcAft>
              <a:buNone/>
            </a:pPr>
            <a:r>
              <a:rPr lang="en" sz="900">
                <a:solidFill>
                  <a:srgbClr val="000000"/>
                </a:solidFill>
                <a:latin typeface="Cambria"/>
                <a:ea typeface="Cambria"/>
                <a:cs typeface="Cambria"/>
                <a:sym typeface="Cambria"/>
              </a:rPr>
              <a:t>  </a:t>
            </a:r>
            <a:endParaRPr sz="900">
              <a:solidFill>
                <a:srgbClr val="000000"/>
              </a:solidFill>
              <a:latin typeface="Cambria"/>
              <a:ea typeface="Cambria"/>
              <a:cs typeface="Cambria"/>
              <a:sym typeface="Cambria"/>
            </a:endParaRPr>
          </a:p>
          <a:p>
            <a:pPr marL="0" lvl="0" indent="0" algn="l" rtl="0">
              <a:spcBef>
                <a:spcPts val="0"/>
              </a:spcBef>
              <a:spcAft>
                <a:spcPts val="0"/>
              </a:spcAft>
              <a:buNone/>
            </a:pPr>
            <a:endParaRPr sz="900">
              <a:solidFill>
                <a:srgbClr val="000000"/>
              </a:solidFill>
              <a:latin typeface="Cambria"/>
              <a:ea typeface="Cambria"/>
              <a:cs typeface="Cambria"/>
              <a:sym typeface="Cambria"/>
            </a:endParaRPr>
          </a:p>
          <a:p>
            <a:pPr marL="0" lvl="0" indent="0" algn="l" rtl="0">
              <a:spcBef>
                <a:spcPts val="0"/>
              </a:spcBef>
              <a:spcAft>
                <a:spcPts val="0"/>
              </a:spcAft>
              <a:buClr>
                <a:srgbClr val="000000"/>
              </a:buClr>
              <a:buSzPts val="1100"/>
              <a:buFont typeface="Arial"/>
              <a:buNone/>
            </a:pPr>
            <a:endParaRPr sz="900">
              <a:solidFill>
                <a:srgbClr val="000000"/>
              </a:solidFill>
              <a:latin typeface="Cambria"/>
              <a:ea typeface="Cambria"/>
              <a:cs typeface="Cambria"/>
              <a:sym typeface="Cambri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6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Sources (cont.)</a:t>
            </a:r>
            <a:endParaRPr/>
          </a:p>
        </p:txBody>
      </p:sp>
      <p:sp>
        <p:nvSpPr>
          <p:cNvPr id="456" name="Google Shape;456;p68"/>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sz="1100">
                <a:solidFill>
                  <a:srgbClr val="000000"/>
                </a:solidFill>
                <a:latin typeface="Times New Roman"/>
                <a:ea typeface="Times New Roman"/>
                <a:cs typeface="Times New Roman"/>
                <a:sym typeface="Times New Roman"/>
              </a:rPr>
              <a:t>coUrbanize: &lt;</a:t>
            </a:r>
            <a:r>
              <a:rPr lang="en" sz="1100" u="sng">
                <a:solidFill>
                  <a:srgbClr val="000000"/>
                </a:solidFill>
                <a:latin typeface="Times New Roman"/>
                <a:ea typeface="Times New Roman"/>
                <a:cs typeface="Times New Roman"/>
                <a:sym typeface="Times New Roman"/>
                <a:hlinkClick r:id="rId3"/>
              </a:rPr>
              <a:t>https://www.courbanize.com/</a:t>
            </a:r>
            <a:r>
              <a:rPr lang="en" sz="1100">
                <a:solidFill>
                  <a:srgbClr val="000000"/>
                </a:solidFill>
                <a:latin typeface="Times New Roman"/>
                <a:ea typeface="Times New Roman"/>
                <a:cs typeface="Times New Roman"/>
                <a:sym typeface="Times New Roman"/>
              </a:rPr>
              <a:t>&gt;</a:t>
            </a: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r>
              <a:rPr lang="en" sz="1100">
                <a:solidFill>
                  <a:srgbClr val="000000"/>
                </a:solidFill>
                <a:latin typeface="Times New Roman"/>
                <a:ea typeface="Times New Roman"/>
                <a:cs typeface="Times New Roman"/>
                <a:sym typeface="Times New Roman"/>
              </a:rPr>
              <a:t>Dharmaraj V and Power MB (2018) “MBTA Should Prioritize Electric Transit in Chelsea and other Environmental Justice Communities”. GreenRoots Chelsea. http://www.greenrootschelsea.org/news/2018/8/1/mbta-should-prioritize-electric-transit-in-chelsea-and-other-environmental-justice-communities</a:t>
            </a: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r>
              <a:rPr lang="en" sz="1100">
                <a:solidFill>
                  <a:srgbClr val="000000"/>
                </a:solidFill>
                <a:latin typeface="Times New Roman"/>
                <a:ea typeface="Times New Roman"/>
                <a:cs typeface="Times New Roman"/>
                <a:sym typeface="Times New Roman"/>
              </a:rPr>
              <a:t>“Gardens Property Guide” </a:t>
            </a:r>
            <a:r>
              <a:rPr lang="en" sz="1100" u="sng">
                <a:solidFill>
                  <a:srgbClr val="000000"/>
                </a:solidFill>
                <a:latin typeface="Times New Roman"/>
                <a:ea typeface="Times New Roman"/>
                <a:cs typeface="Times New Roman"/>
                <a:sym typeface="Times New Roman"/>
                <a:hlinkClick r:id="rId4"/>
              </a:rPr>
              <a:t>www.the</a:t>
            </a:r>
            <a:r>
              <a:rPr lang="en" sz="1100">
                <a:solidFill>
                  <a:srgbClr val="000000"/>
                </a:solidFill>
                <a:latin typeface="Times New Roman"/>
                <a:ea typeface="Times New Roman"/>
                <a:cs typeface="Times New Roman"/>
                <a:sym typeface="Times New Roman"/>
              </a:rPr>
              <a:t>trustees.org </a:t>
            </a:r>
            <a:r>
              <a:rPr lang="en" sz="1100" u="sng">
                <a:solidFill>
                  <a:srgbClr val="000000"/>
                </a:solidFill>
                <a:latin typeface="Times New Roman"/>
                <a:ea typeface="Times New Roman"/>
                <a:cs typeface="Times New Roman"/>
                <a:sym typeface="Times New Roman"/>
                <a:hlinkClick r:id="rId5"/>
              </a:rPr>
              <a:t>http://www.thetrustees.org/assets/documents/places-to-visit/boston-community-gardens.pdf</a:t>
            </a: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r>
              <a:rPr lang="en" sz="1100">
                <a:solidFill>
                  <a:srgbClr val="000000"/>
                </a:solidFill>
                <a:latin typeface="Times New Roman"/>
                <a:ea typeface="Times New Roman"/>
                <a:cs typeface="Times New Roman"/>
                <a:sym typeface="Times New Roman"/>
              </a:rPr>
              <a:t>Health Equity and Social Justice. Boston Public Health Commission. </a:t>
            </a:r>
            <a:r>
              <a:rPr lang="en" sz="1100" u="sng">
                <a:solidFill>
                  <a:srgbClr val="000000"/>
                </a:solidFill>
                <a:latin typeface="Times New Roman"/>
                <a:ea typeface="Times New Roman"/>
                <a:cs typeface="Times New Roman"/>
                <a:sym typeface="Times New Roman"/>
                <a:hlinkClick r:id="rId6"/>
              </a:rPr>
              <a:t>http://www.bphc.org/whatwedo/health-equity-social-justice/Pages/Health-Equity-Advisory-Committee.aspx</a:t>
            </a: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r>
              <a:rPr lang="en" sz="1100">
                <a:solidFill>
                  <a:srgbClr val="000000"/>
                </a:solidFill>
                <a:latin typeface="Times New Roman"/>
                <a:ea typeface="Times New Roman"/>
                <a:cs typeface="Times New Roman"/>
                <a:sym typeface="Times New Roman"/>
              </a:rPr>
              <a:t>Irons M (2018) “Boston’s rich and poor neighborhoods show sidewalk repair disparity”  https://www.bostonglobe.com/metro/2018/03/04/sidewalk-analysis-city-finds-inequality/qvnLJIMyVCfRxJKjKwrzYK/story.html</a:t>
            </a: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endParaRPr sz="900">
              <a:solidFill>
                <a:srgbClr val="000000"/>
              </a:solidFill>
              <a:latin typeface="Cambria"/>
              <a:ea typeface="Cambria"/>
              <a:cs typeface="Cambria"/>
              <a:sym typeface="Cambria"/>
            </a:endParaRPr>
          </a:p>
          <a:p>
            <a:pPr marL="0" lvl="0" indent="0" algn="l" rtl="0">
              <a:spcBef>
                <a:spcPts val="1600"/>
              </a:spcBef>
              <a:spcAft>
                <a:spcPts val="0"/>
              </a:spcAft>
              <a:buClr>
                <a:srgbClr val="000000"/>
              </a:buClr>
              <a:buSzPts val="1100"/>
              <a:buFont typeface="Arial"/>
              <a:buNone/>
            </a:pPr>
            <a:endParaRPr sz="900">
              <a:solidFill>
                <a:srgbClr val="000000"/>
              </a:solidFill>
              <a:latin typeface="Cambria"/>
              <a:ea typeface="Cambria"/>
              <a:cs typeface="Cambria"/>
              <a:sym typeface="Cambria"/>
            </a:endParaRPr>
          </a:p>
          <a:p>
            <a:pPr marL="0" lvl="0" indent="0" algn="l" rtl="0">
              <a:spcBef>
                <a:spcPts val="0"/>
              </a:spcBef>
              <a:spcAft>
                <a:spcPts val="0"/>
              </a:spcAft>
              <a:buClr>
                <a:srgbClr val="000000"/>
              </a:buClr>
              <a:buSzPts val="1100"/>
              <a:buFont typeface="Arial"/>
              <a:buNone/>
            </a:pP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69"/>
          <p:cNvSpPr txBox="1">
            <a:spLocks noGrp="1"/>
          </p:cNvSpPr>
          <p:nvPr>
            <p:ph type="body" idx="1"/>
          </p:nvPr>
        </p:nvSpPr>
        <p:spPr>
          <a:xfrm>
            <a:off x="311700" y="259900"/>
            <a:ext cx="8520600" cy="430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rgbClr val="000000"/>
                </a:solidFill>
                <a:latin typeface="Times New Roman"/>
                <a:ea typeface="Times New Roman"/>
                <a:cs typeface="Times New Roman"/>
                <a:sym typeface="Times New Roman"/>
              </a:rPr>
              <a:t>Jacobs J (1961) “The Death and Life  of Great American Cities” </a:t>
            </a: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r>
              <a:rPr lang="en" sz="1100">
                <a:solidFill>
                  <a:srgbClr val="000000"/>
                </a:solidFill>
                <a:latin typeface="Times New Roman"/>
                <a:ea typeface="Times New Roman"/>
                <a:cs typeface="Times New Roman"/>
                <a:sym typeface="Times New Roman"/>
              </a:rPr>
              <a:t> Jacqueline W.T. Lu, et al., “Biological, social, and urban design factors affecting young street tree mortality in</a:t>
            </a: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r>
              <a:rPr lang="en" sz="1100">
                <a:solidFill>
                  <a:srgbClr val="000000"/>
                </a:solidFill>
                <a:latin typeface="Times New Roman"/>
                <a:ea typeface="Times New Roman"/>
                <a:cs typeface="Times New Roman"/>
                <a:sym typeface="Times New Roman"/>
              </a:rPr>
              <a:t>New York City,” Cities and the Environment 3 (2010).</a:t>
            </a: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r>
              <a:rPr lang="en" sz="1100">
                <a:solidFill>
                  <a:srgbClr val="000000"/>
                </a:solidFill>
                <a:latin typeface="Times New Roman"/>
                <a:ea typeface="Times New Roman"/>
                <a:cs typeface="Times New Roman"/>
                <a:sym typeface="Times New Roman"/>
              </a:rPr>
              <a:t>Johnston, S. </a:t>
            </a:r>
            <a:r>
              <a:rPr lang="en" sz="1100" i="1">
                <a:solidFill>
                  <a:srgbClr val="000000"/>
                </a:solidFill>
                <a:latin typeface="Times New Roman"/>
                <a:ea typeface="Times New Roman"/>
                <a:cs typeface="Times New Roman"/>
                <a:sym typeface="Times New Roman"/>
              </a:rPr>
              <a:t>et al</a:t>
            </a:r>
            <a:r>
              <a:rPr lang="en" sz="1100">
                <a:solidFill>
                  <a:srgbClr val="000000"/>
                </a:solidFill>
                <a:latin typeface="Times New Roman"/>
                <a:ea typeface="Times New Roman"/>
                <a:cs typeface="Times New Roman"/>
                <a:sym typeface="Times New Roman"/>
              </a:rPr>
              <a:t>. (2010). Chicago Climate Action Plan.</a:t>
            </a: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r>
              <a:rPr lang="en" sz="1100">
                <a:solidFill>
                  <a:srgbClr val="000000"/>
                </a:solidFill>
                <a:latin typeface="Times New Roman"/>
                <a:ea typeface="Times New Roman"/>
                <a:cs typeface="Times New Roman"/>
                <a:sym typeface="Times New Roman"/>
              </a:rPr>
              <a:t>McPherson, E.G., J.R. Simpson, P.J. Peper, S.E. Maco, and Q. Xiao. 2005. Municipal Forest Benefits and Costs in Five US Cities. Journal of Forestry. 103(8):411-416. </a:t>
            </a:r>
            <a:endParaRPr sz="1100">
              <a:solidFill>
                <a:srgbClr val="000000"/>
              </a:solidFill>
              <a:latin typeface="Times New Roman"/>
              <a:ea typeface="Times New Roman"/>
              <a:cs typeface="Times New Roman"/>
              <a:sym typeface="Times New Roman"/>
            </a:endParaRPr>
          </a:p>
          <a:p>
            <a:pPr marL="0" lvl="0" indent="0" algn="l" rtl="0">
              <a:spcBef>
                <a:spcPts val="1600"/>
              </a:spcBef>
              <a:spcAft>
                <a:spcPts val="0"/>
              </a:spcAft>
              <a:buClr>
                <a:srgbClr val="000000"/>
              </a:buClr>
              <a:buSzPts val="1100"/>
              <a:buFont typeface="Arial"/>
              <a:buNone/>
            </a:pPr>
            <a:r>
              <a:rPr lang="en" sz="1100">
                <a:solidFill>
                  <a:srgbClr val="000000"/>
                </a:solidFill>
                <a:latin typeface="Times New Roman"/>
                <a:ea typeface="Times New Roman"/>
                <a:cs typeface="Times New Roman"/>
                <a:sym typeface="Times New Roman"/>
              </a:rPr>
              <a:t>Nelson, L.J. (2017) L.A. Metro wants to spend $138 million on electric buses. The goal: an emission-free fleet by 2030. </a:t>
            </a:r>
            <a:r>
              <a:rPr lang="en" sz="1100" i="1">
                <a:solidFill>
                  <a:srgbClr val="000000"/>
                </a:solidFill>
                <a:latin typeface="Times New Roman"/>
                <a:ea typeface="Times New Roman"/>
                <a:cs typeface="Times New Roman"/>
                <a:sym typeface="Times New Roman"/>
              </a:rPr>
              <a:t>LA Times.</a:t>
            </a:r>
            <a:r>
              <a:rPr lang="en" sz="1100">
                <a:solidFill>
                  <a:srgbClr val="000000"/>
                </a:solidFill>
                <a:latin typeface="Times New Roman"/>
                <a:ea typeface="Times New Roman"/>
                <a:cs typeface="Times New Roman"/>
                <a:sym typeface="Times New Roman"/>
              </a:rPr>
              <a:t>. Retrieved from  https://www.latimes.com/local/lanow/la-me-ln-metro-electric-buses-20170721-story.html</a:t>
            </a: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r>
              <a:rPr lang="en" sz="1100">
                <a:solidFill>
                  <a:srgbClr val="000000"/>
                </a:solidFill>
                <a:latin typeface="Times New Roman"/>
                <a:ea typeface="Times New Roman"/>
                <a:cs typeface="Times New Roman"/>
                <a:sym typeface="Times New Roman"/>
              </a:rPr>
              <a:t>“How to take part in a Farmers Market” </a:t>
            </a:r>
            <a:r>
              <a:rPr lang="en" sz="1100" u="sng">
                <a:solidFill>
                  <a:srgbClr val="000000"/>
                </a:solidFill>
                <a:latin typeface="Times New Roman"/>
                <a:ea typeface="Times New Roman"/>
                <a:cs typeface="Times New Roman"/>
                <a:sym typeface="Times New Roman"/>
                <a:hlinkClick r:id="rId3"/>
              </a:rPr>
              <a:t>www.bos.gov</a:t>
            </a:r>
            <a:r>
              <a:rPr lang="en" sz="1100">
                <a:solidFill>
                  <a:srgbClr val="000000"/>
                </a:solidFill>
                <a:latin typeface="Times New Roman"/>
                <a:ea typeface="Times New Roman"/>
                <a:cs typeface="Times New Roman"/>
                <a:sym typeface="Times New Roman"/>
              </a:rPr>
              <a:t> </a:t>
            </a:r>
            <a:r>
              <a:rPr lang="en" sz="1100" u="sng">
                <a:solidFill>
                  <a:srgbClr val="000000"/>
                </a:solidFill>
                <a:latin typeface="Times New Roman"/>
                <a:ea typeface="Times New Roman"/>
                <a:cs typeface="Times New Roman"/>
                <a:sym typeface="Times New Roman"/>
                <a:hlinkClick r:id="rId4"/>
              </a:rPr>
              <a:t>https://www.boston.gov/departments/food-access/how-take-part-farmers-market</a:t>
            </a: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r>
              <a:rPr lang="en" sz="1100">
                <a:solidFill>
                  <a:srgbClr val="000000"/>
                </a:solidFill>
                <a:latin typeface="Times New Roman"/>
                <a:ea typeface="Times New Roman"/>
                <a:cs typeface="Times New Roman"/>
                <a:sym typeface="Times New Roman"/>
              </a:rPr>
              <a:t>Kaneter R (2015). “Public transportation can be a ride out of  poverty” </a:t>
            </a:r>
            <a:r>
              <a:rPr lang="en" sz="1100" u="sng">
                <a:solidFill>
                  <a:srgbClr val="000000"/>
                </a:solidFill>
                <a:latin typeface="Times New Roman"/>
                <a:ea typeface="Times New Roman"/>
                <a:cs typeface="Times New Roman"/>
                <a:sym typeface="Times New Roman"/>
                <a:hlinkClick r:id="rId5"/>
              </a:rPr>
              <a:t>https://www.bostonglobe.com/opinion/2015/05/25/public-transportation-can-ride-out-poverty/KtzBMWFo1Xpsqks7NfbYxL/story.html</a:t>
            </a: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r>
              <a:rPr lang="en" sz="1100">
                <a:solidFill>
                  <a:srgbClr val="000000"/>
                </a:solidFill>
                <a:latin typeface="Times New Roman"/>
                <a:ea typeface="Times New Roman"/>
                <a:cs typeface="Times New Roman"/>
                <a:sym typeface="Times New Roman"/>
              </a:rPr>
              <a:t>Kuhne R (2010). “Electric Buses - An energy efficient urban Transportation Means.”	</a:t>
            </a:r>
            <a:r>
              <a:rPr lang="en" sz="1100" u="sng">
                <a:solidFill>
                  <a:srgbClr val="000000"/>
                </a:solidFill>
                <a:latin typeface="Times New Roman"/>
                <a:ea typeface="Times New Roman"/>
                <a:cs typeface="Times New Roman"/>
                <a:sym typeface="Times New Roman"/>
                <a:hlinkClick r:id="rId6"/>
              </a:rPr>
              <a:t>https://ac.els-cdn.com/S0360544210005566/1-s2.0-S0360544210005566-main.pdf?_tid=b4e92a42-8e49-45ac-b75b-be7be1836ac3&amp;acdnat=1543769863_4958aadb1700ddc4612b8d2b97311a9a</a:t>
            </a: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r>
              <a:rPr lang="en" sz="1100">
                <a:solidFill>
                  <a:srgbClr val="000000"/>
                </a:solidFill>
                <a:latin typeface="Times New Roman"/>
                <a:ea typeface="Times New Roman"/>
                <a:cs typeface="Times New Roman"/>
                <a:sym typeface="Times New Roman"/>
              </a:rPr>
              <a:t>Treuhaft S, Karpyn A (2010). “The Grocery Gap” </a:t>
            </a:r>
            <a:r>
              <a:rPr lang="en" sz="1100" u="sng">
                <a:solidFill>
                  <a:srgbClr val="000000"/>
                </a:solidFill>
                <a:latin typeface="Times New Roman"/>
                <a:ea typeface="Times New Roman"/>
                <a:cs typeface="Times New Roman"/>
                <a:sym typeface="Times New Roman"/>
                <a:hlinkClick r:id="rId7"/>
              </a:rPr>
              <a:t>http://thefoodtrust.org/uploads/media_items/grocerygap.original.pdf</a:t>
            </a: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endParaRPr sz="11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7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Presentation by:</a:t>
            </a:r>
            <a:endParaRPr/>
          </a:p>
        </p:txBody>
      </p:sp>
      <p:sp>
        <p:nvSpPr>
          <p:cNvPr id="467" name="Google Shape;467;p70"/>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SzPts val="1800"/>
              <a:buChar char="●"/>
            </a:pPr>
            <a:r>
              <a:rPr lang="en"/>
              <a:t>Aseel Alharthi</a:t>
            </a:r>
            <a:endParaRPr/>
          </a:p>
          <a:p>
            <a:pPr marL="457200" lvl="0" indent="-342900" algn="l" rtl="0">
              <a:lnSpc>
                <a:spcPct val="100000"/>
              </a:lnSpc>
              <a:spcBef>
                <a:spcPts val="0"/>
              </a:spcBef>
              <a:spcAft>
                <a:spcPts val="0"/>
              </a:spcAft>
              <a:buSzPts val="1800"/>
              <a:buChar char="●"/>
            </a:pPr>
            <a:r>
              <a:rPr lang="en"/>
              <a:t>Katherine Calandriello</a:t>
            </a:r>
            <a:endParaRPr/>
          </a:p>
          <a:p>
            <a:pPr marL="457200" lvl="0" indent="-342900" algn="l" rtl="0">
              <a:lnSpc>
                <a:spcPct val="100000"/>
              </a:lnSpc>
              <a:spcBef>
                <a:spcPts val="0"/>
              </a:spcBef>
              <a:spcAft>
                <a:spcPts val="0"/>
              </a:spcAft>
              <a:buSzPts val="1800"/>
              <a:buChar char="●"/>
            </a:pPr>
            <a:r>
              <a:rPr lang="en"/>
              <a:t>Peiying Huang</a:t>
            </a:r>
            <a:endParaRPr/>
          </a:p>
          <a:p>
            <a:pPr marL="457200" lvl="0" indent="-342900" algn="l" rtl="0">
              <a:lnSpc>
                <a:spcPct val="100000"/>
              </a:lnSpc>
              <a:spcBef>
                <a:spcPts val="0"/>
              </a:spcBef>
              <a:spcAft>
                <a:spcPts val="0"/>
              </a:spcAft>
              <a:buSzPts val="1800"/>
              <a:buChar char="●"/>
            </a:pPr>
            <a:r>
              <a:rPr lang="en"/>
              <a:t>Samantha Morton </a:t>
            </a:r>
            <a:endParaRPr/>
          </a:p>
          <a:p>
            <a:pPr marL="457200" lvl="0" indent="-342900" algn="l" rtl="0">
              <a:lnSpc>
                <a:spcPct val="100000"/>
              </a:lnSpc>
              <a:spcBef>
                <a:spcPts val="0"/>
              </a:spcBef>
              <a:spcAft>
                <a:spcPts val="0"/>
              </a:spcAft>
              <a:buSzPts val="1800"/>
              <a:buChar char="●"/>
            </a:pPr>
            <a:r>
              <a:rPr lang="en"/>
              <a:t>Julia Nassar</a:t>
            </a:r>
            <a:endParaRPr/>
          </a:p>
          <a:p>
            <a:pPr marL="457200" lvl="0" indent="-342900" algn="l" rtl="0">
              <a:lnSpc>
                <a:spcPct val="100000"/>
              </a:lnSpc>
              <a:spcBef>
                <a:spcPts val="0"/>
              </a:spcBef>
              <a:spcAft>
                <a:spcPts val="0"/>
              </a:spcAft>
              <a:buSzPts val="1800"/>
              <a:buChar char="●"/>
            </a:pPr>
            <a:r>
              <a:rPr lang="en"/>
              <a:t>Zachary Popp</a:t>
            </a:r>
            <a:endParaRPr/>
          </a:p>
          <a:p>
            <a:pPr marL="457200" lvl="0" indent="-342900" algn="l" rtl="0">
              <a:lnSpc>
                <a:spcPct val="100000"/>
              </a:lnSpc>
              <a:spcBef>
                <a:spcPts val="0"/>
              </a:spcBef>
              <a:spcAft>
                <a:spcPts val="0"/>
              </a:spcAft>
              <a:buSzPts val="1800"/>
              <a:buChar char="●"/>
            </a:pPr>
            <a:r>
              <a:rPr lang="en"/>
              <a:t>Lydia Silber</a:t>
            </a:r>
            <a:endParaRPr/>
          </a:p>
          <a:p>
            <a:pPr marL="457200" lvl="0" indent="-342900" algn="l" rtl="0">
              <a:lnSpc>
                <a:spcPct val="100000"/>
              </a:lnSpc>
              <a:spcBef>
                <a:spcPts val="0"/>
              </a:spcBef>
              <a:spcAft>
                <a:spcPts val="0"/>
              </a:spcAft>
              <a:buSzPts val="1800"/>
              <a:buChar char="●"/>
            </a:pPr>
            <a:r>
              <a:rPr lang="en"/>
              <a:t>Matthew Tate</a:t>
            </a:r>
            <a:endParaRPr/>
          </a:p>
          <a:p>
            <a:pPr marL="457200" lvl="0" indent="-342900" algn="l" rtl="0">
              <a:lnSpc>
                <a:spcPct val="100000"/>
              </a:lnSpc>
              <a:spcBef>
                <a:spcPts val="0"/>
              </a:spcBef>
              <a:spcAft>
                <a:spcPts val="0"/>
              </a:spcAft>
              <a:buSzPts val="1800"/>
              <a:buChar char="●"/>
            </a:pPr>
            <a:r>
              <a:rPr lang="en"/>
              <a:t>Katelyn Wittkowski</a:t>
            </a:r>
            <a:endParaRPr/>
          </a:p>
          <a:p>
            <a:pPr marL="457200" lvl="0" indent="-342900" algn="l" rtl="0">
              <a:lnSpc>
                <a:spcPct val="100000"/>
              </a:lnSpc>
              <a:spcBef>
                <a:spcPts val="0"/>
              </a:spcBef>
              <a:spcAft>
                <a:spcPts val="0"/>
              </a:spcAft>
              <a:buSzPts val="1800"/>
              <a:buChar char="●"/>
            </a:pPr>
            <a:r>
              <a:rPr lang="en"/>
              <a:t>GE532 - Research for Environmental Groups</a:t>
            </a:r>
            <a:endParaRPr/>
          </a:p>
          <a:p>
            <a:pPr marL="457200" lvl="0" indent="-342900" algn="l" rtl="0">
              <a:lnSpc>
                <a:spcPct val="100000"/>
              </a:lnSpc>
              <a:spcBef>
                <a:spcPts val="0"/>
              </a:spcBef>
              <a:spcAft>
                <a:spcPts val="0"/>
              </a:spcAft>
              <a:buSzPts val="1800"/>
              <a:buChar char="●"/>
            </a:pPr>
            <a:r>
              <a:rPr lang="en"/>
              <a:t>Class taught by Professor Richard Reibstein</a:t>
            </a:r>
            <a:endParaRPr/>
          </a:p>
          <a:p>
            <a:pPr marL="457200" lvl="0" indent="-342900" algn="l" rtl="0">
              <a:lnSpc>
                <a:spcPct val="100000"/>
              </a:lnSpc>
              <a:spcBef>
                <a:spcPts val="0"/>
              </a:spcBef>
              <a:spcAft>
                <a:spcPts val="0"/>
              </a:spcAft>
              <a:buSzPts val="1800"/>
              <a:buChar char="●"/>
            </a:pPr>
            <a:r>
              <a:rPr lang="en"/>
              <a:t>Presentation on 12/12/2018</a:t>
            </a:r>
            <a:endParaRPr/>
          </a:p>
          <a:p>
            <a:pPr marL="0" lvl="0" indent="0" algn="l" rtl="0">
              <a:spcBef>
                <a:spcPts val="1600"/>
              </a:spcBef>
              <a:spcAft>
                <a:spcPts val="1600"/>
              </a:spcAft>
              <a:buNone/>
            </a:pPr>
            <a:endParaRPr/>
          </a:p>
        </p:txBody>
      </p:sp>
    </p:spTree>
  </p:cSld>
  <p:clrMapOvr>
    <a:masterClrMapping/>
  </p:clrMapOvr>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5641</Words>
  <Application>Microsoft Office PowerPoint</Application>
  <PresentationFormat>On-screen Show (16:9)</PresentationFormat>
  <Paragraphs>581</Paragraphs>
  <Slides>58</Slides>
  <Notes>58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58</vt:i4>
      </vt:variant>
    </vt:vector>
  </HeadingPairs>
  <TitlesOfParts>
    <vt:vector size="65" baseType="lpstr">
      <vt:lpstr>PT Sans Narrow</vt:lpstr>
      <vt:lpstr>Roboto</vt:lpstr>
      <vt:lpstr>Open Sans</vt:lpstr>
      <vt:lpstr>Times New Roman</vt:lpstr>
      <vt:lpstr>Arial</vt:lpstr>
      <vt:lpstr>Cambria</vt:lpstr>
      <vt:lpstr>Tropic</vt:lpstr>
      <vt:lpstr>Environmental Justice Neighborhoods</vt:lpstr>
      <vt:lpstr>     OUTLINE</vt:lpstr>
      <vt:lpstr>Our purpose</vt:lpstr>
      <vt:lpstr>Urban Greening</vt:lpstr>
      <vt:lpstr>Urban Greening Street trees    </vt:lpstr>
      <vt:lpstr>Urban Greening  Urban parks  </vt:lpstr>
      <vt:lpstr>Urban Greening Tree retention  </vt:lpstr>
      <vt:lpstr>Urban Greening Tree retention  </vt:lpstr>
      <vt:lpstr>Eco-Gentrification Prevention      </vt:lpstr>
      <vt:lpstr>PowerPoint Presentation</vt:lpstr>
      <vt:lpstr>Local Food          Urban gardening and food access  </vt:lpstr>
      <vt:lpstr>Local Food   Urban gardening</vt:lpstr>
      <vt:lpstr>PowerPoint Presentation</vt:lpstr>
      <vt:lpstr>Local Food Farmers markets  </vt:lpstr>
      <vt:lpstr>Local Food   Farmers Markets</vt:lpstr>
      <vt:lpstr>Local Food          Composting  </vt:lpstr>
      <vt:lpstr>Residential Building Efficiency           Green roofs  </vt:lpstr>
      <vt:lpstr>Residential Building Efficiency           Boston Leadership  </vt:lpstr>
      <vt:lpstr>Residential Building Efficiency           Boston Leadership  </vt:lpstr>
      <vt:lpstr>PowerPoint Presentation</vt:lpstr>
      <vt:lpstr>Residential Building Efficiency           Recommendations for Further Success</vt:lpstr>
      <vt:lpstr>Residential Building Efficiency           Recommendations for Further Success</vt:lpstr>
      <vt:lpstr>Healthy Homes           Asbestos and Indoor Air Quality Monitoring    </vt:lpstr>
      <vt:lpstr>Neighborhood Maintenance     Climate adaptation - Green Infrastructure</vt:lpstr>
      <vt:lpstr>Neighborhood Maintenance     Climate adaptation - Green Infrastructure    </vt:lpstr>
      <vt:lpstr>Neighborhood Maintenance    Sidewalks  </vt:lpstr>
      <vt:lpstr>Expanded Transit   More bike lanes and extended train lines</vt:lpstr>
      <vt:lpstr>Expanded Transit   More bike lanes and extended train lines</vt:lpstr>
      <vt:lpstr>Clean Transit: Electric Buses      Urban-friendly alternative to diesel engine buses    </vt:lpstr>
      <vt:lpstr>Clean Transit: Electric Buses      What other cities are doing &amp; what Boston can do!</vt:lpstr>
      <vt:lpstr>Potential for Increased Clean Energy Development Brownfield Development: Community Solar      </vt:lpstr>
      <vt:lpstr>Access To Clean Energy Brownfield Development: Community Solar      </vt:lpstr>
      <vt:lpstr>Bringing in Green Jobs Economic Development      </vt:lpstr>
      <vt:lpstr>Bringing in Green Jobs Economic Development</vt:lpstr>
      <vt:lpstr>Bringing in Green Jobs Economic Development</vt:lpstr>
      <vt:lpstr>Bringing in Green Jobs Workforce Development</vt:lpstr>
      <vt:lpstr>PowerPoint Presentation</vt:lpstr>
      <vt:lpstr>PowerPoint Presentation</vt:lpstr>
      <vt:lpstr>Monitoring </vt:lpstr>
      <vt:lpstr>PowerPoint Presentation</vt:lpstr>
      <vt:lpstr>PowerPoint Presentation</vt:lpstr>
      <vt:lpstr>PowerPoint Presentation</vt:lpstr>
      <vt:lpstr>Monitoring</vt:lpstr>
      <vt:lpstr>Monitoring</vt:lpstr>
      <vt:lpstr>PowerPoint Presentation</vt:lpstr>
      <vt:lpstr>History and Future Directions</vt:lpstr>
      <vt:lpstr>Civic Engagement: What is it?</vt:lpstr>
      <vt:lpstr>Civic Engagement: What can Cities do?</vt:lpstr>
      <vt:lpstr>Boston and Beyond: Environmental Justice Representation</vt:lpstr>
      <vt:lpstr>Partnering </vt:lpstr>
      <vt:lpstr>Funding </vt:lpstr>
      <vt:lpstr>PowerPoint Presentation</vt:lpstr>
      <vt:lpstr>Tools for Engagement</vt:lpstr>
      <vt:lpstr>Our purpose</vt:lpstr>
      <vt:lpstr>Sources</vt:lpstr>
      <vt:lpstr>Sources (cont.)</vt:lpstr>
      <vt:lpstr>PowerPoint Presentation</vt:lpstr>
      <vt:lpstr>Presentation by: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Justice Neighborhoods</dc:title>
  <dc:creator>rickreibstein</dc:creator>
  <cp:lastModifiedBy>rickreibstein</cp:lastModifiedBy>
  <cp:revision>1</cp:revision>
  <dcterms:modified xsi:type="dcterms:W3CDTF">2018-12-20T19:07:49Z</dcterms:modified>
</cp:coreProperties>
</file>