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256" r:id="rId2"/>
    <p:sldId id="289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3" r:id="rId23"/>
    <p:sldId id="280" r:id="rId24"/>
    <p:sldId id="281" r:id="rId25"/>
    <p:sldId id="282" r:id="rId26"/>
    <p:sldId id="284" r:id="rId27"/>
    <p:sldId id="287" r:id="rId28"/>
    <p:sldId id="288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73" autoAdjust="0"/>
    <p:restoredTop sz="89141" autoAdjust="0"/>
  </p:normalViewPr>
  <p:slideViewPr>
    <p:cSldViewPr snapToGrid="0">
      <p:cViewPr>
        <p:scale>
          <a:sx n="101" d="100"/>
          <a:sy n="101" d="100"/>
        </p:scale>
        <p:origin x="7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Trenton\AppData\Roaming\Microsoft\Excel\2018_-_Full_Cities_Dataset%20(version%201).xlsb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Trenton\AppData\Roaming\Microsoft\Excel\2018_-_Full_Cities_Dataset%20(version%201).xlsb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7.6154216085289068E-3"/>
                  <c:y val="-1.8518518518518545E-2"/>
                </c:manualLayout>
              </c:layout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31-4282-950A-C56DA14443EE}"/>
                </c:ext>
              </c:extLst>
            </c:dLbl>
            <c:delete val="1"/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'GPC Pivot Table'!$I$1:$I$3</c:f>
              <c:strCache>
                <c:ptCount val="3"/>
                <c:pt idx="0">
                  <c:v>Yes</c:v>
                </c:pt>
                <c:pt idx="1">
                  <c:v>In progress</c:v>
                </c:pt>
                <c:pt idx="2">
                  <c:v>No</c:v>
                </c:pt>
              </c:strCache>
            </c:strRef>
          </c:cat>
          <c:val>
            <c:numRef>
              <c:f>'GPC Pivot Table'!$J$1:$J$3</c:f>
              <c:numCache>
                <c:formatCode>0.00%</c:formatCode>
                <c:ptCount val="3"/>
                <c:pt idx="0">
                  <c:v>0.77419354838709664</c:v>
                </c:pt>
                <c:pt idx="1">
                  <c:v>6.4516129032258077E-2</c:v>
                </c:pt>
                <c:pt idx="2">
                  <c:v>0.16129032258064521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31-4282-950A-C56DA14443EE}"/>
            </c:ext>
          </c:extLst>
        </c:ser>
        <c:dLbls/>
        <c:gapWidth val="219"/>
        <c:overlap val="-27"/>
        <c:axId val="97679616"/>
        <c:axId val="97681408"/>
      </c:barChart>
      <c:catAx>
        <c:axId val="976796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681408"/>
        <c:crosses val="autoZero"/>
        <c:auto val="1"/>
        <c:lblAlgn val="ctr"/>
        <c:lblOffset val="100"/>
      </c:catAx>
      <c:valAx>
        <c:axId val="97681408"/>
        <c:scaling>
          <c:orientation val="minMax"/>
          <c:max val="1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Percentage of Respondents</a:t>
                </a:r>
              </a:p>
            </c:rich>
          </c:tx>
          <c:layout>
            <c:manualLayout>
              <c:xMode val="edge"/>
              <c:yMode val="edge"/>
              <c:x val="1.4168062223451856E-2"/>
              <c:y val="0.24274328798100264"/>
            </c:manualLayout>
          </c:layout>
          <c:spPr>
            <a:noFill/>
            <a:ln>
              <a:noFill/>
            </a:ln>
            <a:effectLst/>
          </c:spPr>
        </c:title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67961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7.9940626525122668E-2"/>
          <c:y val="5.2836389949199231E-2"/>
          <c:w val="0.89512008773080454"/>
          <c:h val="0.79437877867109652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'7.4 Turn Table'!$I$1:$I$4</c:f>
              <c:strCache>
                <c:ptCount val="4"/>
                <c:pt idx="0">
                  <c:v>U.S. Community Protocol for Accounting and Reporting of Greenhouse Gas Emissions (ICLEI)</c:v>
                </c:pt>
                <c:pt idx="1">
                  <c:v>City specific methodology</c:v>
                </c:pt>
                <c:pt idx="2">
                  <c:v>Regional specific methodology</c:v>
                </c:pt>
                <c:pt idx="3">
                  <c:v>International Emissions Analysis Protocol (ICLEI)</c:v>
                </c:pt>
              </c:strCache>
            </c:strRef>
          </c:cat>
          <c:val>
            <c:numRef>
              <c:f>'7.4 Turn Table'!$J$1:$J$4</c:f>
              <c:numCache>
                <c:formatCode>General</c:formatCode>
                <c:ptCount val="4"/>
                <c:pt idx="0">
                  <c:v>7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4C-45FB-88CF-BB5888210009}"/>
            </c:ext>
          </c:extLst>
        </c:ser>
        <c:dLbls/>
        <c:gapWidth val="219"/>
        <c:overlap val="-27"/>
        <c:axId val="97911936"/>
        <c:axId val="97913472"/>
      </c:barChart>
      <c:catAx>
        <c:axId val="979119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913472"/>
        <c:crosses val="autoZero"/>
        <c:auto val="1"/>
        <c:lblAlgn val="ctr"/>
        <c:lblOffset val="100"/>
      </c:catAx>
      <c:valAx>
        <c:axId val="97913472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# Of Respondents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1.434610449397963E-2"/>
              <c:y val="0.28408177456572681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91193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CFAC2-DD3F-44ED-B701-8829661B522B}" type="datetimeFigureOut">
              <a:rPr lang="en-US" smtClean="0"/>
              <a:pPr/>
              <a:t>6/20/2019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C865A-0D90-438E-8E7E-B5FB0288EB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1870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0380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632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IPCC 2006</a:t>
            </a:r>
            <a:r>
              <a:rPr lang="en-US" baseline="0" dirty="0" smtClean="0"/>
              <a:t> report, first major report to standardize GHG inventory methodologies, (not on the timeline) provides overall guidance on how to make a GHG protocol</a:t>
            </a:r>
            <a:endParaRPr lang="en-US" dirty="0" smtClean="0"/>
          </a:p>
          <a:p>
            <a:r>
              <a:rPr lang="en-US" dirty="0" smtClean="0"/>
              <a:t>Pre 2012</a:t>
            </a:r>
            <a:r>
              <a:rPr lang="en-US" baseline="0" dirty="0" smtClean="0"/>
              <a:t> many different protocols and</a:t>
            </a:r>
            <a:r>
              <a:rPr lang="en-US" dirty="0" smtClean="0"/>
              <a:t> lots</a:t>
            </a:r>
            <a:r>
              <a:rPr lang="en-US" baseline="0" dirty="0" smtClean="0"/>
              <a:t> of issues on comparability between the protocols</a:t>
            </a:r>
          </a:p>
          <a:p>
            <a:r>
              <a:rPr lang="en-US" baseline="0" dirty="0" smtClean="0"/>
              <a:t>2012 GPC released adopted by C40</a:t>
            </a:r>
          </a:p>
          <a:p>
            <a:r>
              <a:rPr lang="en-US" baseline="0" dirty="0" smtClean="0"/>
              <a:t>2017: EU Covenant of Mayors and Compact of Mayors combine to form Global Covenant of Mayors for Climate &amp; Energy, adopt GPC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435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https://data.cdp.net/Governance/2018-Full-Cities-Dataset/vzxs-ejjs</a:t>
            </a:r>
          </a:p>
          <a:p>
            <a:r>
              <a:rPr lang="en-US" dirty="0" smtClean="0"/>
              <a:t>Accessed June 19, 2019</a:t>
            </a:r>
          </a:p>
          <a:p>
            <a:endParaRPr lang="en-US" dirty="0" smtClean="0"/>
          </a:p>
          <a:p>
            <a:r>
              <a:rPr lang="en-US" dirty="0" smtClean="0"/>
              <a:t>Also to note: all</a:t>
            </a:r>
            <a:r>
              <a:rPr lang="en-US" baseline="0" dirty="0" smtClean="0"/>
              <a:t> 5 self-reporting</a:t>
            </a:r>
            <a:r>
              <a:rPr lang="en-US" dirty="0" smtClean="0"/>
              <a:t> counties answered</a:t>
            </a:r>
            <a:r>
              <a:rPr lang="en-US" baseline="0" dirty="0" smtClean="0"/>
              <a:t> yes (Santa Fe County, Boulder County, King County, WA, Metropolitan Government of Nashville and Davidson County, Broward County, FL)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3592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https://data.cdp.net/Governance/2018-Full-Cities-Dataset/vzxs-ejjs</a:t>
            </a:r>
          </a:p>
          <a:p>
            <a:r>
              <a:rPr lang="en-US" dirty="0" smtClean="0"/>
              <a:t>Accessed June 19, 2019</a:t>
            </a:r>
          </a:p>
          <a:p>
            <a:r>
              <a:rPr lang="en-US" dirty="0" smtClean="0"/>
              <a:t>ICLEI does not recommend the</a:t>
            </a:r>
            <a:r>
              <a:rPr lang="en-US" baseline="0" dirty="0" smtClean="0"/>
              <a:t> International Emissions Analysis Protocol anymore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371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https://data.cdp.net/Governance/2018-Full-Cities-Dataset/vzxs-ejjs</a:t>
            </a:r>
          </a:p>
          <a:p>
            <a:r>
              <a:rPr lang="en-US" dirty="0" smtClean="0"/>
              <a:t>Accessed June 19, 2019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1113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C40</a:t>
            </a:r>
            <a:r>
              <a:rPr lang="en-US" baseline="0" dirty="0" smtClean="0"/>
              <a:t> began with </a:t>
            </a:r>
            <a:r>
              <a:rPr lang="en-US" baseline="0" dirty="0" err="1" smtClean="0"/>
              <a:t>with</a:t>
            </a:r>
            <a:r>
              <a:rPr lang="en-US" baseline="0" dirty="0" smtClean="0"/>
              <a:t> 40 cities, now has 94 affiliated cities</a:t>
            </a:r>
          </a:p>
          <a:p>
            <a:r>
              <a:rPr lang="en-US" baseline="0" dirty="0" smtClean="0"/>
              <a:t>Covenant of Mayors has 9,000+ affiliated cities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3274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6891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Scopes originally designed</a:t>
            </a:r>
            <a:r>
              <a:rPr lang="en-US" baseline="0" dirty="0" smtClean="0"/>
              <a:t> as a concept in 2004 Greenhouse Gas Protocol for corporations, written by WBCSD and WRI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1267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Out-of-boundary</a:t>
            </a:r>
            <a:r>
              <a:rPr lang="en-US" baseline="0" dirty="0" smtClean="0"/>
              <a:t> transportation: emissions from the trip with either end point occurring within the geographic boundaries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958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Further</a:t>
            </a:r>
            <a:r>
              <a:rPr lang="en-US" baseline="0" dirty="0" smtClean="0"/>
              <a:t> information on </a:t>
            </a:r>
            <a:r>
              <a:rPr lang="en-US" baseline="0" dirty="0" err="1" smtClean="0"/>
              <a:t>differneces</a:t>
            </a:r>
            <a:r>
              <a:rPr lang="en-US" baseline="0" dirty="0" smtClean="0"/>
              <a:t> between BASIC and BASIC+ on Figure 2, p.13 of GPC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1070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ClearPath</a:t>
            </a:r>
            <a:r>
              <a:rPr lang="en-US" dirty="0" smtClean="0"/>
              <a:t> Main Page with video: http://icleiusa.org/clearpath/</a:t>
            </a:r>
          </a:p>
          <a:p>
            <a:r>
              <a:rPr lang="en-US" dirty="0" smtClean="0"/>
              <a:t>Registering for </a:t>
            </a:r>
            <a:r>
              <a:rPr lang="en-US" dirty="0" err="1" smtClean="0"/>
              <a:t>ClearPath</a:t>
            </a:r>
            <a:r>
              <a:rPr lang="en-US" dirty="0" smtClean="0"/>
              <a:t>: http://icleiusa.org/clearpath/clearpath-user-options/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1271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http://icleiusa.org/membership/join-iclei/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C865A-0D90-438E-8E7E-B5FB0288EBC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4166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4175-8601-4456-97EF-F9C540410B49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C3BE-DADB-48B6-9F24-275B93D6C37B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74A3-B389-4049-8379-57AE09E7A688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00F4-B81C-4854-AECD-A90B553AE50B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3A27-B050-46C5-9EAE-9924C8F80F2F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96EA8-9C68-47FA-97AF-5AFFAED42ADE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7EE7E-7E1B-461D-8B20-8E859B7BE0E4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7A2-A2CE-4A92-85F9-95ECA648491D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62807-3303-4076-8F74-18CBD46D4A28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49E6E-8BFE-41A0-8721-9A342FD24C1C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0F03-BD38-4728-83C1-C27B41899E18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095A-828D-4554-B0EC-676A9F0B1E61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090F-801C-4F46-BD7E-F2D3425125F8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19E-2B39-4422-861D-62BC58A26BF5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B2A0-4A98-48F1-8191-0B0DE79E9F11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CBCC-7ECF-4F34-B349-4DDF8F1D9887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7470B-0306-4A1C-9A98-85009EA98091}" type="datetime1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hgprotocol.org/global-covenant-mayors-online-training-course" TargetMode="External"/><Relationship Id="rId2" Type="http://schemas.openxmlformats.org/officeDocument/2006/relationships/hyperlink" Target="https://ghgprotocol.org/greenhouse-gas-protocol-accounting-reporting-standard-citi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orldbank.org/en/topic/climatechange/brief/city-climate-planner-certificate-program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centre.c40.org/resources/reporting-ghg-emissions-inventories" TargetMode="External"/><Relationship Id="rId2" Type="http://schemas.openxmlformats.org/officeDocument/2006/relationships/hyperlink" Target="https://resourcecentre.c40.org/resources/measuring-ghg-emission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icleiusa.org/clearpath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2111" y="882869"/>
            <a:ext cx="8211892" cy="2835436"/>
          </a:xfrm>
        </p:spPr>
        <p:txBody>
          <a:bodyPr/>
          <a:lstStyle/>
          <a:p>
            <a:r>
              <a:rPr lang="en-US" dirty="0" smtClean="0"/>
              <a:t>Community-Scale Greenhouse Gas Accounting Methodologies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158281"/>
            <a:ext cx="7766936" cy="11704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By: Trenton Mulick</a:t>
            </a:r>
          </a:p>
          <a:p>
            <a:endParaRPr lang="en-US" dirty="0"/>
          </a:p>
          <a:p>
            <a:r>
              <a:rPr lang="en-US" dirty="0" smtClean="0"/>
              <a:t>A Product of GE 532 Research for Environmental Agencies and Organizations</a:t>
            </a:r>
          </a:p>
          <a:p>
            <a:r>
              <a:rPr lang="en-US" dirty="0" smtClean="0"/>
              <a:t>Instructor: Rick </a:t>
            </a:r>
            <a:r>
              <a:rPr lang="en-US" dirty="0" err="1" smtClean="0"/>
              <a:t>Reibstein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37" y="5959381"/>
            <a:ext cx="1134147" cy="50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870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am 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525714"/>
            <a:ext cx="8596668" cy="3880773"/>
          </a:xfrm>
        </p:spPr>
        <p:txBody>
          <a:bodyPr/>
          <a:lstStyle/>
          <a:p>
            <a:r>
              <a:rPr lang="en-US" dirty="0" smtClean="0"/>
              <a:t>Trenton Mulick</a:t>
            </a:r>
          </a:p>
          <a:p>
            <a:r>
              <a:rPr lang="en-US" dirty="0" smtClean="0"/>
              <a:t>Boston University Rising Senior</a:t>
            </a:r>
          </a:p>
          <a:p>
            <a:r>
              <a:rPr lang="en-US" dirty="0" smtClean="0"/>
              <a:t>BA in Earth and Environmental Sciences</a:t>
            </a:r>
          </a:p>
          <a:p>
            <a:pPr lvl="1"/>
            <a:r>
              <a:rPr lang="en-US" dirty="0" smtClean="0"/>
              <a:t>Expected May 2020</a:t>
            </a:r>
          </a:p>
          <a:p>
            <a:r>
              <a:rPr lang="en-US" dirty="0" smtClean="0"/>
              <a:t>Joined this class because of previous scientific research last semester, wanted to learn more about research for professional organizations</a:t>
            </a:r>
          </a:p>
          <a:p>
            <a:pPr lvl="1"/>
            <a:r>
              <a:rPr lang="en-US" dirty="0" smtClean="0"/>
              <a:t>Passionate about researching and fighting climate change, this project immediately drew my attention as it was directly part of the fight to reduce greenhouse gas emissions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037"/>
          <a:stretch/>
        </p:blipFill>
        <p:spPr>
          <a:xfrm>
            <a:off x="4975668" y="370114"/>
            <a:ext cx="4067476" cy="252102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422571" y="251767"/>
            <a:ext cx="1030513" cy="275771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87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3025364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Focused on community-level methodologies</a:t>
            </a:r>
          </a:p>
          <a:p>
            <a:pPr marL="457200" lvl="1" indent="0">
              <a:buNone/>
            </a:pPr>
            <a:r>
              <a:rPr lang="en-US" dirty="0" smtClean="0"/>
              <a:t>	Ignored </a:t>
            </a:r>
            <a:r>
              <a:rPr lang="en-US" dirty="0"/>
              <a:t>business and university level greenhouse gas accounting methodologies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First looked at timeline and history of greenhouse gas accounting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Identified major organizations</a:t>
            </a:r>
            <a:r>
              <a:rPr lang="en-US" dirty="0"/>
              <a:t> </a:t>
            </a:r>
            <a:r>
              <a:rPr lang="en-US" dirty="0" smtClean="0"/>
              <a:t>and protocols associated with each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Reviewed what protocols cities and communities actually use today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Compared major accounting protocols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Identified tools and additional resources associated with each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802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725" y="196498"/>
            <a:ext cx="8399587" cy="590792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77334" y="6350042"/>
            <a:ext cx="8596668" cy="366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 smtClean="0"/>
              <a:t>Chen, </a:t>
            </a:r>
            <a:r>
              <a:rPr lang="en-US" sz="1100" dirty="0" err="1" smtClean="0"/>
              <a:t>Guangwu</a:t>
            </a:r>
            <a:r>
              <a:rPr lang="en-US" sz="1100" dirty="0" smtClean="0"/>
              <a:t> et al. “Review on City-Level Carbon Accounting.” </a:t>
            </a:r>
            <a:r>
              <a:rPr lang="en-US" sz="1100" i="1" dirty="0" smtClean="0"/>
              <a:t>Environmental Science &amp; Technology</a:t>
            </a:r>
            <a:r>
              <a:rPr lang="en-US" sz="1100" dirty="0" smtClean="0"/>
              <a:t> 53 (2019): 5545-5558. </a:t>
            </a:r>
          </a:p>
        </p:txBody>
      </p:sp>
    </p:spTree>
    <p:extLst>
      <p:ext uri="{BB962C8B-B14F-4D97-AF65-F5344CB8AC3E}">
        <p14:creationId xmlns:p14="http://schemas.microsoft.com/office/powerpoint/2010/main" xmlns="" val="57456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50236"/>
            <a:ext cx="8596668" cy="1320800"/>
          </a:xfrm>
        </p:spPr>
        <p:txBody>
          <a:bodyPr/>
          <a:lstStyle/>
          <a:p>
            <a:r>
              <a:rPr lang="en-US" dirty="0"/>
              <a:t>Carbon Disclosure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589411"/>
            <a:ext cx="8596668" cy="3880773"/>
          </a:xfrm>
        </p:spPr>
        <p:txBody>
          <a:bodyPr/>
          <a:lstStyle/>
          <a:p>
            <a:r>
              <a:rPr lang="en-US" dirty="0" smtClean="0"/>
              <a:t>Largest global self-reporting initiative for companies </a:t>
            </a:r>
            <a:r>
              <a:rPr lang="en-US" dirty="0"/>
              <a:t>and communities managing their environmental </a:t>
            </a:r>
            <a:r>
              <a:rPr lang="en-US" dirty="0" smtClean="0"/>
              <a:t>impacts</a:t>
            </a:r>
          </a:p>
          <a:p>
            <a:r>
              <a:rPr lang="en-US" dirty="0" smtClean="0"/>
              <a:t>Collects self-reported </a:t>
            </a:r>
            <a:r>
              <a:rPr lang="en-US" dirty="0"/>
              <a:t>greenhouse gas (GHG) emissions</a:t>
            </a:r>
          </a:p>
          <a:p>
            <a:r>
              <a:rPr lang="en-US" dirty="0" smtClean="0"/>
              <a:t>Publishes </a:t>
            </a:r>
            <a:r>
              <a:rPr lang="en-US" dirty="0"/>
              <a:t>survey responses of all reporting cities </a:t>
            </a:r>
            <a:r>
              <a:rPr lang="en-US" dirty="0" smtClean="0"/>
              <a:t>publicly</a:t>
            </a:r>
          </a:p>
          <a:p>
            <a:r>
              <a:rPr lang="en-US" dirty="0" smtClean="0"/>
              <a:t>Partnered with ICLEI and C40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1992" y="446746"/>
            <a:ext cx="1238325" cy="12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433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4907"/>
            <a:ext cx="8596668" cy="1005127"/>
          </a:xfrm>
        </p:spPr>
        <p:txBody>
          <a:bodyPr/>
          <a:lstStyle/>
          <a:p>
            <a:r>
              <a:rPr lang="en-US" dirty="0" smtClean="0"/>
              <a:t>Question #7.3: Does </a:t>
            </a:r>
            <a:r>
              <a:rPr lang="en-US" dirty="0"/>
              <a:t>your city have a city-wide emissions inventory that aligns with the Global Protocol for Community-Scale Greenhouse Gas Emissions Inventories (GPC)?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77334" y="750236"/>
            <a:ext cx="8596668" cy="1320800"/>
          </a:xfrm>
        </p:spPr>
        <p:txBody>
          <a:bodyPr/>
          <a:lstStyle/>
          <a:p>
            <a:r>
              <a:rPr lang="en-US" dirty="0" smtClean="0"/>
              <a:t>2018 Survey Results</a:t>
            </a: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1992" y="446746"/>
            <a:ext cx="1238325" cy="1238325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37510475"/>
              </p:ext>
            </p:extLst>
          </p:nvPr>
        </p:nvGraphicFramePr>
        <p:xfrm>
          <a:off x="983768" y="3275454"/>
          <a:ext cx="6274676" cy="3440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151238" y="3705868"/>
            <a:ext cx="2598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 = 93 cities or communities</a:t>
            </a:r>
          </a:p>
          <a:p>
            <a:r>
              <a:rPr lang="en-US" sz="1400" dirty="0" smtClean="0"/>
              <a:t>U.S. Only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6412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4907"/>
            <a:ext cx="8596668" cy="1005127"/>
          </a:xfrm>
        </p:spPr>
        <p:txBody>
          <a:bodyPr/>
          <a:lstStyle/>
          <a:p>
            <a:r>
              <a:rPr lang="en-US" dirty="0" smtClean="0"/>
              <a:t>Question #7.4: (If not using GPC) Please </a:t>
            </a:r>
            <a:r>
              <a:rPr lang="en-US" dirty="0"/>
              <a:t>give the name of the primary protocol, standard, or methodology you have used to calculate your city’s city-wide GHG emissions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77334" y="750236"/>
            <a:ext cx="8596668" cy="1320800"/>
          </a:xfrm>
        </p:spPr>
        <p:txBody>
          <a:bodyPr/>
          <a:lstStyle/>
          <a:p>
            <a:r>
              <a:rPr lang="en-US" dirty="0" smtClean="0"/>
              <a:t>2018 Survey Results</a:t>
            </a: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1992" y="446746"/>
            <a:ext cx="1238325" cy="12383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49379" y="2994097"/>
            <a:ext cx="2682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 = 21 cities or communities U.S. only</a:t>
            </a:r>
            <a:endParaRPr lang="en-US" sz="1400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63988564"/>
              </p:ext>
            </p:extLst>
          </p:nvPr>
        </p:nvGraphicFramePr>
        <p:xfrm>
          <a:off x="483079" y="3189870"/>
          <a:ext cx="7809781" cy="3365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97120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4907"/>
            <a:ext cx="8596668" cy="1005127"/>
          </a:xfrm>
        </p:spPr>
        <p:txBody>
          <a:bodyPr/>
          <a:lstStyle/>
          <a:p>
            <a:r>
              <a:rPr lang="en-US" dirty="0" smtClean="0"/>
              <a:t>Looking only at Massachusetts Cities and Towns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77334" y="750236"/>
            <a:ext cx="8596668" cy="1320800"/>
          </a:xfrm>
        </p:spPr>
        <p:txBody>
          <a:bodyPr/>
          <a:lstStyle/>
          <a:p>
            <a:r>
              <a:rPr lang="en-US" dirty="0" smtClean="0"/>
              <a:t>2018 Survey Results</a:t>
            </a: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1992" y="446746"/>
            <a:ext cx="1238325" cy="1238325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1821873"/>
              </p:ext>
            </p:extLst>
          </p:nvPr>
        </p:nvGraphicFramePr>
        <p:xfrm>
          <a:off x="677334" y="2744542"/>
          <a:ext cx="81280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393516600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2770555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City</a:t>
                      </a:r>
                      <a:r>
                        <a:rPr lang="en-US" baseline="0" dirty="0" smtClean="0"/>
                        <a:t> or Town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Protocol</a:t>
                      </a:r>
                      <a:r>
                        <a:rPr lang="en-US" baseline="0" dirty="0" smtClean="0"/>
                        <a:t> Used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727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Boston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GPC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168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Cambridge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GPC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741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Medford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GPC</a:t>
                      </a:r>
                      <a:r>
                        <a:rPr lang="en-US" baseline="0" dirty="0" smtClean="0"/>
                        <a:t> (Copied Cambridge)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926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Somerville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GPC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844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New Bedford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GPC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859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Lexington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City Specific</a:t>
                      </a:r>
                      <a:r>
                        <a:rPr lang="en-US" baseline="0" dirty="0" smtClean="0"/>
                        <a:t> (Transitioning to “Industry Standard”)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2491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1086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Global Protocol for Community-Scale Greenhouse Gas Emission Inventories (GPC)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widely used GHG reporting standard in the U.S. and internationally</a:t>
            </a:r>
          </a:p>
          <a:p>
            <a:r>
              <a:rPr lang="en-US" dirty="0" smtClean="0"/>
              <a:t>Draft pilot </a:t>
            </a:r>
            <a:r>
              <a:rPr lang="en-US" dirty="0"/>
              <a:t>r</a:t>
            </a:r>
            <a:r>
              <a:rPr lang="en-US" dirty="0" smtClean="0"/>
              <a:t>eleased in 2012, testing with 35 cities began in 2013, final version published in 2014</a:t>
            </a:r>
          </a:p>
          <a:p>
            <a:r>
              <a:rPr lang="en-US" dirty="0" smtClean="0"/>
              <a:t>Meant to serve as an international standard for GHG accounting in an era of many separate GHG accounting frameworks</a:t>
            </a:r>
          </a:p>
          <a:p>
            <a:r>
              <a:rPr lang="en-US" dirty="0" smtClean="0"/>
              <a:t>Required framework for C40 and the Global Covenant of Mayors for Climate &amp; Energy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81247" y="5315790"/>
            <a:ext cx="958945" cy="9557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3218" y="5315792"/>
            <a:ext cx="1537122" cy="9557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1099" y="5315790"/>
            <a:ext cx="2741936" cy="95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639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Global Protocol for Community-Scale Greenhouse Gas Emission Inventories (GPC)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“An accounting and reporting standard for </a:t>
            </a:r>
            <a:r>
              <a:rPr lang="en-US" u="sng" dirty="0" smtClean="0"/>
              <a:t>cities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“… the accounting framework can also be used for boroughs or wards within a city, towns, districts, </a:t>
            </a:r>
            <a:r>
              <a:rPr lang="en-US" u="sng" dirty="0" smtClean="0"/>
              <a:t>counties</a:t>
            </a:r>
            <a:r>
              <a:rPr lang="en-US" dirty="0" smtClean="0"/>
              <a:t>, prefectures, provinces, and states”</a:t>
            </a:r>
          </a:p>
          <a:p>
            <a:pPr lvl="1"/>
            <a:r>
              <a:rPr lang="en-US" dirty="0" smtClean="0"/>
              <a:t>GPC p. 20</a:t>
            </a:r>
          </a:p>
          <a:p>
            <a:r>
              <a:rPr lang="en-US" dirty="0" smtClean="0"/>
              <a:t>“the term ‘city’ is used throughout this document to refer to any geographically discernable subnational entity, such as a community, town, city, or province”</a:t>
            </a:r>
          </a:p>
          <a:p>
            <a:pPr lvl="1"/>
            <a:r>
              <a:rPr lang="en-US" dirty="0" smtClean="0"/>
              <a:t>GPC p.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643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GPC Greenhouse Gases Covered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Covers </a:t>
            </a:r>
            <a:r>
              <a:rPr lang="en-US" dirty="0" smtClean="0"/>
              <a:t>all 7 </a:t>
            </a:r>
            <a:r>
              <a:rPr lang="en-US" dirty="0"/>
              <a:t>Kyoto Protocol Defined GHGs</a:t>
            </a:r>
          </a:p>
          <a:p>
            <a:r>
              <a:rPr lang="en-US" dirty="0"/>
              <a:t>Carbon Dioxide (CO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Methane (CH</a:t>
            </a:r>
            <a:r>
              <a:rPr lang="en-US" baseline="-25000" dirty="0"/>
              <a:t>4</a:t>
            </a:r>
            <a:r>
              <a:rPr lang="en-US" dirty="0"/>
              <a:t>)</a:t>
            </a:r>
          </a:p>
          <a:p>
            <a:r>
              <a:rPr lang="en-US" dirty="0"/>
              <a:t>Nitrous Oxide (N</a:t>
            </a:r>
            <a:r>
              <a:rPr lang="en-US" baseline="-25000" dirty="0"/>
              <a:t>2</a:t>
            </a:r>
            <a:r>
              <a:rPr lang="en-US" dirty="0"/>
              <a:t>O)</a:t>
            </a:r>
          </a:p>
          <a:p>
            <a:r>
              <a:rPr lang="en-US" dirty="0"/>
              <a:t>Hydrofluorocarbons (HFCs)</a:t>
            </a:r>
          </a:p>
          <a:p>
            <a:r>
              <a:rPr lang="en-US" dirty="0"/>
              <a:t>Perfluorocarbons (PFCs)</a:t>
            </a:r>
          </a:p>
          <a:p>
            <a:r>
              <a:rPr lang="en-US" dirty="0"/>
              <a:t>Sulfur Hexafluoride (SF</a:t>
            </a:r>
            <a:r>
              <a:rPr lang="en-US" baseline="-25000" dirty="0"/>
              <a:t>6</a:t>
            </a:r>
            <a:r>
              <a:rPr lang="en-US" dirty="0"/>
              <a:t>)</a:t>
            </a:r>
          </a:p>
          <a:p>
            <a:r>
              <a:rPr lang="en-US" dirty="0"/>
              <a:t>Nitrogen </a:t>
            </a:r>
            <a:r>
              <a:rPr lang="en-US" dirty="0" err="1"/>
              <a:t>Trifluoride</a:t>
            </a:r>
            <a:r>
              <a:rPr lang="en-US" dirty="0"/>
              <a:t> (NF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Added in </a:t>
            </a:r>
            <a:r>
              <a:rPr lang="en-US" dirty="0" smtClean="0"/>
              <a:t>2013 to second Kyoto Protocol Commitment period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69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GPC - Sectors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Classifies emissions into 6 main sectors</a:t>
            </a:r>
          </a:p>
          <a:p>
            <a:pPr lvl="1"/>
            <a:r>
              <a:rPr lang="en-US" dirty="0" smtClean="0"/>
              <a:t>Stationary Energy</a:t>
            </a:r>
          </a:p>
          <a:p>
            <a:pPr lvl="1"/>
            <a:r>
              <a:rPr lang="en-US" dirty="0" smtClean="0"/>
              <a:t>Transportation</a:t>
            </a:r>
          </a:p>
          <a:p>
            <a:pPr lvl="1"/>
            <a:r>
              <a:rPr lang="en-US" dirty="0" smtClean="0"/>
              <a:t>Waste</a:t>
            </a:r>
          </a:p>
          <a:p>
            <a:pPr lvl="1"/>
            <a:r>
              <a:rPr lang="en-US" dirty="0" smtClean="0"/>
              <a:t>Industrial Processes</a:t>
            </a:r>
          </a:p>
          <a:p>
            <a:pPr lvl="1"/>
            <a:r>
              <a:rPr lang="en-US" dirty="0" smtClean="0"/>
              <a:t>Agriculture, Forestry, and Other Land Use</a:t>
            </a:r>
          </a:p>
          <a:p>
            <a:pPr lvl="1"/>
            <a:r>
              <a:rPr lang="en-US" dirty="0" smtClean="0"/>
              <a:t>Other Scope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726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458" y="221945"/>
            <a:ext cx="8475542" cy="11917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458" y="1413703"/>
            <a:ext cx="4252793" cy="49413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1251" y="1413703"/>
            <a:ext cx="4222749" cy="416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02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GPC - Concept and Definition of Scopes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986208"/>
          </a:xfrm>
        </p:spPr>
        <p:txBody>
          <a:bodyPr/>
          <a:lstStyle/>
          <a:p>
            <a:r>
              <a:rPr lang="en-US" dirty="0" smtClean="0"/>
              <a:t>GPC categorizes emissions from all sectors into 3 different scopes</a:t>
            </a:r>
          </a:p>
          <a:p>
            <a:pPr lvl="1"/>
            <a:r>
              <a:rPr lang="en-US" dirty="0" smtClean="0"/>
              <a:t>First standard to adapt the scopes concept into a city emission format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80169761"/>
              </p:ext>
            </p:extLst>
          </p:nvPr>
        </p:nvGraphicFramePr>
        <p:xfrm>
          <a:off x="939624" y="3320232"/>
          <a:ext cx="7479162" cy="2648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5605">
                  <a:extLst>
                    <a:ext uri="{9D8B030D-6E8A-4147-A177-3AD203B41FA5}">
                      <a16:colId xmlns:a16="http://schemas.microsoft.com/office/drawing/2014/main" xmlns="" val="4101762817"/>
                    </a:ext>
                  </a:extLst>
                </a:gridCol>
                <a:gridCol w="5623557">
                  <a:extLst>
                    <a:ext uri="{9D8B030D-6E8A-4147-A177-3AD203B41FA5}">
                      <a16:colId xmlns:a16="http://schemas.microsoft.com/office/drawing/2014/main" xmlns="" val="1581269730"/>
                    </a:ext>
                  </a:extLst>
                </a:gridCol>
              </a:tblGrid>
              <a:tr h="321616">
                <a:tc>
                  <a:txBody>
                    <a:bodyPr/>
                    <a:lstStyle/>
                    <a:p>
                      <a:r>
                        <a:rPr lang="en-US" dirty="0" smtClean="0"/>
                        <a:t>Scope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3692192"/>
                  </a:ext>
                </a:extLst>
              </a:tr>
              <a:tr h="59192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Scope 1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GHG</a:t>
                      </a:r>
                      <a:r>
                        <a:rPr lang="en-US" sz="1600" baseline="0" dirty="0" smtClean="0"/>
                        <a:t> emissions from sources located within the city boundary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5965213"/>
                  </a:ext>
                </a:extLst>
              </a:tr>
              <a:tr h="84560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Scope 2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GHG emissions occurring as a consequence of the use of grid-supplied electricity, heat, steam,</a:t>
                      </a:r>
                      <a:r>
                        <a:rPr lang="en-US" sz="1600" baseline="0" dirty="0" smtClean="0"/>
                        <a:t> and/or cooling within the city boundary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2237416"/>
                  </a:ext>
                </a:extLst>
              </a:tr>
              <a:tr h="84560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Scope 3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All other GHG emissions that occur outside the city boundary as a result of activities</a:t>
                      </a:r>
                      <a:r>
                        <a:rPr lang="en-US" sz="1600" baseline="0" dirty="0" smtClean="0"/>
                        <a:t> taking place within the city boundary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00102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4405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278" y="340536"/>
            <a:ext cx="8254941" cy="538454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163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GPC - Aggregation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Designed to be able to aggregate multiple city inventories at subnational and national levels</a:t>
            </a:r>
          </a:p>
          <a:p>
            <a:pPr lvl="1"/>
            <a:r>
              <a:rPr lang="en-US" dirty="0" smtClean="0"/>
              <a:t>Helps improve data quality of a national inventory</a:t>
            </a:r>
          </a:p>
          <a:p>
            <a:pPr lvl="1"/>
            <a:r>
              <a:rPr lang="en-US" dirty="0" smtClean="0"/>
              <a:t>Allows the measurement of the contribution of city mitigation actions to regional or national GHG emission reduction targets</a:t>
            </a:r>
          </a:p>
          <a:p>
            <a:pPr lvl="1"/>
            <a:r>
              <a:rPr lang="en-US" dirty="0" smtClean="0"/>
              <a:t>Identifies innovative transboundary and cross-sectorial strategies for GHG mitigation</a:t>
            </a:r>
          </a:p>
          <a:p>
            <a:r>
              <a:rPr lang="en-US" dirty="0" smtClean="0"/>
              <a:t>Could be helpful for state of Massachusetts since many towns are already reporting GHG emission inventories using GPC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082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GPC - Reporting Requirements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4" y="3089949"/>
            <a:ext cx="4185623" cy="576262"/>
          </a:xfrm>
        </p:spPr>
        <p:txBody>
          <a:bodyPr/>
          <a:lstStyle/>
          <a:p>
            <a:r>
              <a:rPr lang="en-US" dirty="0" smtClean="0"/>
              <a:t>Scopes Framework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4" y="3796687"/>
            <a:ext cx="4185623" cy="2124841"/>
          </a:xfrm>
        </p:spPr>
        <p:txBody>
          <a:bodyPr/>
          <a:lstStyle/>
          <a:p>
            <a:r>
              <a:rPr lang="en-US" dirty="0" smtClean="0"/>
              <a:t>Totals all emissions by scope 1, 2, and 3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4" y="3089949"/>
            <a:ext cx="4185618" cy="576262"/>
          </a:xfrm>
        </p:spPr>
        <p:txBody>
          <a:bodyPr/>
          <a:lstStyle/>
          <a:p>
            <a:r>
              <a:rPr lang="en-US" dirty="0" smtClean="0"/>
              <a:t>City-induced Framework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3796687"/>
            <a:ext cx="4185617" cy="3304117"/>
          </a:xfrm>
        </p:spPr>
        <p:txBody>
          <a:bodyPr/>
          <a:lstStyle/>
          <a:p>
            <a:r>
              <a:rPr lang="en-US" dirty="0" smtClean="0"/>
              <a:t>Totals all emissions attributable to activities taking place within the geographic boundary of the city</a:t>
            </a:r>
          </a:p>
          <a:p>
            <a:r>
              <a:rPr lang="en-US" dirty="0" smtClean="0"/>
              <a:t>Covers selected key emission sources with which standardized methods are available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5744" y="2010125"/>
            <a:ext cx="8103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Requires reporting of emissions by gas, scope, sector and subsector</a:t>
            </a:r>
          </a:p>
          <a:p>
            <a:endParaRPr lang="en-US" dirty="0" smtClean="0"/>
          </a:p>
          <a:p>
            <a:r>
              <a:rPr lang="en-US" dirty="0" smtClean="0"/>
              <a:t>Then add up all emissions using two approaches: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637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GPC - Reporting Requirements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4" y="2678092"/>
            <a:ext cx="4185623" cy="576262"/>
          </a:xfrm>
        </p:spPr>
        <p:txBody>
          <a:bodyPr/>
          <a:lstStyle/>
          <a:p>
            <a:r>
              <a:rPr lang="en-US" dirty="0" smtClean="0"/>
              <a:t>BASIC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3449846"/>
            <a:ext cx="4185623" cy="3304117"/>
          </a:xfrm>
        </p:spPr>
        <p:txBody>
          <a:bodyPr/>
          <a:lstStyle/>
          <a:p>
            <a:r>
              <a:rPr lang="en-US" dirty="0" smtClean="0"/>
              <a:t>Scope 1 and Scope 2 emissions from:</a:t>
            </a:r>
          </a:p>
          <a:p>
            <a:pPr lvl="1"/>
            <a:r>
              <a:rPr lang="en-US" dirty="0" smtClean="0"/>
              <a:t>Stationary Energy</a:t>
            </a:r>
          </a:p>
          <a:p>
            <a:pPr lvl="1"/>
            <a:r>
              <a:rPr lang="en-US" dirty="0" smtClean="0"/>
              <a:t>Transportation</a:t>
            </a:r>
          </a:p>
          <a:p>
            <a:r>
              <a:rPr lang="en-US" dirty="0" smtClean="0"/>
              <a:t>Scope 1 and Scope 3 emissions from:</a:t>
            </a:r>
          </a:p>
          <a:p>
            <a:pPr lvl="1"/>
            <a:r>
              <a:rPr lang="en-US" dirty="0" smtClean="0"/>
              <a:t>Waste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678092"/>
            <a:ext cx="4185618" cy="576262"/>
          </a:xfrm>
        </p:spPr>
        <p:txBody>
          <a:bodyPr/>
          <a:lstStyle/>
          <a:p>
            <a:r>
              <a:rPr lang="en-US" dirty="0" smtClean="0"/>
              <a:t>BASIC+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3" y="3449846"/>
            <a:ext cx="4185617" cy="3304117"/>
          </a:xfrm>
        </p:spPr>
        <p:txBody>
          <a:bodyPr/>
          <a:lstStyle/>
          <a:p>
            <a:r>
              <a:rPr lang="en-US" dirty="0" smtClean="0"/>
              <a:t>More challenging data collection and calculation processes</a:t>
            </a:r>
          </a:p>
          <a:p>
            <a:r>
              <a:rPr lang="en-US" dirty="0" smtClean="0"/>
              <a:t>Emissions from</a:t>
            </a:r>
          </a:p>
          <a:p>
            <a:pPr lvl="1"/>
            <a:r>
              <a:rPr lang="en-US" dirty="0" smtClean="0"/>
              <a:t>Industrial Processes and Product Use</a:t>
            </a:r>
          </a:p>
          <a:p>
            <a:pPr lvl="1"/>
            <a:r>
              <a:rPr lang="en-US" dirty="0" smtClean="0"/>
              <a:t>Agriculture, Forestry, and Other Land Use</a:t>
            </a:r>
          </a:p>
          <a:p>
            <a:pPr lvl="1"/>
            <a:r>
              <a:rPr lang="en-US" dirty="0" smtClean="0"/>
              <a:t>Transboundary Transportation</a:t>
            </a:r>
          </a:p>
          <a:p>
            <a:r>
              <a:rPr lang="en-US" dirty="0" smtClean="0"/>
              <a:t>Aligns with IPCC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5744" y="1944898"/>
            <a:ext cx="829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City-Induced Framework has option to select between two reporting levels: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03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GPC - Other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27490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Does not require a specific tool to use to create a GHG inventory</a:t>
            </a:r>
          </a:p>
          <a:p>
            <a:pPr lvl="1"/>
            <a:r>
              <a:rPr lang="en-US" dirty="0" smtClean="0"/>
              <a:t>Many tools do exist that comply with the GPC</a:t>
            </a:r>
          </a:p>
          <a:p>
            <a:r>
              <a:rPr lang="en-US" dirty="0"/>
              <a:t>Self or 3</a:t>
            </a:r>
            <a:r>
              <a:rPr lang="en-US" baseline="30000" dirty="0"/>
              <a:t>rd</a:t>
            </a:r>
            <a:r>
              <a:rPr lang="en-US" dirty="0"/>
              <a:t> party verification can be </a:t>
            </a:r>
            <a:r>
              <a:rPr lang="en-US" dirty="0" smtClean="0"/>
              <a:t>done</a:t>
            </a:r>
          </a:p>
          <a:p>
            <a:r>
              <a:rPr lang="en-US" dirty="0"/>
              <a:t>Guidance and download for entire GPC report on website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ghgprotocol.org/greenhouse-gas-protocol-accounting-reporting-standard-cities</a:t>
            </a:r>
            <a:endParaRPr lang="en-US" dirty="0" smtClean="0"/>
          </a:p>
          <a:p>
            <a:r>
              <a:rPr lang="en-US" dirty="0" smtClean="0"/>
              <a:t>Global Covenant of Mayors provides an online training course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ghgprotocol.org/global-covenant-mayors-online-training-course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World Bank provides a City Climate Planner Certificate Program</a:t>
            </a:r>
          </a:p>
          <a:p>
            <a:pPr lvl="1"/>
            <a:r>
              <a:rPr lang="en-US" dirty="0" smtClean="0"/>
              <a:t>Focuses on “becoming an urban GHG inventory specialist”</a:t>
            </a:r>
          </a:p>
          <a:p>
            <a:pPr lvl="1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www.worldbank.org/en/topic/climatechange/brief/city-climate-planner-certificate-program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87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GPC - Possible Tools and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45494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Video tutorials, case studies, development handbook, etc.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resourcecentre.c40.org/resources/measuring-ghg-emissions</a:t>
            </a:r>
            <a:r>
              <a:rPr lang="en-US" dirty="0" smtClean="0"/>
              <a:t> </a:t>
            </a:r>
          </a:p>
          <a:p>
            <a:r>
              <a:rPr lang="en-US" dirty="0" smtClean="0"/>
              <a:t>City Inventory Reporting and Information Systems (CIRIS)</a:t>
            </a:r>
          </a:p>
          <a:p>
            <a:pPr lvl="1"/>
            <a:r>
              <a:rPr lang="en-US" dirty="0" smtClean="0"/>
              <a:t>Excel-based tool to report and manage greenhouse gas emission inventories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resourcecentre.c40.org/resources/reporting-ghg-emissions-inventories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Video tutorials and downloads</a:t>
            </a:r>
          </a:p>
          <a:p>
            <a:r>
              <a:rPr lang="en-US" dirty="0" smtClean="0"/>
              <a:t>ICLEI </a:t>
            </a:r>
            <a:r>
              <a:rPr lang="en-US" dirty="0" err="1" smtClean="0"/>
              <a:t>ClearPath</a:t>
            </a:r>
            <a:endParaRPr lang="en-US" dirty="0" smtClean="0"/>
          </a:p>
          <a:p>
            <a:pPr lvl="1"/>
            <a:r>
              <a:rPr lang="en-US" dirty="0" smtClean="0"/>
              <a:t>Web-based tool produced by ICLEI USA for creating greenhouse gas inventories</a:t>
            </a:r>
          </a:p>
          <a:p>
            <a:pPr lvl="1"/>
            <a:r>
              <a:rPr lang="en-US" dirty="0" smtClean="0"/>
              <a:t> Can be used to create a GPC compliant inventory</a:t>
            </a:r>
          </a:p>
          <a:p>
            <a:pPr lvl="1"/>
            <a:r>
              <a:rPr lang="en-US" dirty="0" smtClean="0"/>
              <a:t>Multiple levels</a:t>
            </a:r>
          </a:p>
          <a:p>
            <a:pPr lvl="1"/>
            <a:r>
              <a:rPr lang="en-US" dirty="0">
                <a:hlinkClick r:id="rId4"/>
              </a:rPr>
              <a:t>http://icleiusa.org/clearpath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5233" y="5492569"/>
            <a:ext cx="2200855" cy="86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643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U.S. Community Protocol for Accounting and Reporting of Greenhouse Gas Emissions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Version 1 published in 2012, updated version published in 2013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round same time as GPC</a:t>
            </a:r>
          </a:p>
          <a:p>
            <a:r>
              <a:rPr lang="en-US" dirty="0" smtClean="0"/>
              <a:t>Solely developed and maintained by ICLEI-USA</a:t>
            </a:r>
          </a:p>
          <a:p>
            <a:r>
              <a:rPr lang="en-US" dirty="0" smtClean="0"/>
              <a:t>Most widely-used non GPC framework in the U.S.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rovides guidance on interested governments to complete an inventory that also fulfills GPC requirements</a:t>
            </a:r>
          </a:p>
          <a:p>
            <a:r>
              <a:rPr lang="en-US" dirty="0" smtClean="0"/>
              <a:t>Tailored for data sources likely available to U.S. local governments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28078" y="5228093"/>
            <a:ext cx="1895179" cy="117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804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Community Protocol - Gases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Covers 6 Kyoto Protocol defined GHGs</a:t>
            </a:r>
          </a:p>
          <a:p>
            <a:pPr lvl="1"/>
            <a:r>
              <a:rPr lang="en-US" dirty="0"/>
              <a:t>Carbon Dioxide (CO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Methane (CH</a:t>
            </a:r>
            <a:r>
              <a:rPr lang="en-US" baseline="-25000" dirty="0"/>
              <a:t>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Nitrous Oxide (N</a:t>
            </a:r>
            <a:r>
              <a:rPr lang="en-US" baseline="-25000" dirty="0"/>
              <a:t>2</a:t>
            </a:r>
            <a:r>
              <a:rPr lang="en-US" dirty="0"/>
              <a:t>O)</a:t>
            </a:r>
          </a:p>
          <a:p>
            <a:pPr lvl="1"/>
            <a:r>
              <a:rPr lang="en-US" dirty="0"/>
              <a:t>Hydrofluorocarbons (HFCs)</a:t>
            </a:r>
          </a:p>
          <a:p>
            <a:pPr lvl="1"/>
            <a:r>
              <a:rPr lang="en-US" dirty="0"/>
              <a:t>Perfluorocarbons (PFCs)</a:t>
            </a:r>
          </a:p>
          <a:p>
            <a:pPr lvl="1"/>
            <a:r>
              <a:rPr lang="en-US" dirty="0"/>
              <a:t>Sulfur Hexafluoride (SF</a:t>
            </a:r>
            <a:r>
              <a:rPr lang="en-US" baseline="-25000" dirty="0"/>
              <a:t>6</a:t>
            </a:r>
            <a:r>
              <a:rPr lang="en-US" dirty="0"/>
              <a:t>)</a:t>
            </a:r>
          </a:p>
          <a:p>
            <a:pPr lvl="1"/>
            <a:r>
              <a:rPr lang="en-US" strike="sngStrike" dirty="0">
                <a:solidFill>
                  <a:schemeClr val="accent5"/>
                </a:solidFill>
              </a:rPr>
              <a:t>Nitrogen </a:t>
            </a:r>
            <a:r>
              <a:rPr lang="en-US" strike="sngStrike" dirty="0" err="1">
                <a:solidFill>
                  <a:schemeClr val="accent5"/>
                </a:solidFill>
              </a:rPr>
              <a:t>Trifluoride</a:t>
            </a:r>
            <a:r>
              <a:rPr lang="en-US" strike="sngStrike" dirty="0">
                <a:solidFill>
                  <a:schemeClr val="accent5"/>
                </a:solidFill>
              </a:rPr>
              <a:t> (NF</a:t>
            </a:r>
            <a:r>
              <a:rPr lang="en-US" strike="sngStrike" baseline="-25000" dirty="0">
                <a:solidFill>
                  <a:schemeClr val="accent5"/>
                </a:solidFill>
              </a:rPr>
              <a:t>3</a:t>
            </a:r>
            <a:r>
              <a:rPr lang="en-US" strike="sngStrike" dirty="0">
                <a:solidFill>
                  <a:schemeClr val="accent5"/>
                </a:solidFill>
              </a:rPr>
              <a:t>)</a:t>
            </a:r>
          </a:p>
          <a:p>
            <a:pPr lvl="2"/>
            <a:r>
              <a:rPr lang="en-US" dirty="0"/>
              <a:t>Added in 2013 to second Kyoto Protocol Commitment </a:t>
            </a:r>
            <a:r>
              <a:rPr lang="en-US" dirty="0" smtClean="0"/>
              <a:t>period, after publication of the protocol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228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Community Protocol – Carbon Sinks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r>
              <a:rPr lang="en-US" dirty="0" smtClean="0"/>
              <a:t>Does </a:t>
            </a:r>
            <a:r>
              <a:rPr lang="en-US" u="sng" dirty="0" smtClean="0"/>
              <a:t>not</a:t>
            </a:r>
            <a:r>
              <a:rPr lang="en-US" dirty="0" smtClean="0"/>
              <a:t> provide guidance on reporting or quantifying any GHG benefits such as</a:t>
            </a:r>
          </a:p>
          <a:p>
            <a:pPr lvl="1"/>
            <a:r>
              <a:rPr lang="en-US" dirty="0" smtClean="0"/>
              <a:t>Actions that have been or could be taken to reduce emissions</a:t>
            </a:r>
          </a:p>
          <a:p>
            <a:pPr lvl="1"/>
            <a:r>
              <a:rPr lang="en-US" dirty="0" smtClean="0"/>
              <a:t>Carbon offset projects</a:t>
            </a:r>
          </a:p>
          <a:p>
            <a:pPr lvl="1"/>
            <a:r>
              <a:rPr lang="en-US" dirty="0" smtClean="0"/>
              <a:t>Carbon stocks or sinks (e.g. forests)</a:t>
            </a:r>
          </a:p>
          <a:p>
            <a:pPr lvl="1"/>
            <a:r>
              <a:rPr lang="en-US" dirty="0" smtClean="0"/>
              <a:t>Carbon sequestration </a:t>
            </a:r>
            <a:r>
              <a:rPr lang="en-US" dirty="0" err="1" smtClean="0"/>
              <a:t>projets</a:t>
            </a:r>
            <a:endParaRPr lang="en-US" dirty="0" smtClean="0"/>
          </a:p>
          <a:p>
            <a:pPr lvl="1"/>
            <a:r>
              <a:rPr lang="en-US" dirty="0" smtClean="0"/>
              <a:t>Purchased carbon credits</a:t>
            </a:r>
          </a:p>
          <a:p>
            <a:pPr lvl="1"/>
            <a:r>
              <a:rPr lang="en-US" dirty="0" smtClean="0"/>
              <a:t>Renewable energy credits</a:t>
            </a:r>
          </a:p>
          <a:p>
            <a:r>
              <a:rPr lang="en-US" dirty="0" smtClean="0"/>
              <a:t>This information can be included in a report, but must be presented separately from gross GHG emissions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0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Community Protocol - Scopes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38074"/>
            <a:ext cx="8596668" cy="1049270"/>
          </a:xfrm>
        </p:spPr>
        <p:txBody>
          <a:bodyPr>
            <a:normAutofit/>
          </a:bodyPr>
          <a:lstStyle/>
          <a:p>
            <a:r>
              <a:rPr lang="en-US" dirty="0" smtClean="0"/>
              <a:t>Does not explicitly use a scope 1, 2, and 3 framework</a:t>
            </a:r>
          </a:p>
          <a:p>
            <a:r>
              <a:rPr lang="en-US" dirty="0" smtClean="0"/>
              <a:t>Instead divides emissions into two categorizations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674153" y="3155422"/>
            <a:ext cx="4185623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In-boundary GHG Emission Sources</a:t>
            </a: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675741" y="3627687"/>
            <a:ext cx="4185623" cy="330411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Any physical process inside jurisdictional boundary that releases GHG emissions into the atmosphere</a:t>
            </a: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5086796" y="3155422"/>
            <a:ext cx="4185618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Activities Resulting in GHG Emissions</a:t>
            </a:r>
            <a:endParaRPr lang="en-US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5086797" y="3657628"/>
            <a:ext cx="4185617" cy="330411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use of energy, materials, and/or services by members of the community that result in creation of GHG emissions either directly or indirectly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418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Community Protocol – Required Emissions Inventory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Required Emission Generative Activities</a:t>
            </a:r>
          </a:p>
          <a:p>
            <a:pPr lvl="1"/>
            <a:r>
              <a:rPr lang="en-US" dirty="0" smtClean="0"/>
              <a:t>Use of electricity by the community</a:t>
            </a:r>
          </a:p>
          <a:p>
            <a:pPr lvl="1"/>
            <a:r>
              <a:rPr lang="en-US" dirty="0" smtClean="0"/>
              <a:t>Use of fuel in residential and commercial stationary combustion equipment</a:t>
            </a:r>
          </a:p>
          <a:p>
            <a:pPr lvl="1"/>
            <a:r>
              <a:rPr lang="en-US" dirty="0" smtClean="0"/>
              <a:t>On-road passenger and freight motor vehicle travel</a:t>
            </a:r>
          </a:p>
          <a:p>
            <a:pPr lvl="1"/>
            <a:r>
              <a:rPr lang="en-US" dirty="0" smtClean="0"/>
              <a:t>Use of energy in potable water and wastewater treatment and distribution</a:t>
            </a:r>
          </a:p>
          <a:p>
            <a:pPr lvl="1"/>
            <a:r>
              <a:rPr lang="en-US" dirty="0" smtClean="0"/>
              <a:t>Generation of solid waste by the community</a:t>
            </a:r>
          </a:p>
          <a:p>
            <a:r>
              <a:rPr lang="en-US" dirty="0" smtClean="0"/>
              <a:t>Strongly encourages including other sources and activities</a:t>
            </a:r>
          </a:p>
          <a:p>
            <a:r>
              <a:rPr lang="en-US" dirty="0" smtClean="0"/>
              <a:t>Not consistent with major IPCC emission source categories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205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Community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7441"/>
            <a:ext cx="8596668" cy="3880773"/>
          </a:xfrm>
        </p:spPr>
        <p:txBody>
          <a:bodyPr/>
          <a:lstStyle/>
          <a:p>
            <a:r>
              <a:rPr lang="en-US" dirty="0" smtClean="0"/>
              <a:t>Expansive and detailed appendices on specific emission calculation methods and guidance for a variety of sectors</a:t>
            </a:r>
          </a:p>
          <a:p>
            <a:pPr lvl="1"/>
            <a:r>
              <a:rPr lang="en-US" dirty="0" smtClean="0"/>
              <a:t>Built Environment Emissions</a:t>
            </a:r>
          </a:p>
          <a:p>
            <a:pPr lvl="1"/>
            <a:r>
              <a:rPr lang="en-US" dirty="0" smtClean="0"/>
              <a:t>Transportation and Other Mobile Emissions</a:t>
            </a:r>
          </a:p>
          <a:p>
            <a:pPr lvl="1"/>
            <a:r>
              <a:rPr lang="en-US" dirty="0" smtClean="0"/>
              <a:t>Solid Waste Emissions</a:t>
            </a:r>
          </a:p>
          <a:p>
            <a:pPr lvl="1"/>
            <a:r>
              <a:rPr lang="en-US" dirty="0" smtClean="0"/>
              <a:t>Wastewater and Water Emissions</a:t>
            </a:r>
          </a:p>
          <a:p>
            <a:pPr lvl="1"/>
            <a:r>
              <a:rPr lang="en-US" dirty="0" smtClean="0"/>
              <a:t>Agricultural Livestock Emissions</a:t>
            </a:r>
          </a:p>
          <a:p>
            <a:pPr lvl="1"/>
            <a:r>
              <a:rPr lang="en-US" dirty="0" smtClean="0"/>
              <a:t>Emissions Associated with the Community’s Use of Materials and Services</a:t>
            </a:r>
          </a:p>
          <a:p>
            <a:pPr lvl="1"/>
            <a:r>
              <a:rPr lang="en-US" dirty="0" smtClean="0"/>
              <a:t>Consumption-Based Emissions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987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Community Protocol - </a:t>
            </a:r>
            <a:r>
              <a:rPr lang="en-US" dirty="0" err="1" smtClean="0"/>
              <a:t>ClearPath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0344" y="1508764"/>
            <a:ext cx="5826935" cy="489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785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Community Protocol - </a:t>
            </a:r>
            <a:r>
              <a:rPr lang="en-US" dirty="0" err="1" smtClean="0"/>
              <a:t>ClearPath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5748" y="1743540"/>
            <a:ext cx="4401733" cy="46629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88199" y="3445882"/>
            <a:ext cx="3585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Barnstable County Population (as of 2017):</a:t>
            </a:r>
          </a:p>
          <a:p>
            <a:pPr algn="ctr"/>
            <a:r>
              <a:rPr lang="en-US" dirty="0"/>
              <a:t>	</a:t>
            </a:r>
            <a:endParaRPr lang="en-US" dirty="0" smtClean="0"/>
          </a:p>
          <a:p>
            <a:pPr algn="ctr"/>
            <a:r>
              <a:rPr lang="en-US" dirty="0" smtClean="0"/>
              <a:t>213,444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945930" y="3695437"/>
            <a:ext cx="4458489" cy="5360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59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Comparison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08148344"/>
              </p:ext>
            </p:extLst>
          </p:nvPr>
        </p:nvGraphicFramePr>
        <p:xfrm>
          <a:off x="764684" y="1513857"/>
          <a:ext cx="8334549" cy="4705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4049">
                  <a:extLst>
                    <a:ext uri="{9D8B030D-6E8A-4147-A177-3AD203B41FA5}">
                      <a16:colId xmlns:a16="http://schemas.microsoft.com/office/drawing/2014/main" xmlns="" val="3357326788"/>
                    </a:ext>
                  </a:extLst>
                </a:gridCol>
                <a:gridCol w="2989834">
                  <a:extLst>
                    <a:ext uri="{9D8B030D-6E8A-4147-A177-3AD203B41FA5}">
                      <a16:colId xmlns:a16="http://schemas.microsoft.com/office/drawing/2014/main" xmlns="" val="2288463358"/>
                    </a:ext>
                  </a:extLst>
                </a:gridCol>
                <a:gridCol w="3470666">
                  <a:extLst>
                    <a:ext uri="{9D8B030D-6E8A-4147-A177-3AD203B41FA5}">
                      <a16:colId xmlns:a16="http://schemas.microsoft.com/office/drawing/2014/main" xmlns="" val="2023688847"/>
                    </a:ext>
                  </a:extLst>
                </a:gridCol>
              </a:tblGrid>
              <a:tr h="4220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GPC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U.S. Community Protocol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2359371"/>
                  </a:ext>
                </a:extLst>
              </a:tr>
              <a:tr h="4220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Authors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WRI, C40, ICLEI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ICLEI-USA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9320889"/>
                  </a:ext>
                </a:extLst>
              </a:tr>
              <a:tr h="4220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Gases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r>
                        <a:rPr lang="en-US" sz="1400" baseline="0" dirty="0" smtClean="0"/>
                        <a:t> (Excludes NF</a:t>
                      </a:r>
                      <a:r>
                        <a:rPr lang="en-US" sz="1400" baseline="-25000" dirty="0" smtClean="0"/>
                        <a:t>3</a:t>
                      </a:r>
                      <a:r>
                        <a:rPr lang="en-US" sz="1400" baseline="0" dirty="0" smtClean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81878398"/>
                  </a:ext>
                </a:extLst>
              </a:tr>
              <a:tr h="4220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Consistent</a:t>
                      </a:r>
                      <a:r>
                        <a:rPr lang="en-US" sz="1400" baseline="0" dirty="0" smtClean="0"/>
                        <a:t> with Major IPCC Source Categories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1260682"/>
                  </a:ext>
                </a:extLst>
              </a:tr>
              <a:tr h="4220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Reporting Frameworks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BASIC,</a:t>
                      </a:r>
                      <a:r>
                        <a:rPr lang="en-US" sz="1400" baseline="0" dirty="0" smtClean="0"/>
                        <a:t> BASIC+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Many Optional Ones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12037837"/>
                  </a:ext>
                </a:extLst>
              </a:tr>
              <a:tr h="4220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Emission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Categorization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 Major Sectors with Subsectors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r>
                        <a:rPr lang="en-US" sz="1400" baseline="0" dirty="0" smtClean="0"/>
                        <a:t> Emission Generation Activities with more optional ones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0251294"/>
                  </a:ext>
                </a:extLst>
              </a:tr>
              <a:tr h="4220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Detailed Guidance on Calculation</a:t>
                      </a:r>
                      <a:r>
                        <a:rPr lang="en-US" sz="1400" baseline="0" dirty="0" smtClean="0"/>
                        <a:t> Methodologies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24584831"/>
                  </a:ext>
                </a:extLst>
              </a:tr>
              <a:tr h="4220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Guidance on Setting Reduction Targets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92692851"/>
                  </a:ext>
                </a:extLst>
              </a:tr>
              <a:tr h="4220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Online</a:t>
                      </a:r>
                      <a:r>
                        <a:rPr lang="en-US" sz="1400" baseline="0" dirty="0" smtClean="0"/>
                        <a:t> Resources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Extensive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Limited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2780786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139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1842</TotalTime>
  <Words>1743</Words>
  <Application>Microsoft Office PowerPoint</Application>
  <PresentationFormat>Custom</PresentationFormat>
  <Paragraphs>291</Paragraphs>
  <Slides>29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Facet</vt:lpstr>
      <vt:lpstr>Community-Scale Greenhouse Gas Accounting Methodologies</vt:lpstr>
      <vt:lpstr>Who am I?</vt:lpstr>
      <vt:lpstr>Approach</vt:lpstr>
      <vt:lpstr>Slide 4</vt:lpstr>
      <vt:lpstr>Carbon Disclosure Project</vt:lpstr>
      <vt:lpstr>2018 Survey Results</vt:lpstr>
      <vt:lpstr>2018 Survey Results</vt:lpstr>
      <vt:lpstr>2018 Survey Results</vt:lpstr>
      <vt:lpstr>Global Protocol for Community-Scale Greenhouse Gas Emission Inventories (GPC)</vt:lpstr>
      <vt:lpstr>Global Protocol for Community-Scale Greenhouse Gas Emission Inventories (GPC)</vt:lpstr>
      <vt:lpstr>GPC Greenhouse Gases Covered</vt:lpstr>
      <vt:lpstr>GPC - Sectors</vt:lpstr>
      <vt:lpstr>Slide 13</vt:lpstr>
      <vt:lpstr>GPC - Concept and Definition of Scopes</vt:lpstr>
      <vt:lpstr>Slide 15</vt:lpstr>
      <vt:lpstr>GPC - Aggregation</vt:lpstr>
      <vt:lpstr>GPC - Reporting Requirements</vt:lpstr>
      <vt:lpstr>GPC - Reporting Requirements</vt:lpstr>
      <vt:lpstr>GPC - Other Considerations</vt:lpstr>
      <vt:lpstr>GPC - Possible Tools and Resources</vt:lpstr>
      <vt:lpstr>U.S. Community Protocol for Accounting and Reporting of Greenhouse Gas Emissions</vt:lpstr>
      <vt:lpstr>U.S. Community Protocol - Gases</vt:lpstr>
      <vt:lpstr>U.S. Community Protocol – Carbon Sinks</vt:lpstr>
      <vt:lpstr>U.S. Community Protocol - Scopes</vt:lpstr>
      <vt:lpstr>U.S. Community Protocol – Required Emissions Inventory Process</vt:lpstr>
      <vt:lpstr>U.S. Community Protocol</vt:lpstr>
      <vt:lpstr>U.S. Community Protocol - ClearPath</vt:lpstr>
      <vt:lpstr>U.S. Community Protocol - ClearPath</vt:lpstr>
      <vt:lpstr>Overall Comparison</vt:lpstr>
    </vt:vector>
  </TitlesOfParts>
  <Company>Boston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Community-Scale Greenhouse Gas Accounting Methodologies</dc:title>
  <dc:creator>Trenton Mulick</dc:creator>
  <cp:lastModifiedBy>rick</cp:lastModifiedBy>
  <cp:revision>59</cp:revision>
  <dcterms:created xsi:type="dcterms:W3CDTF">2019-06-18T17:42:10Z</dcterms:created>
  <dcterms:modified xsi:type="dcterms:W3CDTF">2019-06-20T11:26:04Z</dcterms:modified>
</cp:coreProperties>
</file>