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0"/>
  </p:notesMasterIdLst>
  <p:handoutMasterIdLst>
    <p:handoutMasterId r:id="rId31"/>
  </p:handoutMasterIdLst>
  <p:sldIdLst>
    <p:sldId id="256" r:id="rId2"/>
    <p:sldId id="272" r:id="rId3"/>
    <p:sldId id="258" r:id="rId4"/>
    <p:sldId id="259" r:id="rId5"/>
    <p:sldId id="286" r:id="rId6"/>
    <p:sldId id="287" r:id="rId7"/>
    <p:sldId id="283" r:id="rId8"/>
    <p:sldId id="260" r:id="rId9"/>
    <p:sldId id="288" r:id="rId10"/>
    <p:sldId id="261" r:id="rId11"/>
    <p:sldId id="262" r:id="rId12"/>
    <p:sldId id="263" r:id="rId13"/>
    <p:sldId id="264" r:id="rId14"/>
    <p:sldId id="265" r:id="rId15"/>
    <p:sldId id="276" r:id="rId16"/>
    <p:sldId id="275" r:id="rId17"/>
    <p:sldId id="274" r:id="rId18"/>
    <p:sldId id="269" r:id="rId19"/>
    <p:sldId id="277" r:id="rId20"/>
    <p:sldId id="271" r:id="rId21"/>
    <p:sldId id="278" r:id="rId22"/>
    <p:sldId id="279" r:id="rId23"/>
    <p:sldId id="289" r:id="rId24"/>
    <p:sldId id="282" r:id="rId25"/>
    <p:sldId id="280" r:id="rId26"/>
    <p:sldId id="281" r:id="rId27"/>
    <p:sldId id="273" r:id="rId28"/>
    <p:sldId id="284" r:id="rId2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1" autoAdjust="0"/>
    <p:restoredTop sz="68953" autoAdjust="0"/>
  </p:normalViewPr>
  <p:slideViewPr>
    <p:cSldViewPr>
      <p:cViewPr>
        <p:scale>
          <a:sx n="80" d="100"/>
          <a:sy n="80" d="100"/>
        </p:scale>
        <p:origin x="-1128" y="42"/>
      </p:cViewPr>
      <p:guideLst>
        <p:guide orient="horz" pos="2160"/>
        <p:guide pos="2880"/>
      </p:guideLst>
    </p:cSldViewPr>
  </p:slideViewPr>
  <p:outlineViewPr>
    <p:cViewPr>
      <p:scale>
        <a:sx n="33" d="100"/>
        <a:sy n="33" d="100"/>
      </p:scale>
      <p:origin x="0" y="0"/>
    </p:cViewPr>
  </p:outlineViewPr>
  <p:notesTextViewPr>
    <p:cViewPr>
      <p:scale>
        <a:sx n="95" d="100"/>
        <a:sy n="95" d="100"/>
      </p:scale>
      <p:origin x="0" y="0"/>
    </p:cViewPr>
  </p:notesTextViewPr>
  <p:sorterViewPr>
    <p:cViewPr>
      <p:scale>
        <a:sx n="66" d="100"/>
        <a:sy n="66" d="100"/>
      </p:scale>
      <p:origin x="0" y="0"/>
    </p:cViewPr>
  </p:sorterViewPr>
  <p:notesViewPr>
    <p:cSldViewPr>
      <p:cViewPr varScale="1">
        <p:scale>
          <a:sx n="144" d="100"/>
          <a:sy n="144" d="100"/>
        </p:scale>
        <p:origin x="-2328" y="-12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xmlns="" id="{EBB1441B-CAFA-734F-9848-E5F1393F320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Osaka" charset="0"/>
              </a:defRPr>
            </a:lvl1pPr>
          </a:lstStyle>
          <a:p>
            <a:pPr>
              <a:defRPr/>
            </a:pPr>
            <a:endParaRPr lang="en-US" altLang="en-US"/>
          </a:p>
        </p:txBody>
      </p:sp>
      <p:sp>
        <p:nvSpPr>
          <p:cNvPr id="8195" name="Rectangle 3">
            <a:extLst>
              <a:ext uri="{FF2B5EF4-FFF2-40B4-BE49-F238E27FC236}">
                <a16:creationId xmlns:a16="http://schemas.microsoft.com/office/drawing/2014/main" xmlns="" id="{42E69576-A3EE-A04F-9331-6CD4026FD000}"/>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Osaka" charset="0"/>
              </a:defRPr>
            </a:lvl1pPr>
          </a:lstStyle>
          <a:p>
            <a:pPr>
              <a:defRPr/>
            </a:pPr>
            <a:endParaRPr lang="en-US" altLang="en-US"/>
          </a:p>
        </p:txBody>
      </p:sp>
      <p:sp>
        <p:nvSpPr>
          <p:cNvPr id="8196" name="Rectangle 4">
            <a:extLst>
              <a:ext uri="{FF2B5EF4-FFF2-40B4-BE49-F238E27FC236}">
                <a16:creationId xmlns:a16="http://schemas.microsoft.com/office/drawing/2014/main" xmlns="" id="{79153F82-1556-8F4C-94C4-A9FB6003898B}"/>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Osaka" charset="0"/>
              </a:defRPr>
            </a:lvl1pPr>
          </a:lstStyle>
          <a:p>
            <a:pPr>
              <a:defRPr/>
            </a:pPr>
            <a:endParaRPr lang="en-US" altLang="en-US"/>
          </a:p>
        </p:txBody>
      </p:sp>
      <p:sp>
        <p:nvSpPr>
          <p:cNvPr id="8197" name="Rectangle 5">
            <a:extLst>
              <a:ext uri="{FF2B5EF4-FFF2-40B4-BE49-F238E27FC236}">
                <a16:creationId xmlns:a16="http://schemas.microsoft.com/office/drawing/2014/main" xmlns="" id="{84BE57DD-A681-034A-9EF0-30C35F4C1FB7}"/>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Arial" charset="0"/>
                <a:ea typeface="Osaka" charset="0"/>
              </a:defRPr>
            </a:lvl1pPr>
          </a:lstStyle>
          <a:p>
            <a:pPr>
              <a:defRPr/>
            </a:pPr>
            <a:fld id="{384C1EA0-AAC3-2B40-9718-4A0E6BF122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7E4AFA39-3BEF-5F47-B6E7-7F49D1386F4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Osaka" charset="0"/>
              </a:defRPr>
            </a:lvl1pPr>
          </a:lstStyle>
          <a:p>
            <a:pPr>
              <a:defRPr/>
            </a:pPr>
            <a:endParaRPr lang="en-US" altLang="en-US"/>
          </a:p>
        </p:txBody>
      </p:sp>
      <p:sp>
        <p:nvSpPr>
          <p:cNvPr id="6147" name="Rectangle 3">
            <a:extLst>
              <a:ext uri="{FF2B5EF4-FFF2-40B4-BE49-F238E27FC236}">
                <a16:creationId xmlns:a16="http://schemas.microsoft.com/office/drawing/2014/main" xmlns="" id="{5DFCC953-D0CE-884E-BC5B-C74BF8984D1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Osaka" charset="0"/>
              </a:defRPr>
            </a:lvl1pPr>
          </a:lstStyle>
          <a:p>
            <a:pPr>
              <a:defRPr/>
            </a:pPr>
            <a:endParaRPr lang="en-US" altLang="en-US"/>
          </a:p>
        </p:txBody>
      </p:sp>
      <p:sp>
        <p:nvSpPr>
          <p:cNvPr id="6148" name="Rectangle 4">
            <a:extLst>
              <a:ext uri="{FF2B5EF4-FFF2-40B4-BE49-F238E27FC236}">
                <a16:creationId xmlns:a16="http://schemas.microsoft.com/office/drawing/2014/main" xmlns="" id="{EF070B2C-CC60-2F4B-BB59-37B8EFEBE6C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149" name="Rectangle 5">
            <a:extLst>
              <a:ext uri="{FF2B5EF4-FFF2-40B4-BE49-F238E27FC236}">
                <a16:creationId xmlns:a16="http://schemas.microsoft.com/office/drawing/2014/main" xmlns="" id="{8A376257-4EAE-994C-BDC1-CEAA92C600C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150" name="Rectangle 6">
            <a:extLst>
              <a:ext uri="{FF2B5EF4-FFF2-40B4-BE49-F238E27FC236}">
                <a16:creationId xmlns:a16="http://schemas.microsoft.com/office/drawing/2014/main" xmlns="" id="{252AF037-910D-E943-8824-E7C9062EE8D8}"/>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Osaka" charset="0"/>
              </a:defRPr>
            </a:lvl1pPr>
          </a:lstStyle>
          <a:p>
            <a:pPr>
              <a:defRPr/>
            </a:pPr>
            <a:endParaRPr lang="en-US" altLang="en-US"/>
          </a:p>
        </p:txBody>
      </p:sp>
      <p:sp>
        <p:nvSpPr>
          <p:cNvPr id="6151" name="Rectangle 7">
            <a:extLst>
              <a:ext uri="{FF2B5EF4-FFF2-40B4-BE49-F238E27FC236}">
                <a16:creationId xmlns:a16="http://schemas.microsoft.com/office/drawing/2014/main" xmlns="" id="{34BC4C81-ED6D-D24A-A798-3C3C43EF75F2}"/>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Arial" charset="0"/>
                <a:ea typeface="Osaka" charset="0"/>
              </a:defRPr>
            </a:lvl1pPr>
          </a:lstStyle>
          <a:p>
            <a:pPr>
              <a:defRPr/>
            </a:pPr>
            <a:fld id="{0E10F697-F7F6-4046-9BD0-2D941208A44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Osaka" charset="0"/>
        <a:cs typeface="+mn-cs"/>
      </a:defRPr>
    </a:lvl1pPr>
    <a:lvl2pPr marL="457200" algn="l" rtl="0" eaLnBrk="0" fontAlgn="base" hangingPunct="0">
      <a:spcBef>
        <a:spcPct val="30000"/>
      </a:spcBef>
      <a:spcAft>
        <a:spcPct val="0"/>
      </a:spcAft>
      <a:defRPr sz="1200" kern="1200">
        <a:solidFill>
          <a:schemeClr val="tx1"/>
        </a:solidFill>
        <a:latin typeface="Arial" charset="0"/>
        <a:ea typeface="Osaka" charset="0"/>
        <a:cs typeface="+mn-cs"/>
      </a:defRPr>
    </a:lvl2pPr>
    <a:lvl3pPr marL="914400" algn="l" rtl="0" eaLnBrk="0" fontAlgn="base" hangingPunct="0">
      <a:spcBef>
        <a:spcPct val="30000"/>
      </a:spcBef>
      <a:spcAft>
        <a:spcPct val="0"/>
      </a:spcAft>
      <a:defRPr sz="1200" kern="1200">
        <a:solidFill>
          <a:schemeClr val="tx1"/>
        </a:solidFill>
        <a:latin typeface="Arial" charset="0"/>
        <a:ea typeface="Osaka"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Osaka"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Osaka"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no.gov/you/nanotechnology-benefit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i.org/10.1080/1093452070179277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pa.gov/reviewing-new-chemicals-under-toxic-substances-control-act-tsca/control-nanoscale-materials-under"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epa.gov/reviewing-new-chemicals-under-toxic-substances-control-act-tsca/control-nanoscale-materials-under"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4F6A9D50-76C3-3947-9F3E-EAB57B5372FD}"/>
              </a:ext>
            </a:extLst>
          </p:cNvPr>
          <p:cNvSpPr>
            <a:spLocks noGrp="1" noChangeArrowheads="1"/>
          </p:cNvSpPr>
          <p:nvPr>
            <p:ph type="sldNum" sz="quarter" idx="5"/>
          </p:nvPr>
        </p:nvSpPr>
        <p:spPr/>
        <p:txBody>
          <a:bodyPr/>
          <a:lstStyle/>
          <a:p>
            <a:pPr>
              <a:defRPr/>
            </a:pPr>
            <a:fld id="{6771557B-DE9D-BF4D-B3EB-A32A9BB82740}" type="slidenum">
              <a:rPr lang="en-US" altLang="en-US"/>
              <a:pPr>
                <a:defRPr/>
              </a:pPr>
              <a:t>1</a:t>
            </a:fld>
            <a:endParaRPr lang="en-US" altLang="en-US"/>
          </a:p>
        </p:txBody>
      </p:sp>
      <p:sp>
        <p:nvSpPr>
          <p:cNvPr id="10242" name="Rectangle 2">
            <a:extLst>
              <a:ext uri="{FF2B5EF4-FFF2-40B4-BE49-F238E27FC236}">
                <a16:creationId xmlns:a16="http://schemas.microsoft.com/office/drawing/2014/main" xmlns="" id="{2AEF2285-38DB-B44A-9CE2-A336EDB07502}"/>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xmlns="" id="{A287A3E3-1103-B943-BBD3-F432530D3126}"/>
              </a:ext>
            </a:extLst>
          </p:cNvPr>
          <p:cNvSpPr>
            <a:spLocks noGrp="1" noChangeArrowheads="1"/>
          </p:cNvSpPr>
          <p:nvPr>
            <p:ph type="body" idx="1"/>
          </p:nvPr>
        </p:nvSpPr>
        <p:spPr/>
        <p:txBody>
          <a:bodyPr/>
          <a:lstStyle/>
          <a:p>
            <a:pPr eaLnBrk="1" hangingPunct="1">
              <a:defRPr/>
            </a:pPr>
            <a:r>
              <a:rPr lang="en-US" altLang="en-US" b="0" dirty="0">
                <a:sym typeface="Wingdings" pitchFamily="2" charset="2"/>
              </a:rPr>
              <a:t>-current student at BU SPH studying toxicology. </a:t>
            </a:r>
          </a:p>
          <a:p>
            <a:pPr eaLnBrk="1" hangingPunct="1">
              <a:defRPr/>
            </a:pPr>
            <a:r>
              <a:rPr lang="en-US" altLang="en-US" b="0" dirty="0">
                <a:sym typeface="Wingdings" pitchFamily="2" charset="2"/>
              </a:rPr>
              <a:t>-Studying </a:t>
            </a:r>
            <a:r>
              <a:rPr lang="en-US" altLang="en-US" b="0" dirty="0" err="1">
                <a:sym typeface="Wingdings" pitchFamily="2" charset="2"/>
              </a:rPr>
              <a:t>nano</a:t>
            </a:r>
            <a:r>
              <a:rPr lang="en-US" altLang="en-US" b="0" dirty="0">
                <a:sym typeface="Wingdings" pitchFamily="2" charset="2"/>
              </a:rPr>
              <a:t> for the past month as part of a research based class at BU</a:t>
            </a:r>
          </a:p>
          <a:p>
            <a:pPr eaLnBrk="1" hangingPunct="1">
              <a:defRPr/>
            </a:pPr>
            <a:endParaRPr lang="en-US" altLang="en-US" b="0" dirty="0">
              <a:sym typeface="Wingdings" pitchFamily="2" charset="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have background in </a:t>
            </a:r>
            <a:r>
              <a:rPr lang="en-US" dirty="0" err="1"/>
              <a:t>nano</a:t>
            </a:r>
            <a:r>
              <a:rPr lang="en-US" dirty="0"/>
              <a:t>, so will go over briefly. </a:t>
            </a:r>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a:t>
            </a:fld>
            <a:endParaRPr lang="en-US" altLang="en-US"/>
          </a:p>
        </p:txBody>
      </p:sp>
    </p:spTree>
    <p:extLst>
      <p:ext uri="{BB962C8B-B14F-4D97-AF65-F5344CB8AC3E}">
        <p14:creationId xmlns:p14="http://schemas.microsoft.com/office/powerpoint/2010/main" xmlns="" val="3566953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Can be naturally occurring or engineered, however this presentation will focus on engineered </a:t>
            </a:r>
            <a:r>
              <a:rPr lang="en-US" dirty="0" err="1"/>
              <a:t>nanmaterials</a:t>
            </a:r>
            <a:r>
              <a:rPr lang="en-US" dirty="0"/>
              <a:t>. That size is 100,000 smaller than the diameter of a human hair</a:t>
            </a:r>
          </a:p>
          <a:p>
            <a:r>
              <a:rPr lang="en-US" dirty="0"/>
              <a:t>Can be metals or organic materials. </a:t>
            </a:r>
          </a:p>
          <a:p>
            <a:r>
              <a:rPr lang="en-US" dirty="0"/>
              <a:t>Some of the different properties include greater reactivity, strength, conductivity, and fluorescence. </a:t>
            </a:r>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3</a:t>
            </a:fld>
            <a:endParaRPr lang="en-US" altLang="en-US"/>
          </a:p>
        </p:txBody>
      </p:sp>
    </p:spTree>
    <p:extLst>
      <p:ext uri="{BB962C8B-B14F-4D97-AF65-F5344CB8AC3E}">
        <p14:creationId xmlns:p14="http://schemas.microsoft.com/office/powerpoint/2010/main" xmlns="" val="1998649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 in a wide variety of products. </a:t>
            </a:r>
          </a:p>
          <a:p>
            <a:r>
              <a:rPr lang="en-US" dirty="0"/>
              <a:t>One important use is coatings, they can be used to coat electronics, glasses, </a:t>
            </a:r>
            <a:r>
              <a:rPr lang="en-US" dirty="0" err="1"/>
              <a:t>etc</a:t>
            </a:r>
            <a:r>
              <a:rPr lang="en-US" dirty="0"/>
              <a:t> to make them anti-reflective, filter, water repellant, scratch resistant, </a:t>
            </a:r>
            <a:r>
              <a:rPr lang="en-US" dirty="0" err="1"/>
              <a:t>etc</a:t>
            </a:r>
            <a:r>
              <a:rPr lang="en-US" dirty="0"/>
              <a:t> . Can be used to make clothing antimicrobial, wrinkle and stain resistant. Additives to make sports equipment light weight and durable. </a:t>
            </a:r>
          </a:p>
          <a:p>
            <a:r>
              <a:rPr lang="en-US" dirty="0"/>
              <a:t>Automotive—reduce rolling resistance in tires, fuel additives, thermoelectric materials for temperature control, boost chemical reaction in catalytic converters. </a:t>
            </a:r>
          </a:p>
          <a:p>
            <a:r>
              <a:rPr lang="en-US" dirty="0"/>
              <a:t>Medical—gold nanoparticles used to detect targeted sequences of nucleic acids, therapeutics with targeted effect,  research into regenerative medicine.</a:t>
            </a:r>
          </a:p>
          <a:p>
            <a:r>
              <a:rPr lang="en-US" dirty="0"/>
              <a:t>Energy</a:t>
            </a:r>
            <a:r>
              <a:rPr lang="en-US" dirty="0">
                <a:sym typeface="Wingdings" pitchFamily="2" charset="2"/>
              </a:rPr>
              <a:t> </a:t>
            </a:r>
            <a:r>
              <a:rPr lang="en-US" dirty="0" err="1">
                <a:sym typeface="Wingdings" pitchFamily="2" charset="2"/>
              </a:rPr>
              <a:t>nanocell</a:t>
            </a:r>
            <a:r>
              <a:rPr lang="en-US" dirty="0">
                <a:sym typeface="Wingdings" pitchFamily="2" charset="2"/>
              </a:rPr>
              <a:t>, improve efficiency of fuel production from raw materials, </a:t>
            </a:r>
          </a:p>
          <a:p>
            <a:endParaRPr lang="en-US" dirty="0">
              <a:sym typeface="Wingdings" pitchFamily="2" charset="2"/>
            </a:endParaRPr>
          </a:p>
          <a:p>
            <a:r>
              <a:rPr lang="en-US" dirty="0">
                <a:hlinkClick r:id="rId3"/>
              </a:rPr>
              <a:t>https://www.nano.gov/you/nanotechnology-benefits</a:t>
            </a:r>
            <a:endParaRPr lang="en-US" dirty="0"/>
          </a:p>
          <a:p>
            <a:endParaRPr lang="en-US" dirty="0"/>
          </a:p>
          <a:p>
            <a:r>
              <a:rPr lang="en-US" dirty="0"/>
              <a:t>Medical field</a:t>
            </a:r>
          </a:p>
          <a:p>
            <a:pPr lvl="1"/>
            <a:r>
              <a:rPr lang="en-US" dirty="0"/>
              <a:t>Diagnostic uses, drug delivery, medical devices, research</a:t>
            </a:r>
          </a:p>
          <a:p>
            <a:pPr lvl="0"/>
            <a:r>
              <a:rPr lang="en-US" dirty="0"/>
              <a:t>BIOLOGY</a:t>
            </a:r>
            <a:r>
              <a:rPr lang="en-US" dirty="0">
                <a:sym typeface="Wingdings" pitchFamily="2" charset="2"/>
              </a:rPr>
              <a:t> </a:t>
            </a:r>
            <a:r>
              <a:rPr lang="en-US" dirty="0" err="1"/>
              <a:t>Biodetection</a:t>
            </a:r>
            <a:r>
              <a:rPr lang="en-US" dirty="0"/>
              <a:t> of pathogens</a:t>
            </a:r>
          </a:p>
          <a:p>
            <a:pPr lvl="0"/>
            <a:r>
              <a:rPr lang="en-US" dirty="0"/>
              <a:t>Environment and </a:t>
            </a:r>
            <a:r>
              <a:rPr lang="en-US" dirty="0" err="1"/>
              <a:t>Enerfy</a:t>
            </a:r>
            <a:endParaRPr lang="en-US" dirty="0"/>
          </a:p>
          <a:p>
            <a:pPr lvl="1"/>
            <a:r>
              <a:rPr lang="en-US" dirty="0"/>
              <a:t>Environmental remediation, water filtration, photovoltaics and energy harvesting, batteries, low resistance wires, fuel production</a:t>
            </a:r>
          </a:p>
          <a:p>
            <a:r>
              <a:rPr lang="en-US" dirty="0"/>
              <a:t>Consumer products</a:t>
            </a:r>
          </a:p>
          <a:p>
            <a:pPr lvl="1"/>
            <a:r>
              <a:rPr lang="en-US" dirty="0"/>
              <a:t>Coatings for electronics, clothing, sports equipment, automotive products, personal care products, cosmetics, electronics</a:t>
            </a:r>
          </a:p>
          <a:p>
            <a:r>
              <a:rPr lang="en-US" dirty="0" err="1"/>
              <a:t>AgricultureEnvironment</a:t>
            </a:r>
            <a:endParaRPr lang="en-US" dirty="0"/>
          </a:p>
          <a:p>
            <a:pPr lvl="1"/>
            <a:r>
              <a:rPr lang="en-US" dirty="0" err="1"/>
              <a:t>Nanoagrochemicals</a:t>
            </a:r>
            <a:r>
              <a:rPr lang="en-US" dirty="0"/>
              <a:t>, </a:t>
            </a:r>
            <a:r>
              <a:rPr lang="en-US" dirty="0" err="1"/>
              <a:t>nanofertilizer</a:t>
            </a:r>
            <a:r>
              <a:rPr lang="en-US" dirty="0"/>
              <a:t>, nanocomposites in food storage containers</a:t>
            </a:r>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4</a:t>
            </a:fld>
            <a:endParaRPr lang="en-US" altLang="en-US"/>
          </a:p>
        </p:txBody>
      </p:sp>
    </p:spTree>
    <p:extLst>
      <p:ext uri="{BB962C8B-B14F-4D97-AF65-F5344CB8AC3E}">
        <p14:creationId xmlns:p14="http://schemas.microsoft.com/office/powerpoint/2010/main" xmlns="" val="3587281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Nanomaterials don’t settle out of the air, rather they remain airborne. </a:t>
            </a:r>
          </a:p>
          <a:p>
            <a:r>
              <a:rPr lang="en-US" dirty="0"/>
              <a:t>NIOSH recommends using chemical fume hoods and high efficiency particulate air filtered exhaust ventilation</a:t>
            </a:r>
          </a:p>
          <a:p>
            <a:r>
              <a:rPr lang="en-US" dirty="0"/>
              <a:t>Fume hoods and filtration systems must be functioning properly to provide adequate protection. </a:t>
            </a:r>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5</a:t>
            </a:fld>
            <a:endParaRPr lang="en-US" altLang="en-US"/>
          </a:p>
        </p:txBody>
      </p:sp>
    </p:spTree>
    <p:extLst>
      <p:ext uri="{BB962C8B-B14F-4D97-AF65-F5344CB8AC3E}">
        <p14:creationId xmlns:p14="http://schemas.microsoft.com/office/powerpoint/2010/main" xmlns="" val="3377098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emphasize the potential of human exposure, this schematic is a good depiction of how nanomaterials enter the media the public interacts with daily beyond consumer products we use. Though not a focus of the work I did, it also points to the potential for ecotoxicity. </a:t>
            </a:r>
          </a:p>
          <a:p>
            <a:endParaRPr lang="en-US" dirty="0"/>
          </a:p>
          <a:p>
            <a:r>
              <a:rPr lang="en-US" dirty="0"/>
              <a:t>Agglomeration reduces the risk</a:t>
            </a:r>
            <a:r>
              <a:rPr lang="en-US" dirty="0">
                <a:sym typeface="Wingdings" pitchFamily="2" charset="2"/>
              </a:rPr>
              <a:t> homoagglomeration. </a:t>
            </a:r>
          </a:p>
          <a:p>
            <a:endParaRPr lang="en-US" dirty="0">
              <a:sym typeface="Wingdings" pitchFamily="2" charset="2"/>
            </a:endParaRPr>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6</a:t>
            </a:fld>
            <a:endParaRPr lang="en-US" altLang="en-US"/>
          </a:p>
        </p:txBody>
      </p:sp>
    </p:spTree>
    <p:extLst>
      <p:ext uri="{BB962C8B-B14F-4D97-AF65-F5344CB8AC3E}">
        <p14:creationId xmlns:p14="http://schemas.microsoft.com/office/powerpoint/2010/main" xmlns="" val="3781458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ROS production disturbs normal redox state of cells, that can damage cell components such as proteins, lipids, DNA. </a:t>
            </a:r>
          </a:p>
          <a:p>
            <a:r>
              <a:rPr lang="en-US" dirty="0"/>
              <a:t>Easily cross cell membranes means they are fairly easily</a:t>
            </a:r>
            <a:r>
              <a:rPr lang="en-US" dirty="0">
                <a:sym typeface="Wingdings" pitchFamily="2" charset="2"/>
              </a:rPr>
              <a:t> interact w/ mitochondria. MAY cross skin barrier, usually thought of as relatively impermeable. </a:t>
            </a:r>
          </a:p>
          <a:p>
            <a:endParaRPr lang="en-US" dirty="0">
              <a:sym typeface="Wingdings" pitchFamily="2" charset="2"/>
            </a:endParaRPr>
          </a:p>
          <a:p>
            <a:r>
              <a:rPr lang="en-US" dirty="0">
                <a:sym typeface="Wingdings" pitchFamily="2" charset="2"/>
              </a:rPr>
              <a:t>Importantly: </a:t>
            </a:r>
            <a:r>
              <a:rPr lang="en-US" dirty="0"/>
              <a:t>Materials considered toxic at the bulk level should be considered toxic at the </a:t>
            </a:r>
            <a:r>
              <a:rPr lang="en-US" dirty="0" err="1"/>
              <a:t>nano</a:t>
            </a:r>
            <a:r>
              <a:rPr lang="en-US" dirty="0"/>
              <a:t> level</a:t>
            </a:r>
          </a:p>
          <a:p>
            <a:r>
              <a:rPr lang="en-US" dirty="0"/>
              <a:t>Materials not considered toxic and the bulk level may still be toxic at the </a:t>
            </a:r>
            <a:r>
              <a:rPr lang="en-US" dirty="0" err="1"/>
              <a:t>nano</a:t>
            </a:r>
            <a:r>
              <a:rPr lang="en-US" dirty="0"/>
              <a:t> level</a:t>
            </a:r>
          </a:p>
          <a:p>
            <a:r>
              <a:rPr lang="en-US" dirty="0"/>
              <a:t>Cell culture assays show that numerous </a:t>
            </a:r>
          </a:p>
          <a:p>
            <a:endParaRPr lang="en-US" dirty="0"/>
          </a:p>
          <a:p>
            <a:r>
              <a:rPr lang="en-US" dirty="0" err="1"/>
              <a:t>Savolainen</a:t>
            </a:r>
            <a:r>
              <a:rPr lang="en-US" dirty="0"/>
              <a:t> et al., 2010. Risk Assessment of engineered nanomaterials and nanotechnologies—A review. </a:t>
            </a:r>
          </a:p>
          <a:p>
            <a:r>
              <a:rPr lang="en-US" dirty="0"/>
              <a:t>Inhaled nm can reach a number of different target organs including brain, liver, kidney, immunological system, vessel walls following inhalation. Can result in pulmonary inflammation. Induce an inflammatory response. Nano level titanium dioxide is more effective in </a:t>
            </a:r>
            <a:r>
              <a:rPr lang="en-US" dirty="0" err="1"/>
              <a:t>induing</a:t>
            </a:r>
            <a:r>
              <a:rPr lang="en-US" dirty="0"/>
              <a:t> pulmonary toxicity than coarser particles in experimental animals. </a:t>
            </a:r>
          </a:p>
          <a:p>
            <a:r>
              <a:rPr lang="en-US" dirty="0"/>
              <a:t>CNT can induce mesothelioma in mice (&gt;asbestos comparison).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7</a:t>
            </a:fld>
            <a:endParaRPr lang="en-US" altLang="en-US"/>
          </a:p>
        </p:txBody>
      </p:sp>
    </p:spTree>
    <p:extLst>
      <p:ext uri="{BB962C8B-B14F-4D97-AF65-F5344CB8AC3E}">
        <p14:creationId xmlns:p14="http://schemas.microsoft.com/office/powerpoint/2010/main" xmlns="" val="3523546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just showing that toxicity studies of multiple nanomaterials using different models point to some concerning toxic effects on cells and organisms. </a:t>
            </a:r>
          </a:p>
          <a:p>
            <a:r>
              <a:rPr lang="en-US" dirty="0"/>
              <a:t>However, the lack of standardization in how toxicity is assessed makes it difficult to understand which nanomaterials present the greatest threat. </a:t>
            </a:r>
          </a:p>
          <a:p>
            <a:r>
              <a:rPr lang="en-US" dirty="0"/>
              <a:t>Additionally, beyond using different experimental models, most studies are using different concentrations, and even different sized materials. </a:t>
            </a:r>
          </a:p>
          <a:p>
            <a:r>
              <a:rPr lang="en-US" dirty="0"/>
              <a:t>It makes it very challenging to compare toxicity of different nanomaterials. </a:t>
            </a:r>
          </a:p>
          <a:p>
            <a:endParaRPr lang="en-US" dirty="0"/>
          </a:p>
          <a:p>
            <a:endParaRPr lang="en-US" dirty="0"/>
          </a:p>
          <a:p>
            <a:r>
              <a:rPr lang="en-US" dirty="0"/>
              <a:t>And on the organismal level, concerns </a:t>
            </a:r>
            <a:r>
              <a:rPr lang="en-US" dirty="0" err="1"/>
              <a:t>assoictaed</a:t>
            </a:r>
            <a:r>
              <a:rPr lang="en-US" dirty="0"/>
              <a:t> with multiwalled carbon nanotube </a:t>
            </a:r>
            <a:r>
              <a:rPr lang="en-US" dirty="0" err="1"/>
              <a:t>exposre</a:t>
            </a:r>
            <a:r>
              <a:rPr lang="en-US" dirty="0"/>
              <a:t> =  </a:t>
            </a:r>
            <a:r>
              <a:rPr lang="en-US" b="1" dirty="0"/>
              <a:t>pulmonary fibrosis, mesothelioma. </a:t>
            </a:r>
          </a:p>
          <a:p>
            <a:endParaRPr lang="en-US" b="1" dirty="0"/>
          </a:p>
          <a:p>
            <a:r>
              <a:rPr lang="en-US" dirty="0"/>
              <a:t>The desirable properties of nanomaterials also present possible concerns for human health. </a:t>
            </a:r>
          </a:p>
          <a:p>
            <a:r>
              <a:rPr lang="en-US" dirty="0"/>
              <a:t>Highly reactive</a:t>
            </a:r>
          </a:p>
          <a:p>
            <a:endParaRPr lang="en-US" dirty="0"/>
          </a:p>
          <a:p>
            <a:r>
              <a:rPr lang="en-US" dirty="0"/>
              <a:t>Silica </a:t>
            </a:r>
            <a:r>
              <a:rPr lang="en-US" dirty="0" err="1"/>
              <a:t>nps</a:t>
            </a:r>
            <a:r>
              <a:rPr lang="en-US" dirty="0"/>
              <a:t>: induce inflammation-mediate cytotoxicity in cells and are </a:t>
            </a:r>
            <a:r>
              <a:rPr lang="en-US" dirty="0" err="1"/>
              <a:t>genotoxc</a:t>
            </a:r>
            <a:r>
              <a:rPr lang="en-US" dirty="0"/>
              <a:t> in cell lines. Mag of response is neg correlated w/ size of particle. Short term exposure to silica </a:t>
            </a:r>
            <a:r>
              <a:rPr lang="en-US" dirty="0" err="1"/>
              <a:t>nps</a:t>
            </a:r>
            <a:r>
              <a:rPr lang="en-US" dirty="0"/>
              <a:t> induced adverse effects in lungs, kidney, liver, brain. </a:t>
            </a:r>
            <a:r>
              <a:rPr lang="en-US" dirty="0" err="1"/>
              <a:t>Inalation</a:t>
            </a:r>
            <a:r>
              <a:rPr lang="en-US" dirty="0"/>
              <a:t> and ingestion distributed to lungs, liver, spleen , kidney, brain. </a:t>
            </a:r>
          </a:p>
          <a:p>
            <a:endParaRPr lang="en-US" b="1"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8</a:t>
            </a:fld>
            <a:endParaRPr lang="en-US" altLang="en-US"/>
          </a:p>
        </p:txBody>
      </p:sp>
    </p:spTree>
    <p:extLst>
      <p:ext uri="{BB962C8B-B14F-4D97-AF65-F5344CB8AC3E}">
        <p14:creationId xmlns:p14="http://schemas.microsoft.com/office/powerpoint/2010/main" xmlns="" val="2904698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Osaka" charset="0"/>
                <a:cs typeface="+mn-cs"/>
              </a:rPr>
              <a:t>“These studies have used different in vitro and in vivo test models, different sources of test nanomaterials, different methods for nanomaterial characterization, and different experimental conditions. Therefore, these data are hard to interpret”</a:t>
            </a:r>
            <a:endParaRPr lang="en-US" b="1" dirty="0"/>
          </a:p>
          <a:p>
            <a:endParaRPr lang="en-US" b="1" dirty="0"/>
          </a:p>
          <a:p>
            <a:r>
              <a:rPr lang="en-US" b="1" dirty="0"/>
              <a:t>Metals</a:t>
            </a:r>
          </a:p>
          <a:p>
            <a:r>
              <a:rPr lang="en-US" dirty="0"/>
              <a:t>Neither?</a:t>
            </a:r>
          </a:p>
          <a:p>
            <a:r>
              <a:rPr lang="en-US" dirty="0"/>
              <a:t>Gold (but depends on side chain and stabilizer) </a:t>
            </a:r>
          </a:p>
          <a:p>
            <a:r>
              <a:rPr lang="en-US" dirty="0"/>
              <a:t>Cytotoxic</a:t>
            </a:r>
          </a:p>
          <a:p>
            <a:r>
              <a:rPr lang="en-US" dirty="0"/>
              <a:t>Silver. Also accumulates in multiple target organs (lungs, kidney, spleen, liver, brain). Toxicity dependent on coating. </a:t>
            </a:r>
          </a:p>
          <a:p>
            <a:endParaRPr lang="en-US" dirty="0"/>
          </a:p>
          <a:p>
            <a:r>
              <a:rPr lang="en-US" dirty="0"/>
              <a:t>Genotoxic</a:t>
            </a:r>
          </a:p>
          <a:p>
            <a:r>
              <a:rPr lang="en-US" dirty="0"/>
              <a:t>Titanium oxide--&gt; DNA damage, genotoxicity, lung inflammation. Induce oxidative stress and form DNA adducts. Toxic effects on immune function, liver, kidney, spleen, myocardium, lipid homeostasis </a:t>
            </a:r>
          </a:p>
          <a:p>
            <a:endParaRPr lang="en-US" dirty="0"/>
          </a:p>
          <a:p>
            <a:r>
              <a:rPr lang="en-US" dirty="0"/>
              <a:t>Both</a:t>
            </a:r>
          </a:p>
          <a:p>
            <a:r>
              <a:rPr lang="en-US" dirty="0"/>
              <a:t>Aluminum</a:t>
            </a:r>
            <a:r>
              <a:rPr lang="en-US" dirty="0">
                <a:sym typeface="Wingdings" pitchFamily="2" charset="2"/>
              </a:rPr>
              <a:t> DNA damage, alter mitochondrial function, </a:t>
            </a:r>
            <a:r>
              <a:rPr lang="en-US" dirty="0" err="1">
                <a:sym typeface="Wingdings" pitchFamily="2" charset="2"/>
              </a:rPr>
              <a:t>inc</a:t>
            </a:r>
            <a:r>
              <a:rPr lang="en-US" dirty="0">
                <a:sym typeface="Wingdings" pitchFamily="2" charset="2"/>
              </a:rPr>
              <a:t> oxidative stress, alter tight junction expression at BBB. 10-400 </a:t>
            </a:r>
            <a:r>
              <a:rPr lang="en-US" dirty="0" err="1">
                <a:sym typeface="Wingdings" pitchFamily="2" charset="2"/>
              </a:rPr>
              <a:t>ug</a:t>
            </a:r>
            <a:r>
              <a:rPr lang="en-US" dirty="0">
                <a:sym typeface="Wingdings" pitchFamily="2" charset="2"/>
              </a:rPr>
              <a:t>/mL)</a:t>
            </a:r>
          </a:p>
          <a:p>
            <a:r>
              <a:rPr lang="en-US" dirty="0">
                <a:sym typeface="Wingdings" pitchFamily="2" charset="2"/>
              </a:rPr>
              <a:t>Copper oxide disturb cell membrane </a:t>
            </a:r>
            <a:r>
              <a:rPr lang="en-US" dirty="0" err="1">
                <a:sym typeface="Wingdings" pitchFamily="2" charset="2"/>
              </a:rPr>
              <a:t>integreity</a:t>
            </a:r>
            <a:r>
              <a:rPr lang="en-US" dirty="0">
                <a:sym typeface="Wingdings" pitchFamily="2" charset="2"/>
              </a:rPr>
              <a:t> and induce oxidative stress (also, in vivo studies w/ rats show severe liver, kidney, spleen toxicity. Concern due to IUDs!!!</a:t>
            </a:r>
          </a:p>
          <a:p>
            <a:r>
              <a:rPr lang="en-US" dirty="0">
                <a:sym typeface="Wingdings" pitchFamily="2" charset="2"/>
              </a:rPr>
              <a:t>Zinc oxide DNA damage, cell membrane damage and oxidative stress. Complete cell death (49 mg/mL,300mg/kg)</a:t>
            </a:r>
          </a:p>
          <a:p>
            <a:r>
              <a:rPr lang="en-US" dirty="0">
                <a:sym typeface="Wingdings" pitchFamily="2" charset="2"/>
              </a:rPr>
              <a:t>Iron oxide NPs generate ROS which can damage DNA and cause lipid peroxidization. </a:t>
            </a:r>
          </a:p>
          <a:p>
            <a:endParaRPr lang="en-US" dirty="0">
              <a:sym typeface="Wingdings" pitchFamily="2" charset="2"/>
            </a:endParaRPr>
          </a:p>
          <a:p>
            <a:endParaRPr lang="en-US" dirty="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charset="0"/>
                <a:ea typeface="Osaka" charset="0"/>
                <a:cs typeface="+mn-cs"/>
              </a:rPr>
              <a:t>Vicario-</a:t>
            </a:r>
            <a:r>
              <a:rPr lang="en-US" sz="1200" b="0" i="0" kern="1200" dirty="0" err="1">
                <a:solidFill>
                  <a:schemeClr val="tx1"/>
                </a:solidFill>
                <a:effectLst/>
                <a:latin typeface="Arial" charset="0"/>
                <a:ea typeface="Osaka" charset="0"/>
                <a:cs typeface="+mn-cs"/>
              </a:rPr>
              <a:t>Parés</a:t>
            </a:r>
            <a:r>
              <a:rPr lang="en-US" sz="1200" b="0" i="0" kern="1200" dirty="0">
                <a:solidFill>
                  <a:schemeClr val="tx1"/>
                </a:solidFill>
                <a:effectLst/>
                <a:latin typeface="Arial" charset="0"/>
                <a:ea typeface="Osaka" charset="0"/>
                <a:cs typeface="+mn-cs"/>
              </a:rPr>
              <a:t>, U., </a:t>
            </a:r>
            <a:r>
              <a:rPr lang="en-US" sz="1200" b="0" i="0" kern="1200" dirty="0" err="1">
                <a:solidFill>
                  <a:schemeClr val="tx1"/>
                </a:solidFill>
                <a:effectLst/>
                <a:latin typeface="Arial" charset="0"/>
                <a:ea typeface="Osaka" charset="0"/>
                <a:cs typeface="+mn-cs"/>
              </a:rPr>
              <a:t>Castañaga</a:t>
            </a:r>
            <a:r>
              <a:rPr lang="en-US" sz="1200" b="0" i="0" kern="1200" dirty="0">
                <a:solidFill>
                  <a:schemeClr val="tx1"/>
                </a:solidFill>
                <a:effectLst/>
                <a:latin typeface="Arial" charset="0"/>
                <a:ea typeface="Osaka" charset="0"/>
                <a:cs typeface="+mn-cs"/>
              </a:rPr>
              <a:t>, L., </a:t>
            </a:r>
            <a:r>
              <a:rPr lang="en-US" sz="1200" b="0" i="0" kern="1200" dirty="0" err="1">
                <a:solidFill>
                  <a:schemeClr val="tx1"/>
                </a:solidFill>
                <a:effectLst/>
                <a:latin typeface="Arial" charset="0"/>
                <a:ea typeface="Osaka" charset="0"/>
                <a:cs typeface="+mn-cs"/>
              </a:rPr>
              <a:t>Lacave</a:t>
            </a:r>
            <a:r>
              <a:rPr lang="en-US" sz="1200" b="0" i="0" kern="1200" dirty="0">
                <a:solidFill>
                  <a:schemeClr val="tx1"/>
                </a:solidFill>
                <a:effectLst/>
                <a:latin typeface="Arial" charset="0"/>
                <a:ea typeface="Osaka" charset="0"/>
                <a:cs typeface="+mn-cs"/>
              </a:rPr>
              <a:t>, J.M. et al. Comparative toxicity of metal oxide nanoparticles (</a:t>
            </a:r>
            <a:r>
              <a:rPr lang="en-US" sz="1200" b="0" i="0" kern="1200" dirty="0" err="1">
                <a:solidFill>
                  <a:schemeClr val="tx1"/>
                </a:solidFill>
                <a:effectLst/>
                <a:latin typeface="Arial" charset="0"/>
                <a:ea typeface="Osaka" charset="0"/>
                <a:cs typeface="+mn-cs"/>
              </a:rPr>
              <a:t>CuO</a:t>
            </a:r>
            <a:r>
              <a:rPr lang="en-US" sz="1200" b="0" i="0" kern="1200" dirty="0">
                <a:solidFill>
                  <a:schemeClr val="tx1"/>
                </a:solidFill>
                <a:effectLst/>
                <a:latin typeface="Arial" charset="0"/>
                <a:ea typeface="Osaka" charset="0"/>
                <a:cs typeface="+mn-cs"/>
              </a:rPr>
              <a:t>, </a:t>
            </a:r>
            <a:r>
              <a:rPr lang="en-US" sz="1200" b="0" i="0" kern="1200" dirty="0" err="1">
                <a:solidFill>
                  <a:schemeClr val="tx1"/>
                </a:solidFill>
                <a:effectLst/>
                <a:latin typeface="Arial" charset="0"/>
                <a:ea typeface="Osaka" charset="0"/>
                <a:cs typeface="+mn-cs"/>
              </a:rPr>
              <a:t>ZnO</a:t>
            </a:r>
            <a:r>
              <a:rPr lang="en-US" sz="1200" b="0" i="0" kern="1200" dirty="0">
                <a:solidFill>
                  <a:schemeClr val="tx1"/>
                </a:solidFill>
                <a:effectLst/>
                <a:latin typeface="Arial" charset="0"/>
                <a:ea typeface="Osaka" charset="0"/>
                <a:cs typeface="+mn-cs"/>
              </a:rPr>
              <a:t> and TiO</a:t>
            </a:r>
            <a:r>
              <a:rPr lang="en-US" sz="1200" b="0" i="0" kern="1200" baseline="-25000" dirty="0">
                <a:solidFill>
                  <a:schemeClr val="tx1"/>
                </a:solidFill>
                <a:effectLst/>
                <a:latin typeface="Arial" charset="0"/>
                <a:ea typeface="Osaka" charset="0"/>
                <a:cs typeface="+mn-cs"/>
              </a:rPr>
              <a:t>2</a:t>
            </a:r>
            <a:r>
              <a:rPr lang="en-US" sz="1200" b="0" i="0" kern="1200" dirty="0">
                <a:solidFill>
                  <a:schemeClr val="tx1"/>
                </a:solidFill>
                <a:effectLst/>
                <a:latin typeface="Arial" charset="0"/>
                <a:ea typeface="Osaka" charset="0"/>
                <a:cs typeface="+mn-cs"/>
              </a:rPr>
              <a:t>) to developing zebrafish embryos. J </a:t>
            </a:r>
            <a:r>
              <a:rPr lang="en-US" sz="1200" b="0" i="0" kern="1200" dirty="0" err="1">
                <a:solidFill>
                  <a:schemeClr val="tx1"/>
                </a:solidFill>
                <a:effectLst/>
                <a:latin typeface="Arial" charset="0"/>
                <a:ea typeface="Osaka" charset="0"/>
                <a:cs typeface="+mn-cs"/>
              </a:rPr>
              <a:t>Nanopart</a:t>
            </a:r>
            <a:r>
              <a:rPr lang="en-US" sz="1200" b="0" i="0" kern="1200" dirty="0">
                <a:solidFill>
                  <a:schemeClr val="tx1"/>
                </a:solidFill>
                <a:effectLst/>
                <a:latin typeface="Arial" charset="0"/>
                <a:ea typeface="Osaka" charset="0"/>
                <a:cs typeface="+mn-cs"/>
              </a:rPr>
              <a:t> Res (2014) 16: 2550. https://</a:t>
            </a:r>
            <a:r>
              <a:rPr lang="en-US" sz="1200" b="0" i="0" kern="1200" dirty="0" err="1">
                <a:solidFill>
                  <a:schemeClr val="tx1"/>
                </a:solidFill>
                <a:effectLst/>
                <a:latin typeface="Arial" charset="0"/>
                <a:ea typeface="Osaka" charset="0"/>
                <a:cs typeface="+mn-cs"/>
              </a:rPr>
              <a:t>doi.org</a:t>
            </a:r>
            <a:r>
              <a:rPr lang="en-US" sz="1200" b="0" i="0" kern="1200" dirty="0">
                <a:solidFill>
                  <a:schemeClr val="tx1"/>
                </a:solidFill>
                <a:effectLst/>
                <a:latin typeface="Arial" charset="0"/>
                <a:ea typeface="Osaka" charset="0"/>
                <a:cs typeface="+mn-cs"/>
              </a:rPr>
              <a:t>/10.1007/s11051-014-2550-8</a:t>
            </a:r>
            <a:endParaRPr lang="en-US" dirty="0">
              <a:sym typeface="Wingdings" pitchFamily="2" charset="2"/>
            </a:endParaRPr>
          </a:p>
          <a:p>
            <a:r>
              <a:rPr lang="en-US" dirty="0">
                <a:sym typeface="Wingdings" pitchFamily="2" charset="2"/>
              </a:rPr>
              <a:t>CU oxide&gt;Zn&gt; </a:t>
            </a:r>
            <a:r>
              <a:rPr lang="en-US" dirty="0" err="1">
                <a:sym typeface="Wingdings" pitchFamily="2" charset="2"/>
              </a:rPr>
              <a:t>TiO</a:t>
            </a:r>
            <a:r>
              <a:rPr lang="en-US" dirty="0">
                <a:sym typeface="Wingdings" pitchFamily="2" charset="2"/>
              </a:rPr>
              <a:t>. Toxicity on zebrafish embryos (alter hatching and increase presence of malformations)</a:t>
            </a:r>
          </a:p>
          <a:p>
            <a:endParaRPr lang="en-US" dirty="0">
              <a:sym typeface="Wingdings" pitchFamily="2" charset="2"/>
            </a:endParaRPr>
          </a:p>
          <a:p>
            <a:r>
              <a:rPr lang="en-US" dirty="0">
                <a:sym typeface="Wingdings" pitchFamily="2" charset="2"/>
              </a:rPr>
              <a:t>Cadmium Sulfide&gt;Molybdenum disulfide&gt;tungsten sulfide</a:t>
            </a:r>
          </a:p>
          <a:p>
            <a:endParaRPr lang="en-US" dirty="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charset="0"/>
                <a:ea typeface="Osaka" charset="0"/>
                <a:cs typeface="+mn-cs"/>
              </a:rPr>
              <a:t>Zhu, X., Zhu, L., Chen, Y. et al. Acute toxicities of six manufactured nanomaterial suspensions to </a:t>
            </a:r>
            <a:r>
              <a:rPr lang="en-US" sz="1200" b="0" i="1" kern="1200" dirty="0">
                <a:solidFill>
                  <a:schemeClr val="tx1"/>
                </a:solidFill>
                <a:effectLst/>
                <a:latin typeface="Arial" charset="0"/>
                <a:ea typeface="Osaka" charset="0"/>
                <a:cs typeface="+mn-cs"/>
              </a:rPr>
              <a:t>Daphnia magna</a:t>
            </a:r>
            <a:r>
              <a:rPr lang="en-US" sz="1200" b="0" i="0" kern="1200" dirty="0">
                <a:solidFill>
                  <a:schemeClr val="tx1"/>
                </a:solidFill>
                <a:effectLst/>
                <a:latin typeface="Arial" charset="0"/>
                <a:ea typeface="Osaka" charset="0"/>
                <a:cs typeface="+mn-cs"/>
              </a:rPr>
              <a:t>. J </a:t>
            </a:r>
            <a:r>
              <a:rPr lang="en-US" sz="1200" b="0" i="0" kern="1200" dirty="0" err="1">
                <a:solidFill>
                  <a:schemeClr val="tx1"/>
                </a:solidFill>
                <a:effectLst/>
                <a:latin typeface="Arial" charset="0"/>
                <a:ea typeface="Osaka" charset="0"/>
                <a:cs typeface="+mn-cs"/>
              </a:rPr>
              <a:t>Nanopart</a:t>
            </a:r>
            <a:r>
              <a:rPr lang="en-US" sz="1200" b="0" i="0" kern="1200" dirty="0">
                <a:solidFill>
                  <a:schemeClr val="tx1"/>
                </a:solidFill>
                <a:effectLst/>
                <a:latin typeface="Arial" charset="0"/>
                <a:ea typeface="Osaka" charset="0"/>
                <a:cs typeface="+mn-cs"/>
              </a:rPr>
              <a:t> Res (2009) 11: 67. https://</a:t>
            </a:r>
            <a:r>
              <a:rPr lang="en-US" sz="1200" b="0" i="0" kern="1200" dirty="0" err="1">
                <a:solidFill>
                  <a:schemeClr val="tx1"/>
                </a:solidFill>
                <a:effectLst/>
                <a:latin typeface="Arial" charset="0"/>
                <a:ea typeface="Osaka" charset="0"/>
                <a:cs typeface="+mn-cs"/>
              </a:rPr>
              <a:t>doi.org</a:t>
            </a:r>
            <a:r>
              <a:rPr lang="en-US" sz="1200" b="0" i="0" kern="1200" dirty="0">
                <a:solidFill>
                  <a:schemeClr val="tx1"/>
                </a:solidFill>
                <a:effectLst/>
                <a:latin typeface="Arial" charset="0"/>
                <a:ea typeface="Osaka" charset="0"/>
                <a:cs typeface="+mn-cs"/>
              </a:rPr>
              <a:t>/10.1007/s11051-008-9426-8</a:t>
            </a:r>
            <a:endParaRPr lang="en-US" dirty="0">
              <a:sym typeface="Wingdings" pitchFamily="2" charset="2"/>
            </a:endParaRPr>
          </a:p>
          <a:p>
            <a:r>
              <a:rPr lang="en-US" dirty="0">
                <a:sym typeface="Wingdings" pitchFamily="2" charset="2"/>
              </a:rPr>
              <a:t>Effects on D. magna mortality. </a:t>
            </a:r>
          </a:p>
          <a:p>
            <a:r>
              <a:rPr lang="en-US" sz="1200" b="0" i="1" kern="1200" dirty="0" err="1">
                <a:solidFill>
                  <a:schemeClr val="tx1"/>
                </a:solidFill>
                <a:effectLst/>
                <a:latin typeface="Arial" charset="0"/>
                <a:ea typeface="Osaka" charset="0"/>
                <a:cs typeface="+mn-cs"/>
              </a:rPr>
              <a:t>n</a:t>
            </a:r>
            <a:r>
              <a:rPr lang="en-US" sz="1200" b="0" i="0" kern="1200" dirty="0" err="1">
                <a:solidFill>
                  <a:schemeClr val="tx1"/>
                </a:solidFill>
                <a:effectLst/>
                <a:latin typeface="Arial" charset="0"/>
                <a:ea typeface="Osaka" charset="0"/>
                <a:cs typeface="+mn-cs"/>
              </a:rPr>
              <a:t>ZnO</a:t>
            </a:r>
            <a:r>
              <a:rPr lang="en-US" sz="1200" b="0" i="0" kern="1200" dirty="0">
                <a:solidFill>
                  <a:schemeClr val="tx1"/>
                </a:solidFill>
                <a:effectLst/>
                <a:latin typeface="Arial" charset="0"/>
                <a:ea typeface="Osaka" charset="0"/>
                <a:cs typeface="+mn-cs"/>
              </a:rPr>
              <a:t>, SWCNTs &gt; C</a:t>
            </a:r>
            <a:r>
              <a:rPr lang="en-US" sz="1200" b="0" i="0" kern="1200" baseline="-25000" dirty="0">
                <a:solidFill>
                  <a:schemeClr val="tx1"/>
                </a:solidFill>
                <a:effectLst/>
                <a:latin typeface="Arial" charset="0"/>
                <a:ea typeface="Osaka" charset="0"/>
                <a:cs typeface="+mn-cs"/>
              </a:rPr>
              <a:t>60</a:t>
            </a:r>
            <a:r>
              <a:rPr lang="en-US" sz="1200" b="0" i="0" kern="1200" dirty="0">
                <a:solidFill>
                  <a:schemeClr val="tx1"/>
                </a:solidFill>
                <a:effectLst/>
                <a:latin typeface="Arial" charset="0"/>
                <a:ea typeface="Osaka" charset="0"/>
                <a:cs typeface="+mn-cs"/>
              </a:rPr>
              <a:t> &gt; MWCNTs &gt; </a:t>
            </a:r>
            <a:r>
              <a:rPr lang="en-US" sz="1200" b="0" i="1" kern="1200" dirty="0">
                <a:solidFill>
                  <a:schemeClr val="tx1"/>
                </a:solidFill>
                <a:effectLst/>
                <a:latin typeface="Arial" charset="0"/>
                <a:ea typeface="Osaka" charset="0"/>
                <a:cs typeface="+mn-cs"/>
              </a:rPr>
              <a:t>n</a:t>
            </a:r>
            <a:r>
              <a:rPr lang="en-US" sz="1200" b="0" i="0" kern="1200" dirty="0">
                <a:solidFill>
                  <a:schemeClr val="tx1"/>
                </a:solidFill>
                <a:effectLst/>
                <a:latin typeface="Arial" charset="0"/>
                <a:ea typeface="Osaka" charset="0"/>
                <a:cs typeface="+mn-cs"/>
              </a:rPr>
              <a:t>TiO</a:t>
            </a:r>
            <a:r>
              <a:rPr lang="en-US" sz="1200" b="0" i="0" kern="1200" baseline="-25000" dirty="0">
                <a:solidFill>
                  <a:schemeClr val="tx1"/>
                </a:solidFill>
                <a:effectLst/>
                <a:latin typeface="Arial" charset="0"/>
                <a:ea typeface="Osaka" charset="0"/>
                <a:cs typeface="+mn-cs"/>
              </a:rPr>
              <a:t>2</a:t>
            </a:r>
            <a:r>
              <a:rPr lang="en-US" sz="1200" b="0" i="0" kern="1200" dirty="0">
                <a:solidFill>
                  <a:schemeClr val="tx1"/>
                </a:solidFill>
                <a:effectLst/>
                <a:latin typeface="Arial" charset="0"/>
                <a:ea typeface="Osaka" charset="0"/>
                <a:cs typeface="+mn-cs"/>
              </a:rPr>
              <a:t>, </a:t>
            </a:r>
            <a:r>
              <a:rPr lang="en-US" sz="1200" b="0" i="1" kern="1200" dirty="0">
                <a:solidFill>
                  <a:schemeClr val="tx1"/>
                </a:solidFill>
                <a:effectLst/>
                <a:latin typeface="Arial" charset="0"/>
                <a:ea typeface="Osaka" charset="0"/>
                <a:cs typeface="+mn-cs"/>
              </a:rPr>
              <a:t>n</a:t>
            </a:r>
            <a:r>
              <a:rPr lang="en-US" sz="1200" b="0" i="0" kern="1200" dirty="0">
                <a:solidFill>
                  <a:schemeClr val="tx1"/>
                </a:solidFill>
                <a:effectLst/>
                <a:latin typeface="Arial" charset="0"/>
                <a:ea typeface="Osaka" charset="0"/>
                <a:cs typeface="+mn-cs"/>
              </a:rPr>
              <a:t>Al</a:t>
            </a:r>
            <a:r>
              <a:rPr lang="en-US" sz="1200" b="0" i="0" kern="1200" baseline="-25000" dirty="0">
                <a:solidFill>
                  <a:schemeClr val="tx1"/>
                </a:solidFill>
                <a:effectLst/>
                <a:latin typeface="Arial" charset="0"/>
                <a:ea typeface="Osaka" charset="0"/>
                <a:cs typeface="+mn-cs"/>
              </a:rPr>
              <a:t>2</a:t>
            </a:r>
            <a:r>
              <a:rPr lang="en-US" sz="1200" b="0" i="0" kern="1200" dirty="0">
                <a:solidFill>
                  <a:schemeClr val="tx1"/>
                </a:solidFill>
                <a:effectLst/>
                <a:latin typeface="Arial" charset="0"/>
                <a:ea typeface="Osaka" charset="0"/>
                <a:cs typeface="+mn-cs"/>
              </a:rPr>
              <a:t>O</a:t>
            </a:r>
            <a:r>
              <a:rPr lang="en-US" sz="1200" b="0" i="0" kern="1200" baseline="-25000" dirty="0">
                <a:solidFill>
                  <a:schemeClr val="tx1"/>
                </a:solidFill>
                <a:effectLst/>
                <a:latin typeface="Arial" charset="0"/>
                <a:ea typeface="Osaka" charset="0"/>
                <a:cs typeface="+mn-cs"/>
              </a:rPr>
              <a:t>3</a:t>
            </a:r>
          </a:p>
          <a:p>
            <a:endParaRPr lang="en-US" sz="1200" b="0" i="0" kern="1200" baseline="0" dirty="0">
              <a:solidFill>
                <a:schemeClr val="tx1"/>
              </a:solidFill>
              <a:effectLst/>
              <a:latin typeface="Arial" charset="0"/>
              <a:ea typeface="Osaka" charset="0"/>
              <a:cs typeface="+mn-cs"/>
            </a:endParaRPr>
          </a:p>
          <a:p>
            <a:endParaRPr lang="en-US" sz="1200" b="0" i="0" kern="1200" baseline="0" dirty="0">
              <a:solidFill>
                <a:schemeClr val="tx1"/>
              </a:solidFill>
              <a:effectLst/>
              <a:latin typeface="Arial" charset="0"/>
              <a:ea typeface="Osaka"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baseline="0" dirty="0">
                <a:solidFill>
                  <a:schemeClr val="tx1"/>
                </a:solidFill>
                <a:effectLst/>
                <a:latin typeface="Arial" charset="0"/>
                <a:ea typeface="Osaka" charset="0"/>
                <a:cs typeface="+mn-cs"/>
              </a:rPr>
              <a:t>Zhu X, Lin Z, </a:t>
            </a:r>
            <a:r>
              <a:rPr lang="en-US" sz="1200" b="0" i="0" kern="1200" baseline="0" dirty="0" err="1">
                <a:solidFill>
                  <a:schemeClr val="tx1"/>
                </a:solidFill>
                <a:effectLst/>
                <a:latin typeface="Arial" charset="0"/>
                <a:ea typeface="Osaka" charset="0"/>
                <a:cs typeface="+mn-cs"/>
              </a:rPr>
              <a:t>Duan</a:t>
            </a:r>
            <a:r>
              <a:rPr lang="en-US" sz="1200" b="0" i="0" kern="1200" baseline="0" dirty="0">
                <a:solidFill>
                  <a:schemeClr val="tx1"/>
                </a:solidFill>
                <a:effectLst/>
                <a:latin typeface="Arial" charset="0"/>
                <a:ea typeface="Osaka" charset="0"/>
                <a:cs typeface="+mn-cs"/>
              </a:rPr>
              <a:t> Z, </a:t>
            </a:r>
            <a:r>
              <a:rPr lang="en-US" sz="1200" b="0" i="0" kern="1200" baseline="0" dirty="0" err="1">
                <a:solidFill>
                  <a:schemeClr val="tx1"/>
                </a:solidFill>
                <a:effectLst/>
                <a:latin typeface="Arial" charset="0"/>
                <a:ea typeface="Osaka" charset="0"/>
                <a:cs typeface="+mn-cs"/>
              </a:rPr>
              <a:t>Ruiqi</a:t>
            </a:r>
            <a:r>
              <a:rPr lang="en-US" sz="1200" b="0" i="0" kern="1200" baseline="0" dirty="0">
                <a:solidFill>
                  <a:schemeClr val="tx1"/>
                </a:solidFill>
                <a:effectLst/>
                <a:latin typeface="Arial" charset="0"/>
                <a:ea typeface="Osaka" charset="0"/>
                <a:cs typeface="+mn-cs"/>
              </a:rPr>
              <a:t> Q, Li Y, Lang, Y. Comparative Toxicity of several metal oxide nanoparticle aqueous suspensions to Zebrafish (Danio </a:t>
            </a:r>
            <a:r>
              <a:rPr lang="en-US" sz="1200" b="0" i="0" kern="1200" baseline="0" dirty="0" err="1">
                <a:solidFill>
                  <a:schemeClr val="tx1"/>
                </a:solidFill>
                <a:effectLst/>
                <a:latin typeface="Arial" charset="0"/>
                <a:ea typeface="Osaka" charset="0"/>
                <a:cs typeface="+mn-cs"/>
              </a:rPr>
              <a:t>rerio</a:t>
            </a:r>
            <a:r>
              <a:rPr lang="en-US" sz="1200" b="0" i="0" kern="1200" baseline="0" dirty="0">
                <a:solidFill>
                  <a:schemeClr val="tx1"/>
                </a:solidFill>
                <a:effectLst/>
                <a:latin typeface="Arial" charset="0"/>
                <a:ea typeface="Osaka" charset="0"/>
                <a:cs typeface="+mn-cs"/>
              </a:rPr>
              <a:t>) early developmental stages. </a:t>
            </a:r>
            <a:r>
              <a:rPr lang="en-US" sz="1200" b="0" i="0" kern="1200" baseline="0" dirty="0" err="1">
                <a:solidFill>
                  <a:schemeClr val="tx1"/>
                </a:solidFill>
                <a:effectLst/>
                <a:latin typeface="Arial" charset="0"/>
                <a:ea typeface="Osaka" charset="0"/>
                <a:cs typeface="+mn-cs"/>
              </a:rPr>
              <a:t>Journl</a:t>
            </a:r>
            <a:r>
              <a:rPr lang="en-US" sz="1200" b="0" i="0" kern="1200" baseline="0" dirty="0">
                <a:solidFill>
                  <a:schemeClr val="tx1"/>
                </a:solidFill>
                <a:effectLst/>
                <a:latin typeface="Arial" charset="0"/>
                <a:ea typeface="Osaka" charset="0"/>
                <a:cs typeface="+mn-cs"/>
              </a:rPr>
              <a:t> of Environmental Science and Health Part A. 2008; 43(3): 278-284. </a:t>
            </a:r>
            <a:r>
              <a:rPr lang="en-US" sz="1200" b="0" i="0" u="none" strike="noStrike" kern="1200" dirty="0">
                <a:solidFill>
                  <a:schemeClr val="tx1"/>
                </a:solidFill>
                <a:effectLst/>
                <a:latin typeface="Arial" charset="0"/>
                <a:ea typeface="Osaka" charset="0"/>
                <a:cs typeface="+mn-cs"/>
                <a:hlinkClick r:id="rId3"/>
              </a:rPr>
              <a:t>https://doi.org/10.1080/10934520701792779</a:t>
            </a:r>
            <a:endParaRPr lang="en-US" sz="1200" b="0" i="0" kern="1200" dirty="0">
              <a:solidFill>
                <a:schemeClr val="tx1"/>
              </a:solidFill>
              <a:effectLst/>
              <a:latin typeface="Arial" charset="0"/>
              <a:ea typeface="Osaka" charset="0"/>
              <a:cs typeface="+mn-cs"/>
            </a:endParaRPr>
          </a:p>
          <a:p>
            <a:endParaRPr lang="en-US" sz="1200" b="0" i="0" kern="1200" baseline="0" dirty="0">
              <a:solidFill>
                <a:schemeClr val="tx1"/>
              </a:solidFill>
              <a:effectLst/>
              <a:latin typeface="Arial" charset="0"/>
              <a:ea typeface="Osaka" charset="0"/>
              <a:cs typeface="+mn-cs"/>
            </a:endParaRPr>
          </a:p>
          <a:p>
            <a:r>
              <a:rPr lang="en-US" sz="1200" b="0" i="0" kern="1200" baseline="0" dirty="0" err="1">
                <a:solidFill>
                  <a:schemeClr val="tx1"/>
                </a:solidFill>
                <a:effectLst/>
                <a:latin typeface="Arial" charset="0"/>
                <a:ea typeface="Osaka" charset="0"/>
                <a:cs typeface="+mn-cs"/>
              </a:rPr>
              <a:t>Developpmental</a:t>
            </a:r>
            <a:r>
              <a:rPr lang="en-US" sz="1200" b="0" i="0" kern="1200" baseline="0" dirty="0">
                <a:solidFill>
                  <a:schemeClr val="tx1"/>
                </a:solidFill>
                <a:effectLst/>
                <a:latin typeface="Arial" charset="0"/>
                <a:ea typeface="Osaka" charset="0"/>
                <a:cs typeface="+mn-cs"/>
              </a:rPr>
              <a:t> toxicity in zebrafish:</a:t>
            </a:r>
          </a:p>
          <a:p>
            <a:r>
              <a:rPr lang="en-US" sz="1200" b="0" i="0" kern="1200" baseline="0" dirty="0">
                <a:solidFill>
                  <a:schemeClr val="tx1"/>
                </a:solidFill>
                <a:effectLst/>
                <a:latin typeface="Arial" charset="0"/>
                <a:ea typeface="Osaka" charset="0"/>
                <a:cs typeface="+mn-cs"/>
              </a:rPr>
              <a:t>Zn disturbs development, titanium dioxide and aluminum do not</a:t>
            </a:r>
          </a:p>
          <a:p>
            <a:endParaRPr lang="en-US" sz="1200" b="0" i="0" kern="1200" baseline="0" dirty="0">
              <a:solidFill>
                <a:schemeClr val="tx1"/>
              </a:solidFill>
              <a:effectLst/>
              <a:latin typeface="Arial" charset="0"/>
              <a:ea typeface="Osaka" charset="0"/>
              <a:cs typeface="+mn-cs"/>
            </a:endParaRPr>
          </a:p>
          <a:p>
            <a:endParaRPr lang="en-US" sz="1200" b="0" i="0" kern="1200" baseline="0" dirty="0">
              <a:solidFill>
                <a:schemeClr val="tx1"/>
              </a:solidFill>
              <a:effectLst/>
              <a:latin typeface="Arial" charset="0"/>
              <a:ea typeface="Osaka" charset="0"/>
              <a:cs typeface="+mn-cs"/>
            </a:endParaRPr>
          </a:p>
          <a:p>
            <a:r>
              <a:rPr lang="en-US" b="1" dirty="0"/>
              <a:t>Nonmetals</a:t>
            </a:r>
          </a:p>
          <a:p>
            <a:r>
              <a:rPr lang="en-US" dirty="0"/>
              <a:t>Neither</a:t>
            </a:r>
          </a:p>
          <a:p>
            <a:r>
              <a:rPr lang="en-US" dirty="0"/>
              <a:t>Polymeric materials. </a:t>
            </a:r>
          </a:p>
          <a:p>
            <a:endParaRPr lang="en-US" dirty="0"/>
          </a:p>
          <a:p>
            <a:r>
              <a:rPr lang="en-US" dirty="0"/>
              <a:t>Cytotoxic</a:t>
            </a:r>
          </a:p>
          <a:p>
            <a:r>
              <a:rPr lang="en-US" dirty="0"/>
              <a:t>Silica</a:t>
            </a:r>
            <a:r>
              <a:rPr lang="en-US" dirty="0">
                <a:sym typeface="Wingdings" pitchFamily="2" charset="2"/>
              </a:rPr>
              <a:t> induce oxidative stress, hepatotoxic </a:t>
            </a:r>
          </a:p>
          <a:p>
            <a:endParaRPr lang="en-US" dirty="0"/>
          </a:p>
          <a:p>
            <a:r>
              <a:rPr lang="en-US" dirty="0"/>
              <a:t>Genotoxic</a:t>
            </a:r>
          </a:p>
          <a:p>
            <a:endParaRPr lang="en-US" dirty="0"/>
          </a:p>
          <a:p>
            <a:r>
              <a:rPr lang="en-US" dirty="0"/>
              <a:t>Both</a:t>
            </a:r>
          </a:p>
          <a:p>
            <a:r>
              <a:rPr lang="en-US" dirty="0"/>
              <a:t>CNTs</a:t>
            </a:r>
            <a:r>
              <a:rPr lang="en-US" dirty="0">
                <a:sym typeface="Wingdings" pitchFamily="2" charset="2"/>
              </a:rPr>
              <a:t> size dependent. Multi walled CNTs Can induce carcinogenic effects similar to asbestos after injection into the peritoneal </a:t>
            </a:r>
            <a:r>
              <a:rPr lang="en-US" dirty="0" err="1">
                <a:sym typeface="Wingdings" pitchFamily="2" charset="2"/>
              </a:rPr>
              <a:t>caviy</a:t>
            </a:r>
            <a:r>
              <a:rPr lang="en-US" dirty="0">
                <a:sym typeface="Wingdings" pitchFamily="2" charset="2"/>
              </a:rPr>
              <a:t> compared with single walled CNTs that are easily removed by macrophages. Fullerenes accumulate in liver, kidney, bones, spleen. Fullerenes have </a:t>
            </a:r>
            <a:r>
              <a:rPr lang="en-US" dirty="0" err="1">
                <a:sym typeface="Wingdings" pitchFamily="2" charset="2"/>
              </a:rPr>
              <a:t>mixe</a:t>
            </a:r>
            <a:r>
              <a:rPr lang="en-US" dirty="0">
                <a:sym typeface="Wingdings" pitchFamily="2" charset="2"/>
              </a:rPr>
              <a:t> impacts on </a:t>
            </a:r>
            <a:r>
              <a:rPr lang="en-US" dirty="0" err="1">
                <a:sym typeface="Wingdings" pitchFamily="2" charset="2"/>
              </a:rPr>
              <a:t>dna</a:t>
            </a:r>
            <a:r>
              <a:rPr lang="en-US" dirty="0">
                <a:sym typeface="Wingdings" pitchFamily="2" charset="2"/>
              </a:rPr>
              <a:t> strand breakage</a:t>
            </a:r>
            <a:endParaRPr lang="en-US" dirty="0"/>
          </a:p>
          <a:p>
            <a:endParaRPr lang="en-US" sz="1200" b="0" i="0" kern="1200" baseline="0" dirty="0">
              <a:solidFill>
                <a:schemeClr val="tx1"/>
              </a:solidFill>
              <a:effectLst/>
              <a:latin typeface="Arial" charset="0"/>
              <a:ea typeface="Osaka" charset="0"/>
              <a:cs typeface="+mn-cs"/>
            </a:endParaRPr>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9</a:t>
            </a:fld>
            <a:endParaRPr lang="en-US" altLang="en-US"/>
          </a:p>
        </p:txBody>
      </p:sp>
    </p:spTree>
    <p:extLst>
      <p:ext uri="{BB962C8B-B14F-4D97-AF65-F5344CB8AC3E}">
        <p14:creationId xmlns:p14="http://schemas.microsoft.com/office/powerpoint/2010/main" xmlns="" val="2819948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10</a:t>
            </a:fld>
            <a:endParaRPr lang="en-US" altLang="en-US"/>
          </a:p>
        </p:txBody>
      </p:sp>
    </p:spTree>
    <p:extLst>
      <p:ext uri="{BB962C8B-B14F-4D97-AF65-F5344CB8AC3E}">
        <p14:creationId xmlns:p14="http://schemas.microsoft.com/office/powerpoint/2010/main" xmlns="" val="2571662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Elicited some information about health and safety information based on 2 responses</a:t>
            </a:r>
          </a:p>
          <a:p>
            <a:r>
              <a:rPr lang="en-US" dirty="0"/>
              <a:t>Left with a slightly concerning picture—we know some of the more toxic nanomaterials (silica) are being used, but practices are inconsistent with health and safety precautions. </a:t>
            </a:r>
          </a:p>
          <a:p>
            <a:r>
              <a:rPr lang="en-US" dirty="0"/>
              <a:t>Inconsistent </a:t>
            </a:r>
            <a:r>
              <a:rPr lang="en-US" dirty="0" err="1"/>
              <a:t>nano</a:t>
            </a:r>
            <a:r>
              <a:rPr lang="en-US" dirty="0"/>
              <a:t>-specific precautionary measures such as hazard training, labelling of nanomaterials on MSDS sheets and in waste streams. </a:t>
            </a:r>
          </a:p>
          <a:p>
            <a:r>
              <a:rPr lang="en-US" dirty="0"/>
              <a:t>Inconsistent exposure monitoring and health surveillance </a:t>
            </a:r>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13</a:t>
            </a:fld>
            <a:endParaRPr lang="en-US" altLang="en-US"/>
          </a:p>
        </p:txBody>
      </p:sp>
    </p:spTree>
    <p:extLst>
      <p:ext uri="{BB962C8B-B14F-4D97-AF65-F5344CB8AC3E}">
        <p14:creationId xmlns:p14="http://schemas.microsoft.com/office/powerpoint/2010/main" xmlns="" val="2582008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Impetus: OTA received 13 written requests from environmental, occupational health, and public health organizations asking for help </a:t>
            </a:r>
          </a:p>
          <a:p>
            <a:r>
              <a:rPr lang="en-US" dirty="0"/>
              <a:t>Outreach efforts included </a:t>
            </a:r>
          </a:p>
          <a:p>
            <a:endParaRPr lang="en-US" dirty="0"/>
          </a:p>
          <a:p>
            <a:r>
              <a:rPr lang="en-US" dirty="0"/>
              <a:t>Questions on the survey: do you manufacture in MA, do you use </a:t>
            </a:r>
            <a:r>
              <a:rPr lang="en-US" dirty="0" err="1"/>
              <a:t>nano</a:t>
            </a:r>
            <a:r>
              <a:rPr lang="en-US" dirty="0"/>
              <a:t>, do you do R&amp;D w/ Nano? Asked about NAICS, asked about final products, asked about </a:t>
            </a:r>
            <a:r>
              <a:rPr lang="en-US" dirty="0" err="1"/>
              <a:t>nano</a:t>
            </a:r>
            <a:r>
              <a:rPr lang="en-US" dirty="0"/>
              <a:t> materials and methods. Asked about weight generated/year. Asked about disposal weights, does the facility have a risk management program for </a:t>
            </a:r>
            <a:r>
              <a:rPr lang="en-US" dirty="0" err="1"/>
              <a:t>nano</a:t>
            </a:r>
            <a:r>
              <a:rPr lang="en-US" dirty="0"/>
              <a:t>? Do you have any health or safety concerns about using these materials?</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14</a:t>
            </a:fld>
            <a:endParaRPr lang="en-US" altLang="en-US"/>
          </a:p>
        </p:txBody>
      </p:sp>
    </p:spTree>
    <p:extLst>
      <p:ext uri="{BB962C8B-B14F-4D97-AF65-F5344CB8AC3E}">
        <p14:creationId xmlns:p14="http://schemas.microsoft.com/office/powerpoint/2010/main" xmlns="" val="1420294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 did not, were unsure, or declined to respond. </a:t>
            </a:r>
          </a:p>
          <a:p>
            <a:r>
              <a:rPr lang="en-US" dirty="0"/>
              <a:t>Summary? ACC thinks it may be because many companies don’t know they use nanomaterials in their business. </a:t>
            </a:r>
          </a:p>
          <a:p>
            <a:r>
              <a:rPr lang="en-US" dirty="0"/>
              <a:t>Disconnect between risk management plans and current safety concerns is somewhat reflected in in insurance information. We know that some companies are purchasing supplemental insurance for nanomaterials use, possibly to protect against future concerns with </a:t>
            </a:r>
            <a:r>
              <a:rPr lang="en-US" dirty="0" err="1"/>
              <a:t>nano</a:t>
            </a:r>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17</a:t>
            </a:fld>
            <a:endParaRPr lang="en-US" altLang="en-US"/>
          </a:p>
        </p:txBody>
      </p:sp>
    </p:spTree>
    <p:extLst>
      <p:ext uri="{BB962C8B-B14F-4D97-AF65-F5344CB8AC3E}">
        <p14:creationId xmlns:p14="http://schemas.microsoft.com/office/powerpoint/2010/main" xmlns="" val="33378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https://www.epa.gov/reviewing-new-chemicals-under-toxic-substances-control-act-tsca/control-nanoscale-materials-under</a:t>
            </a:r>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18</a:t>
            </a:fld>
            <a:endParaRPr lang="en-US" altLang="en-US"/>
          </a:p>
        </p:txBody>
      </p:sp>
    </p:spTree>
    <p:extLst>
      <p:ext uri="{BB962C8B-B14F-4D97-AF65-F5344CB8AC3E}">
        <p14:creationId xmlns:p14="http://schemas.microsoft.com/office/powerpoint/2010/main" xmlns="" val="1841666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https://www.epa.gov/reviewing-new-chemicals-under-toxic-substances-control-act-tsca/control-nanoscale-materials-under#info%20rule</a:t>
            </a:r>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19</a:t>
            </a:fld>
            <a:endParaRPr lang="en-US" altLang="en-US"/>
          </a:p>
        </p:txBody>
      </p:sp>
    </p:spTree>
    <p:extLst>
      <p:ext uri="{BB962C8B-B14F-4D97-AF65-F5344CB8AC3E}">
        <p14:creationId xmlns:p14="http://schemas.microsoft.com/office/powerpoint/2010/main" xmlns="" val="451708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American industry classification system</a:t>
            </a:r>
          </a:p>
          <a:p>
            <a:r>
              <a:rPr lang="en-US" dirty="0" err="1"/>
              <a:t>ReferenceUSA</a:t>
            </a:r>
            <a:r>
              <a:rPr lang="en-US" dirty="0"/>
              <a:t>, </a:t>
            </a:r>
            <a:r>
              <a:rPr lang="en-US" dirty="0" err="1"/>
              <a:t>Mergent</a:t>
            </a:r>
            <a:endParaRPr lang="en-US" dirty="0"/>
          </a:p>
          <a:p>
            <a:pPr lvl="0"/>
            <a:r>
              <a:rPr lang="en-US" sz="2400" dirty="0"/>
              <a:t>“</a:t>
            </a:r>
            <a:r>
              <a:rPr lang="en-US" sz="2400" dirty="0" err="1"/>
              <a:t>ReferenceUSA</a:t>
            </a:r>
            <a:r>
              <a:rPr lang="en-US" sz="2400" dirty="0"/>
              <a:t> offers the most up-to-date data available in the market.”</a:t>
            </a:r>
          </a:p>
          <a:p>
            <a:r>
              <a:rPr lang="en-US" sz="1200" b="0" i="0" kern="1200" dirty="0">
                <a:solidFill>
                  <a:schemeClr val="tx1"/>
                </a:solidFill>
                <a:effectLst/>
                <a:latin typeface="Arial" charset="0"/>
                <a:ea typeface="Osaka" charset="0"/>
                <a:cs typeface="+mn-cs"/>
              </a:rPr>
              <a:t>“</a:t>
            </a:r>
            <a:r>
              <a:rPr lang="en-US" sz="1200" b="0" i="0" kern="1200" dirty="0" err="1">
                <a:solidFill>
                  <a:schemeClr val="tx1"/>
                </a:solidFill>
                <a:effectLst/>
                <a:latin typeface="Arial" charset="0"/>
                <a:ea typeface="Osaka" charset="0"/>
                <a:cs typeface="+mn-cs"/>
              </a:rPr>
              <a:t>Mergent</a:t>
            </a:r>
            <a:r>
              <a:rPr lang="en-US" sz="1200" b="0" i="0" kern="1200" dirty="0">
                <a:solidFill>
                  <a:schemeClr val="tx1"/>
                </a:solidFill>
                <a:effectLst/>
                <a:latin typeface="Arial" charset="0"/>
                <a:ea typeface="Osaka" charset="0"/>
                <a:cs typeface="+mn-cs"/>
              </a:rPr>
              <a:t>., Inc is a leading provider of business and financial data on global publicly listed companies”</a:t>
            </a:r>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20</a:t>
            </a:fld>
            <a:endParaRPr lang="en-US" altLang="en-US"/>
          </a:p>
        </p:txBody>
      </p:sp>
    </p:spTree>
    <p:extLst>
      <p:ext uri="{BB962C8B-B14F-4D97-AF65-F5344CB8AC3E}">
        <p14:creationId xmlns:p14="http://schemas.microsoft.com/office/powerpoint/2010/main" xmlns="" val="74323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market intelligence platform that provides research, data, and analysis on private and public companies </a:t>
            </a:r>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21</a:t>
            </a:fld>
            <a:endParaRPr lang="en-US" altLang="en-US"/>
          </a:p>
        </p:txBody>
      </p:sp>
    </p:spTree>
    <p:extLst>
      <p:ext uri="{BB962C8B-B14F-4D97-AF65-F5344CB8AC3E}">
        <p14:creationId xmlns:p14="http://schemas.microsoft.com/office/powerpoint/2010/main" xmlns="" val="483443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each category:</a:t>
            </a:r>
          </a:p>
          <a:p>
            <a:r>
              <a:rPr lang="en-US" dirty="0"/>
              <a:t>Information technology</a:t>
            </a:r>
            <a:r>
              <a:rPr lang="en-US" dirty="0">
                <a:sym typeface="Wingdings" pitchFamily="2" charset="2"/>
              </a:rPr>
              <a:t> Scanning electron microscopes manufacturers, photovoltaic cells producers, nanoscale surface modification, semiconductors, </a:t>
            </a:r>
            <a:r>
              <a:rPr lang="en-US" dirty="0" err="1">
                <a:sym typeface="Wingdings" pitchFamily="2" charset="2"/>
              </a:rPr>
              <a:t>nanophotonics</a:t>
            </a:r>
            <a:r>
              <a:rPr lang="en-US" dirty="0">
                <a:sym typeface="Wingdings" pitchFamily="2" charset="2"/>
              </a:rPr>
              <a:t> hardware, anti-reflective and anti-smudge coatings, photocatalytic technology for energy storage, circuits, material science, solar cells, </a:t>
            </a:r>
          </a:p>
          <a:p>
            <a:endParaRPr lang="en-US" dirty="0">
              <a:sym typeface="Wingdings" pitchFamily="2" charset="2"/>
            </a:endParaRPr>
          </a:p>
          <a:p>
            <a:r>
              <a:rPr lang="en-US" dirty="0">
                <a:sym typeface="Wingdings" pitchFamily="2" charset="2"/>
              </a:rPr>
              <a:t>Materials produce paper resistant to oil and grease, materials for consumer products, coatings for aeronautical purposes (de-icing), specialty additives to paper, colloidal materials (w/ info!!!), polyurethane coating and adhesives, electronics, </a:t>
            </a:r>
          </a:p>
          <a:p>
            <a:endParaRPr lang="en-US" dirty="0">
              <a:sym typeface="Wingdings" pitchFamily="2" charset="2"/>
            </a:endParaRPr>
          </a:p>
          <a:p>
            <a:r>
              <a:rPr lang="en-US" dirty="0">
                <a:sym typeface="Wingdings" pitchFamily="2" charset="2"/>
              </a:rPr>
              <a:t>Health Care </a:t>
            </a:r>
            <a:r>
              <a:rPr lang="en-US" dirty="0" err="1">
                <a:sym typeface="Wingdings" pitchFamily="2" charset="2"/>
              </a:rPr>
              <a:t>nanocolloid</a:t>
            </a:r>
            <a:r>
              <a:rPr lang="en-US" dirty="0">
                <a:sym typeface="Wingdings" pitchFamily="2" charset="2"/>
              </a:rPr>
              <a:t> supplements, surgical instruments, drug discovery research, </a:t>
            </a:r>
            <a:r>
              <a:rPr lang="en-US" dirty="0" err="1">
                <a:sym typeface="Wingdings" pitchFamily="2" charset="2"/>
              </a:rPr>
              <a:t>biosensoring</a:t>
            </a:r>
            <a:r>
              <a:rPr lang="en-US" dirty="0">
                <a:sym typeface="Wingdings" pitchFamily="2" charset="2"/>
              </a:rPr>
              <a:t>?, diagnostics, bioactive coatings for antifouling, antimicrobial, and pharmaceutical uses, cancer therapeutics, drug delivery, </a:t>
            </a:r>
          </a:p>
          <a:p>
            <a:endParaRPr lang="en-US" dirty="0">
              <a:sym typeface="Wingdings" pitchFamily="2" charset="2"/>
            </a:endParaRPr>
          </a:p>
          <a:p>
            <a:r>
              <a:rPr lang="en-US" dirty="0" err="1">
                <a:sym typeface="Wingdings" pitchFamily="2" charset="2"/>
              </a:rPr>
              <a:t>IndustrialsTouch</a:t>
            </a:r>
            <a:r>
              <a:rPr lang="en-US" dirty="0">
                <a:sym typeface="Wingdings" pitchFamily="2" charset="2"/>
              </a:rPr>
              <a:t> panel technology, wiring, coatings, nanofiltration, </a:t>
            </a:r>
            <a:r>
              <a:rPr lang="en-US" dirty="0" err="1">
                <a:sym typeface="Wingdings" pitchFamily="2" charset="2"/>
              </a:rPr>
              <a:t>nanocoatings</a:t>
            </a:r>
            <a:r>
              <a:rPr lang="en-US" dirty="0">
                <a:sym typeface="Wingdings" pitchFamily="2" charset="2"/>
              </a:rPr>
              <a:t> and filters for fuel applications, nanocarbon ultracapacitors, </a:t>
            </a:r>
          </a:p>
          <a:p>
            <a:endParaRPr lang="en-US" dirty="0">
              <a:sym typeface="Wingdings" pitchFamily="2" charset="2"/>
            </a:endParaRPr>
          </a:p>
          <a:p>
            <a:r>
              <a:rPr lang="en-US" dirty="0">
                <a:sym typeface="Wingdings" pitchFamily="2" charset="2"/>
              </a:rPr>
              <a:t>Consumer discretionary military and </a:t>
            </a:r>
            <a:r>
              <a:rPr lang="en-US" dirty="0" err="1">
                <a:sym typeface="Wingdings" pitchFamily="2" charset="2"/>
              </a:rPr>
              <a:t>airforce</a:t>
            </a:r>
            <a:r>
              <a:rPr lang="en-US" dirty="0">
                <a:sym typeface="Wingdings" pitchFamily="2" charset="2"/>
              </a:rPr>
              <a:t> information. Fuel combustion uses. </a:t>
            </a:r>
          </a:p>
          <a:p>
            <a:endParaRPr lang="en-US" dirty="0">
              <a:sym typeface="Wingdings" pitchFamily="2" charset="2"/>
            </a:endParaRPr>
          </a:p>
          <a:p>
            <a:r>
              <a:rPr lang="en-US" dirty="0">
                <a:sym typeface="Wingdings" pitchFamily="2" charset="2"/>
              </a:rPr>
              <a:t>This list is LIMITED only identified companies that had the keyword </a:t>
            </a:r>
            <a:r>
              <a:rPr lang="en-US" dirty="0" err="1">
                <a:sym typeface="Wingdings" pitchFamily="2" charset="2"/>
              </a:rPr>
              <a:t>nano</a:t>
            </a:r>
            <a:r>
              <a:rPr lang="en-US" dirty="0">
                <a:sym typeface="Wingdings" pitchFamily="2" charset="2"/>
              </a:rPr>
              <a:t> in their business description. Likely not capturing academic research, or companies who may use nanomaterials to achieve their primary business goal. </a:t>
            </a:r>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22</a:t>
            </a:fld>
            <a:endParaRPr lang="en-US" altLang="en-US"/>
          </a:p>
        </p:txBody>
      </p:sp>
    </p:spTree>
    <p:extLst>
      <p:ext uri="{BB962C8B-B14F-4D97-AF65-F5344CB8AC3E}">
        <p14:creationId xmlns:p14="http://schemas.microsoft.com/office/powerpoint/2010/main" xmlns="" val="1133160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t>Presentation feedback: Add sources for the definitions. Novel properties, but new concerns. </a:t>
            </a:r>
          </a:p>
          <a:p>
            <a:pPr eaLnBrk="1" hangingPunct="1">
              <a:defRPr/>
            </a:pPr>
            <a:r>
              <a:rPr lang="en-US" altLang="en-US" dirty="0">
                <a:sym typeface="Wingdings" pitchFamily="2" charset="2"/>
              </a:rPr>
              <a:t>Toxicity concerns functionalization. Make combinations of elements. Mention functionalized particles. </a:t>
            </a:r>
            <a:r>
              <a:rPr lang="en-US" altLang="en-US" b="1" dirty="0">
                <a:sym typeface="Wingdings" pitchFamily="2" charset="2"/>
              </a:rPr>
              <a:t>Rank the nanomaterials by toxicity. Mention different concerns for different materials. </a:t>
            </a:r>
          </a:p>
          <a:p>
            <a:pPr eaLnBrk="1" hangingPunct="1">
              <a:defRPr/>
            </a:pPr>
            <a:r>
              <a:rPr lang="en-US" altLang="en-US" b="0" dirty="0">
                <a:sym typeface="Wingdings" pitchFamily="2" charset="2"/>
              </a:rPr>
              <a:t>Remind after Cambridge 12 years ago. Information level is limited. A little better with response to the OTA survey. </a:t>
            </a:r>
          </a:p>
          <a:p>
            <a:pPr eaLnBrk="1" hangingPunct="1">
              <a:defRPr/>
            </a:pPr>
            <a:r>
              <a:rPr lang="en-US" altLang="en-US" b="0" dirty="0">
                <a:sym typeface="Wingdings" pitchFamily="2" charset="2"/>
              </a:rPr>
              <a:t>Academic research--&gt; doesn’t show up in the business report. Requirement for chemical hygiene programs and mandate there will be safety procedures. Chemical Hygiene plans. </a:t>
            </a:r>
          </a:p>
          <a:p>
            <a:pPr eaLnBrk="1" hangingPunct="1">
              <a:defRPr/>
            </a:pPr>
            <a:r>
              <a:rPr lang="en-US" altLang="en-US" b="0" dirty="0">
                <a:sym typeface="Wingdings" pitchFamily="2" charset="2"/>
              </a:rPr>
              <a:t>MA OTA results small percentage of known producers using health safety practices. </a:t>
            </a:r>
          </a:p>
          <a:p>
            <a:pPr eaLnBrk="1" hangingPunct="1">
              <a:defRPr/>
            </a:pPr>
            <a:r>
              <a:rPr lang="en-US" altLang="en-US" b="0" dirty="0" err="1">
                <a:sym typeface="Wingdings" pitchFamily="2" charset="2"/>
              </a:rPr>
              <a:t>TSCAdo</a:t>
            </a:r>
            <a:r>
              <a:rPr lang="en-US" altLang="en-US" b="0" dirty="0">
                <a:sym typeface="Wingdings" pitchFamily="2" charset="2"/>
              </a:rPr>
              <a:t> they all have exemptions? </a:t>
            </a:r>
          </a:p>
          <a:p>
            <a:pPr eaLnBrk="1" hangingPunct="1">
              <a:defRPr/>
            </a:pPr>
            <a:r>
              <a:rPr lang="en-US" altLang="en-US" b="0" dirty="0">
                <a:sym typeface="Wingdings" pitchFamily="2" charset="2"/>
              </a:rPr>
              <a:t>NAICS code no responses at 3 diff libraries. </a:t>
            </a:r>
          </a:p>
          <a:p>
            <a:pPr eaLnBrk="1" hangingPunct="1">
              <a:defRPr/>
            </a:pPr>
            <a:r>
              <a:rPr lang="en-US" altLang="en-US" b="0" dirty="0">
                <a:sym typeface="Wingdings" pitchFamily="2" charset="2"/>
              </a:rPr>
              <a:t>Cities where primary production is taking </a:t>
            </a:r>
          </a:p>
          <a:p>
            <a:pPr eaLnBrk="1" hangingPunct="1">
              <a:defRPr/>
            </a:pPr>
            <a:r>
              <a:rPr lang="en-US" altLang="en-US" b="0" dirty="0">
                <a:sym typeface="Wingdings" pitchFamily="2" charset="2"/>
              </a:rPr>
              <a:t>Be clear on what isn’t in the list for companies. </a:t>
            </a:r>
          </a:p>
          <a:p>
            <a:pPr eaLnBrk="1" hangingPunct="1">
              <a:defRPr/>
            </a:pPr>
            <a:r>
              <a:rPr lang="en-US" altLang="en-US" b="1" u="sng" dirty="0">
                <a:sym typeface="Wingdings" pitchFamily="2" charset="2"/>
              </a:rPr>
              <a:t>Take home message</a:t>
            </a:r>
            <a:r>
              <a:rPr lang="en-US" altLang="en-US" b="0" dirty="0">
                <a:sym typeface="Wingdings" pitchFamily="2" charset="2"/>
              </a:rPr>
              <a:t> not an exhaustive list. Not everyone is alerting users to </a:t>
            </a:r>
            <a:r>
              <a:rPr lang="en-US" altLang="en-US" b="0" dirty="0" err="1">
                <a:sym typeface="Wingdings" pitchFamily="2" charset="2"/>
              </a:rPr>
              <a:t>nano</a:t>
            </a:r>
            <a:r>
              <a:rPr lang="en-US" altLang="en-US" b="0" dirty="0">
                <a:sym typeface="Wingdings" pitchFamily="2" charset="2"/>
              </a:rPr>
              <a:t>. Don’t know if they’re labelling their waste. Don’t have emissions reporting through EPCRA. Tiny materials, not crossing the threshold. OSHA constituent threshold (not crossing it either). </a:t>
            </a:r>
          </a:p>
          <a:p>
            <a:pPr eaLnBrk="1" hangingPunct="1">
              <a:defRPr/>
            </a:pPr>
            <a:endParaRPr lang="en-US" altLang="en-US" b="0" dirty="0">
              <a:sym typeface="Wingdings" pitchFamily="2" charset="2"/>
            </a:endParaRPr>
          </a:p>
          <a:p>
            <a:pPr eaLnBrk="1" hangingPunct="1">
              <a:defRPr/>
            </a:pPr>
            <a:r>
              <a:rPr lang="en-US" altLang="en-US" b="0" dirty="0">
                <a:sym typeface="Wingdings" pitchFamily="2" charset="2"/>
              </a:rPr>
              <a:t>Questions: </a:t>
            </a:r>
            <a:r>
              <a:rPr lang="en-US" altLang="en-US" b="0" dirty="0" err="1">
                <a:sym typeface="Wingdings" pitchFamily="2" charset="2"/>
              </a:rPr>
              <a:t>Hajima</a:t>
            </a:r>
            <a:r>
              <a:rPr lang="en-US" altLang="en-US" b="0" dirty="0">
                <a:sym typeface="Wingdings" pitchFamily="2" charset="2"/>
              </a:rPr>
              <a:t> from OTA. Laura from clean water action (what do we do with this). Sam </a:t>
            </a:r>
            <a:r>
              <a:rPr lang="en-US" altLang="en-US" b="0" dirty="0" err="1">
                <a:sym typeface="Wingdings" pitchFamily="2" charset="2"/>
              </a:rPr>
              <a:t>lipson</a:t>
            </a:r>
            <a:r>
              <a:rPr lang="en-US" altLang="en-US" b="0" dirty="0">
                <a:sym typeface="Wingdings" pitchFamily="2" charset="2"/>
              </a:rPr>
              <a:t>. Mike Ellenberger. Molly Jacobs from sustainable production. Janet from finance/insurance. MA dept of public health. </a:t>
            </a:r>
          </a:p>
          <a:p>
            <a:pPr eaLnBrk="1" hangingPunct="1">
              <a:defRPr/>
            </a:pPr>
            <a:r>
              <a:rPr lang="en-US" altLang="en-US" b="0" dirty="0">
                <a:sym typeface="Wingdings" pitchFamily="2" charset="2"/>
              </a:rPr>
              <a:t>What are the worst problems we need to worry about. How does the state build up capacity to respond to this. How do we educate public health and state officials to </a:t>
            </a:r>
            <a:r>
              <a:rPr lang="en-US" altLang="en-US" b="0" dirty="0" err="1">
                <a:sym typeface="Wingdings" pitchFamily="2" charset="2"/>
              </a:rPr>
              <a:t>respons</a:t>
            </a:r>
            <a:r>
              <a:rPr lang="en-US" altLang="en-US" b="0" dirty="0">
                <a:sym typeface="Wingdings" pitchFamily="2" charset="2"/>
              </a:rPr>
              <a:t>. How do we educate inspectors to ensure facilities and neighborhoods are safe. </a:t>
            </a:r>
          </a:p>
          <a:p>
            <a:pPr eaLnBrk="1" hangingPunct="1">
              <a:defRPr/>
            </a:pPr>
            <a:endParaRPr lang="en-US" altLang="en-US" b="0" dirty="0">
              <a:sym typeface="Wingdings" pitchFamily="2" charset="2"/>
            </a:endParaRPr>
          </a:p>
          <a:p>
            <a:pPr marL="228600" indent="-228600" eaLnBrk="1" hangingPunct="1">
              <a:buAutoNum type="arabicPeriod"/>
              <a:defRPr/>
            </a:pPr>
            <a:r>
              <a:rPr lang="en-US" altLang="en-US" b="0" dirty="0">
                <a:sym typeface="Wingdings" pitchFamily="2" charset="2"/>
              </a:rPr>
              <a:t>Concerns</a:t>
            </a:r>
          </a:p>
          <a:p>
            <a:pPr marL="228600" indent="-228600" eaLnBrk="1" hangingPunct="1">
              <a:buAutoNum type="arabicPeriod"/>
              <a:defRPr/>
            </a:pPr>
            <a:r>
              <a:rPr lang="en-US" altLang="en-US" b="0" dirty="0">
                <a:sym typeface="Wingdings" pitchFamily="2" charset="2"/>
              </a:rPr>
              <a:t>We don’t have enough info about what’s going on</a:t>
            </a:r>
          </a:p>
          <a:p>
            <a:pPr marL="228600" indent="-228600" eaLnBrk="1" hangingPunct="1">
              <a:buAutoNum type="arabicPeriod"/>
              <a:defRPr/>
            </a:pPr>
            <a:r>
              <a:rPr lang="en-US" altLang="en-US" b="0" dirty="0">
                <a:sym typeface="Wingdings" pitchFamily="2" charset="2"/>
              </a:rPr>
              <a:t>We know activity is going on. </a:t>
            </a:r>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25</a:t>
            </a:fld>
            <a:endParaRPr lang="en-US" altLang="en-US"/>
          </a:p>
        </p:txBody>
      </p:sp>
    </p:spTree>
    <p:extLst>
      <p:ext uri="{BB962C8B-B14F-4D97-AF65-F5344CB8AC3E}">
        <p14:creationId xmlns:p14="http://schemas.microsoft.com/office/powerpoint/2010/main" xmlns="" val="418200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story…most community ambient air pollution monitors don’t capture ultrafine particles.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0" dirty="0" err="1">
                <a:sym typeface="Wingdings" pitchFamily="2" charset="2"/>
              </a:rPr>
              <a:t>Conclusions+future</a:t>
            </a:r>
            <a:r>
              <a:rPr lang="en-US" altLang="en-US" b="0" dirty="0">
                <a:sym typeface="Wingdings" pitchFamily="2" charset="2"/>
              </a:rPr>
              <a:t> directions. Increase ambient air MONITORING. </a:t>
            </a:r>
          </a:p>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26</a:t>
            </a:fld>
            <a:endParaRPr lang="en-US" altLang="en-US"/>
          </a:p>
        </p:txBody>
      </p:sp>
    </p:spTree>
    <p:extLst>
      <p:ext uri="{BB962C8B-B14F-4D97-AF65-F5344CB8AC3E}">
        <p14:creationId xmlns:p14="http://schemas.microsoft.com/office/powerpoint/2010/main" xmlns="" val="3788716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E10F697-F7F6-4046-9BD0-2D941208A444}" type="slidenum">
              <a:rPr lang="en-US" altLang="en-US" smtClean="0"/>
              <a:pPr>
                <a:defRPr/>
              </a:pPr>
              <a:t>28</a:t>
            </a:fld>
            <a:endParaRPr lang="en-US" altLang="en-US"/>
          </a:p>
        </p:txBody>
      </p:sp>
    </p:spTree>
    <p:extLst>
      <p:ext uri="{BB962C8B-B14F-4D97-AF65-F5344CB8AC3E}">
        <p14:creationId xmlns:p14="http://schemas.microsoft.com/office/powerpoint/2010/main" xmlns="" val="13357266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2">
            <a:extLst>
              <a:ext uri="{FF2B5EF4-FFF2-40B4-BE49-F238E27FC236}">
                <a16:creationId xmlns:a16="http://schemas.microsoft.com/office/drawing/2014/main" xmlns="" id="{0D2995A0-3F33-944A-9877-F56CC700B734}"/>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7543800" y="6118225"/>
            <a:ext cx="968375" cy="43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Rectangle 15">
            <a:extLst>
              <a:ext uri="{FF2B5EF4-FFF2-40B4-BE49-F238E27FC236}">
                <a16:creationId xmlns:a16="http://schemas.microsoft.com/office/drawing/2014/main" xmlns="" id="{C6C2E380-3B7E-4B4F-8EFA-A8AB7B1C9365}"/>
              </a:ext>
            </a:extLst>
          </p:cNvPr>
          <p:cNvSpPr>
            <a:spLocks noChangeArrowheads="1"/>
          </p:cNvSpPr>
          <p:nvPr userDrawn="1"/>
        </p:nvSpPr>
        <p:spPr bwMode="auto">
          <a:xfrm>
            <a:off x="0" y="-76200"/>
            <a:ext cx="9144000" cy="2895600"/>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Osaka" charset="0"/>
            </a:endParaRPr>
          </a:p>
        </p:txBody>
      </p:sp>
      <p:sp>
        <p:nvSpPr>
          <p:cNvPr id="6" name="Rectangle 19">
            <a:extLst>
              <a:ext uri="{FF2B5EF4-FFF2-40B4-BE49-F238E27FC236}">
                <a16:creationId xmlns:a16="http://schemas.microsoft.com/office/drawing/2014/main" xmlns="" id="{D6DB7BD1-CF45-BC4E-9B3C-DC114A186710}"/>
              </a:ext>
            </a:extLst>
          </p:cNvPr>
          <p:cNvSpPr>
            <a:spLocks noChangeArrowheads="1"/>
          </p:cNvSpPr>
          <p:nvPr userDrawn="1"/>
        </p:nvSpPr>
        <p:spPr bwMode="auto">
          <a:xfrm>
            <a:off x="609600" y="6172200"/>
            <a:ext cx="4664075"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altLang="en-US" sz="1200" dirty="0">
                <a:latin typeface="Arial Bold" charset="0"/>
                <a:ea typeface="Osaka" charset="0"/>
              </a:rPr>
              <a:t>Boston University</a:t>
            </a:r>
            <a:r>
              <a:rPr lang="en-US" altLang="en-US" sz="1200" dirty="0">
                <a:latin typeface="Arial" charset="0"/>
                <a:ea typeface="Osaka" charset="0"/>
              </a:rPr>
              <a:t> School of Public Health</a:t>
            </a:r>
          </a:p>
        </p:txBody>
      </p:sp>
      <p:sp>
        <p:nvSpPr>
          <p:cNvPr id="3075" name="Rectangle 3"/>
          <p:cNvSpPr>
            <a:spLocks noGrp="1" noChangeArrowheads="1"/>
          </p:cNvSpPr>
          <p:nvPr>
            <p:ph type="subTitle" idx="1" hasCustomPrompt="1"/>
          </p:nvPr>
        </p:nvSpPr>
        <p:spPr>
          <a:xfrm>
            <a:off x="685800" y="3790950"/>
            <a:ext cx="7772400" cy="1409700"/>
          </a:xfrm>
        </p:spPr>
        <p:txBody>
          <a:bodyPr/>
          <a:lstStyle>
            <a:lvl1pPr marL="0" indent="0" algn="ctr">
              <a:buFont typeface="Wingdings" charset="2"/>
              <a:buNone/>
              <a:defRPr sz="1800">
                <a:solidFill>
                  <a:schemeClr val="tx1"/>
                </a:solidFill>
              </a:defRPr>
            </a:lvl1pPr>
          </a:lstStyle>
          <a:p>
            <a:pPr lvl="0"/>
            <a:r>
              <a:rPr lang="en-US" altLang="en-US" noProof="0" dirty="0" err="1"/>
              <a:t>Greylin</a:t>
            </a:r>
            <a:r>
              <a:rPr lang="en-US" altLang="en-US" noProof="0" dirty="0"/>
              <a:t> Nielsen</a:t>
            </a:r>
          </a:p>
          <a:p>
            <a:pPr lvl="0"/>
            <a:r>
              <a:rPr lang="en-US" altLang="en-US" noProof="0" dirty="0"/>
              <a:t>Boston University School of Public Health</a:t>
            </a:r>
          </a:p>
          <a:p>
            <a:pPr lvl="0"/>
            <a:r>
              <a:rPr lang="en-US" altLang="en-US" noProof="0" dirty="0"/>
              <a:t>Department of Environmental Health</a:t>
            </a:r>
          </a:p>
          <a:p>
            <a:pPr lvl="0"/>
            <a:r>
              <a:rPr lang="en-US" altLang="en-US" noProof="0" dirty="0"/>
              <a:t>June 25, 2019</a:t>
            </a:r>
          </a:p>
        </p:txBody>
      </p:sp>
      <p:sp>
        <p:nvSpPr>
          <p:cNvPr id="3074" name="Rectangle 2"/>
          <p:cNvSpPr>
            <a:spLocks noGrp="1" noChangeArrowheads="1"/>
          </p:cNvSpPr>
          <p:nvPr>
            <p:ph type="ctrTitle" hasCustomPrompt="1"/>
          </p:nvPr>
        </p:nvSpPr>
        <p:spPr>
          <a:xfrm>
            <a:off x="685800" y="1600200"/>
            <a:ext cx="7772400" cy="1143000"/>
          </a:xfrm>
        </p:spPr>
        <p:txBody>
          <a:bodyPr anchor="ctr"/>
          <a:lstStyle>
            <a:lvl1pPr>
              <a:defRPr>
                <a:solidFill>
                  <a:schemeClr val="bg1"/>
                </a:solidFill>
              </a:defRPr>
            </a:lvl1pPr>
          </a:lstStyle>
          <a:p>
            <a:pPr lvl="0"/>
            <a:r>
              <a:rPr lang="en-US" altLang="en-US" noProof="0" dirty="0"/>
              <a:t>State of Nanotechnology Use in Massachusetts</a:t>
            </a:r>
          </a:p>
        </p:txBody>
      </p:sp>
    </p:spTree>
    <p:extLst>
      <p:ext uri="{BB962C8B-B14F-4D97-AF65-F5344CB8AC3E}">
        <p14:creationId xmlns:p14="http://schemas.microsoft.com/office/powerpoint/2010/main" xmlns="" val="135902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a:extLst>
              <a:ext uri="{FF2B5EF4-FFF2-40B4-BE49-F238E27FC236}">
                <a16:creationId xmlns:a16="http://schemas.microsoft.com/office/drawing/2014/main" xmlns="" id="{0715DDB8-3616-4E47-83B2-E3A769094B8F}"/>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5" name="Rectangle 18">
            <a:extLst>
              <a:ext uri="{FF2B5EF4-FFF2-40B4-BE49-F238E27FC236}">
                <a16:creationId xmlns:a16="http://schemas.microsoft.com/office/drawing/2014/main" xmlns="" id="{D05065D2-7C39-0C45-8FD6-21BDE7612447}"/>
              </a:ext>
            </a:extLst>
          </p:cNvPr>
          <p:cNvSpPr>
            <a:spLocks noGrp="1" noChangeArrowheads="1"/>
          </p:cNvSpPr>
          <p:nvPr>
            <p:ph type="dt" sz="half" idx="11"/>
          </p:nvPr>
        </p:nvSpPr>
        <p:spPr>
          <a:ln/>
        </p:spPr>
        <p:txBody>
          <a:bodyPr/>
          <a:lstStyle>
            <a:lvl1pPr>
              <a:defRPr/>
            </a:lvl1pPr>
          </a:lstStyle>
          <a:p>
            <a:pPr>
              <a:defRPr/>
            </a:pPr>
            <a:r>
              <a:rPr lang="en-US" altLang="en-US"/>
              <a:t>2/3/08  </a:t>
            </a:r>
            <a:fld id="{FD4F354A-8A22-7D41-8A76-01BE38DF76ED}" type="slidenum">
              <a:rPr lang="en-US" altLang="en-US"/>
              <a:pPr>
                <a:defRPr/>
              </a:pPr>
              <a:t>‹#›</a:t>
            </a:fld>
            <a:endParaRPr lang="en-US" altLang="en-US" baseline="0"/>
          </a:p>
        </p:txBody>
      </p:sp>
    </p:spTree>
    <p:extLst>
      <p:ext uri="{BB962C8B-B14F-4D97-AF65-F5344CB8AC3E}">
        <p14:creationId xmlns:p14="http://schemas.microsoft.com/office/powerpoint/2010/main" xmlns="" val="254936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5">
            <a:extLst>
              <a:ext uri="{FF2B5EF4-FFF2-40B4-BE49-F238E27FC236}">
                <a16:creationId xmlns:a16="http://schemas.microsoft.com/office/drawing/2014/main" xmlns="" id="{B0367779-AC34-F941-8FF8-5B93E74987A2}"/>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5" name="Rectangle 18">
            <a:extLst>
              <a:ext uri="{FF2B5EF4-FFF2-40B4-BE49-F238E27FC236}">
                <a16:creationId xmlns:a16="http://schemas.microsoft.com/office/drawing/2014/main" xmlns="" id="{0E0DA485-CBB3-1747-8483-7D58963D08B3}"/>
              </a:ext>
            </a:extLst>
          </p:cNvPr>
          <p:cNvSpPr>
            <a:spLocks noGrp="1" noChangeArrowheads="1"/>
          </p:cNvSpPr>
          <p:nvPr>
            <p:ph type="dt" sz="half" idx="11"/>
          </p:nvPr>
        </p:nvSpPr>
        <p:spPr>
          <a:ln/>
        </p:spPr>
        <p:txBody>
          <a:bodyPr/>
          <a:lstStyle>
            <a:lvl1pPr>
              <a:defRPr/>
            </a:lvl1pPr>
          </a:lstStyle>
          <a:p>
            <a:pPr>
              <a:defRPr/>
            </a:pPr>
            <a:r>
              <a:rPr lang="en-US" altLang="en-US"/>
              <a:t>2/3/08  </a:t>
            </a:r>
            <a:fld id="{85F9D960-5996-DD45-AB51-1A325A361407}" type="slidenum">
              <a:rPr lang="en-US" altLang="en-US"/>
              <a:pPr>
                <a:defRPr/>
              </a:pPr>
              <a:t>‹#›</a:t>
            </a:fld>
            <a:endParaRPr lang="en-US" altLang="en-US" baseline="0"/>
          </a:p>
        </p:txBody>
      </p:sp>
    </p:spTree>
    <p:extLst>
      <p:ext uri="{BB962C8B-B14F-4D97-AF65-F5344CB8AC3E}">
        <p14:creationId xmlns:p14="http://schemas.microsoft.com/office/powerpoint/2010/main" xmlns="" val="4017486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828800"/>
            <a:ext cx="38862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862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xmlns="" id="{992FDA51-E700-C14C-BA7B-C62E48A5D9D3}"/>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6" name="Rectangle 18">
            <a:extLst>
              <a:ext uri="{FF2B5EF4-FFF2-40B4-BE49-F238E27FC236}">
                <a16:creationId xmlns:a16="http://schemas.microsoft.com/office/drawing/2014/main" xmlns="" id="{1EA1F4AA-2F39-5345-8F75-462F80AF0D3C}"/>
              </a:ext>
            </a:extLst>
          </p:cNvPr>
          <p:cNvSpPr>
            <a:spLocks noGrp="1" noChangeArrowheads="1"/>
          </p:cNvSpPr>
          <p:nvPr>
            <p:ph type="dt" sz="half" idx="11"/>
          </p:nvPr>
        </p:nvSpPr>
        <p:spPr>
          <a:ln/>
        </p:spPr>
        <p:txBody>
          <a:bodyPr/>
          <a:lstStyle>
            <a:lvl1pPr>
              <a:defRPr/>
            </a:lvl1pPr>
          </a:lstStyle>
          <a:p>
            <a:pPr>
              <a:defRPr/>
            </a:pPr>
            <a:r>
              <a:rPr lang="en-US" altLang="en-US"/>
              <a:t>2/3/08  </a:t>
            </a:r>
            <a:fld id="{CAA2E7DE-7A04-2D46-AB69-A1B64ADE031F}" type="slidenum">
              <a:rPr lang="en-US" altLang="en-US"/>
              <a:pPr>
                <a:defRPr/>
              </a:pPr>
              <a:t>‹#›</a:t>
            </a:fld>
            <a:endParaRPr lang="en-US" altLang="en-US" baseline="0"/>
          </a:p>
        </p:txBody>
      </p:sp>
    </p:spTree>
    <p:extLst>
      <p:ext uri="{BB962C8B-B14F-4D97-AF65-F5344CB8AC3E}">
        <p14:creationId xmlns:p14="http://schemas.microsoft.com/office/powerpoint/2010/main" xmlns="" val="1047834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xmlns="" id="{1D520B05-9790-3342-8B3F-A1DAFEF9EB74}"/>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8" name="Rectangle 18">
            <a:extLst>
              <a:ext uri="{FF2B5EF4-FFF2-40B4-BE49-F238E27FC236}">
                <a16:creationId xmlns:a16="http://schemas.microsoft.com/office/drawing/2014/main" xmlns="" id="{BC522D91-AA7C-B24F-80B8-0CBF90BC9ADA}"/>
              </a:ext>
            </a:extLst>
          </p:cNvPr>
          <p:cNvSpPr>
            <a:spLocks noGrp="1" noChangeArrowheads="1"/>
          </p:cNvSpPr>
          <p:nvPr>
            <p:ph type="dt" sz="half" idx="11"/>
          </p:nvPr>
        </p:nvSpPr>
        <p:spPr>
          <a:ln/>
        </p:spPr>
        <p:txBody>
          <a:bodyPr/>
          <a:lstStyle>
            <a:lvl1pPr>
              <a:defRPr/>
            </a:lvl1pPr>
          </a:lstStyle>
          <a:p>
            <a:pPr>
              <a:defRPr/>
            </a:pPr>
            <a:r>
              <a:rPr lang="en-US" altLang="en-US"/>
              <a:t>2/3/08  </a:t>
            </a:r>
            <a:fld id="{66764FE8-F2BB-7B43-A8C9-6A9EB22EE47E}" type="slidenum">
              <a:rPr lang="en-US" altLang="en-US"/>
              <a:pPr>
                <a:defRPr/>
              </a:pPr>
              <a:t>‹#›</a:t>
            </a:fld>
            <a:endParaRPr lang="en-US" altLang="en-US" baseline="0"/>
          </a:p>
        </p:txBody>
      </p:sp>
    </p:spTree>
    <p:extLst>
      <p:ext uri="{BB962C8B-B14F-4D97-AF65-F5344CB8AC3E}">
        <p14:creationId xmlns:p14="http://schemas.microsoft.com/office/powerpoint/2010/main" xmlns="" val="709013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xmlns="" id="{92F79BF4-9168-E546-8A0B-B9DCB0132F12}"/>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4" name="Rectangle 18">
            <a:extLst>
              <a:ext uri="{FF2B5EF4-FFF2-40B4-BE49-F238E27FC236}">
                <a16:creationId xmlns:a16="http://schemas.microsoft.com/office/drawing/2014/main" xmlns="" id="{9A03B26C-34DC-5349-9A08-4384B5927BD1}"/>
              </a:ext>
            </a:extLst>
          </p:cNvPr>
          <p:cNvSpPr>
            <a:spLocks noGrp="1" noChangeArrowheads="1"/>
          </p:cNvSpPr>
          <p:nvPr>
            <p:ph type="dt" sz="half" idx="11"/>
          </p:nvPr>
        </p:nvSpPr>
        <p:spPr>
          <a:ln/>
        </p:spPr>
        <p:txBody>
          <a:bodyPr/>
          <a:lstStyle>
            <a:lvl1pPr>
              <a:defRPr/>
            </a:lvl1pPr>
          </a:lstStyle>
          <a:p>
            <a:pPr>
              <a:defRPr/>
            </a:pPr>
            <a:r>
              <a:rPr lang="en-US" altLang="en-US"/>
              <a:t>2/3/08  </a:t>
            </a:r>
            <a:fld id="{50545563-9D86-274C-867C-28FE9634C089}" type="slidenum">
              <a:rPr lang="en-US" altLang="en-US"/>
              <a:pPr>
                <a:defRPr/>
              </a:pPr>
              <a:t>‹#›</a:t>
            </a:fld>
            <a:endParaRPr lang="en-US" altLang="en-US" baseline="0"/>
          </a:p>
        </p:txBody>
      </p:sp>
    </p:spTree>
    <p:extLst>
      <p:ext uri="{BB962C8B-B14F-4D97-AF65-F5344CB8AC3E}">
        <p14:creationId xmlns:p14="http://schemas.microsoft.com/office/powerpoint/2010/main" xmlns="" val="3211886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xmlns="" id="{0C61641A-6253-3D47-A2BC-3059BAF00A68}"/>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3" name="Rectangle 18">
            <a:extLst>
              <a:ext uri="{FF2B5EF4-FFF2-40B4-BE49-F238E27FC236}">
                <a16:creationId xmlns:a16="http://schemas.microsoft.com/office/drawing/2014/main" xmlns="" id="{B9DD197C-013B-9949-A588-1387159C9A45}"/>
              </a:ext>
            </a:extLst>
          </p:cNvPr>
          <p:cNvSpPr>
            <a:spLocks noGrp="1" noChangeArrowheads="1"/>
          </p:cNvSpPr>
          <p:nvPr>
            <p:ph type="dt" sz="half" idx="11"/>
          </p:nvPr>
        </p:nvSpPr>
        <p:spPr>
          <a:ln/>
        </p:spPr>
        <p:txBody>
          <a:bodyPr/>
          <a:lstStyle>
            <a:lvl1pPr>
              <a:defRPr/>
            </a:lvl1pPr>
          </a:lstStyle>
          <a:p>
            <a:pPr>
              <a:defRPr/>
            </a:pPr>
            <a:r>
              <a:rPr lang="en-US" altLang="en-US"/>
              <a:t>2/3/08  </a:t>
            </a:r>
            <a:fld id="{8350D518-B35E-BC44-B60E-444C2D0532EA}" type="slidenum">
              <a:rPr lang="en-US" altLang="en-US"/>
              <a:pPr>
                <a:defRPr/>
              </a:pPr>
              <a:t>‹#›</a:t>
            </a:fld>
            <a:endParaRPr lang="en-US" altLang="en-US" baseline="0"/>
          </a:p>
        </p:txBody>
      </p:sp>
    </p:spTree>
    <p:extLst>
      <p:ext uri="{BB962C8B-B14F-4D97-AF65-F5344CB8AC3E}">
        <p14:creationId xmlns:p14="http://schemas.microsoft.com/office/powerpoint/2010/main" xmlns="" val="214034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xmlns="" id="{6E3FCBF1-DE34-0243-A88E-9BFCCC6E572D}"/>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6" name="Rectangle 18">
            <a:extLst>
              <a:ext uri="{FF2B5EF4-FFF2-40B4-BE49-F238E27FC236}">
                <a16:creationId xmlns:a16="http://schemas.microsoft.com/office/drawing/2014/main" xmlns="" id="{3116AA60-F3C0-404F-9D94-918B4C38F8EE}"/>
              </a:ext>
            </a:extLst>
          </p:cNvPr>
          <p:cNvSpPr>
            <a:spLocks noGrp="1" noChangeArrowheads="1"/>
          </p:cNvSpPr>
          <p:nvPr>
            <p:ph type="dt" sz="half" idx="11"/>
          </p:nvPr>
        </p:nvSpPr>
        <p:spPr>
          <a:ln/>
        </p:spPr>
        <p:txBody>
          <a:bodyPr/>
          <a:lstStyle>
            <a:lvl1pPr>
              <a:defRPr/>
            </a:lvl1pPr>
          </a:lstStyle>
          <a:p>
            <a:pPr>
              <a:defRPr/>
            </a:pPr>
            <a:r>
              <a:rPr lang="en-US" altLang="en-US"/>
              <a:t>2/3/08  </a:t>
            </a:r>
            <a:fld id="{5BBC573C-1FB1-D14F-88D1-755724BE004D}" type="slidenum">
              <a:rPr lang="en-US" altLang="en-US"/>
              <a:pPr>
                <a:defRPr/>
              </a:pPr>
              <a:t>‹#›</a:t>
            </a:fld>
            <a:endParaRPr lang="en-US" altLang="en-US" baseline="0"/>
          </a:p>
        </p:txBody>
      </p:sp>
    </p:spTree>
    <p:extLst>
      <p:ext uri="{BB962C8B-B14F-4D97-AF65-F5344CB8AC3E}">
        <p14:creationId xmlns:p14="http://schemas.microsoft.com/office/powerpoint/2010/main" xmlns="" val="8907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xmlns="" id="{8B3F8293-29E5-604D-9642-5242CC32FAA6}"/>
              </a:ext>
            </a:extLst>
          </p:cNvPr>
          <p:cNvSpPr>
            <a:spLocks noGrp="1" noChangeArrowheads="1"/>
          </p:cNvSpPr>
          <p:nvPr>
            <p:ph type="ftr" sz="quarter" idx="10"/>
          </p:nvPr>
        </p:nvSpPr>
        <p:spPr>
          <a:ln/>
        </p:spPr>
        <p:txBody>
          <a:bodyPr/>
          <a:lstStyle>
            <a:lvl1pPr>
              <a:defRPr/>
            </a:lvl1pPr>
          </a:lstStyle>
          <a:p>
            <a:pPr>
              <a:defRPr/>
            </a:pPr>
            <a:r>
              <a:rPr lang="en-US" altLang="en-US"/>
              <a:t>Trustees Presentation</a:t>
            </a:r>
          </a:p>
        </p:txBody>
      </p:sp>
      <p:sp>
        <p:nvSpPr>
          <p:cNvPr id="6" name="Rectangle 18">
            <a:extLst>
              <a:ext uri="{FF2B5EF4-FFF2-40B4-BE49-F238E27FC236}">
                <a16:creationId xmlns:a16="http://schemas.microsoft.com/office/drawing/2014/main" xmlns="" id="{2F1914D1-D9A5-F043-A6B0-23B299F79CF5}"/>
              </a:ext>
            </a:extLst>
          </p:cNvPr>
          <p:cNvSpPr>
            <a:spLocks noGrp="1" noChangeArrowheads="1"/>
          </p:cNvSpPr>
          <p:nvPr>
            <p:ph type="dt" sz="half" idx="11"/>
          </p:nvPr>
        </p:nvSpPr>
        <p:spPr>
          <a:ln/>
        </p:spPr>
        <p:txBody>
          <a:bodyPr/>
          <a:lstStyle>
            <a:lvl1pPr>
              <a:defRPr/>
            </a:lvl1pPr>
          </a:lstStyle>
          <a:p>
            <a:pPr>
              <a:defRPr/>
            </a:pPr>
            <a:r>
              <a:rPr lang="en-US" altLang="en-US"/>
              <a:t>2/3/08  </a:t>
            </a:r>
            <a:fld id="{4346E3AA-DED5-2F42-8D81-CF9D442E81BA}" type="slidenum">
              <a:rPr lang="en-US" altLang="en-US"/>
              <a:pPr>
                <a:defRPr/>
              </a:pPr>
              <a:t>‹#›</a:t>
            </a:fld>
            <a:endParaRPr lang="en-US" altLang="en-US" baseline="0"/>
          </a:p>
        </p:txBody>
      </p:sp>
    </p:spTree>
    <p:extLst>
      <p:ext uri="{BB962C8B-B14F-4D97-AF65-F5344CB8AC3E}">
        <p14:creationId xmlns:p14="http://schemas.microsoft.com/office/powerpoint/2010/main" xmlns="" val="127552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80FF42B7-AAAD-2941-BEAC-E4D57979A32B}"/>
              </a:ext>
            </a:extLst>
          </p:cNvPr>
          <p:cNvSpPr txBox="1">
            <a:spLocks/>
          </p:cNvSpPr>
          <p:nvPr userDrawn="1"/>
        </p:nvSpPr>
        <p:spPr bwMode="auto">
          <a:xfrm>
            <a:off x="6477000" y="730250"/>
            <a:ext cx="2303463" cy="4984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a:lstStyle>
            <a:lvl1pPr algn="l" rtl="0" eaLnBrk="0" fontAlgn="base" hangingPunct="0">
              <a:spcBef>
                <a:spcPct val="0"/>
              </a:spcBef>
              <a:spcAft>
                <a:spcPct val="0"/>
              </a:spcAft>
              <a:defRPr sz="2400" kern="12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charset="0"/>
                <a:ea typeface="Osaka" charset="0"/>
              </a:defRPr>
            </a:lvl2pPr>
            <a:lvl3pPr algn="l" rtl="0" eaLnBrk="0" fontAlgn="base" hangingPunct="0">
              <a:spcBef>
                <a:spcPct val="0"/>
              </a:spcBef>
              <a:spcAft>
                <a:spcPct val="0"/>
              </a:spcAft>
              <a:defRPr sz="2400">
                <a:solidFill>
                  <a:schemeClr val="tx1"/>
                </a:solidFill>
                <a:latin typeface="Arial" charset="0"/>
                <a:ea typeface="Osaka" charset="0"/>
              </a:defRPr>
            </a:lvl3pPr>
            <a:lvl4pPr algn="l" rtl="0" eaLnBrk="0" fontAlgn="base" hangingPunct="0">
              <a:spcBef>
                <a:spcPct val="0"/>
              </a:spcBef>
              <a:spcAft>
                <a:spcPct val="0"/>
              </a:spcAft>
              <a:defRPr sz="2400">
                <a:solidFill>
                  <a:schemeClr val="tx1"/>
                </a:solidFill>
                <a:latin typeface="Arial" charset="0"/>
                <a:ea typeface="Osaka" charset="0"/>
              </a:defRPr>
            </a:lvl4pPr>
            <a:lvl5pPr algn="l" rtl="0" eaLnBrk="0" fontAlgn="base" hangingPunct="0">
              <a:spcBef>
                <a:spcPct val="0"/>
              </a:spcBef>
              <a:spcAft>
                <a:spcPct val="0"/>
              </a:spcAft>
              <a:defRPr sz="2400">
                <a:solidFill>
                  <a:schemeClr val="tx1"/>
                </a:solidFill>
                <a:latin typeface="Arial" charset="0"/>
                <a:ea typeface="Osaka" charset="0"/>
              </a:defRPr>
            </a:lvl5pPr>
            <a:lvl6pPr marL="457200" algn="l" rtl="0" fontAlgn="base">
              <a:spcBef>
                <a:spcPct val="0"/>
              </a:spcBef>
              <a:spcAft>
                <a:spcPct val="0"/>
              </a:spcAft>
              <a:defRPr sz="2400">
                <a:solidFill>
                  <a:schemeClr val="tx1"/>
                </a:solidFill>
                <a:latin typeface="Arial" charset="0"/>
                <a:ea typeface="Osaka" charset="0"/>
              </a:defRPr>
            </a:lvl6pPr>
            <a:lvl7pPr marL="914400" algn="l" rtl="0" fontAlgn="base">
              <a:spcBef>
                <a:spcPct val="0"/>
              </a:spcBef>
              <a:spcAft>
                <a:spcPct val="0"/>
              </a:spcAft>
              <a:defRPr sz="2400">
                <a:solidFill>
                  <a:schemeClr val="tx1"/>
                </a:solidFill>
                <a:latin typeface="Arial" charset="0"/>
                <a:ea typeface="Osaka" charset="0"/>
              </a:defRPr>
            </a:lvl7pPr>
            <a:lvl8pPr marL="1371600" algn="l" rtl="0" fontAlgn="base">
              <a:spcBef>
                <a:spcPct val="0"/>
              </a:spcBef>
              <a:spcAft>
                <a:spcPct val="0"/>
              </a:spcAft>
              <a:defRPr sz="2400">
                <a:solidFill>
                  <a:schemeClr val="tx1"/>
                </a:solidFill>
                <a:latin typeface="Arial" charset="0"/>
                <a:ea typeface="Osaka" charset="0"/>
              </a:defRPr>
            </a:lvl8pPr>
            <a:lvl9pPr marL="1828800" algn="l" rtl="0" fontAlgn="base">
              <a:spcBef>
                <a:spcPct val="0"/>
              </a:spcBef>
              <a:spcAft>
                <a:spcPct val="0"/>
              </a:spcAft>
              <a:defRPr sz="2400">
                <a:solidFill>
                  <a:schemeClr val="tx1"/>
                </a:solidFill>
                <a:latin typeface="Arial" charset="0"/>
                <a:ea typeface="Osaka" charset="0"/>
              </a:defRPr>
            </a:lvl9pPr>
          </a:lstStyle>
          <a:p>
            <a:pPr>
              <a:defRPr/>
            </a:pPr>
            <a:r>
              <a:rPr lang="en-US" dirty="0"/>
              <a:t>Click to edit Master title style</a:t>
            </a:r>
          </a:p>
        </p:txBody>
      </p:sp>
      <p:sp>
        <p:nvSpPr>
          <p:cNvPr id="6" name="Content Placeholder 2">
            <a:extLst>
              <a:ext uri="{FF2B5EF4-FFF2-40B4-BE49-F238E27FC236}">
                <a16:creationId xmlns:a16="http://schemas.microsoft.com/office/drawing/2014/main" xmlns="" id="{3E2AEFCB-C68A-6E4C-A694-D3E08A64CC5F}"/>
              </a:ext>
            </a:extLst>
          </p:cNvPr>
          <p:cNvSpPr>
            <a:spLocks noGrp="1"/>
          </p:cNvSpPr>
          <p:nvPr>
            <p:ph idx="12"/>
          </p:nvPr>
        </p:nvSpPr>
        <p:spPr>
          <a:xfrm>
            <a:off x="609599" y="729512"/>
            <a:ext cx="5638801" cy="49854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a:extLst>
              <a:ext uri="{FF2B5EF4-FFF2-40B4-BE49-F238E27FC236}">
                <a16:creationId xmlns:a16="http://schemas.microsoft.com/office/drawing/2014/main" xmlns="" id="{0F849C26-79EA-EF45-9FD9-C57DE11228F1}"/>
              </a:ext>
            </a:extLst>
          </p:cNvPr>
          <p:cNvSpPr>
            <a:spLocks noGrp="1" noChangeArrowheads="1"/>
          </p:cNvSpPr>
          <p:nvPr>
            <p:ph type="ftr" sz="quarter" idx="13"/>
          </p:nvPr>
        </p:nvSpPr>
        <p:spPr/>
        <p:txBody>
          <a:bodyPr/>
          <a:lstStyle>
            <a:lvl1pPr>
              <a:defRPr/>
            </a:lvl1pPr>
          </a:lstStyle>
          <a:p>
            <a:pPr>
              <a:defRPr/>
            </a:pPr>
            <a:r>
              <a:rPr lang="en-US" altLang="en-US"/>
              <a:t>Trustees Presentation</a:t>
            </a:r>
          </a:p>
        </p:txBody>
      </p:sp>
      <p:sp>
        <p:nvSpPr>
          <p:cNvPr id="5" name="Rectangle 18">
            <a:extLst>
              <a:ext uri="{FF2B5EF4-FFF2-40B4-BE49-F238E27FC236}">
                <a16:creationId xmlns:a16="http://schemas.microsoft.com/office/drawing/2014/main" xmlns="" id="{7DCFB70B-FBE6-D445-B737-E2C15AAE789A}"/>
              </a:ext>
            </a:extLst>
          </p:cNvPr>
          <p:cNvSpPr>
            <a:spLocks noGrp="1" noChangeArrowheads="1"/>
          </p:cNvSpPr>
          <p:nvPr>
            <p:ph type="dt" sz="half" idx="14"/>
          </p:nvPr>
        </p:nvSpPr>
        <p:spPr/>
        <p:txBody>
          <a:bodyPr/>
          <a:lstStyle>
            <a:lvl1pPr>
              <a:defRPr/>
            </a:lvl1pPr>
          </a:lstStyle>
          <a:p>
            <a:pPr>
              <a:defRPr/>
            </a:pPr>
            <a:r>
              <a:rPr lang="en-US" altLang="en-US"/>
              <a:t>2/3/08  </a:t>
            </a:r>
            <a:fld id="{82CCD3F7-A504-3948-85A8-6BA5389AC37B}" type="slidenum">
              <a:rPr lang="en-US" altLang="en-US"/>
              <a:pPr>
                <a:defRPr/>
              </a:pPr>
              <a:t>‹#›</a:t>
            </a:fld>
            <a:endParaRPr lang="en-US" altLang="en-US" baseline="0"/>
          </a:p>
        </p:txBody>
      </p:sp>
    </p:spTree>
    <p:extLst>
      <p:ext uri="{BB962C8B-B14F-4D97-AF65-F5344CB8AC3E}">
        <p14:creationId xmlns:p14="http://schemas.microsoft.com/office/powerpoint/2010/main" xmlns="" val="2130592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a:extLst>
              <a:ext uri="{FF2B5EF4-FFF2-40B4-BE49-F238E27FC236}">
                <a16:creationId xmlns:a16="http://schemas.microsoft.com/office/drawing/2014/main" xmlns="" id="{C4E12FF0-A1C2-FD47-98B3-69DF868CDAC0}"/>
              </a:ext>
            </a:extLst>
          </p:cNvPr>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Osaka" charset="0"/>
            </a:endParaRPr>
          </a:p>
        </p:txBody>
      </p:sp>
      <p:sp>
        <p:nvSpPr>
          <p:cNvPr id="1026" name="Rectangle 2">
            <a:extLst>
              <a:ext uri="{FF2B5EF4-FFF2-40B4-BE49-F238E27FC236}">
                <a16:creationId xmlns:a16="http://schemas.microsoft.com/office/drawing/2014/main" xmlns="" id="{88265B84-3B53-4146-B825-4EBFE4426BC4}"/>
              </a:ext>
            </a:extLst>
          </p:cNvPr>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xmlns="" id="{7545B3D2-5D92-654D-ABDC-68CA3AC028CA}"/>
              </a:ext>
            </a:extLst>
          </p:cNvPr>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a:extLst>
              <a:ext uri="{FF2B5EF4-FFF2-40B4-BE49-F238E27FC236}">
                <a16:creationId xmlns:a16="http://schemas.microsoft.com/office/drawing/2014/main" xmlns="" id="{3D719C42-9F8D-F042-9241-9ED587D4ACE6}"/>
              </a:ext>
            </a:extLst>
          </p:cNvPr>
          <p:cNvSpPr>
            <a:spLocks noGrp="1" noChangeArrowheads="1"/>
          </p:cNvSpPr>
          <p:nvPr>
            <p:ph type="ftr" sz="quarter" idx="3"/>
          </p:nvPr>
        </p:nvSpPr>
        <p:spPr bwMode="auto">
          <a:xfrm>
            <a:off x="609600" y="0"/>
            <a:ext cx="51054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defRPr sz="1200">
                <a:solidFill>
                  <a:schemeClr val="bg1"/>
                </a:solidFill>
                <a:latin typeface="Arial" charset="0"/>
                <a:ea typeface="Osaka" charset="0"/>
              </a:defRPr>
            </a:lvl1pPr>
          </a:lstStyle>
          <a:p>
            <a:pPr>
              <a:defRPr/>
            </a:pPr>
            <a:r>
              <a:rPr lang="en-US" altLang="en-US" dirty="0"/>
              <a:t>State of Nanotechnology in MA</a:t>
            </a:r>
          </a:p>
        </p:txBody>
      </p:sp>
      <p:sp>
        <p:nvSpPr>
          <p:cNvPr id="1036" name="Text Box 12">
            <a:extLst>
              <a:ext uri="{FF2B5EF4-FFF2-40B4-BE49-F238E27FC236}">
                <a16:creationId xmlns:a16="http://schemas.microsoft.com/office/drawing/2014/main" xmlns="" id="{0958E208-11C0-4B47-972D-ADCC74244A46}"/>
              </a:ext>
            </a:extLst>
          </p:cNvPr>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altLang="en-US" sz="1200" b="1">
                <a:solidFill>
                  <a:schemeClr val="bg1"/>
                </a:solidFill>
                <a:latin typeface="Arial" charset="0"/>
                <a:ea typeface="Osaka" charset="0"/>
              </a:rPr>
              <a:t>Boston University</a:t>
            </a:r>
            <a:r>
              <a:rPr lang="en-US" altLang="en-US" sz="1200">
                <a:solidFill>
                  <a:schemeClr val="bg1"/>
                </a:solidFill>
                <a:latin typeface="Arial" charset="0"/>
                <a:ea typeface="Osaka" charset="0"/>
              </a:rPr>
              <a:t> Slideshow Title Goes Here</a:t>
            </a:r>
          </a:p>
        </p:txBody>
      </p:sp>
      <p:pic>
        <p:nvPicPr>
          <p:cNvPr id="1044" name="Picture 20">
            <a:extLst>
              <a:ext uri="{FF2B5EF4-FFF2-40B4-BE49-F238E27FC236}">
                <a16:creationId xmlns:a16="http://schemas.microsoft.com/office/drawing/2014/main" xmlns="" id="{DD62B90E-4628-9E42-8A08-B66432A767A5}"/>
              </a:ext>
            </a:extLst>
          </p:cNvPr>
          <p:cNvPicPr>
            <a:picLocks noChangeAspect="1" noChangeArrowheads="1"/>
          </p:cNvPicPr>
          <p:nvPr userDrawn="1"/>
        </p:nvPicPr>
        <p:blipFill>
          <a:blip r:embed="rId12">
            <a:extLst>
              <a:ext uri="{28A0092B-C50C-407E-A947-70E740481C1C}">
                <a14:useLocalDpi xmlns:a14="http://schemas.microsoft.com/office/drawing/2010/main" xmlns="" val="0"/>
              </a:ext>
            </a:extLst>
          </a:blip>
          <a:srcRect/>
          <a:stretch>
            <a:fillRect/>
          </a:stretch>
        </p:blipFill>
        <p:spPr bwMode="auto">
          <a:xfrm>
            <a:off x="7543800" y="6118225"/>
            <a:ext cx="968375" cy="43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42" name="Rectangle 18">
            <a:extLst>
              <a:ext uri="{FF2B5EF4-FFF2-40B4-BE49-F238E27FC236}">
                <a16:creationId xmlns:a16="http://schemas.microsoft.com/office/drawing/2014/main" xmlns="" id="{048AAB0B-A411-BD43-AEC7-C81A582A4826}"/>
              </a:ext>
            </a:extLst>
          </p:cNvPr>
          <p:cNvSpPr>
            <a:spLocks noGrp="1" noChangeArrowheads="1"/>
          </p:cNvSpPr>
          <p:nvPr>
            <p:ph type="dt" sz="half" idx="2"/>
          </p:nvPr>
        </p:nvSpPr>
        <p:spPr bwMode="auto">
          <a:xfrm>
            <a:off x="8001000" y="76200"/>
            <a:ext cx="10668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a:defRPr sz="1200" baseline="30000">
                <a:solidFill>
                  <a:srgbClr val="CCCCCC"/>
                </a:solidFill>
                <a:latin typeface="Arial" charset="0"/>
                <a:ea typeface="Osaka" charset="0"/>
              </a:defRPr>
            </a:lvl1pPr>
          </a:lstStyle>
          <a:p>
            <a:pPr>
              <a:defRPr/>
            </a:pPr>
            <a:r>
              <a:rPr lang="en-US" altLang="en-US"/>
              <a:t>2/3/08  </a:t>
            </a:r>
            <a:fld id="{7DBBBD5E-101F-3147-AB0D-EF5FC463AA30}" type="slidenum">
              <a:rPr lang="en-US" altLang="en-US"/>
              <a:pPr>
                <a:defRPr/>
              </a:pPr>
              <a:t>‹#›</a:t>
            </a:fld>
            <a:endParaRPr lang="en-US" altLang="en-US" baseline="0"/>
          </a:p>
        </p:txBody>
      </p:sp>
      <p:sp>
        <p:nvSpPr>
          <p:cNvPr id="1047" name="Rectangle 23">
            <a:extLst>
              <a:ext uri="{FF2B5EF4-FFF2-40B4-BE49-F238E27FC236}">
                <a16:creationId xmlns:a16="http://schemas.microsoft.com/office/drawing/2014/main" xmlns="" id="{99292DDB-239E-8E42-945E-42AAC88F7A9B}"/>
              </a:ext>
            </a:extLst>
          </p:cNvPr>
          <p:cNvSpPr>
            <a:spLocks noChangeArrowheads="1"/>
          </p:cNvSpPr>
          <p:nvPr userDrawn="1"/>
        </p:nvSpPr>
        <p:spPr bwMode="auto">
          <a:xfrm>
            <a:off x="609600" y="6172200"/>
            <a:ext cx="466407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altLang="en-US" sz="1200" dirty="0">
                <a:latin typeface="Arial Bold" charset="0"/>
                <a:ea typeface="Osaka" charset="0"/>
              </a:rPr>
              <a:t>Boston University</a:t>
            </a:r>
            <a:r>
              <a:rPr lang="en-US" altLang="en-US" sz="1200" dirty="0">
                <a:latin typeface="Arial" charset="0"/>
                <a:ea typeface="Osaka" charset="0"/>
              </a:rPr>
              <a:t> School of Public Health</a:t>
            </a:r>
          </a:p>
        </p:txBody>
      </p:sp>
    </p:spTree>
  </p:cSld>
  <p:clrMap bg1="lt1" tx1="dk1" bg2="lt2" tx2="dk2" accent1="accent1" accent2="accent2" accent3="accent3" accent4="accent4" accent5="accent5" accent6="accent6" hlink="hlink" folHlink="folHlink"/>
  <p:sldLayoutIdLst>
    <p:sldLayoutId id="2147483718"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9" r:id="rId10"/>
  </p:sldLayoutIdLst>
  <p:hf sldNum="0" hdr="0"/>
  <p:txStyles>
    <p:titleStyle>
      <a:lvl1pPr algn="l" rtl="0" eaLnBrk="0" fontAlgn="base" hangingPunct="0">
        <a:spcBef>
          <a:spcPct val="0"/>
        </a:spcBef>
        <a:spcAft>
          <a:spcPct val="0"/>
        </a:spcAft>
        <a:defRPr sz="2400" kern="12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charset="0"/>
          <a:ea typeface="Osaka" charset="0"/>
        </a:defRPr>
      </a:lvl2pPr>
      <a:lvl3pPr algn="l" rtl="0" eaLnBrk="0" fontAlgn="base" hangingPunct="0">
        <a:spcBef>
          <a:spcPct val="0"/>
        </a:spcBef>
        <a:spcAft>
          <a:spcPct val="0"/>
        </a:spcAft>
        <a:defRPr sz="2400">
          <a:solidFill>
            <a:schemeClr val="tx1"/>
          </a:solidFill>
          <a:latin typeface="Arial" charset="0"/>
          <a:ea typeface="Osaka" charset="0"/>
        </a:defRPr>
      </a:lvl3pPr>
      <a:lvl4pPr algn="l" rtl="0" eaLnBrk="0" fontAlgn="base" hangingPunct="0">
        <a:spcBef>
          <a:spcPct val="0"/>
        </a:spcBef>
        <a:spcAft>
          <a:spcPct val="0"/>
        </a:spcAft>
        <a:defRPr sz="2400">
          <a:solidFill>
            <a:schemeClr val="tx1"/>
          </a:solidFill>
          <a:latin typeface="Arial" charset="0"/>
          <a:ea typeface="Osaka" charset="0"/>
        </a:defRPr>
      </a:lvl4pPr>
      <a:lvl5pPr algn="l" rtl="0" eaLnBrk="0" fontAlgn="base" hangingPunct="0">
        <a:spcBef>
          <a:spcPct val="0"/>
        </a:spcBef>
        <a:spcAft>
          <a:spcPct val="0"/>
        </a:spcAft>
        <a:defRPr sz="2400">
          <a:solidFill>
            <a:schemeClr val="tx1"/>
          </a:solidFill>
          <a:latin typeface="Arial" charset="0"/>
          <a:ea typeface="Osaka" charset="0"/>
        </a:defRPr>
      </a:lvl5pPr>
      <a:lvl6pPr marL="457200" algn="l" rtl="0" fontAlgn="base">
        <a:spcBef>
          <a:spcPct val="0"/>
        </a:spcBef>
        <a:spcAft>
          <a:spcPct val="0"/>
        </a:spcAft>
        <a:defRPr sz="2400">
          <a:solidFill>
            <a:schemeClr val="tx1"/>
          </a:solidFill>
          <a:latin typeface="Arial" charset="0"/>
          <a:ea typeface="Osaka" charset="0"/>
        </a:defRPr>
      </a:lvl6pPr>
      <a:lvl7pPr marL="914400" algn="l" rtl="0" fontAlgn="base">
        <a:spcBef>
          <a:spcPct val="0"/>
        </a:spcBef>
        <a:spcAft>
          <a:spcPct val="0"/>
        </a:spcAft>
        <a:defRPr sz="2400">
          <a:solidFill>
            <a:schemeClr val="tx1"/>
          </a:solidFill>
          <a:latin typeface="Arial" charset="0"/>
          <a:ea typeface="Osaka" charset="0"/>
        </a:defRPr>
      </a:lvl7pPr>
      <a:lvl8pPr marL="1371600" algn="l" rtl="0" fontAlgn="base">
        <a:spcBef>
          <a:spcPct val="0"/>
        </a:spcBef>
        <a:spcAft>
          <a:spcPct val="0"/>
        </a:spcAft>
        <a:defRPr sz="2400">
          <a:solidFill>
            <a:schemeClr val="tx1"/>
          </a:solidFill>
          <a:latin typeface="Arial" charset="0"/>
          <a:ea typeface="Osaka" charset="0"/>
        </a:defRPr>
      </a:lvl8pPr>
      <a:lvl9pPr marL="1828800" algn="l" rtl="0" fontAlgn="base">
        <a:spcBef>
          <a:spcPct val="0"/>
        </a:spcBef>
        <a:spcAft>
          <a:spcPct val="0"/>
        </a:spcAft>
        <a:defRPr sz="2400">
          <a:solidFill>
            <a:schemeClr val="tx1"/>
          </a:solidFill>
          <a:latin typeface="Arial" charset="0"/>
          <a:ea typeface="Osaka" charset="0"/>
        </a:defRPr>
      </a:lvl9pPr>
    </p:titleStyle>
    <p:bodyStyle>
      <a:lvl1pPr marL="342900" indent="-342900" algn="l" rtl="0" eaLnBrk="0" fontAlgn="base" hangingPunct="0">
        <a:spcBef>
          <a:spcPct val="20000"/>
        </a:spcBef>
        <a:spcAft>
          <a:spcPct val="0"/>
        </a:spcAft>
        <a:buClr>
          <a:srgbClr val="2675B4"/>
        </a:buClr>
        <a:buFont typeface="Wingdings" pitchFamily="2" charset="2"/>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pitchFamily="2" charset="2"/>
        <a:buChar char="§"/>
        <a:defRPr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pitchFamily="2" charset="2"/>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pitchFamily="2" charset="2"/>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pitchFamily="2" charset="2"/>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masslowell.co1.qualtrics.com/jfe/form/SV_cO836sayokSXzN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nano.gov/you/nanotechnology-benefits" TargetMode="External"/><Relationship Id="rId7" Type="http://schemas.openxmlformats.org/officeDocument/2006/relationships/hyperlink" Target="https://greenvillejournal.com/2018/12/05/122800/" TargetMode="External"/><Relationship Id="rId2" Type="http://schemas.openxmlformats.org/officeDocument/2006/relationships/hyperlink" Target="https://doi.org/10.1007/s40089-017-0221-3" TargetMode="External"/><Relationship Id="rId1" Type="http://schemas.openxmlformats.org/officeDocument/2006/relationships/slideLayout" Target="../slideLayouts/slideLayout2.xml"/><Relationship Id="rId6" Type="http://schemas.openxmlformats.org/officeDocument/2006/relationships/hyperlink" Target="https://mris.edu.in/blog/leading-the-way-through-group-discussions/" TargetMode="External"/><Relationship Id="rId5" Type="http://schemas.openxmlformats.org/officeDocument/2006/relationships/hyperlink" Target="https://doi.org/10.1080/10934520701792779" TargetMode="External"/><Relationship Id="rId4" Type="http://schemas.openxmlformats.org/officeDocument/2006/relationships/hyperlink" Target="https://doi.org/10.1007/s11051-014-2550-8"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26C0360B-F25F-B041-B8DA-65ECD0945ACF}"/>
              </a:ext>
            </a:extLst>
          </p:cNvPr>
          <p:cNvSpPr>
            <a:spLocks noGrp="1" noChangeArrowheads="1"/>
          </p:cNvSpPr>
          <p:nvPr>
            <p:ph type="ctrTitle"/>
          </p:nvPr>
        </p:nvSpPr>
        <p:spPr>
          <a:xfrm>
            <a:off x="0" y="1600200"/>
            <a:ext cx="9144000" cy="1143000"/>
          </a:xfrm>
        </p:spPr>
        <p:txBody>
          <a:bodyPr/>
          <a:lstStyle/>
          <a:p>
            <a:pPr algn="ctr" eaLnBrk="1" hangingPunct="1">
              <a:defRPr/>
            </a:pPr>
            <a:r>
              <a:rPr lang="en-US" altLang="en-US" sz="3000" dirty="0"/>
              <a:t>State of Nanotechnology Use in Massachusetts</a:t>
            </a:r>
          </a:p>
        </p:txBody>
      </p:sp>
      <p:sp>
        <p:nvSpPr>
          <p:cNvPr id="4099" name="Rectangle 3">
            <a:extLst>
              <a:ext uri="{FF2B5EF4-FFF2-40B4-BE49-F238E27FC236}">
                <a16:creationId xmlns:a16="http://schemas.microsoft.com/office/drawing/2014/main" xmlns="" id="{00D36AB9-194D-3445-9A04-83B820398E4F}"/>
              </a:ext>
            </a:extLst>
          </p:cNvPr>
          <p:cNvSpPr>
            <a:spLocks noGrp="1" noChangeArrowheads="1"/>
          </p:cNvSpPr>
          <p:nvPr>
            <p:ph type="subTitle" idx="1"/>
          </p:nvPr>
        </p:nvSpPr>
        <p:spPr>
          <a:xfrm>
            <a:off x="0" y="3790950"/>
            <a:ext cx="9144000" cy="1409700"/>
          </a:xfrm>
        </p:spPr>
        <p:txBody>
          <a:bodyPr/>
          <a:lstStyle/>
          <a:p>
            <a:pPr eaLnBrk="1" hangingPunct="1">
              <a:defRPr/>
            </a:pPr>
            <a:r>
              <a:rPr lang="en-US" altLang="en-US" sz="2200" dirty="0" err="1"/>
              <a:t>Greylin</a:t>
            </a:r>
            <a:r>
              <a:rPr lang="en-US" altLang="en-US" sz="2200" dirty="0"/>
              <a:t> Nielsen</a:t>
            </a:r>
          </a:p>
          <a:p>
            <a:pPr eaLnBrk="1" hangingPunct="1">
              <a:defRPr/>
            </a:pPr>
            <a:r>
              <a:rPr lang="en-US" altLang="en-US" sz="2200" dirty="0"/>
              <a:t>GE 521: Research for Environmental Agencies and Organizations</a:t>
            </a:r>
          </a:p>
          <a:p>
            <a:pPr eaLnBrk="1" hangingPunct="1">
              <a:defRPr/>
            </a:pPr>
            <a:r>
              <a:rPr lang="en-US" altLang="en-US" sz="2200" dirty="0"/>
              <a:t>Instructor: Rick </a:t>
            </a:r>
            <a:r>
              <a:rPr lang="en-US" altLang="en-US" sz="2200" dirty="0" err="1"/>
              <a:t>Reibstein</a:t>
            </a:r>
            <a:endParaRPr lang="en-US" altLang="en-US" sz="2200" dirty="0"/>
          </a:p>
          <a:p>
            <a:pPr eaLnBrk="1" hangingPunct="1">
              <a:defRPr/>
            </a:pPr>
            <a:r>
              <a:rPr lang="en-US" altLang="en-US" sz="2200" dirty="0"/>
              <a:t>June 25,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2AE153-0B44-8E4B-8A30-A9938FC08FD0}"/>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xmlns="" id="{AE805BFE-7BE5-A74C-ADF4-2F187036C6DA}"/>
              </a:ext>
            </a:extLst>
          </p:cNvPr>
          <p:cNvSpPr>
            <a:spLocks noGrp="1"/>
          </p:cNvSpPr>
          <p:nvPr>
            <p:ph idx="1"/>
          </p:nvPr>
        </p:nvSpPr>
        <p:spPr>
          <a:xfrm>
            <a:off x="609600" y="1600200"/>
            <a:ext cx="7924800" cy="3886200"/>
          </a:xfrm>
        </p:spPr>
        <p:txBody>
          <a:bodyPr/>
          <a:lstStyle/>
          <a:p>
            <a:pPr marL="514350" indent="-514350">
              <a:buAutoNum type="romanUcPeriod"/>
            </a:pPr>
            <a:r>
              <a:rPr lang="en-US" dirty="0"/>
              <a:t>Background</a:t>
            </a:r>
          </a:p>
          <a:p>
            <a:pPr marL="514350" indent="-514350">
              <a:buAutoNum type="romanUcPeriod"/>
            </a:pPr>
            <a:endParaRPr lang="en-US" dirty="0"/>
          </a:p>
          <a:p>
            <a:pPr marL="514350" indent="-514350">
              <a:buAutoNum type="romanUcPeriod"/>
            </a:pPr>
            <a:r>
              <a:rPr lang="en-US" dirty="0"/>
              <a:t>Health and safety concerns</a:t>
            </a:r>
          </a:p>
          <a:p>
            <a:pPr marL="514350" indent="-514350">
              <a:buAutoNum type="romanUcPeriod"/>
            </a:pPr>
            <a:endParaRPr lang="en-US" dirty="0"/>
          </a:p>
          <a:p>
            <a:pPr marL="514350" indent="-514350">
              <a:buAutoNum type="romanUcPeriod"/>
            </a:pPr>
            <a:r>
              <a:rPr lang="en-US" dirty="0"/>
              <a:t>Data collection efforts in Massachusetts</a:t>
            </a:r>
          </a:p>
          <a:p>
            <a:pPr marL="514350" indent="-514350">
              <a:buAutoNum type="romanUcPeriod"/>
            </a:pPr>
            <a:endParaRPr lang="en-US" dirty="0"/>
          </a:p>
          <a:p>
            <a:pPr marL="514350" indent="-514350">
              <a:buAutoNum type="romanUcPeriod"/>
            </a:pPr>
            <a:r>
              <a:rPr lang="en-US" dirty="0"/>
              <a:t>Conclusion and recommendations</a:t>
            </a:r>
          </a:p>
          <a:p>
            <a:pPr marL="514350" indent="-514350">
              <a:buAutoNum type="romanUcPeriod"/>
            </a:pPr>
            <a:endParaRPr lang="en-US" dirty="0"/>
          </a:p>
          <a:p>
            <a:pPr marL="514350" indent="-514350">
              <a:buAutoNum type="romanUcPeriod"/>
            </a:pPr>
            <a:r>
              <a:rPr lang="en-US" dirty="0"/>
              <a:t>Discussion</a:t>
            </a:r>
          </a:p>
          <a:p>
            <a:pPr marL="514350" indent="-514350">
              <a:buAutoNum type="romanUcPeriod"/>
            </a:pPr>
            <a:endParaRPr lang="en-US" dirty="0"/>
          </a:p>
        </p:txBody>
      </p:sp>
      <p:sp>
        <p:nvSpPr>
          <p:cNvPr id="5" name="Date Placeholder 4">
            <a:extLst>
              <a:ext uri="{FF2B5EF4-FFF2-40B4-BE49-F238E27FC236}">
                <a16:creationId xmlns:a16="http://schemas.microsoft.com/office/drawing/2014/main" xmlns="" id="{B6EE245E-D3FB-D645-A294-D5A517C71043}"/>
              </a:ext>
            </a:extLst>
          </p:cNvPr>
          <p:cNvSpPr>
            <a:spLocks noGrp="1"/>
          </p:cNvSpPr>
          <p:nvPr>
            <p:ph type="dt" sz="half" idx="11"/>
          </p:nvPr>
        </p:nvSpPr>
        <p:spPr/>
        <p:txBody>
          <a:bodyPr/>
          <a:lstStyle/>
          <a:p>
            <a:pPr>
              <a:defRPr/>
            </a:pPr>
            <a:r>
              <a:rPr lang="en-US" altLang="en-US"/>
              <a:t>2/3/08  </a:t>
            </a:r>
            <a:fld id="{FD4F354A-8A22-7D41-8A76-01BE38DF76ED}" type="slidenum">
              <a:rPr lang="en-US" altLang="en-US" smtClean="0"/>
              <a:pPr>
                <a:defRPr/>
              </a:pPr>
              <a:t>2</a:t>
            </a:fld>
            <a:endParaRPr lang="en-US" altLang="en-US" baseline="0"/>
          </a:p>
        </p:txBody>
      </p:sp>
    </p:spTree>
    <p:extLst>
      <p:ext uri="{BB962C8B-B14F-4D97-AF65-F5344CB8AC3E}">
        <p14:creationId xmlns:p14="http://schemas.microsoft.com/office/powerpoint/2010/main" xmlns="" val="1077264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59D129-9CDF-9042-ACCB-65379666ABD4}"/>
              </a:ext>
            </a:extLst>
          </p:cNvPr>
          <p:cNvSpPr>
            <a:spLocks noGrp="1"/>
          </p:cNvSpPr>
          <p:nvPr>
            <p:ph type="title"/>
          </p:nvPr>
        </p:nvSpPr>
        <p:spPr/>
        <p:txBody>
          <a:bodyPr/>
          <a:lstStyle/>
          <a:p>
            <a:r>
              <a:rPr lang="en-US" b="1" dirty="0"/>
              <a:t>What are Nanomaterials?</a:t>
            </a:r>
          </a:p>
        </p:txBody>
      </p:sp>
      <p:sp>
        <p:nvSpPr>
          <p:cNvPr id="3" name="Content Placeholder 2">
            <a:extLst>
              <a:ext uri="{FF2B5EF4-FFF2-40B4-BE49-F238E27FC236}">
                <a16:creationId xmlns:a16="http://schemas.microsoft.com/office/drawing/2014/main" xmlns="" id="{3BD465E3-723D-AF48-B1A4-F60628436826}"/>
              </a:ext>
            </a:extLst>
          </p:cNvPr>
          <p:cNvSpPr>
            <a:spLocks noGrp="1"/>
          </p:cNvSpPr>
          <p:nvPr>
            <p:ph idx="1"/>
          </p:nvPr>
        </p:nvSpPr>
        <p:spPr>
          <a:xfrm>
            <a:off x="609600" y="1447800"/>
            <a:ext cx="7924800" cy="3886200"/>
          </a:xfrm>
        </p:spPr>
        <p:txBody>
          <a:bodyPr/>
          <a:lstStyle/>
          <a:p>
            <a:r>
              <a:rPr lang="en-US" dirty="0"/>
              <a:t>Substances with lengths of 1-100 nanometers one or more dimensions</a:t>
            </a:r>
          </a:p>
          <a:p>
            <a:r>
              <a:rPr lang="en-US" dirty="0"/>
              <a:t>Vary in size, shape, chemical composition, structure</a:t>
            </a:r>
          </a:p>
          <a:p>
            <a:r>
              <a:rPr lang="en-US" dirty="0"/>
              <a:t>Possess different properties than bulk materials of the same composition</a:t>
            </a:r>
          </a:p>
          <a:p>
            <a:r>
              <a:rPr lang="en-US" dirty="0"/>
              <a:t>Novel properties have allowed innovations in diverse sectors</a:t>
            </a:r>
          </a:p>
          <a:p>
            <a:endParaRPr lang="en-US" dirty="0"/>
          </a:p>
        </p:txBody>
      </p:sp>
      <p:sp>
        <p:nvSpPr>
          <p:cNvPr id="6" name="Footer Placeholder 3">
            <a:extLst>
              <a:ext uri="{FF2B5EF4-FFF2-40B4-BE49-F238E27FC236}">
                <a16:creationId xmlns:a16="http://schemas.microsoft.com/office/drawing/2014/main" xmlns="" id="{07562B46-3436-FD49-81EC-9DC47AB07124}"/>
              </a:ext>
            </a:extLst>
          </p:cNvPr>
          <p:cNvSpPr>
            <a:spLocks noGrp="1"/>
          </p:cNvSpPr>
          <p:nvPr>
            <p:ph type="ftr" sz="quarter" idx="10"/>
          </p:nvPr>
        </p:nvSpPr>
        <p:spPr>
          <a:xfrm>
            <a:off x="609600" y="0"/>
            <a:ext cx="5105400" cy="304800"/>
          </a:xfrm>
        </p:spPr>
        <p:txBody>
          <a:bodyPr/>
          <a:lstStyle/>
          <a:p>
            <a:pPr>
              <a:defRPr/>
            </a:pPr>
            <a:r>
              <a:rPr lang="en-US" altLang="en-US" b="1" dirty="0"/>
              <a:t>Background</a:t>
            </a:r>
          </a:p>
        </p:txBody>
      </p:sp>
      <p:pic>
        <p:nvPicPr>
          <p:cNvPr id="5" name="Picture 4">
            <a:extLst>
              <a:ext uri="{FF2B5EF4-FFF2-40B4-BE49-F238E27FC236}">
                <a16:creationId xmlns:a16="http://schemas.microsoft.com/office/drawing/2014/main" xmlns="" id="{6365D778-5C81-0144-B5A2-3735CAF8F86E}"/>
              </a:ext>
            </a:extLst>
          </p:cNvPr>
          <p:cNvPicPr>
            <a:picLocks noChangeAspect="1"/>
          </p:cNvPicPr>
          <p:nvPr/>
        </p:nvPicPr>
        <p:blipFill>
          <a:blip r:embed="rId3"/>
          <a:stretch>
            <a:fillRect/>
          </a:stretch>
        </p:blipFill>
        <p:spPr>
          <a:xfrm>
            <a:off x="630936" y="4287463"/>
            <a:ext cx="8077200" cy="2570537"/>
          </a:xfrm>
          <a:prstGeom prst="rect">
            <a:avLst/>
          </a:prstGeom>
        </p:spPr>
      </p:pic>
      <p:sp>
        <p:nvSpPr>
          <p:cNvPr id="7" name="Rectangle 6">
            <a:extLst>
              <a:ext uri="{FF2B5EF4-FFF2-40B4-BE49-F238E27FC236}">
                <a16:creationId xmlns:a16="http://schemas.microsoft.com/office/drawing/2014/main" xmlns="" id="{BA5417D5-ADBC-1D40-9A51-539B56A8CD63}"/>
              </a:ext>
            </a:extLst>
          </p:cNvPr>
          <p:cNvSpPr/>
          <p:nvPr/>
        </p:nvSpPr>
        <p:spPr bwMode="auto">
          <a:xfrm>
            <a:off x="762000" y="4287463"/>
            <a:ext cx="4267200" cy="28453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Osaka" charset="0"/>
            </a:endParaRPr>
          </a:p>
        </p:txBody>
      </p:sp>
      <p:sp>
        <p:nvSpPr>
          <p:cNvPr id="8" name="Rectangle 7">
            <a:extLst>
              <a:ext uri="{FF2B5EF4-FFF2-40B4-BE49-F238E27FC236}">
                <a16:creationId xmlns:a16="http://schemas.microsoft.com/office/drawing/2014/main" xmlns="" id="{706F3CAB-8C21-334D-890A-A7BB01F7374D}"/>
              </a:ext>
            </a:extLst>
          </p:cNvPr>
          <p:cNvSpPr/>
          <p:nvPr/>
        </p:nvSpPr>
        <p:spPr bwMode="auto">
          <a:xfrm>
            <a:off x="2667000" y="4429731"/>
            <a:ext cx="914400" cy="29466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Osaka" charset="0"/>
            </a:endParaRPr>
          </a:p>
        </p:txBody>
      </p:sp>
    </p:spTree>
    <p:extLst>
      <p:ext uri="{BB962C8B-B14F-4D97-AF65-F5344CB8AC3E}">
        <p14:creationId xmlns:p14="http://schemas.microsoft.com/office/powerpoint/2010/main" xmlns="" val="1918649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F4A10-FD29-2248-A29C-C53DC7C8F197}"/>
              </a:ext>
            </a:extLst>
          </p:cNvPr>
          <p:cNvSpPr>
            <a:spLocks noGrp="1"/>
          </p:cNvSpPr>
          <p:nvPr>
            <p:ph type="title"/>
          </p:nvPr>
        </p:nvSpPr>
        <p:spPr>
          <a:xfrm>
            <a:off x="609600" y="609600"/>
            <a:ext cx="7924800" cy="685800"/>
          </a:xfrm>
        </p:spPr>
        <p:txBody>
          <a:bodyPr/>
          <a:lstStyle/>
          <a:p>
            <a:pPr algn="ctr"/>
            <a:r>
              <a:rPr lang="en-US" b="1" dirty="0"/>
              <a:t>How are Nanomaterials Used?</a:t>
            </a:r>
          </a:p>
        </p:txBody>
      </p:sp>
      <p:pic>
        <p:nvPicPr>
          <p:cNvPr id="7" name="Content Placeholder 6">
            <a:extLst>
              <a:ext uri="{FF2B5EF4-FFF2-40B4-BE49-F238E27FC236}">
                <a16:creationId xmlns:a16="http://schemas.microsoft.com/office/drawing/2014/main" xmlns="" id="{8F0F70A6-33B2-0B46-9A9B-318056DFB366}"/>
              </a:ext>
            </a:extLst>
          </p:cNvPr>
          <p:cNvPicPr>
            <a:picLocks noGrp="1" noChangeAspect="1"/>
          </p:cNvPicPr>
          <p:nvPr>
            <p:ph idx="1"/>
          </p:nvPr>
        </p:nvPicPr>
        <p:blipFill>
          <a:blip r:embed="rId3"/>
          <a:stretch>
            <a:fillRect/>
          </a:stretch>
        </p:blipFill>
        <p:spPr>
          <a:xfrm>
            <a:off x="1885950" y="1295400"/>
            <a:ext cx="5372100" cy="4924425"/>
          </a:xfrm>
        </p:spPr>
      </p:pic>
      <p:sp>
        <p:nvSpPr>
          <p:cNvPr id="8" name="TextBox 7">
            <a:extLst>
              <a:ext uri="{FF2B5EF4-FFF2-40B4-BE49-F238E27FC236}">
                <a16:creationId xmlns:a16="http://schemas.microsoft.com/office/drawing/2014/main" xmlns="" id="{67E51790-F72D-C444-8EAA-1016D5790098}"/>
              </a:ext>
            </a:extLst>
          </p:cNvPr>
          <p:cNvSpPr txBox="1"/>
          <p:nvPr/>
        </p:nvSpPr>
        <p:spPr>
          <a:xfrm>
            <a:off x="381000" y="6160428"/>
            <a:ext cx="7162800" cy="338554"/>
          </a:xfrm>
          <a:prstGeom prst="rect">
            <a:avLst/>
          </a:prstGeom>
          <a:solidFill>
            <a:schemeClr val="bg1"/>
          </a:solidFill>
        </p:spPr>
        <p:txBody>
          <a:bodyPr wrap="square" rtlCol="0">
            <a:spAutoFit/>
          </a:bodyPr>
          <a:lstStyle/>
          <a:p>
            <a:r>
              <a:rPr lang="en-US" sz="1600" dirty="0" err="1"/>
              <a:t>Adjary</a:t>
            </a:r>
            <a:r>
              <a:rPr lang="en-US" sz="1600" dirty="0"/>
              <a:t> et al., 2018</a:t>
            </a:r>
          </a:p>
        </p:txBody>
      </p:sp>
      <p:sp>
        <p:nvSpPr>
          <p:cNvPr id="9" name="Footer Placeholder 3">
            <a:extLst>
              <a:ext uri="{FF2B5EF4-FFF2-40B4-BE49-F238E27FC236}">
                <a16:creationId xmlns:a16="http://schemas.microsoft.com/office/drawing/2014/main" xmlns="" id="{68C913F1-10DF-FC43-A5E7-8C2209BAD408}"/>
              </a:ext>
            </a:extLst>
          </p:cNvPr>
          <p:cNvSpPr>
            <a:spLocks noGrp="1"/>
          </p:cNvSpPr>
          <p:nvPr>
            <p:ph type="ftr" sz="quarter" idx="10"/>
          </p:nvPr>
        </p:nvSpPr>
        <p:spPr>
          <a:xfrm>
            <a:off x="609600" y="0"/>
            <a:ext cx="5105400" cy="304800"/>
          </a:xfrm>
        </p:spPr>
        <p:txBody>
          <a:bodyPr/>
          <a:lstStyle/>
          <a:p>
            <a:pPr>
              <a:defRPr/>
            </a:pPr>
            <a:r>
              <a:rPr lang="en-US" altLang="en-US" b="1" dirty="0"/>
              <a:t>Background</a:t>
            </a:r>
          </a:p>
        </p:txBody>
      </p:sp>
    </p:spTree>
    <p:extLst>
      <p:ext uri="{BB962C8B-B14F-4D97-AF65-F5344CB8AC3E}">
        <p14:creationId xmlns:p14="http://schemas.microsoft.com/office/powerpoint/2010/main" xmlns="" val="335809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050440-FB4F-5347-95E4-B1998C0E062E}"/>
              </a:ext>
            </a:extLst>
          </p:cNvPr>
          <p:cNvSpPr>
            <a:spLocks noGrp="1"/>
          </p:cNvSpPr>
          <p:nvPr>
            <p:ph type="title"/>
          </p:nvPr>
        </p:nvSpPr>
        <p:spPr/>
        <p:txBody>
          <a:bodyPr/>
          <a:lstStyle/>
          <a:p>
            <a:r>
              <a:rPr lang="en-US" b="1" dirty="0"/>
              <a:t>Human Exposure to Nanomaterials</a:t>
            </a:r>
          </a:p>
        </p:txBody>
      </p:sp>
      <p:sp>
        <p:nvSpPr>
          <p:cNvPr id="3" name="Content Placeholder 2">
            <a:extLst>
              <a:ext uri="{FF2B5EF4-FFF2-40B4-BE49-F238E27FC236}">
                <a16:creationId xmlns:a16="http://schemas.microsoft.com/office/drawing/2014/main" xmlns="" id="{509A6F2D-5B3C-EF44-A3C0-4B667DB79607}"/>
              </a:ext>
            </a:extLst>
          </p:cNvPr>
          <p:cNvSpPr>
            <a:spLocks noGrp="1"/>
          </p:cNvSpPr>
          <p:nvPr>
            <p:ph idx="1"/>
          </p:nvPr>
        </p:nvSpPr>
        <p:spPr>
          <a:xfrm>
            <a:off x="609600" y="1828800"/>
            <a:ext cx="7924800" cy="4267200"/>
          </a:xfrm>
        </p:spPr>
        <p:txBody>
          <a:bodyPr/>
          <a:lstStyle/>
          <a:p>
            <a:r>
              <a:rPr lang="en-US" dirty="0"/>
              <a:t>Occupational Health Considerations</a:t>
            </a:r>
          </a:p>
          <a:p>
            <a:pPr lvl="1"/>
            <a:r>
              <a:rPr lang="en-US" dirty="0"/>
              <a:t>Nanomaterials can be explosive with low ignition energy (&lt;1mJ)</a:t>
            </a:r>
          </a:p>
          <a:p>
            <a:pPr lvl="1"/>
            <a:r>
              <a:rPr lang="en-US" dirty="0"/>
              <a:t>Nanomaterials will remain airborne</a:t>
            </a:r>
          </a:p>
          <a:p>
            <a:pPr lvl="1"/>
            <a:r>
              <a:rPr lang="en-US" dirty="0"/>
              <a:t>Nanomaterials follow airstreams and can be easily collected with properly functioning fume hoods, HEPA filters, vacuum filters</a:t>
            </a:r>
          </a:p>
          <a:p>
            <a:pPr lvl="1"/>
            <a:endParaRPr lang="en-US" dirty="0"/>
          </a:p>
          <a:p>
            <a:r>
              <a:rPr lang="en-US" dirty="0"/>
              <a:t>Public Health Considerations</a:t>
            </a:r>
          </a:p>
          <a:p>
            <a:pPr lvl="1"/>
            <a:r>
              <a:rPr lang="en-US" dirty="0"/>
              <a:t>Nanomaterials are used in numerous products that people use daily</a:t>
            </a:r>
          </a:p>
          <a:p>
            <a:pPr lvl="1"/>
            <a:r>
              <a:rPr lang="en-US" dirty="0"/>
              <a:t>Lack of exposure data </a:t>
            </a:r>
          </a:p>
          <a:p>
            <a:pPr lvl="1"/>
            <a:r>
              <a:rPr lang="en-US" dirty="0"/>
              <a:t>Lack of industrial release data for nanomaterials</a:t>
            </a:r>
          </a:p>
          <a:p>
            <a:endParaRPr lang="en-US" dirty="0"/>
          </a:p>
        </p:txBody>
      </p:sp>
      <p:sp>
        <p:nvSpPr>
          <p:cNvPr id="5" name="Date Placeholder 4">
            <a:extLst>
              <a:ext uri="{FF2B5EF4-FFF2-40B4-BE49-F238E27FC236}">
                <a16:creationId xmlns:a16="http://schemas.microsoft.com/office/drawing/2014/main" xmlns="" id="{C4B90DCD-425D-F949-AE2A-15CFAC5937B3}"/>
              </a:ext>
            </a:extLst>
          </p:cNvPr>
          <p:cNvSpPr>
            <a:spLocks noGrp="1"/>
          </p:cNvSpPr>
          <p:nvPr>
            <p:ph type="dt" sz="half" idx="11"/>
          </p:nvPr>
        </p:nvSpPr>
        <p:spPr/>
        <p:txBody>
          <a:bodyPr/>
          <a:lstStyle/>
          <a:p>
            <a:pPr>
              <a:defRPr/>
            </a:pPr>
            <a:r>
              <a:rPr lang="en-US" altLang="en-US"/>
              <a:t>2/3/08  </a:t>
            </a:r>
            <a:fld id="{FD4F354A-8A22-7D41-8A76-01BE38DF76ED}" type="slidenum">
              <a:rPr lang="en-US" altLang="en-US" smtClean="0"/>
              <a:pPr>
                <a:defRPr/>
              </a:pPr>
              <a:t>5</a:t>
            </a:fld>
            <a:endParaRPr lang="en-US" altLang="en-US" baseline="0"/>
          </a:p>
        </p:txBody>
      </p:sp>
      <p:sp>
        <p:nvSpPr>
          <p:cNvPr id="6" name="Footer Placeholder 3">
            <a:extLst>
              <a:ext uri="{FF2B5EF4-FFF2-40B4-BE49-F238E27FC236}">
                <a16:creationId xmlns:a16="http://schemas.microsoft.com/office/drawing/2014/main" xmlns="" id="{F895F6FE-D397-B14A-9B68-959DA96255AD}"/>
              </a:ext>
            </a:extLst>
          </p:cNvPr>
          <p:cNvSpPr>
            <a:spLocks noGrp="1"/>
          </p:cNvSpPr>
          <p:nvPr>
            <p:ph type="ftr" sz="quarter" idx="10"/>
          </p:nvPr>
        </p:nvSpPr>
        <p:spPr>
          <a:xfrm>
            <a:off x="609600" y="0"/>
            <a:ext cx="5105400" cy="304800"/>
          </a:xfrm>
        </p:spPr>
        <p:txBody>
          <a:bodyPr/>
          <a:lstStyle/>
          <a:p>
            <a:pPr>
              <a:defRPr/>
            </a:pPr>
            <a:r>
              <a:rPr lang="en-US" altLang="en-US" b="1" dirty="0"/>
              <a:t>Health &amp; Safety Concerns</a:t>
            </a:r>
          </a:p>
        </p:txBody>
      </p:sp>
    </p:spTree>
    <p:extLst>
      <p:ext uri="{BB962C8B-B14F-4D97-AF65-F5344CB8AC3E}">
        <p14:creationId xmlns:p14="http://schemas.microsoft.com/office/powerpoint/2010/main" xmlns="" val="1432003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1CBF2483-7A79-B548-A6E8-2FF0B1DCF200}"/>
              </a:ext>
            </a:extLst>
          </p:cNvPr>
          <p:cNvPicPr>
            <a:picLocks noGrp="1" noChangeAspect="1"/>
          </p:cNvPicPr>
          <p:nvPr>
            <p:ph idx="1"/>
          </p:nvPr>
        </p:nvPicPr>
        <p:blipFill>
          <a:blip r:embed="rId3"/>
          <a:stretch>
            <a:fillRect/>
          </a:stretch>
        </p:blipFill>
        <p:spPr>
          <a:xfrm>
            <a:off x="641444" y="381000"/>
            <a:ext cx="7861111" cy="5486400"/>
          </a:xfrm>
        </p:spPr>
      </p:pic>
      <p:sp>
        <p:nvSpPr>
          <p:cNvPr id="9" name="TextBox 8">
            <a:extLst>
              <a:ext uri="{FF2B5EF4-FFF2-40B4-BE49-F238E27FC236}">
                <a16:creationId xmlns:a16="http://schemas.microsoft.com/office/drawing/2014/main" xmlns="" id="{60320722-226F-7545-9145-D384E09C4194}"/>
              </a:ext>
            </a:extLst>
          </p:cNvPr>
          <p:cNvSpPr txBox="1"/>
          <p:nvPr/>
        </p:nvSpPr>
        <p:spPr>
          <a:xfrm>
            <a:off x="641444" y="6019800"/>
            <a:ext cx="8045356" cy="1015663"/>
          </a:xfrm>
          <a:prstGeom prst="rect">
            <a:avLst/>
          </a:prstGeom>
          <a:solidFill>
            <a:schemeClr val="bg1"/>
          </a:solidFill>
        </p:spPr>
        <p:txBody>
          <a:bodyPr wrap="square" rtlCol="0">
            <a:spAutoFit/>
          </a:bodyPr>
          <a:lstStyle/>
          <a:p>
            <a:pPr algn="r"/>
            <a:endParaRPr lang="en-US" sz="1800" dirty="0"/>
          </a:p>
          <a:p>
            <a:pPr algn="r"/>
            <a:r>
              <a:rPr lang="en-US" sz="1800" dirty="0"/>
              <a:t>Gupta &amp; </a:t>
            </a:r>
            <a:r>
              <a:rPr lang="en-US" sz="1800" dirty="0" err="1"/>
              <a:t>Xie</a:t>
            </a:r>
            <a:r>
              <a:rPr lang="en-US" sz="1800" dirty="0"/>
              <a:t>, 2018</a:t>
            </a:r>
          </a:p>
          <a:p>
            <a:pPr algn="r"/>
            <a:endParaRPr lang="en-US" dirty="0"/>
          </a:p>
        </p:txBody>
      </p:sp>
      <p:sp>
        <p:nvSpPr>
          <p:cNvPr id="4" name="Footer Placeholder 3">
            <a:extLst>
              <a:ext uri="{FF2B5EF4-FFF2-40B4-BE49-F238E27FC236}">
                <a16:creationId xmlns:a16="http://schemas.microsoft.com/office/drawing/2014/main" xmlns="" id="{037CF6A9-755E-CC43-9176-7335C5C87EC8}"/>
              </a:ext>
            </a:extLst>
          </p:cNvPr>
          <p:cNvSpPr>
            <a:spLocks noGrp="1"/>
          </p:cNvSpPr>
          <p:nvPr>
            <p:ph type="ftr" sz="quarter" idx="10"/>
          </p:nvPr>
        </p:nvSpPr>
        <p:spPr>
          <a:xfrm>
            <a:off x="609600" y="0"/>
            <a:ext cx="5105400" cy="304800"/>
          </a:xfrm>
        </p:spPr>
        <p:txBody>
          <a:bodyPr/>
          <a:lstStyle/>
          <a:p>
            <a:pPr>
              <a:defRPr/>
            </a:pPr>
            <a:r>
              <a:rPr lang="en-US" altLang="en-US" b="1" dirty="0"/>
              <a:t>Health &amp; Safety Concerns</a:t>
            </a:r>
          </a:p>
        </p:txBody>
      </p:sp>
    </p:spTree>
    <p:extLst>
      <p:ext uri="{BB962C8B-B14F-4D97-AF65-F5344CB8AC3E}">
        <p14:creationId xmlns:p14="http://schemas.microsoft.com/office/powerpoint/2010/main" xmlns="" val="70710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775176-8E3C-FF48-9464-14E65F995C6C}"/>
              </a:ext>
            </a:extLst>
          </p:cNvPr>
          <p:cNvSpPr>
            <a:spLocks noGrp="1"/>
          </p:cNvSpPr>
          <p:nvPr>
            <p:ph type="title"/>
          </p:nvPr>
        </p:nvSpPr>
        <p:spPr/>
        <p:txBody>
          <a:bodyPr/>
          <a:lstStyle/>
          <a:p>
            <a:r>
              <a:rPr lang="en-US" b="1" dirty="0"/>
              <a:t>Toxicity Concerns due to Nanomaterial Properties</a:t>
            </a:r>
          </a:p>
        </p:txBody>
      </p:sp>
      <p:sp>
        <p:nvSpPr>
          <p:cNvPr id="3" name="Content Placeholder 2">
            <a:extLst>
              <a:ext uri="{FF2B5EF4-FFF2-40B4-BE49-F238E27FC236}">
                <a16:creationId xmlns:a16="http://schemas.microsoft.com/office/drawing/2014/main" xmlns="" id="{A9D760B5-655C-324D-A471-455FD138E1D6}"/>
              </a:ext>
            </a:extLst>
          </p:cNvPr>
          <p:cNvSpPr>
            <a:spLocks noGrp="1"/>
          </p:cNvSpPr>
          <p:nvPr>
            <p:ph idx="1"/>
          </p:nvPr>
        </p:nvSpPr>
        <p:spPr/>
        <p:txBody>
          <a:bodyPr/>
          <a:lstStyle/>
          <a:p>
            <a:r>
              <a:rPr lang="en-US" dirty="0"/>
              <a:t>Small size = Easily cross cell membranes to disrupt subcellular processes</a:t>
            </a:r>
          </a:p>
          <a:p>
            <a:endParaRPr lang="en-US" dirty="0"/>
          </a:p>
          <a:p>
            <a:r>
              <a:rPr lang="en-US" dirty="0"/>
              <a:t>Higher chemical reactivity = Increased production of  reactive oxygen species</a:t>
            </a:r>
          </a:p>
          <a:p>
            <a:endParaRPr lang="en-US" dirty="0"/>
          </a:p>
          <a:p>
            <a:r>
              <a:rPr lang="en-US" dirty="0"/>
              <a:t>Surface coatings = Easy distribution throughout systemic circulation, reaching multiple target organs including the brain</a:t>
            </a:r>
          </a:p>
        </p:txBody>
      </p:sp>
      <p:sp>
        <p:nvSpPr>
          <p:cNvPr id="4" name="Footer Placeholder 3">
            <a:extLst>
              <a:ext uri="{FF2B5EF4-FFF2-40B4-BE49-F238E27FC236}">
                <a16:creationId xmlns:a16="http://schemas.microsoft.com/office/drawing/2014/main" xmlns="" id="{FD4B5138-E523-2843-A168-58DEF32543F9}"/>
              </a:ext>
            </a:extLst>
          </p:cNvPr>
          <p:cNvSpPr>
            <a:spLocks noGrp="1"/>
          </p:cNvSpPr>
          <p:nvPr>
            <p:ph type="ftr" sz="quarter" idx="10"/>
          </p:nvPr>
        </p:nvSpPr>
        <p:spPr/>
        <p:txBody>
          <a:bodyPr/>
          <a:lstStyle/>
          <a:p>
            <a:pPr>
              <a:defRPr/>
            </a:pPr>
            <a:r>
              <a:rPr lang="en-US" altLang="en-US" b="1" dirty="0"/>
              <a:t>Health &amp; Safety Concerns</a:t>
            </a:r>
          </a:p>
        </p:txBody>
      </p:sp>
    </p:spTree>
    <p:extLst>
      <p:ext uri="{BB962C8B-B14F-4D97-AF65-F5344CB8AC3E}">
        <p14:creationId xmlns:p14="http://schemas.microsoft.com/office/powerpoint/2010/main" xmlns="" val="3438215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xmlns="" id="{71AB58AE-1B9F-6647-8D05-2CF0C7A60983}"/>
              </a:ext>
            </a:extLst>
          </p:cNvPr>
          <p:cNvPicPr>
            <a:picLocks noGrp="1" noChangeAspect="1"/>
          </p:cNvPicPr>
          <p:nvPr>
            <p:ph idx="1"/>
          </p:nvPr>
        </p:nvPicPr>
        <p:blipFill>
          <a:blip r:embed="rId3"/>
          <a:stretch>
            <a:fillRect/>
          </a:stretch>
        </p:blipFill>
        <p:spPr>
          <a:xfrm>
            <a:off x="12192" y="1099511"/>
            <a:ext cx="8893165" cy="5576316"/>
          </a:xfrm>
        </p:spPr>
      </p:pic>
      <p:sp>
        <p:nvSpPr>
          <p:cNvPr id="6" name="Footer Placeholder 3">
            <a:extLst>
              <a:ext uri="{FF2B5EF4-FFF2-40B4-BE49-F238E27FC236}">
                <a16:creationId xmlns:a16="http://schemas.microsoft.com/office/drawing/2014/main" xmlns="" id="{AAB5CD47-7165-2A48-8746-5465964ED1BE}"/>
              </a:ext>
            </a:extLst>
          </p:cNvPr>
          <p:cNvSpPr>
            <a:spLocks noGrp="1"/>
          </p:cNvSpPr>
          <p:nvPr>
            <p:ph type="ftr" sz="quarter" idx="10"/>
          </p:nvPr>
        </p:nvSpPr>
        <p:spPr>
          <a:xfrm>
            <a:off x="609600" y="0"/>
            <a:ext cx="5105400" cy="304800"/>
          </a:xfrm>
        </p:spPr>
        <p:txBody>
          <a:bodyPr/>
          <a:lstStyle/>
          <a:p>
            <a:pPr>
              <a:defRPr/>
            </a:pPr>
            <a:r>
              <a:rPr lang="en-US" altLang="en-US" b="1" dirty="0"/>
              <a:t>Health &amp; Safety Concerns</a:t>
            </a:r>
          </a:p>
        </p:txBody>
      </p:sp>
      <p:sp>
        <p:nvSpPr>
          <p:cNvPr id="9" name="TextBox 8">
            <a:extLst>
              <a:ext uri="{FF2B5EF4-FFF2-40B4-BE49-F238E27FC236}">
                <a16:creationId xmlns:a16="http://schemas.microsoft.com/office/drawing/2014/main" xmlns="" id="{FE22C84A-2A30-284C-885E-08A0FA57F3BF}"/>
              </a:ext>
            </a:extLst>
          </p:cNvPr>
          <p:cNvSpPr txBox="1"/>
          <p:nvPr/>
        </p:nvSpPr>
        <p:spPr>
          <a:xfrm>
            <a:off x="689811" y="6494358"/>
            <a:ext cx="8382000" cy="338554"/>
          </a:xfrm>
          <a:prstGeom prst="rect">
            <a:avLst/>
          </a:prstGeom>
          <a:solidFill>
            <a:schemeClr val="bg1"/>
          </a:solidFill>
        </p:spPr>
        <p:txBody>
          <a:bodyPr wrap="square" rtlCol="0">
            <a:spAutoFit/>
          </a:bodyPr>
          <a:lstStyle/>
          <a:p>
            <a:pPr algn="r"/>
            <a:r>
              <a:rPr lang="en-US" sz="1600" dirty="0"/>
              <a:t>Kumar, Sharma, &amp; Maitra, 2017</a:t>
            </a:r>
          </a:p>
        </p:txBody>
      </p:sp>
      <p:sp>
        <p:nvSpPr>
          <p:cNvPr id="10" name="Title 1">
            <a:extLst>
              <a:ext uri="{FF2B5EF4-FFF2-40B4-BE49-F238E27FC236}">
                <a16:creationId xmlns:a16="http://schemas.microsoft.com/office/drawing/2014/main" xmlns="" id="{6BA816E3-22ED-FA44-8E36-A01E5D4D601C}"/>
              </a:ext>
            </a:extLst>
          </p:cNvPr>
          <p:cNvSpPr>
            <a:spLocks noGrp="1"/>
          </p:cNvSpPr>
          <p:nvPr>
            <p:ph type="title"/>
          </p:nvPr>
        </p:nvSpPr>
        <p:spPr>
          <a:xfrm>
            <a:off x="627888" y="413711"/>
            <a:ext cx="7924800" cy="685800"/>
          </a:xfrm>
        </p:spPr>
        <p:txBody>
          <a:bodyPr/>
          <a:lstStyle/>
          <a:p>
            <a:r>
              <a:rPr lang="en-US" b="1" dirty="0"/>
              <a:t>Review of In Vitro and In Vivo Toxicity Studies</a:t>
            </a:r>
          </a:p>
        </p:txBody>
      </p:sp>
    </p:spTree>
    <p:extLst>
      <p:ext uri="{BB962C8B-B14F-4D97-AF65-F5344CB8AC3E}">
        <p14:creationId xmlns:p14="http://schemas.microsoft.com/office/powerpoint/2010/main" xmlns="" val="2805870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5F5AAE-6840-194C-86FF-4371B8B75EA4}"/>
              </a:ext>
            </a:extLst>
          </p:cNvPr>
          <p:cNvSpPr>
            <a:spLocks noGrp="1"/>
          </p:cNvSpPr>
          <p:nvPr>
            <p:ph type="title"/>
          </p:nvPr>
        </p:nvSpPr>
        <p:spPr/>
        <p:txBody>
          <a:bodyPr/>
          <a:lstStyle/>
          <a:p>
            <a:r>
              <a:rPr lang="en-US" dirty="0"/>
              <a:t>Comparing Toxicity of Nanomaterials</a:t>
            </a:r>
            <a:r>
              <a:rPr lang="en-US" sz="4400" dirty="0">
                <a:solidFill>
                  <a:srgbClr val="FF0000"/>
                </a:solidFill>
              </a:rPr>
              <a:t>*</a:t>
            </a:r>
          </a:p>
        </p:txBody>
      </p:sp>
      <p:sp>
        <p:nvSpPr>
          <p:cNvPr id="10" name="Right Triangle 9">
            <a:extLst>
              <a:ext uri="{FF2B5EF4-FFF2-40B4-BE49-F238E27FC236}">
                <a16:creationId xmlns:a16="http://schemas.microsoft.com/office/drawing/2014/main" xmlns="" id="{7F7D46FC-6E23-B749-8485-D2BF2F30B33C}"/>
              </a:ext>
            </a:extLst>
          </p:cNvPr>
          <p:cNvSpPr/>
          <p:nvPr/>
        </p:nvSpPr>
        <p:spPr bwMode="auto">
          <a:xfrm flipH="1">
            <a:off x="609600" y="4012081"/>
            <a:ext cx="7924800" cy="1570886"/>
          </a:xfrm>
          <a:prstGeom prst="rtTriangle">
            <a:avLst/>
          </a:prstGeom>
          <a:gradFill flip="none" rotWithShape="1">
            <a:gsLst>
              <a:gs pos="0">
                <a:srgbClr val="00B050"/>
              </a:gs>
              <a:gs pos="74000">
                <a:srgbClr val="FFFF00"/>
              </a:gs>
              <a:gs pos="85000">
                <a:srgbClr val="FFC000"/>
              </a:gs>
              <a:gs pos="100000">
                <a:srgbClr val="FF0000"/>
              </a:gs>
            </a:gsLst>
            <a:lin ang="108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Osaka" charset="0"/>
            </a:endParaRPr>
          </a:p>
        </p:txBody>
      </p:sp>
      <p:sp>
        <p:nvSpPr>
          <p:cNvPr id="11" name="TextBox 10">
            <a:extLst>
              <a:ext uri="{FF2B5EF4-FFF2-40B4-BE49-F238E27FC236}">
                <a16:creationId xmlns:a16="http://schemas.microsoft.com/office/drawing/2014/main" xmlns="" id="{8DD88DA0-B97A-0048-AA76-9AF87941EFAC}"/>
              </a:ext>
            </a:extLst>
          </p:cNvPr>
          <p:cNvSpPr txBox="1"/>
          <p:nvPr/>
        </p:nvSpPr>
        <p:spPr>
          <a:xfrm>
            <a:off x="426720" y="3471208"/>
            <a:ext cx="1981200" cy="1938992"/>
          </a:xfrm>
          <a:prstGeom prst="rect">
            <a:avLst/>
          </a:prstGeom>
          <a:noFill/>
        </p:spPr>
        <p:txBody>
          <a:bodyPr wrap="square" rtlCol="0">
            <a:spAutoFit/>
          </a:bodyPr>
          <a:lstStyle/>
          <a:p>
            <a:pPr algn="r"/>
            <a:r>
              <a:rPr lang="en-US" dirty="0"/>
              <a:t>Silver</a:t>
            </a:r>
          </a:p>
          <a:p>
            <a:r>
              <a:rPr lang="en-US" dirty="0"/>
              <a:t>Gold</a:t>
            </a:r>
          </a:p>
          <a:p>
            <a:r>
              <a:rPr lang="en-US" dirty="0"/>
              <a:t>Polymeric materials</a:t>
            </a:r>
          </a:p>
          <a:p>
            <a:pPr algn="r"/>
            <a:endParaRPr lang="en-US" dirty="0"/>
          </a:p>
        </p:txBody>
      </p:sp>
      <p:sp>
        <p:nvSpPr>
          <p:cNvPr id="12" name="TextBox 11">
            <a:extLst>
              <a:ext uri="{FF2B5EF4-FFF2-40B4-BE49-F238E27FC236}">
                <a16:creationId xmlns:a16="http://schemas.microsoft.com/office/drawing/2014/main" xmlns="" id="{38CDE644-368A-A444-B755-054ABCCA4C94}"/>
              </a:ext>
            </a:extLst>
          </p:cNvPr>
          <p:cNvSpPr txBox="1"/>
          <p:nvPr/>
        </p:nvSpPr>
        <p:spPr>
          <a:xfrm>
            <a:off x="6477000" y="1905000"/>
            <a:ext cx="2264664" cy="1200329"/>
          </a:xfrm>
          <a:prstGeom prst="rect">
            <a:avLst/>
          </a:prstGeom>
          <a:noFill/>
        </p:spPr>
        <p:txBody>
          <a:bodyPr wrap="square" rtlCol="0">
            <a:spAutoFit/>
          </a:bodyPr>
          <a:lstStyle/>
          <a:p>
            <a:pPr algn="r"/>
            <a:r>
              <a:rPr lang="en-US" dirty="0"/>
              <a:t>Cadmium</a:t>
            </a:r>
          </a:p>
          <a:p>
            <a:pPr algn="r"/>
            <a:r>
              <a:rPr lang="en-US" dirty="0"/>
              <a:t>Copper Oxide </a:t>
            </a:r>
          </a:p>
          <a:p>
            <a:r>
              <a:rPr lang="en-US" dirty="0"/>
              <a:t>Zinc Oxide</a:t>
            </a:r>
          </a:p>
        </p:txBody>
      </p:sp>
      <p:sp>
        <p:nvSpPr>
          <p:cNvPr id="13" name="TextBox 12">
            <a:extLst>
              <a:ext uri="{FF2B5EF4-FFF2-40B4-BE49-F238E27FC236}">
                <a16:creationId xmlns:a16="http://schemas.microsoft.com/office/drawing/2014/main" xmlns="" id="{758E9442-D5D1-2F44-82D3-7524D0E00404}"/>
              </a:ext>
            </a:extLst>
          </p:cNvPr>
          <p:cNvSpPr txBox="1"/>
          <p:nvPr/>
        </p:nvSpPr>
        <p:spPr>
          <a:xfrm>
            <a:off x="2743200" y="2316001"/>
            <a:ext cx="3352800" cy="2677656"/>
          </a:xfrm>
          <a:prstGeom prst="rect">
            <a:avLst/>
          </a:prstGeom>
          <a:noFill/>
        </p:spPr>
        <p:txBody>
          <a:bodyPr wrap="square" rtlCol="0">
            <a:spAutoFit/>
          </a:bodyPr>
          <a:lstStyle/>
          <a:p>
            <a:pPr algn="r"/>
            <a:r>
              <a:rPr lang="en-US" dirty="0"/>
              <a:t>Iron oxide</a:t>
            </a:r>
          </a:p>
          <a:p>
            <a:pPr algn="r"/>
            <a:r>
              <a:rPr lang="en-US" dirty="0"/>
              <a:t>CNTs</a:t>
            </a:r>
          </a:p>
          <a:p>
            <a:r>
              <a:rPr lang="en-US" dirty="0"/>
              <a:t>Molybdenum disulfide</a:t>
            </a:r>
          </a:p>
          <a:p>
            <a:r>
              <a:rPr lang="en-US" dirty="0"/>
              <a:t>Titanium oxide</a:t>
            </a:r>
          </a:p>
          <a:p>
            <a:r>
              <a:rPr lang="en-US" dirty="0"/>
              <a:t>Aluminum</a:t>
            </a:r>
          </a:p>
          <a:p>
            <a:r>
              <a:rPr lang="en-US" dirty="0"/>
              <a:t>Silica</a:t>
            </a:r>
          </a:p>
          <a:p>
            <a:endParaRPr lang="en-US" dirty="0"/>
          </a:p>
        </p:txBody>
      </p:sp>
      <p:sp>
        <p:nvSpPr>
          <p:cNvPr id="15" name="Footer Placeholder 3">
            <a:extLst>
              <a:ext uri="{FF2B5EF4-FFF2-40B4-BE49-F238E27FC236}">
                <a16:creationId xmlns:a16="http://schemas.microsoft.com/office/drawing/2014/main" xmlns="" id="{1FC6882F-82F0-5A45-A728-6FF697139749}"/>
              </a:ext>
            </a:extLst>
          </p:cNvPr>
          <p:cNvSpPr>
            <a:spLocks noGrp="1"/>
          </p:cNvSpPr>
          <p:nvPr>
            <p:ph type="ftr" sz="quarter" idx="10"/>
          </p:nvPr>
        </p:nvSpPr>
        <p:spPr>
          <a:xfrm>
            <a:off x="609600" y="0"/>
            <a:ext cx="5105400" cy="304800"/>
          </a:xfrm>
        </p:spPr>
        <p:txBody>
          <a:bodyPr/>
          <a:lstStyle/>
          <a:p>
            <a:pPr>
              <a:defRPr/>
            </a:pPr>
            <a:r>
              <a:rPr lang="en-US" altLang="en-US" b="1" dirty="0"/>
              <a:t>Health &amp; Safety Concerns</a:t>
            </a:r>
          </a:p>
        </p:txBody>
      </p:sp>
    </p:spTree>
    <p:extLst>
      <p:ext uri="{BB962C8B-B14F-4D97-AF65-F5344CB8AC3E}">
        <p14:creationId xmlns:p14="http://schemas.microsoft.com/office/powerpoint/2010/main" xmlns="" val="85583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DB1008-A5AE-E045-81A9-3A66987C91F8}"/>
              </a:ext>
            </a:extLst>
          </p:cNvPr>
          <p:cNvSpPr>
            <a:spLocks noGrp="1"/>
          </p:cNvSpPr>
          <p:nvPr>
            <p:ph type="title"/>
          </p:nvPr>
        </p:nvSpPr>
        <p:spPr>
          <a:xfrm>
            <a:off x="609600" y="762000"/>
            <a:ext cx="7924800" cy="838200"/>
          </a:xfrm>
        </p:spPr>
        <p:txBody>
          <a:bodyPr/>
          <a:lstStyle/>
          <a:p>
            <a:r>
              <a:rPr lang="en-US" b="1" dirty="0"/>
              <a:t>Massachusetts Efforts to Collect Information About Nanomaterial Users and Manufacturers</a:t>
            </a:r>
          </a:p>
        </p:txBody>
      </p:sp>
      <p:sp>
        <p:nvSpPr>
          <p:cNvPr id="3" name="Content Placeholder 2">
            <a:extLst>
              <a:ext uri="{FF2B5EF4-FFF2-40B4-BE49-F238E27FC236}">
                <a16:creationId xmlns:a16="http://schemas.microsoft.com/office/drawing/2014/main" xmlns="" id="{F539052A-B3D8-A54A-958F-1BC35C9527AC}"/>
              </a:ext>
            </a:extLst>
          </p:cNvPr>
          <p:cNvSpPr>
            <a:spLocks noGrp="1"/>
          </p:cNvSpPr>
          <p:nvPr>
            <p:ph idx="1"/>
          </p:nvPr>
        </p:nvSpPr>
        <p:spPr>
          <a:xfrm>
            <a:off x="609600" y="2057400"/>
            <a:ext cx="7924800" cy="3886200"/>
          </a:xfrm>
        </p:spPr>
        <p:txBody>
          <a:bodyPr/>
          <a:lstStyle/>
          <a:p>
            <a:pPr marL="457200" indent="-457200">
              <a:buFont typeface="+mj-lt"/>
              <a:buAutoNum type="arabicPeriod"/>
            </a:pPr>
            <a:r>
              <a:rPr lang="en-US" dirty="0"/>
              <a:t>Cambridge Public Health Dept. Survey</a:t>
            </a:r>
          </a:p>
          <a:p>
            <a:pPr marL="457200" indent="-457200">
              <a:buFont typeface="+mj-lt"/>
              <a:buAutoNum type="arabicPeriod"/>
            </a:pPr>
            <a:endParaRPr lang="en-US" dirty="0"/>
          </a:p>
          <a:p>
            <a:pPr marL="457200" indent="-457200">
              <a:buFont typeface="+mj-lt"/>
              <a:buAutoNum type="arabicPeriod"/>
            </a:pPr>
            <a:r>
              <a:rPr lang="en-US" dirty="0"/>
              <a:t>Office of Technical Assistance &amp; Technology Survey </a:t>
            </a:r>
          </a:p>
          <a:p>
            <a:pPr marL="457200" indent="-457200">
              <a:buFont typeface="+mj-lt"/>
              <a:buAutoNum type="arabicPeriod"/>
            </a:pPr>
            <a:endParaRPr lang="en-US" dirty="0"/>
          </a:p>
          <a:p>
            <a:pPr marL="457200" indent="-457200">
              <a:buFont typeface="+mj-lt"/>
              <a:buAutoNum type="arabicPeriod"/>
            </a:pPr>
            <a:r>
              <a:rPr lang="en-US" dirty="0"/>
              <a:t>Toxic Substances Control Act Section 8a Reporting</a:t>
            </a:r>
          </a:p>
          <a:p>
            <a:pPr marL="457200" indent="-457200">
              <a:buFont typeface="+mj-lt"/>
              <a:buAutoNum type="arabicPeriod"/>
            </a:pPr>
            <a:endParaRPr lang="en-US" dirty="0"/>
          </a:p>
          <a:p>
            <a:pPr marL="457200" indent="-457200">
              <a:buFont typeface="+mj-lt"/>
              <a:buAutoNum type="arabicPeriod"/>
            </a:pPr>
            <a:r>
              <a:rPr lang="en-US" dirty="0"/>
              <a:t>Registered Nanomaterials Companies in MA</a:t>
            </a:r>
          </a:p>
          <a:p>
            <a:pPr marL="0" indent="0">
              <a:buNone/>
            </a:pPr>
            <a:endParaRPr lang="en-US" dirty="0"/>
          </a:p>
        </p:txBody>
      </p:sp>
      <p:sp>
        <p:nvSpPr>
          <p:cNvPr id="6" name="Footer Placeholder 3">
            <a:extLst>
              <a:ext uri="{FF2B5EF4-FFF2-40B4-BE49-F238E27FC236}">
                <a16:creationId xmlns:a16="http://schemas.microsoft.com/office/drawing/2014/main" xmlns="" id="{34647E0B-B578-1F41-9A9E-81E5600EF762}"/>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1458633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8E8BA-BBE6-4346-BA2F-EA0041C0F722}"/>
              </a:ext>
            </a:extLst>
          </p:cNvPr>
          <p:cNvSpPr>
            <a:spLocks noGrp="1"/>
          </p:cNvSpPr>
          <p:nvPr>
            <p:ph type="title"/>
          </p:nvPr>
        </p:nvSpPr>
        <p:spPr/>
        <p:txBody>
          <a:bodyPr/>
          <a:lstStyle/>
          <a:p>
            <a:r>
              <a:rPr lang="en-US" b="1" dirty="0"/>
              <a:t>1. Cambridge Public Health Dept. Survey</a:t>
            </a:r>
          </a:p>
        </p:txBody>
      </p:sp>
      <p:sp>
        <p:nvSpPr>
          <p:cNvPr id="3" name="Content Placeholder 2">
            <a:extLst>
              <a:ext uri="{FF2B5EF4-FFF2-40B4-BE49-F238E27FC236}">
                <a16:creationId xmlns:a16="http://schemas.microsoft.com/office/drawing/2014/main" xmlns="" id="{FA65E622-1B7A-BB47-8821-197DFF7B6196}"/>
              </a:ext>
            </a:extLst>
          </p:cNvPr>
          <p:cNvSpPr>
            <a:spLocks noGrp="1"/>
          </p:cNvSpPr>
          <p:nvPr>
            <p:ph idx="1"/>
          </p:nvPr>
        </p:nvSpPr>
        <p:spPr/>
        <p:txBody>
          <a:bodyPr/>
          <a:lstStyle/>
          <a:p>
            <a:r>
              <a:rPr lang="en-US" dirty="0"/>
              <a:t>Sent to 24 companies and universities in Cambridge in 2007</a:t>
            </a:r>
          </a:p>
          <a:p>
            <a:endParaRPr lang="en-US" dirty="0"/>
          </a:p>
          <a:p>
            <a:r>
              <a:rPr lang="en-US" dirty="0"/>
              <a:t>Received 8 responses</a:t>
            </a:r>
          </a:p>
          <a:p>
            <a:endParaRPr lang="en-US" dirty="0"/>
          </a:p>
          <a:p>
            <a:r>
              <a:rPr lang="en-US" dirty="0"/>
              <a:t>Identified 3 organizations that manufacture, handle, or process engineered nanoscale materials</a:t>
            </a:r>
          </a:p>
        </p:txBody>
      </p:sp>
      <p:sp>
        <p:nvSpPr>
          <p:cNvPr id="6" name="Footer Placeholder 3">
            <a:extLst>
              <a:ext uri="{FF2B5EF4-FFF2-40B4-BE49-F238E27FC236}">
                <a16:creationId xmlns:a16="http://schemas.microsoft.com/office/drawing/2014/main" xmlns="" id="{0C8FBE22-831F-E642-ADBC-B4D5996F1AD5}"/>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2013740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E8970C-0BF0-DD48-B0AC-68F878985941}"/>
              </a:ext>
            </a:extLst>
          </p:cNvPr>
          <p:cNvSpPr>
            <a:spLocks noGrp="1"/>
          </p:cNvSpPr>
          <p:nvPr>
            <p:ph type="title"/>
          </p:nvPr>
        </p:nvSpPr>
        <p:spPr/>
        <p:txBody>
          <a:bodyPr/>
          <a:lstStyle/>
          <a:p>
            <a:r>
              <a:rPr lang="en-US" b="1" dirty="0"/>
              <a:t>1. Cambridge Public Health Dept. Survey Responses: Nanomaterials Used</a:t>
            </a:r>
          </a:p>
        </p:txBody>
      </p:sp>
      <p:sp>
        <p:nvSpPr>
          <p:cNvPr id="3" name="Content Placeholder 2">
            <a:extLst>
              <a:ext uri="{FF2B5EF4-FFF2-40B4-BE49-F238E27FC236}">
                <a16:creationId xmlns:a16="http://schemas.microsoft.com/office/drawing/2014/main" xmlns="" id="{6E8379A9-F77C-1342-8037-18814BD84880}"/>
              </a:ext>
            </a:extLst>
          </p:cNvPr>
          <p:cNvSpPr>
            <a:spLocks noGrp="1"/>
          </p:cNvSpPr>
          <p:nvPr>
            <p:ph idx="1"/>
          </p:nvPr>
        </p:nvSpPr>
        <p:spPr>
          <a:xfrm>
            <a:off x="618744" y="1752600"/>
            <a:ext cx="7924800" cy="4343400"/>
          </a:xfrm>
        </p:spPr>
        <p:txBody>
          <a:bodyPr/>
          <a:lstStyle/>
          <a:p>
            <a:r>
              <a:rPr lang="en-US" sz="2000" dirty="0"/>
              <a:t>Multiwalled carbon nanotubes </a:t>
            </a:r>
          </a:p>
          <a:p>
            <a:r>
              <a:rPr lang="en-US" sz="2000" dirty="0"/>
              <a:t>Colloidal solutions of gold, silver, silica, silver iodide</a:t>
            </a:r>
          </a:p>
          <a:p>
            <a:r>
              <a:rPr lang="en-US" sz="2000" dirty="0"/>
              <a:t>Cadmium selenium, silica, silver iodide quantum dots</a:t>
            </a:r>
          </a:p>
          <a:p>
            <a:r>
              <a:rPr lang="en-US" sz="2000" dirty="0"/>
              <a:t>Polystyrene particles</a:t>
            </a:r>
          </a:p>
          <a:p>
            <a:r>
              <a:rPr lang="en-US" sz="2000" dirty="0"/>
              <a:t>Silicon solutions and powder</a:t>
            </a:r>
          </a:p>
          <a:p>
            <a:r>
              <a:rPr lang="en-US" sz="2000" dirty="0"/>
              <a:t>Gold and silver salts</a:t>
            </a:r>
          </a:p>
          <a:p>
            <a:r>
              <a:rPr lang="en-US" sz="2000" dirty="0"/>
              <a:t>Organo-copper and manganese compounds</a:t>
            </a:r>
          </a:p>
          <a:p>
            <a:r>
              <a:rPr lang="en-US" sz="2000" dirty="0"/>
              <a:t>Carbon nanotubes from silicon, methane, argon</a:t>
            </a:r>
          </a:p>
          <a:p>
            <a:r>
              <a:rPr lang="en-US" sz="2000" dirty="0"/>
              <a:t>Nanoparticles from </a:t>
            </a:r>
            <a:r>
              <a:rPr lang="en-US" sz="2000" dirty="0" err="1"/>
              <a:t>polyacetic</a:t>
            </a:r>
            <a:r>
              <a:rPr lang="en-US" sz="2000" dirty="0"/>
              <a:t> </a:t>
            </a:r>
            <a:r>
              <a:rPr lang="en-US" sz="2000" dirty="0" err="1"/>
              <a:t>gylocolic</a:t>
            </a:r>
            <a:r>
              <a:rPr lang="en-US" sz="2000" dirty="0"/>
              <a:t> acid and polyvinyl alcohol </a:t>
            </a:r>
          </a:p>
          <a:p>
            <a:r>
              <a:rPr lang="en-US" sz="2000" dirty="0"/>
              <a:t>Diamond particles</a:t>
            </a:r>
          </a:p>
          <a:p>
            <a:r>
              <a:rPr lang="en-US" sz="2000" dirty="0"/>
              <a:t>Titanium oxide, </a:t>
            </a:r>
            <a:r>
              <a:rPr lang="en-US" sz="2000" dirty="0" err="1"/>
              <a:t>polymethlyl</a:t>
            </a:r>
            <a:r>
              <a:rPr lang="en-US" sz="2000" dirty="0"/>
              <a:t> methacrylate, polystyrene</a:t>
            </a:r>
          </a:p>
        </p:txBody>
      </p:sp>
      <p:sp>
        <p:nvSpPr>
          <p:cNvPr id="6" name="Footer Placeholder 3">
            <a:extLst>
              <a:ext uri="{FF2B5EF4-FFF2-40B4-BE49-F238E27FC236}">
                <a16:creationId xmlns:a16="http://schemas.microsoft.com/office/drawing/2014/main" xmlns="" id="{7C3040BC-7DEF-0E40-9553-63F97EE2F101}"/>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1653529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53102-8039-264D-8980-9F6D06C8C192}"/>
              </a:ext>
            </a:extLst>
          </p:cNvPr>
          <p:cNvSpPr>
            <a:spLocks noGrp="1"/>
          </p:cNvSpPr>
          <p:nvPr>
            <p:ph type="title"/>
          </p:nvPr>
        </p:nvSpPr>
        <p:spPr/>
        <p:txBody>
          <a:bodyPr/>
          <a:lstStyle/>
          <a:p>
            <a:r>
              <a:rPr lang="en-US" b="1" dirty="0"/>
              <a:t>1. Cambridge Public Health Dept. Survey Responses: Health and Safety Information</a:t>
            </a:r>
          </a:p>
        </p:txBody>
      </p:sp>
      <p:sp>
        <p:nvSpPr>
          <p:cNvPr id="3" name="Content Placeholder 2">
            <a:extLst>
              <a:ext uri="{FF2B5EF4-FFF2-40B4-BE49-F238E27FC236}">
                <a16:creationId xmlns:a16="http://schemas.microsoft.com/office/drawing/2014/main" xmlns="" id="{5F07B220-91E7-D046-9680-F15BC0BAD037}"/>
              </a:ext>
            </a:extLst>
          </p:cNvPr>
          <p:cNvSpPr>
            <a:spLocks noGrp="1"/>
          </p:cNvSpPr>
          <p:nvPr>
            <p:ph idx="1"/>
          </p:nvPr>
        </p:nvSpPr>
        <p:spPr/>
        <p:txBody>
          <a:bodyPr/>
          <a:lstStyle/>
          <a:p>
            <a:r>
              <a:rPr lang="en-US" dirty="0"/>
              <a:t>Consistent use of gloves and fume hoods to minimize occupational exposure</a:t>
            </a:r>
          </a:p>
          <a:p>
            <a:endParaRPr lang="en-US" dirty="0"/>
          </a:p>
          <a:p>
            <a:r>
              <a:rPr lang="en-US" dirty="0"/>
              <a:t>Inconsistent </a:t>
            </a:r>
            <a:r>
              <a:rPr lang="en-US" dirty="0" err="1"/>
              <a:t>nano</a:t>
            </a:r>
            <a:r>
              <a:rPr lang="en-US" dirty="0"/>
              <a:t>-specific precautionary measures</a:t>
            </a:r>
          </a:p>
          <a:p>
            <a:endParaRPr lang="en-US" dirty="0"/>
          </a:p>
          <a:p>
            <a:r>
              <a:rPr lang="en-US" dirty="0"/>
              <a:t>Inconsistent exposure monitoring and health surveillance</a:t>
            </a:r>
          </a:p>
          <a:p>
            <a:pPr lvl="1"/>
            <a:endParaRPr lang="en-US" dirty="0"/>
          </a:p>
        </p:txBody>
      </p:sp>
      <p:sp>
        <p:nvSpPr>
          <p:cNvPr id="6" name="Footer Placeholder 3">
            <a:extLst>
              <a:ext uri="{FF2B5EF4-FFF2-40B4-BE49-F238E27FC236}">
                <a16:creationId xmlns:a16="http://schemas.microsoft.com/office/drawing/2014/main" xmlns="" id="{A7265A0E-8AC5-6240-9F57-E18ACD050D0F}"/>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542169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4A2CCB-B682-F04C-B39F-037198DEF375}"/>
              </a:ext>
            </a:extLst>
          </p:cNvPr>
          <p:cNvSpPr>
            <a:spLocks noGrp="1"/>
          </p:cNvSpPr>
          <p:nvPr>
            <p:ph type="title"/>
          </p:nvPr>
        </p:nvSpPr>
        <p:spPr>
          <a:xfrm>
            <a:off x="609600" y="762000"/>
            <a:ext cx="7924800" cy="762000"/>
          </a:xfrm>
        </p:spPr>
        <p:txBody>
          <a:bodyPr/>
          <a:lstStyle/>
          <a:p>
            <a:r>
              <a:rPr lang="en-US" b="1" dirty="0"/>
              <a:t>2. MA Office of Technical Assistance (OTA) Nanomaterials Survey</a:t>
            </a:r>
          </a:p>
        </p:txBody>
      </p:sp>
      <p:sp>
        <p:nvSpPr>
          <p:cNvPr id="3" name="Content Placeholder 2">
            <a:extLst>
              <a:ext uri="{FF2B5EF4-FFF2-40B4-BE49-F238E27FC236}">
                <a16:creationId xmlns:a16="http://schemas.microsoft.com/office/drawing/2014/main" xmlns="" id="{2BD42FED-F4FD-D341-8A21-652AA44B46A8}"/>
              </a:ext>
            </a:extLst>
          </p:cNvPr>
          <p:cNvSpPr>
            <a:spLocks noGrp="1"/>
          </p:cNvSpPr>
          <p:nvPr>
            <p:ph idx="1"/>
          </p:nvPr>
        </p:nvSpPr>
        <p:spPr/>
        <p:txBody>
          <a:bodyPr/>
          <a:lstStyle/>
          <a:p>
            <a:r>
              <a:rPr lang="en-US" dirty="0"/>
              <a:t>Initiated due to requests for information from environmental, occupational health, and public health organizations</a:t>
            </a:r>
          </a:p>
          <a:p>
            <a:r>
              <a:rPr lang="en-US" dirty="0"/>
              <a:t>Information gathering goals: </a:t>
            </a:r>
          </a:p>
          <a:p>
            <a:pPr lvl="1"/>
            <a:r>
              <a:rPr lang="en-US" dirty="0"/>
              <a:t>Understand nanomaterial manufacturing and use in MA</a:t>
            </a:r>
          </a:p>
          <a:p>
            <a:pPr lvl="1"/>
            <a:r>
              <a:rPr lang="en-US" dirty="0"/>
              <a:t>Assess best practices, worker safety and environmental protections</a:t>
            </a:r>
          </a:p>
          <a:p>
            <a:pPr lvl="1"/>
            <a:r>
              <a:rPr lang="en-US" dirty="0"/>
              <a:t>Gather information about disposal and control methods</a:t>
            </a:r>
          </a:p>
          <a:p>
            <a:r>
              <a:rPr lang="en-US" dirty="0"/>
              <a:t>Significant effort to maximize outreach</a:t>
            </a:r>
          </a:p>
          <a:p>
            <a:r>
              <a:rPr lang="en-US" dirty="0"/>
              <a:t>Opened December, 2017, and still active</a:t>
            </a:r>
          </a:p>
          <a:p>
            <a:pPr lvl="1"/>
            <a:r>
              <a:rPr lang="en-US" sz="1600" dirty="0">
                <a:hlinkClick r:id="rId3"/>
              </a:rPr>
              <a:t>https://umasslowell.co1.qualtrics.com/jfe/form/SV_cO836sayokSXzNP</a:t>
            </a:r>
            <a:endParaRPr lang="en-US" sz="1600" dirty="0"/>
          </a:p>
        </p:txBody>
      </p:sp>
      <p:sp>
        <p:nvSpPr>
          <p:cNvPr id="6" name="Footer Placeholder 3">
            <a:extLst>
              <a:ext uri="{FF2B5EF4-FFF2-40B4-BE49-F238E27FC236}">
                <a16:creationId xmlns:a16="http://schemas.microsoft.com/office/drawing/2014/main" xmlns="" id="{755E4BA5-DBF1-9241-B96C-2BE40D8D2F7A}"/>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136428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05339-57E1-9D4F-86FF-EAAAA5FD35C9}"/>
              </a:ext>
            </a:extLst>
          </p:cNvPr>
          <p:cNvSpPr>
            <a:spLocks noGrp="1"/>
          </p:cNvSpPr>
          <p:nvPr>
            <p:ph type="title"/>
          </p:nvPr>
        </p:nvSpPr>
        <p:spPr/>
        <p:txBody>
          <a:bodyPr/>
          <a:lstStyle/>
          <a:p>
            <a:r>
              <a:rPr lang="en-US" b="1" dirty="0"/>
              <a:t>2. MA OTA Nanomaterials Survey: Results</a:t>
            </a:r>
            <a:endParaRPr lang="en-US" dirty="0"/>
          </a:p>
        </p:txBody>
      </p:sp>
      <p:sp>
        <p:nvSpPr>
          <p:cNvPr id="3" name="Content Placeholder 2">
            <a:extLst>
              <a:ext uri="{FF2B5EF4-FFF2-40B4-BE49-F238E27FC236}">
                <a16:creationId xmlns:a16="http://schemas.microsoft.com/office/drawing/2014/main" xmlns="" id="{2F8EDC94-087C-334C-86DF-C3B521C952F0}"/>
              </a:ext>
            </a:extLst>
          </p:cNvPr>
          <p:cNvSpPr>
            <a:spLocks noGrp="1"/>
          </p:cNvSpPr>
          <p:nvPr>
            <p:ph idx="1"/>
          </p:nvPr>
        </p:nvSpPr>
        <p:spPr/>
        <p:txBody>
          <a:bodyPr/>
          <a:lstStyle/>
          <a:p>
            <a:r>
              <a:rPr lang="en-US" dirty="0"/>
              <a:t>Viewed 165 times</a:t>
            </a:r>
          </a:p>
          <a:p>
            <a:endParaRPr lang="en-US" dirty="0"/>
          </a:p>
          <a:p>
            <a:r>
              <a:rPr lang="en-US" dirty="0"/>
              <a:t>Received 54 responses</a:t>
            </a:r>
          </a:p>
          <a:p>
            <a:endParaRPr lang="en-US" dirty="0"/>
          </a:p>
          <a:p>
            <a:r>
              <a:rPr lang="en-US" dirty="0"/>
              <a:t>About 13 current manufacturers and/or users in MA</a:t>
            </a:r>
          </a:p>
        </p:txBody>
      </p:sp>
      <p:sp>
        <p:nvSpPr>
          <p:cNvPr id="6" name="Footer Placeholder 3">
            <a:extLst>
              <a:ext uri="{FF2B5EF4-FFF2-40B4-BE49-F238E27FC236}">
                <a16:creationId xmlns:a16="http://schemas.microsoft.com/office/drawing/2014/main" xmlns="" id="{BC7ED12A-857D-0041-B26C-F94A9F024764}"/>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2255181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A2D3A6-8E89-364B-82B6-D100917D7E07}"/>
              </a:ext>
            </a:extLst>
          </p:cNvPr>
          <p:cNvSpPr>
            <a:spLocks noGrp="1"/>
          </p:cNvSpPr>
          <p:nvPr>
            <p:ph type="title"/>
          </p:nvPr>
        </p:nvSpPr>
        <p:spPr/>
        <p:txBody>
          <a:bodyPr/>
          <a:lstStyle/>
          <a:p>
            <a:r>
              <a:rPr lang="en-US" b="1" dirty="0"/>
              <a:t>2. MA OTA Nanomaterials Survey: Nanomaterial Industry</a:t>
            </a:r>
            <a:endParaRPr lang="en-US" dirty="0"/>
          </a:p>
        </p:txBody>
      </p:sp>
      <p:sp>
        <p:nvSpPr>
          <p:cNvPr id="3" name="Content Placeholder 2">
            <a:extLst>
              <a:ext uri="{FF2B5EF4-FFF2-40B4-BE49-F238E27FC236}">
                <a16:creationId xmlns:a16="http://schemas.microsoft.com/office/drawing/2014/main" xmlns="" id="{13B02282-A314-A843-A63D-EBFD24780E34}"/>
              </a:ext>
            </a:extLst>
          </p:cNvPr>
          <p:cNvSpPr>
            <a:spLocks noGrp="1"/>
          </p:cNvSpPr>
          <p:nvPr>
            <p:ph idx="1"/>
          </p:nvPr>
        </p:nvSpPr>
        <p:spPr/>
        <p:txBody>
          <a:bodyPr/>
          <a:lstStyle/>
          <a:p>
            <a:r>
              <a:rPr lang="en-US" sz="2600" dirty="0"/>
              <a:t>Manufacturing: coatings and semiconductors</a:t>
            </a:r>
          </a:p>
          <a:p>
            <a:r>
              <a:rPr lang="en-US" sz="2600" dirty="0"/>
              <a:t>Healthcare: pharmaceutical companies, biomedical research, hospital research</a:t>
            </a:r>
          </a:p>
          <a:p>
            <a:r>
              <a:rPr lang="en-US" sz="2600" dirty="0"/>
              <a:t>Academic and higher education institutions</a:t>
            </a:r>
          </a:p>
          <a:p>
            <a:r>
              <a:rPr lang="en-US" sz="2600" dirty="0"/>
              <a:t>Chemicals research and development</a:t>
            </a:r>
          </a:p>
          <a:p>
            <a:r>
              <a:rPr lang="en-US" sz="2600" dirty="0"/>
              <a:t>Biological research</a:t>
            </a:r>
          </a:p>
          <a:p>
            <a:r>
              <a:rPr lang="en-US" sz="2600" dirty="0"/>
              <a:t>Military defense</a:t>
            </a:r>
          </a:p>
        </p:txBody>
      </p:sp>
      <p:sp>
        <p:nvSpPr>
          <p:cNvPr id="6" name="Footer Placeholder 3">
            <a:extLst>
              <a:ext uri="{FF2B5EF4-FFF2-40B4-BE49-F238E27FC236}">
                <a16:creationId xmlns:a16="http://schemas.microsoft.com/office/drawing/2014/main" xmlns="" id="{6AFC4890-95C1-014B-A136-A2C46771F9EB}"/>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4063525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CF276E-B33A-3245-9032-2A2D251D4671}"/>
              </a:ext>
            </a:extLst>
          </p:cNvPr>
          <p:cNvSpPr>
            <a:spLocks noGrp="1"/>
          </p:cNvSpPr>
          <p:nvPr>
            <p:ph type="title"/>
          </p:nvPr>
        </p:nvSpPr>
        <p:spPr/>
        <p:txBody>
          <a:bodyPr/>
          <a:lstStyle/>
          <a:p>
            <a:r>
              <a:rPr lang="en-US" b="1" dirty="0"/>
              <a:t>2. MA OTA Nanomaterials Survey: Safety Information</a:t>
            </a:r>
            <a:endParaRPr lang="en-US" dirty="0"/>
          </a:p>
        </p:txBody>
      </p:sp>
      <p:sp>
        <p:nvSpPr>
          <p:cNvPr id="3" name="Content Placeholder 2">
            <a:extLst>
              <a:ext uri="{FF2B5EF4-FFF2-40B4-BE49-F238E27FC236}">
                <a16:creationId xmlns:a16="http://schemas.microsoft.com/office/drawing/2014/main" xmlns="" id="{36F15E01-687B-CE43-9341-82200FBADEB6}"/>
              </a:ext>
            </a:extLst>
          </p:cNvPr>
          <p:cNvSpPr>
            <a:spLocks noGrp="1"/>
          </p:cNvSpPr>
          <p:nvPr>
            <p:ph idx="1"/>
          </p:nvPr>
        </p:nvSpPr>
        <p:spPr/>
        <p:txBody>
          <a:bodyPr/>
          <a:lstStyle/>
          <a:p>
            <a:r>
              <a:rPr lang="en-US" dirty="0"/>
              <a:t>Received 14 responses from nanomaterials users</a:t>
            </a:r>
          </a:p>
          <a:p>
            <a:pPr lvl="1"/>
            <a:r>
              <a:rPr lang="en-US" dirty="0"/>
              <a:t>37.5% (n=5) had risk management plans</a:t>
            </a:r>
          </a:p>
          <a:p>
            <a:pPr lvl="1"/>
            <a:r>
              <a:rPr lang="en-US" dirty="0"/>
              <a:t>37.5% (n=5) had health and safety concerns about nanomaterials</a:t>
            </a:r>
          </a:p>
          <a:p>
            <a:pPr lvl="1"/>
            <a:endParaRPr lang="en-US" dirty="0"/>
          </a:p>
          <a:p>
            <a:r>
              <a:rPr lang="en-US" dirty="0"/>
              <a:t>Received 5 responses from companies that manufacture or plan to manufacture nanomaterials</a:t>
            </a:r>
          </a:p>
          <a:p>
            <a:pPr lvl="1"/>
            <a:r>
              <a:rPr lang="en-US" dirty="0"/>
              <a:t>40% (n=2) had risk management plans</a:t>
            </a:r>
          </a:p>
          <a:p>
            <a:pPr lvl="1"/>
            <a:r>
              <a:rPr lang="en-US" dirty="0"/>
              <a:t>20% (n=1) had health or safety concerns about nanomaterials</a:t>
            </a:r>
          </a:p>
          <a:p>
            <a:endParaRPr lang="en-US" dirty="0"/>
          </a:p>
        </p:txBody>
      </p:sp>
      <p:sp>
        <p:nvSpPr>
          <p:cNvPr id="6" name="Footer Placeholder 3">
            <a:extLst>
              <a:ext uri="{FF2B5EF4-FFF2-40B4-BE49-F238E27FC236}">
                <a16:creationId xmlns:a16="http://schemas.microsoft.com/office/drawing/2014/main" xmlns="" id="{78EE74D9-E1DF-3241-81D6-2903BA6028D6}"/>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3887756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EBAE67-717B-D340-8015-F5089C7BB1E1}"/>
              </a:ext>
            </a:extLst>
          </p:cNvPr>
          <p:cNvSpPr>
            <a:spLocks noGrp="1"/>
          </p:cNvSpPr>
          <p:nvPr>
            <p:ph type="title"/>
          </p:nvPr>
        </p:nvSpPr>
        <p:spPr/>
        <p:txBody>
          <a:bodyPr/>
          <a:lstStyle/>
          <a:p>
            <a:r>
              <a:rPr lang="en-US" b="1" dirty="0"/>
              <a:t>3. Toxic Substances Control Act (TSCA) Section 8a Nanomaterials Reporting</a:t>
            </a:r>
          </a:p>
        </p:txBody>
      </p:sp>
      <p:sp>
        <p:nvSpPr>
          <p:cNvPr id="3" name="Content Placeholder 2">
            <a:extLst>
              <a:ext uri="{FF2B5EF4-FFF2-40B4-BE49-F238E27FC236}">
                <a16:creationId xmlns:a16="http://schemas.microsoft.com/office/drawing/2014/main" xmlns="" id="{DA221AEF-2E85-F740-8DFB-1E6EA62D8EEB}"/>
              </a:ext>
            </a:extLst>
          </p:cNvPr>
          <p:cNvSpPr>
            <a:spLocks noGrp="1"/>
          </p:cNvSpPr>
          <p:nvPr>
            <p:ph idx="1"/>
          </p:nvPr>
        </p:nvSpPr>
        <p:spPr/>
        <p:txBody>
          <a:bodyPr/>
          <a:lstStyle/>
          <a:p>
            <a:r>
              <a:rPr lang="en-US" dirty="0"/>
              <a:t>One time information gathering rule to better understand nanomaterials use in commerce </a:t>
            </a:r>
          </a:p>
          <a:p>
            <a:endParaRPr lang="en-US" dirty="0"/>
          </a:p>
          <a:p>
            <a:r>
              <a:rPr lang="en-US" dirty="0"/>
              <a:t>Requested information about:</a:t>
            </a:r>
          </a:p>
          <a:p>
            <a:pPr lvl="1"/>
            <a:r>
              <a:rPr lang="en-US" dirty="0"/>
              <a:t>Specific chemical identity, production volume, methods of manufacture, processing, use, exposure, and release information, health and safety data</a:t>
            </a:r>
          </a:p>
          <a:p>
            <a:pPr lvl="1"/>
            <a:endParaRPr lang="en-US" dirty="0"/>
          </a:p>
          <a:p>
            <a:r>
              <a:rPr lang="en-US" dirty="0"/>
              <a:t>Reporting deadline was August 14, 2017</a:t>
            </a:r>
          </a:p>
          <a:p>
            <a:endParaRPr lang="en-US" dirty="0"/>
          </a:p>
        </p:txBody>
      </p:sp>
      <p:sp>
        <p:nvSpPr>
          <p:cNvPr id="6" name="Footer Placeholder 3">
            <a:extLst>
              <a:ext uri="{FF2B5EF4-FFF2-40B4-BE49-F238E27FC236}">
                <a16:creationId xmlns:a16="http://schemas.microsoft.com/office/drawing/2014/main" xmlns="" id="{A498E903-7C04-964B-9AFD-71C912BF736D}"/>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3899086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3B891-7FC9-8846-9492-EB4A2C021775}"/>
              </a:ext>
            </a:extLst>
          </p:cNvPr>
          <p:cNvSpPr>
            <a:spLocks noGrp="1"/>
          </p:cNvSpPr>
          <p:nvPr>
            <p:ph type="title"/>
          </p:nvPr>
        </p:nvSpPr>
        <p:spPr/>
        <p:txBody>
          <a:bodyPr/>
          <a:lstStyle/>
          <a:p>
            <a:r>
              <a:rPr lang="en-US" b="1" dirty="0"/>
              <a:t>3. TSCA Section 8a Results</a:t>
            </a:r>
          </a:p>
        </p:txBody>
      </p:sp>
      <p:sp>
        <p:nvSpPr>
          <p:cNvPr id="3" name="Content Placeholder 2">
            <a:extLst>
              <a:ext uri="{FF2B5EF4-FFF2-40B4-BE49-F238E27FC236}">
                <a16:creationId xmlns:a16="http://schemas.microsoft.com/office/drawing/2014/main" xmlns="" id="{A52E2001-17B2-A246-8325-E05A651509CD}"/>
              </a:ext>
            </a:extLst>
          </p:cNvPr>
          <p:cNvSpPr>
            <a:spLocks noGrp="1"/>
          </p:cNvSpPr>
          <p:nvPr>
            <p:ph idx="1"/>
          </p:nvPr>
        </p:nvSpPr>
        <p:spPr/>
        <p:txBody>
          <a:bodyPr/>
          <a:lstStyle/>
          <a:p>
            <a:r>
              <a:rPr lang="en-US" dirty="0"/>
              <a:t>Received only 70 responses nationwide</a:t>
            </a:r>
          </a:p>
          <a:p>
            <a:endParaRPr lang="en-US" dirty="0"/>
          </a:p>
          <a:p>
            <a:r>
              <a:rPr lang="en-US" dirty="0"/>
              <a:t>Results are not yet publicly available</a:t>
            </a:r>
          </a:p>
          <a:p>
            <a:endParaRPr lang="en-US" dirty="0"/>
          </a:p>
          <a:p>
            <a:r>
              <a:rPr lang="en-US" dirty="0"/>
              <a:t>No responses from Massachusetts?</a:t>
            </a:r>
          </a:p>
        </p:txBody>
      </p:sp>
      <p:sp>
        <p:nvSpPr>
          <p:cNvPr id="6" name="Footer Placeholder 3">
            <a:extLst>
              <a:ext uri="{FF2B5EF4-FFF2-40B4-BE49-F238E27FC236}">
                <a16:creationId xmlns:a16="http://schemas.microsoft.com/office/drawing/2014/main" xmlns="" id="{8AA0B6FD-7387-7847-A96B-14E24638E3DA}"/>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2803373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461C8-0B1E-F24C-A2AD-AA08918D8C07}"/>
              </a:ext>
            </a:extLst>
          </p:cNvPr>
          <p:cNvSpPr>
            <a:spLocks noGrp="1"/>
          </p:cNvSpPr>
          <p:nvPr>
            <p:ph type="title"/>
          </p:nvPr>
        </p:nvSpPr>
        <p:spPr/>
        <p:txBody>
          <a:bodyPr/>
          <a:lstStyle/>
          <a:p>
            <a:r>
              <a:rPr lang="en-US" b="1" dirty="0"/>
              <a:t>4. Database searches for Nanomaterials Users in MA</a:t>
            </a:r>
          </a:p>
        </p:txBody>
      </p:sp>
      <p:sp>
        <p:nvSpPr>
          <p:cNvPr id="9" name="Content Placeholder 8">
            <a:extLst>
              <a:ext uri="{FF2B5EF4-FFF2-40B4-BE49-F238E27FC236}">
                <a16:creationId xmlns:a16="http://schemas.microsoft.com/office/drawing/2014/main" xmlns="" id="{A3009FA5-94CB-0E4D-9057-62AF8FE99B86}"/>
              </a:ext>
            </a:extLst>
          </p:cNvPr>
          <p:cNvSpPr>
            <a:spLocks noGrp="1"/>
          </p:cNvSpPr>
          <p:nvPr>
            <p:ph idx="1"/>
          </p:nvPr>
        </p:nvSpPr>
        <p:spPr/>
        <p:txBody>
          <a:bodyPr/>
          <a:lstStyle/>
          <a:p>
            <a:r>
              <a:rPr lang="en-US" dirty="0"/>
              <a:t>Goal: Locate additional tools to identify nanomaterials users in MA</a:t>
            </a:r>
          </a:p>
          <a:p>
            <a:endParaRPr lang="en-US" dirty="0"/>
          </a:p>
          <a:p>
            <a:r>
              <a:rPr lang="en-US" dirty="0"/>
              <a:t>As of 2017, Research and Development in Nanotechnology has a separate NAICS code (541713)</a:t>
            </a:r>
          </a:p>
          <a:p>
            <a:endParaRPr lang="en-US" dirty="0"/>
          </a:p>
          <a:p>
            <a:r>
              <a:rPr lang="en-US" dirty="0"/>
              <a:t>Database searches at multiple business libraries produced no results under this code in MA</a:t>
            </a:r>
          </a:p>
          <a:p>
            <a:pPr lvl="1"/>
            <a:r>
              <a:rPr lang="en-US" dirty="0" err="1"/>
              <a:t>Mergent</a:t>
            </a:r>
            <a:r>
              <a:rPr lang="en-US" dirty="0"/>
              <a:t>, Inc., </a:t>
            </a:r>
            <a:r>
              <a:rPr lang="en-US" dirty="0" err="1"/>
              <a:t>ReferenceUSA</a:t>
            </a:r>
            <a:endParaRPr lang="en-US" dirty="0"/>
          </a:p>
          <a:p>
            <a:endParaRPr lang="en-US" dirty="0"/>
          </a:p>
          <a:p>
            <a:pPr lvl="1"/>
            <a:endParaRPr lang="en-US" dirty="0"/>
          </a:p>
        </p:txBody>
      </p:sp>
      <p:sp>
        <p:nvSpPr>
          <p:cNvPr id="10" name="Footer Placeholder 3">
            <a:extLst>
              <a:ext uri="{FF2B5EF4-FFF2-40B4-BE49-F238E27FC236}">
                <a16:creationId xmlns:a16="http://schemas.microsoft.com/office/drawing/2014/main" xmlns="" id="{6B163255-2257-A44B-8D19-08753A465BD3}"/>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3002197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22D05F-8391-174A-8675-9790F04A7729}"/>
              </a:ext>
            </a:extLst>
          </p:cNvPr>
          <p:cNvSpPr>
            <a:spLocks noGrp="1"/>
          </p:cNvSpPr>
          <p:nvPr>
            <p:ph type="title"/>
          </p:nvPr>
        </p:nvSpPr>
        <p:spPr/>
        <p:txBody>
          <a:bodyPr/>
          <a:lstStyle/>
          <a:p>
            <a:r>
              <a:rPr lang="en-US" b="1" dirty="0"/>
              <a:t>4. Database searches for Nanomaterials Users in MA</a:t>
            </a:r>
            <a:endParaRPr lang="en-US" dirty="0"/>
          </a:p>
        </p:txBody>
      </p:sp>
      <p:sp>
        <p:nvSpPr>
          <p:cNvPr id="3" name="Content Placeholder 2">
            <a:extLst>
              <a:ext uri="{FF2B5EF4-FFF2-40B4-BE49-F238E27FC236}">
                <a16:creationId xmlns:a16="http://schemas.microsoft.com/office/drawing/2014/main" xmlns="" id="{15D25DE6-4FC4-844A-9D74-93B43065DD97}"/>
              </a:ext>
            </a:extLst>
          </p:cNvPr>
          <p:cNvSpPr>
            <a:spLocks noGrp="1"/>
          </p:cNvSpPr>
          <p:nvPr>
            <p:ph idx="1"/>
          </p:nvPr>
        </p:nvSpPr>
        <p:spPr/>
        <p:txBody>
          <a:bodyPr/>
          <a:lstStyle/>
          <a:p>
            <a:r>
              <a:rPr lang="en-US" dirty="0"/>
              <a:t>S&amp;P Capital IQ</a:t>
            </a:r>
          </a:p>
          <a:p>
            <a:pPr lvl="1"/>
            <a:r>
              <a:rPr lang="en-US" dirty="0"/>
              <a:t>Available at BPL, Baker Library at Harvard Business School</a:t>
            </a:r>
          </a:p>
          <a:p>
            <a:endParaRPr lang="en-US" dirty="0"/>
          </a:p>
          <a:p>
            <a:r>
              <a:rPr lang="en-US" dirty="0"/>
              <a:t>Allows search within business descriptions</a:t>
            </a:r>
          </a:p>
          <a:p>
            <a:endParaRPr lang="en-US" dirty="0"/>
          </a:p>
          <a:p>
            <a:r>
              <a:rPr lang="en-US" dirty="0"/>
              <a:t>Keyword search using “Nano*”</a:t>
            </a:r>
          </a:p>
          <a:p>
            <a:endParaRPr lang="en-US" dirty="0"/>
          </a:p>
        </p:txBody>
      </p:sp>
      <p:sp>
        <p:nvSpPr>
          <p:cNvPr id="6" name="Footer Placeholder 3">
            <a:extLst>
              <a:ext uri="{FF2B5EF4-FFF2-40B4-BE49-F238E27FC236}">
                <a16:creationId xmlns:a16="http://schemas.microsoft.com/office/drawing/2014/main" xmlns="" id="{D18CDB29-3DEE-EE4F-AC12-7A303C77620E}"/>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3416036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44C9F2-57A2-0B4E-829E-2A79DCBFC830}"/>
              </a:ext>
            </a:extLst>
          </p:cNvPr>
          <p:cNvSpPr>
            <a:spLocks noGrp="1"/>
          </p:cNvSpPr>
          <p:nvPr>
            <p:ph type="title"/>
          </p:nvPr>
        </p:nvSpPr>
        <p:spPr/>
        <p:txBody>
          <a:bodyPr/>
          <a:lstStyle/>
          <a:p>
            <a:r>
              <a:rPr lang="en-US" b="1" dirty="0"/>
              <a:t>4. S&amp;P Capital IQ results</a:t>
            </a:r>
          </a:p>
        </p:txBody>
      </p:sp>
      <p:sp>
        <p:nvSpPr>
          <p:cNvPr id="3" name="Content Placeholder 2">
            <a:extLst>
              <a:ext uri="{FF2B5EF4-FFF2-40B4-BE49-F238E27FC236}">
                <a16:creationId xmlns:a16="http://schemas.microsoft.com/office/drawing/2014/main" xmlns="" id="{6A28D84A-9258-0D4A-9E26-50FCFA31FB2A}"/>
              </a:ext>
            </a:extLst>
          </p:cNvPr>
          <p:cNvSpPr>
            <a:spLocks noGrp="1"/>
          </p:cNvSpPr>
          <p:nvPr>
            <p:ph idx="1"/>
          </p:nvPr>
        </p:nvSpPr>
        <p:spPr>
          <a:xfrm>
            <a:off x="609600" y="1600200"/>
            <a:ext cx="7924800" cy="3886200"/>
          </a:xfrm>
        </p:spPr>
        <p:txBody>
          <a:bodyPr/>
          <a:lstStyle/>
          <a:p>
            <a:r>
              <a:rPr lang="en-US" dirty="0"/>
              <a:t>Identified 707 companies in the United States</a:t>
            </a:r>
          </a:p>
          <a:p>
            <a:endParaRPr lang="en-US" dirty="0"/>
          </a:p>
          <a:p>
            <a:r>
              <a:rPr lang="en-US" dirty="0"/>
              <a:t>A total of 40 companies in Massachusetts</a:t>
            </a:r>
          </a:p>
          <a:p>
            <a:endParaRPr lang="en-US" dirty="0"/>
          </a:p>
          <a:p>
            <a:r>
              <a:rPr lang="en-US" dirty="0"/>
              <a:t>Variety of industry classifications</a:t>
            </a:r>
          </a:p>
          <a:p>
            <a:pPr lvl="1"/>
            <a:r>
              <a:rPr lang="en-US" dirty="0"/>
              <a:t>Information Technology (35%, n=14)</a:t>
            </a:r>
          </a:p>
          <a:p>
            <a:pPr lvl="1"/>
            <a:r>
              <a:rPr lang="en-US" dirty="0"/>
              <a:t>Health Care (32.5%, n=13)</a:t>
            </a:r>
          </a:p>
          <a:p>
            <a:pPr lvl="1"/>
            <a:r>
              <a:rPr lang="en-US" dirty="0"/>
              <a:t>Materials (20%, n=8)</a:t>
            </a:r>
          </a:p>
          <a:p>
            <a:pPr lvl="1"/>
            <a:r>
              <a:rPr lang="en-US" dirty="0"/>
              <a:t>Industrials (10%, n=4)</a:t>
            </a:r>
          </a:p>
          <a:p>
            <a:pPr lvl="1"/>
            <a:r>
              <a:rPr lang="en-US" dirty="0"/>
              <a:t>Consumer discretionary (2.5%, n=1)</a:t>
            </a:r>
          </a:p>
        </p:txBody>
      </p:sp>
      <p:sp>
        <p:nvSpPr>
          <p:cNvPr id="6" name="Footer Placeholder 3">
            <a:extLst>
              <a:ext uri="{FF2B5EF4-FFF2-40B4-BE49-F238E27FC236}">
                <a16:creationId xmlns:a16="http://schemas.microsoft.com/office/drawing/2014/main" xmlns="" id="{A4D79C4A-77FC-AE41-A898-C860262DD5FD}"/>
              </a:ext>
            </a:extLst>
          </p:cNvPr>
          <p:cNvSpPr>
            <a:spLocks noGrp="1"/>
          </p:cNvSpPr>
          <p:nvPr>
            <p:ph type="ftr" sz="quarter" idx="10"/>
          </p:nvPr>
        </p:nvSpPr>
        <p:spPr>
          <a:xfrm>
            <a:off x="609600" y="0"/>
            <a:ext cx="5105400" cy="304800"/>
          </a:xfrm>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1124459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4AB55-A66F-2248-B9B2-747DBFDB374D}"/>
              </a:ext>
            </a:extLst>
          </p:cNvPr>
          <p:cNvSpPr>
            <a:spLocks noGrp="1"/>
          </p:cNvSpPr>
          <p:nvPr>
            <p:ph type="title"/>
          </p:nvPr>
        </p:nvSpPr>
        <p:spPr/>
        <p:txBody>
          <a:bodyPr/>
          <a:lstStyle/>
          <a:p>
            <a:r>
              <a:rPr lang="en-US" dirty="0"/>
              <a:t>Materials Used</a:t>
            </a:r>
          </a:p>
        </p:txBody>
      </p:sp>
      <p:sp>
        <p:nvSpPr>
          <p:cNvPr id="3" name="Content Placeholder 2">
            <a:extLst>
              <a:ext uri="{FF2B5EF4-FFF2-40B4-BE49-F238E27FC236}">
                <a16:creationId xmlns:a16="http://schemas.microsoft.com/office/drawing/2014/main" xmlns="" id="{BF594BD1-84C8-CE45-9C6B-0AFD37E7FB6F}"/>
              </a:ext>
            </a:extLst>
          </p:cNvPr>
          <p:cNvSpPr>
            <a:spLocks noGrp="1"/>
          </p:cNvSpPr>
          <p:nvPr>
            <p:ph idx="1"/>
          </p:nvPr>
        </p:nvSpPr>
        <p:spPr/>
        <p:txBody>
          <a:bodyPr/>
          <a:lstStyle/>
          <a:p>
            <a:r>
              <a:rPr lang="en-US" dirty="0"/>
              <a:t>CNTs</a:t>
            </a:r>
          </a:p>
          <a:p>
            <a:r>
              <a:rPr lang="en-US" dirty="0"/>
              <a:t>Fullerenes and fullerene derivatives</a:t>
            </a:r>
          </a:p>
          <a:p>
            <a:r>
              <a:rPr lang="en-US" dirty="0"/>
              <a:t>Colloidal antimony, silica, alumina, zinc oxides, zirconia</a:t>
            </a:r>
          </a:p>
          <a:p>
            <a:r>
              <a:rPr lang="en-US" dirty="0"/>
              <a:t>Silver nanomaterials</a:t>
            </a:r>
          </a:p>
          <a:p>
            <a:r>
              <a:rPr lang="en-US" dirty="0"/>
              <a:t>Nanostructured silicon</a:t>
            </a:r>
          </a:p>
          <a:p>
            <a:r>
              <a:rPr lang="en-US" dirty="0"/>
              <a:t>Nanostructured titanium </a:t>
            </a:r>
          </a:p>
          <a:p>
            <a:r>
              <a:rPr lang="en-US" dirty="0"/>
              <a:t>Polymeric materials</a:t>
            </a:r>
          </a:p>
        </p:txBody>
      </p:sp>
      <p:sp>
        <p:nvSpPr>
          <p:cNvPr id="4" name="Footer Placeholder 3">
            <a:extLst>
              <a:ext uri="{FF2B5EF4-FFF2-40B4-BE49-F238E27FC236}">
                <a16:creationId xmlns:a16="http://schemas.microsoft.com/office/drawing/2014/main" xmlns="" id="{B6F25CD6-F089-A049-9183-348F3C831623}"/>
              </a:ext>
            </a:extLst>
          </p:cNvPr>
          <p:cNvSpPr>
            <a:spLocks noGrp="1"/>
          </p:cNvSpPr>
          <p:nvPr>
            <p:ph type="ftr" sz="quarter" idx="10"/>
          </p:nvPr>
        </p:nvSpPr>
        <p:spPr/>
        <p:txBody>
          <a:bodyPr/>
          <a:lstStyle/>
          <a:p>
            <a:pPr>
              <a:defRPr/>
            </a:pPr>
            <a:r>
              <a:rPr lang="en-US" altLang="en-US" b="1" dirty="0"/>
              <a:t>Data Collection Efforts in MA</a:t>
            </a:r>
          </a:p>
        </p:txBody>
      </p:sp>
    </p:spTree>
    <p:extLst>
      <p:ext uri="{BB962C8B-B14F-4D97-AF65-F5344CB8AC3E}">
        <p14:creationId xmlns:p14="http://schemas.microsoft.com/office/powerpoint/2010/main" xmlns="" val="2042461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9F5247-1EA6-8B4D-8EF6-7013CC4EEB4A}"/>
              </a:ext>
            </a:extLst>
          </p:cNvPr>
          <p:cNvSpPr>
            <a:spLocks noGrp="1"/>
          </p:cNvSpPr>
          <p:nvPr>
            <p:ph type="title"/>
          </p:nvPr>
        </p:nvSpPr>
        <p:spPr/>
        <p:txBody>
          <a:bodyPr/>
          <a:lstStyle/>
          <a:p>
            <a:r>
              <a:rPr lang="en-US" b="1" dirty="0"/>
              <a:t>4. S&amp;P Capital IQ results</a:t>
            </a:r>
            <a:endParaRPr lang="en-US" dirty="0"/>
          </a:p>
        </p:txBody>
      </p:sp>
      <p:sp>
        <p:nvSpPr>
          <p:cNvPr id="3" name="Content Placeholder 2">
            <a:extLst>
              <a:ext uri="{FF2B5EF4-FFF2-40B4-BE49-F238E27FC236}">
                <a16:creationId xmlns:a16="http://schemas.microsoft.com/office/drawing/2014/main" xmlns="" id="{070F6B5A-3009-6741-9D82-0A1D3FE7D1DF}"/>
              </a:ext>
            </a:extLst>
          </p:cNvPr>
          <p:cNvSpPr>
            <a:spLocks noGrp="1"/>
          </p:cNvSpPr>
          <p:nvPr>
            <p:ph idx="1"/>
          </p:nvPr>
        </p:nvSpPr>
        <p:spPr/>
        <p:txBody>
          <a:bodyPr/>
          <a:lstStyle/>
          <a:p>
            <a:r>
              <a:rPr lang="en-US" dirty="0"/>
              <a:t>Cities with the most </a:t>
            </a:r>
            <a:r>
              <a:rPr lang="en-US" dirty="0" err="1"/>
              <a:t>nano</a:t>
            </a:r>
            <a:r>
              <a:rPr lang="en-US" dirty="0"/>
              <a:t> activity</a:t>
            </a:r>
          </a:p>
          <a:p>
            <a:pPr lvl="1"/>
            <a:r>
              <a:rPr lang="en-US" dirty="0"/>
              <a:t>Woburn (n=8)</a:t>
            </a:r>
          </a:p>
          <a:p>
            <a:pPr lvl="1"/>
            <a:r>
              <a:rPr lang="en-US" dirty="0"/>
              <a:t>Cambridge (n=6)</a:t>
            </a:r>
          </a:p>
          <a:p>
            <a:pPr lvl="1"/>
            <a:r>
              <a:rPr lang="en-US" dirty="0"/>
              <a:t>Boston (n=5)</a:t>
            </a:r>
          </a:p>
          <a:p>
            <a:pPr lvl="1"/>
            <a:r>
              <a:rPr lang="en-US" dirty="0"/>
              <a:t>Westwood and Marlborough (n=2)</a:t>
            </a:r>
          </a:p>
          <a:p>
            <a:pPr lvl="1"/>
            <a:endParaRPr lang="en-US" dirty="0"/>
          </a:p>
          <a:p>
            <a:r>
              <a:rPr lang="en-US" dirty="0"/>
              <a:t>55% of facilities are located in towns/cities with  EJ communities</a:t>
            </a:r>
          </a:p>
          <a:p>
            <a:endParaRPr lang="en-US" dirty="0"/>
          </a:p>
        </p:txBody>
      </p:sp>
      <p:sp>
        <p:nvSpPr>
          <p:cNvPr id="5" name="Date Placeholder 4">
            <a:extLst>
              <a:ext uri="{FF2B5EF4-FFF2-40B4-BE49-F238E27FC236}">
                <a16:creationId xmlns:a16="http://schemas.microsoft.com/office/drawing/2014/main" xmlns="" id="{89824D29-AC41-F647-8CC8-21E38BCD3EC9}"/>
              </a:ext>
            </a:extLst>
          </p:cNvPr>
          <p:cNvSpPr>
            <a:spLocks noGrp="1"/>
          </p:cNvSpPr>
          <p:nvPr>
            <p:ph type="dt" sz="half" idx="11"/>
          </p:nvPr>
        </p:nvSpPr>
        <p:spPr/>
        <p:txBody>
          <a:bodyPr/>
          <a:lstStyle/>
          <a:p>
            <a:pPr>
              <a:defRPr/>
            </a:pPr>
            <a:r>
              <a:rPr lang="en-US" altLang="en-US"/>
              <a:t>2/3/08  </a:t>
            </a:r>
            <a:fld id="{FD4F354A-8A22-7D41-8A76-01BE38DF76ED}" type="slidenum">
              <a:rPr lang="en-US" altLang="en-US" smtClean="0"/>
              <a:pPr>
                <a:defRPr/>
              </a:pPr>
              <a:t>24</a:t>
            </a:fld>
            <a:endParaRPr lang="en-US" altLang="en-US" baseline="0"/>
          </a:p>
        </p:txBody>
      </p:sp>
      <p:sp>
        <p:nvSpPr>
          <p:cNvPr id="6" name="Footer Placeholder 3">
            <a:extLst>
              <a:ext uri="{FF2B5EF4-FFF2-40B4-BE49-F238E27FC236}">
                <a16:creationId xmlns:a16="http://schemas.microsoft.com/office/drawing/2014/main" xmlns="" id="{E83401D9-74B3-864C-8291-44FB412CED9E}"/>
              </a:ext>
            </a:extLst>
          </p:cNvPr>
          <p:cNvSpPr txBox="1">
            <a:spLocks/>
          </p:cNvSpPr>
          <p:nvPr/>
        </p:nvSpPr>
        <p:spPr bwMode="auto">
          <a:xfrm>
            <a:off x="609600" y="-34089"/>
            <a:ext cx="51054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anose="020B0600000000000000"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anose="020B0600000000000000" pitchFamily="34" charset="-128"/>
                <a:cs typeface="+mn-cs"/>
              </a:defRPr>
            </a:lvl9pPr>
          </a:lstStyle>
          <a:p>
            <a:pPr>
              <a:defRPr/>
            </a:pPr>
            <a:r>
              <a:rPr lang="en-US" altLang="en-US" b="1"/>
              <a:t>Data Collection Efforts in MA</a:t>
            </a:r>
            <a:endParaRPr lang="en-US" altLang="en-US" b="1" dirty="0"/>
          </a:p>
        </p:txBody>
      </p:sp>
    </p:spTree>
    <p:extLst>
      <p:ext uri="{BB962C8B-B14F-4D97-AF65-F5344CB8AC3E}">
        <p14:creationId xmlns:p14="http://schemas.microsoft.com/office/powerpoint/2010/main" xmlns="" val="3021637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42A2C-872C-7644-AD1D-CA7F23EBFECC}"/>
              </a:ext>
            </a:extLst>
          </p:cNvPr>
          <p:cNvSpPr>
            <a:spLocks noGrp="1"/>
          </p:cNvSpPr>
          <p:nvPr>
            <p:ph type="title"/>
          </p:nvPr>
        </p:nvSpPr>
        <p:spPr/>
        <p:txBody>
          <a:bodyPr/>
          <a:lstStyle/>
          <a:p>
            <a:r>
              <a:rPr lang="en-US" b="1" dirty="0"/>
              <a:t>Take Home Message</a:t>
            </a:r>
          </a:p>
        </p:txBody>
      </p:sp>
      <p:sp>
        <p:nvSpPr>
          <p:cNvPr id="3" name="Content Placeholder 2">
            <a:extLst>
              <a:ext uri="{FF2B5EF4-FFF2-40B4-BE49-F238E27FC236}">
                <a16:creationId xmlns:a16="http://schemas.microsoft.com/office/drawing/2014/main" xmlns="" id="{49FA9EF4-533E-7F4E-80A3-3BCBC79BD65E}"/>
              </a:ext>
            </a:extLst>
          </p:cNvPr>
          <p:cNvSpPr>
            <a:spLocks noGrp="1"/>
          </p:cNvSpPr>
          <p:nvPr>
            <p:ph idx="1"/>
          </p:nvPr>
        </p:nvSpPr>
        <p:spPr>
          <a:xfrm>
            <a:off x="609600" y="1600200"/>
            <a:ext cx="7924800" cy="3886200"/>
          </a:xfrm>
        </p:spPr>
        <p:txBody>
          <a:bodyPr/>
          <a:lstStyle/>
          <a:p>
            <a:r>
              <a:rPr lang="en-US" dirty="0"/>
              <a:t>Companies in MA are manufacturing and using nanomaterials, some of which are hazardous</a:t>
            </a:r>
          </a:p>
          <a:p>
            <a:r>
              <a:rPr lang="en-US" dirty="0"/>
              <a:t>The most recent estimate of 40 companies is likely low</a:t>
            </a:r>
          </a:p>
          <a:p>
            <a:r>
              <a:rPr lang="en-US" dirty="0"/>
              <a:t>Manufacturers and users are uncertain about whether nanomaterials pose a threat to human and environmental health</a:t>
            </a:r>
          </a:p>
          <a:p>
            <a:r>
              <a:rPr lang="en-US" dirty="0"/>
              <a:t>In 2007 and 2017, companies reported inconsistency in their use of precautionary health and safety measures</a:t>
            </a:r>
          </a:p>
          <a:p>
            <a:endParaRPr lang="en-US" dirty="0"/>
          </a:p>
          <a:p>
            <a:endParaRPr lang="en-US" dirty="0"/>
          </a:p>
          <a:p>
            <a:endParaRPr lang="en-US" dirty="0"/>
          </a:p>
          <a:p>
            <a:endParaRPr lang="en-US" dirty="0"/>
          </a:p>
          <a:p>
            <a:endParaRPr lang="en-US" dirty="0"/>
          </a:p>
        </p:txBody>
      </p:sp>
      <p:sp>
        <p:nvSpPr>
          <p:cNvPr id="6" name="Footer Placeholder 3">
            <a:extLst>
              <a:ext uri="{FF2B5EF4-FFF2-40B4-BE49-F238E27FC236}">
                <a16:creationId xmlns:a16="http://schemas.microsoft.com/office/drawing/2014/main" xmlns="" id="{ECFFA428-3D6B-3E4F-A076-757B393ABFA2}"/>
              </a:ext>
            </a:extLst>
          </p:cNvPr>
          <p:cNvSpPr>
            <a:spLocks noGrp="1"/>
          </p:cNvSpPr>
          <p:nvPr>
            <p:ph type="ftr" sz="quarter" idx="10"/>
          </p:nvPr>
        </p:nvSpPr>
        <p:spPr>
          <a:xfrm>
            <a:off x="609600" y="0"/>
            <a:ext cx="5105400" cy="304800"/>
          </a:xfrm>
        </p:spPr>
        <p:txBody>
          <a:bodyPr/>
          <a:lstStyle/>
          <a:p>
            <a:pPr>
              <a:defRPr/>
            </a:pPr>
            <a:r>
              <a:rPr lang="en-US" altLang="en-US" b="1" dirty="0"/>
              <a:t>Conclusion &amp; Recommendations</a:t>
            </a:r>
          </a:p>
        </p:txBody>
      </p:sp>
    </p:spTree>
    <p:extLst>
      <p:ext uri="{BB962C8B-B14F-4D97-AF65-F5344CB8AC3E}">
        <p14:creationId xmlns:p14="http://schemas.microsoft.com/office/powerpoint/2010/main" xmlns="" val="2852142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450AAE-B1F8-E84C-87A6-7EC00F01EA63}"/>
              </a:ext>
            </a:extLst>
          </p:cNvPr>
          <p:cNvSpPr>
            <a:spLocks noGrp="1"/>
          </p:cNvSpPr>
          <p:nvPr>
            <p:ph type="title"/>
          </p:nvPr>
        </p:nvSpPr>
        <p:spPr/>
        <p:txBody>
          <a:bodyPr/>
          <a:lstStyle/>
          <a:p>
            <a:r>
              <a:rPr lang="en-US" b="1" dirty="0"/>
              <a:t>Conclusions and Future Directions</a:t>
            </a:r>
          </a:p>
        </p:txBody>
      </p:sp>
      <p:sp>
        <p:nvSpPr>
          <p:cNvPr id="3" name="Content Placeholder 2">
            <a:extLst>
              <a:ext uri="{FF2B5EF4-FFF2-40B4-BE49-F238E27FC236}">
                <a16:creationId xmlns:a16="http://schemas.microsoft.com/office/drawing/2014/main" xmlns="" id="{C4DD175D-50E7-BB47-BBA3-E38E5C70F3A6}"/>
              </a:ext>
            </a:extLst>
          </p:cNvPr>
          <p:cNvSpPr>
            <a:spLocks noGrp="1"/>
          </p:cNvSpPr>
          <p:nvPr>
            <p:ph idx="1"/>
          </p:nvPr>
        </p:nvSpPr>
        <p:spPr>
          <a:xfrm>
            <a:off x="609600" y="1828800"/>
            <a:ext cx="7924800" cy="4267200"/>
          </a:xfrm>
        </p:spPr>
        <p:txBody>
          <a:bodyPr/>
          <a:lstStyle/>
          <a:p>
            <a:r>
              <a:rPr lang="en-US" dirty="0"/>
              <a:t>Another data collection phase to determine whether precautionary measures have improved? </a:t>
            </a:r>
          </a:p>
          <a:p>
            <a:endParaRPr lang="en-US" dirty="0"/>
          </a:p>
          <a:p>
            <a:r>
              <a:rPr lang="en-US" dirty="0"/>
              <a:t>Expand ambient air pollution monitoring to include ultrafine particles in communities housing nanomaterials users/manufacturers</a:t>
            </a:r>
          </a:p>
          <a:p>
            <a:pPr marL="0" indent="0">
              <a:buNone/>
            </a:pPr>
            <a:endParaRPr lang="en-US" dirty="0"/>
          </a:p>
          <a:p>
            <a:r>
              <a:rPr lang="en-US" dirty="0"/>
              <a:t>Provide known users and manufacturers with resources for best practices for safe use of nanomaterials</a:t>
            </a:r>
          </a:p>
        </p:txBody>
      </p:sp>
      <p:sp>
        <p:nvSpPr>
          <p:cNvPr id="4" name="Footer Placeholder 3">
            <a:extLst>
              <a:ext uri="{FF2B5EF4-FFF2-40B4-BE49-F238E27FC236}">
                <a16:creationId xmlns:a16="http://schemas.microsoft.com/office/drawing/2014/main" xmlns="" id="{62CB3021-A76A-9B41-9113-AFC2483DA099}"/>
              </a:ext>
            </a:extLst>
          </p:cNvPr>
          <p:cNvSpPr>
            <a:spLocks noGrp="1"/>
          </p:cNvSpPr>
          <p:nvPr>
            <p:ph type="ftr" sz="quarter" idx="10"/>
          </p:nvPr>
        </p:nvSpPr>
        <p:spPr/>
        <p:txBody>
          <a:bodyPr/>
          <a:lstStyle/>
          <a:p>
            <a:pPr>
              <a:defRPr/>
            </a:pPr>
            <a:r>
              <a:rPr lang="en-US" altLang="en-US" b="1" dirty="0"/>
              <a:t>Conclusion &amp; Recommendations</a:t>
            </a:r>
          </a:p>
        </p:txBody>
      </p:sp>
    </p:spTree>
    <p:extLst>
      <p:ext uri="{BB962C8B-B14F-4D97-AF65-F5344CB8AC3E}">
        <p14:creationId xmlns:p14="http://schemas.microsoft.com/office/powerpoint/2010/main" xmlns="" val="20732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488C43-D3FB-E54C-BA57-C3A6C3C222EC}"/>
              </a:ext>
            </a:extLst>
          </p:cNvPr>
          <p:cNvSpPr>
            <a:spLocks noGrp="1"/>
          </p:cNvSpPr>
          <p:nvPr>
            <p:ph type="title"/>
          </p:nvPr>
        </p:nvSpPr>
        <p:spPr>
          <a:xfrm>
            <a:off x="381000" y="304800"/>
            <a:ext cx="7924800" cy="685800"/>
          </a:xfrm>
        </p:spPr>
        <p:txBody>
          <a:bodyPr/>
          <a:lstStyle/>
          <a:p>
            <a:r>
              <a:rPr lang="en-US" dirty="0"/>
              <a:t>References</a:t>
            </a:r>
          </a:p>
        </p:txBody>
      </p:sp>
      <p:sp>
        <p:nvSpPr>
          <p:cNvPr id="3" name="Content Placeholder 2">
            <a:extLst>
              <a:ext uri="{FF2B5EF4-FFF2-40B4-BE49-F238E27FC236}">
                <a16:creationId xmlns:a16="http://schemas.microsoft.com/office/drawing/2014/main" xmlns="" id="{17B5F293-3885-7142-9C99-4A982C3D2C44}"/>
              </a:ext>
            </a:extLst>
          </p:cNvPr>
          <p:cNvSpPr>
            <a:spLocks noGrp="1"/>
          </p:cNvSpPr>
          <p:nvPr>
            <p:ph idx="1"/>
          </p:nvPr>
        </p:nvSpPr>
        <p:spPr>
          <a:xfrm>
            <a:off x="152400" y="838200"/>
            <a:ext cx="8686800" cy="4495800"/>
          </a:xfrm>
        </p:spPr>
        <p:txBody>
          <a:bodyPr/>
          <a:lstStyle/>
          <a:p>
            <a:r>
              <a:rPr lang="en-US" sz="1200" dirty="0" err="1"/>
              <a:t>Ajdary</a:t>
            </a:r>
            <a:r>
              <a:rPr lang="en-US" sz="1200" dirty="0"/>
              <a:t> M, </a:t>
            </a:r>
            <a:r>
              <a:rPr lang="en-US" sz="1200" dirty="0" err="1"/>
              <a:t>Moosavi</a:t>
            </a:r>
            <a:r>
              <a:rPr lang="en-US" sz="1200" dirty="0"/>
              <a:t> MA, Rahmati M, </a:t>
            </a:r>
            <a:r>
              <a:rPr lang="en-US" sz="1200" dirty="0" err="1"/>
              <a:t>Falahati</a:t>
            </a:r>
            <a:r>
              <a:rPr lang="en-US" sz="1200" dirty="0"/>
              <a:t> M, </a:t>
            </a:r>
            <a:r>
              <a:rPr lang="en-US" sz="1200" dirty="0" err="1"/>
              <a:t>Mahboubi</a:t>
            </a:r>
            <a:r>
              <a:rPr lang="en-US" sz="1200" dirty="0"/>
              <a:t> M, </a:t>
            </a:r>
            <a:r>
              <a:rPr lang="en-US" sz="1200" dirty="0" err="1"/>
              <a:t>Mandegary</a:t>
            </a:r>
            <a:r>
              <a:rPr lang="en-US" sz="1200" dirty="0"/>
              <a:t> A, </a:t>
            </a:r>
            <a:r>
              <a:rPr lang="en-US" sz="1200" dirty="0" err="1"/>
              <a:t>Jangjoo</a:t>
            </a:r>
            <a:r>
              <a:rPr lang="en-US" sz="1200" dirty="0"/>
              <a:t> S, </a:t>
            </a:r>
            <a:r>
              <a:rPr lang="en-US" sz="1200" dirty="0" err="1"/>
              <a:t>Mohammadinejad</a:t>
            </a:r>
            <a:r>
              <a:rPr lang="en-US" sz="1200" dirty="0"/>
              <a:t> R, Varma RS. Health Concerns of Various Nanoparticles: A Review of Their in Vitro and in Vivo Toxicity. </a:t>
            </a:r>
            <a:r>
              <a:rPr lang="en-US" sz="1200" i="1" dirty="0"/>
              <a:t>Nanomaterials (Basel)</a:t>
            </a:r>
            <a:r>
              <a:rPr lang="en-US" sz="1200" dirty="0"/>
              <a:t>. 2018 Aug 21;8(9):634. </a:t>
            </a:r>
            <a:r>
              <a:rPr lang="en-US" sz="1200" dirty="0" err="1"/>
              <a:t>doi</a:t>
            </a:r>
            <a:r>
              <a:rPr lang="en-US" sz="1200" dirty="0"/>
              <a:t>: 10.3390/nano8090634. PubMed PMID: 30134524; PubMed Central PMCID: PMC6164883.</a:t>
            </a:r>
          </a:p>
          <a:p>
            <a:r>
              <a:rPr lang="en-US" sz="1200" dirty="0" err="1"/>
              <a:t>Bahadar</a:t>
            </a:r>
            <a:r>
              <a:rPr lang="en-US" sz="1200" dirty="0"/>
              <a:t> H, Maqbool F, Niaz K, </a:t>
            </a:r>
            <a:r>
              <a:rPr lang="en-US" sz="1200" dirty="0" err="1"/>
              <a:t>Abdollahi</a:t>
            </a:r>
            <a:r>
              <a:rPr lang="en-US" sz="1200" dirty="0"/>
              <a:t> M. Toxicity of Nanoparticles and an Overview of Current Experimental Models. </a:t>
            </a:r>
            <a:r>
              <a:rPr lang="en-US" sz="1200" i="1" dirty="0"/>
              <a:t>Iran Biomed J</a:t>
            </a:r>
            <a:r>
              <a:rPr lang="en-US" sz="1200" dirty="0"/>
              <a:t>. 2016 Jan;20(1):1-11. </a:t>
            </a:r>
            <a:r>
              <a:rPr lang="en-US" sz="1200" dirty="0" err="1"/>
              <a:t>doi</a:t>
            </a:r>
            <a:r>
              <a:rPr lang="en-US" sz="1200" dirty="0"/>
              <a:t>: 10.7508/ibj.2016.01.001. PubMed PMID: 26286636; PubMed Central PMCID: PMC4689276.</a:t>
            </a:r>
          </a:p>
          <a:p>
            <a:r>
              <a:rPr lang="en-US" sz="1200" dirty="0"/>
              <a:t>Gupta R, </a:t>
            </a:r>
            <a:r>
              <a:rPr lang="en-US" sz="1200" dirty="0" err="1"/>
              <a:t>Xie</a:t>
            </a:r>
            <a:r>
              <a:rPr lang="en-US" sz="1200" dirty="0"/>
              <a:t> H. Nanoparticles in Daily Life: Applications, Toxicity and Regulations. </a:t>
            </a:r>
            <a:r>
              <a:rPr lang="en-US" sz="1200" i="1" dirty="0"/>
              <a:t>J Environ </a:t>
            </a:r>
            <a:r>
              <a:rPr lang="en-US" sz="1200" i="1" dirty="0" err="1"/>
              <a:t>Pathol</a:t>
            </a:r>
            <a:r>
              <a:rPr lang="en-US" sz="1200" i="1" dirty="0"/>
              <a:t> </a:t>
            </a:r>
            <a:r>
              <a:rPr lang="en-US" sz="1200" i="1" dirty="0" err="1"/>
              <a:t>Toxicol</a:t>
            </a:r>
            <a:r>
              <a:rPr lang="en-US" sz="1200" i="1" dirty="0"/>
              <a:t> Oncol</a:t>
            </a:r>
            <a:r>
              <a:rPr lang="en-US" sz="1200" dirty="0"/>
              <a:t>. 2018;37(3):209-230. </a:t>
            </a:r>
            <a:r>
              <a:rPr lang="en-US" sz="1200" dirty="0" err="1"/>
              <a:t>doi</a:t>
            </a:r>
            <a:r>
              <a:rPr lang="en-US" sz="1200" dirty="0"/>
              <a:t>: 10.1615/JEnvironPatholToxicolOncol.2018026009. PubMed PMID: 30317972; PubMed Central PMCID: PMC6192267.</a:t>
            </a:r>
          </a:p>
          <a:p>
            <a:r>
              <a:rPr lang="en-US" sz="1200" dirty="0"/>
              <a:t>Hallock, M. F.; </a:t>
            </a:r>
            <a:r>
              <a:rPr lang="en-US" sz="1200" dirty="0" err="1"/>
              <a:t>Greenley</a:t>
            </a:r>
            <a:r>
              <a:rPr lang="en-US" sz="1200" dirty="0"/>
              <a:t>, P.; </a:t>
            </a:r>
            <a:r>
              <a:rPr lang="en-US" sz="1200" dirty="0" err="1"/>
              <a:t>DiBerardinis</a:t>
            </a:r>
            <a:r>
              <a:rPr lang="en-US" sz="1200" dirty="0"/>
              <a:t>, L.; </a:t>
            </a:r>
            <a:r>
              <a:rPr lang="en-US" sz="1200" dirty="0" err="1"/>
              <a:t>Kallin</a:t>
            </a:r>
            <a:r>
              <a:rPr lang="en-US" sz="1200" dirty="0"/>
              <a:t>, D. Potential Risks of Nanomaterials and How to Safely Handle Materials of Uncertain Toxicity. J. Chem. Health </a:t>
            </a:r>
            <a:r>
              <a:rPr lang="en-US" sz="1200" dirty="0" err="1"/>
              <a:t>Saf</a:t>
            </a:r>
            <a:r>
              <a:rPr lang="en-US" sz="1200" dirty="0"/>
              <a:t>. 2009, 16, 16−23</a:t>
            </a:r>
          </a:p>
          <a:p>
            <a:r>
              <a:rPr lang="en-US" sz="1200" dirty="0"/>
              <a:t>Kumar V, Sharma N, Maitra SS. In vitro and in vivo toxicity assessment of nanoparticles. International Nano Letters. 2017; 7: 243-256. </a:t>
            </a:r>
            <a:r>
              <a:rPr lang="en-US" sz="1200" dirty="0">
                <a:hlinkClick r:id="rId2"/>
              </a:rPr>
              <a:t>https://doi.org/10.1007/s40089-017-0221-3</a:t>
            </a:r>
            <a:endParaRPr lang="en-US" sz="1200" dirty="0"/>
          </a:p>
          <a:p>
            <a:r>
              <a:rPr lang="en-US" sz="1200" dirty="0" err="1">
                <a:latin typeface="Arial" charset="0"/>
                <a:ea typeface="Osaka" charset="0"/>
              </a:rPr>
              <a:t>Nano.gov</a:t>
            </a:r>
            <a:r>
              <a:rPr lang="en-US" sz="1200" dirty="0">
                <a:latin typeface="Arial" charset="0"/>
                <a:ea typeface="Osaka" charset="0"/>
              </a:rPr>
              <a:t>. Benefits and Applications. Cited 2019 Jun 20. Available from: </a:t>
            </a:r>
            <a:r>
              <a:rPr lang="en-US" sz="1200" dirty="0">
                <a:hlinkClick r:id="rId3"/>
              </a:rPr>
              <a:t>https://www.nano.gov/you/nanotechnology-benefits</a:t>
            </a:r>
            <a:endParaRPr lang="en-US" sz="1200" dirty="0">
              <a:latin typeface="Arial" charset="0"/>
              <a:ea typeface="Osaka" charset="0"/>
            </a:endParaRPr>
          </a:p>
          <a:p>
            <a:r>
              <a:rPr lang="en-US" sz="1200" dirty="0">
                <a:latin typeface="Arial" charset="0"/>
                <a:ea typeface="Osaka" charset="0"/>
              </a:rPr>
              <a:t>Vicario-</a:t>
            </a:r>
            <a:r>
              <a:rPr lang="en-US" sz="1200" dirty="0" err="1">
                <a:latin typeface="Arial" charset="0"/>
                <a:ea typeface="Osaka" charset="0"/>
              </a:rPr>
              <a:t>Parés</a:t>
            </a:r>
            <a:r>
              <a:rPr lang="en-US" sz="1200" dirty="0">
                <a:latin typeface="Arial" charset="0"/>
                <a:ea typeface="Osaka" charset="0"/>
              </a:rPr>
              <a:t>, U., </a:t>
            </a:r>
            <a:r>
              <a:rPr lang="en-US" sz="1200" dirty="0" err="1">
                <a:latin typeface="Arial" charset="0"/>
                <a:ea typeface="Osaka" charset="0"/>
              </a:rPr>
              <a:t>Castañaga</a:t>
            </a:r>
            <a:r>
              <a:rPr lang="en-US" sz="1200" dirty="0">
                <a:latin typeface="Arial" charset="0"/>
                <a:ea typeface="Osaka" charset="0"/>
              </a:rPr>
              <a:t>, L., </a:t>
            </a:r>
            <a:r>
              <a:rPr lang="en-US" sz="1200" dirty="0" err="1">
                <a:latin typeface="Arial" charset="0"/>
                <a:ea typeface="Osaka" charset="0"/>
              </a:rPr>
              <a:t>Lacave</a:t>
            </a:r>
            <a:r>
              <a:rPr lang="en-US" sz="1200" dirty="0">
                <a:latin typeface="Arial" charset="0"/>
                <a:ea typeface="Osaka" charset="0"/>
              </a:rPr>
              <a:t>, J.M. et al. Comparative toxicity of metal oxide nanoparticles (</a:t>
            </a:r>
            <a:r>
              <a:rPr lang="en-US" sz="1200" dirty="0" err="1">
                <a:latin typeface="Arial" charset="0"/>
                <a:ea typeface="Osaka" charset="0"/>
              </a:rPr>
              <a:t>CuO</a:t>
            </a:r>
            <a:r>
              <a:rPr lang="en-US" sz="1200" dirty="0">
                <a:latin typeface="Arial" charset="0"/>
                <a:ea typeface="Osaka" charset="0"/>
              </a:rPr>
              <a:t>, </a:t>
            </a:r>
            <a:r>
              <a:rPr lang="en-US" sz="1200" dirty="0" err="1">
                <a:latin typeface="Arial" charset="0"/>
                <a:ea typeface="Osaka" charset="0"/>
              </a:rPr>
              <a:t>ZnO</a:t>
            </a:r>
            <a:r>
              <a:rPr lang="en-US" sz="1200" dirty="0">
                <a:latin typeface="Arial" charset="0"/>
                <a:ea typeface="Osaka" charset="0"/>
              </a:rPr>
              <a:t> and TiO</a:t>
            </a:r>
            <a:r>
              <a:rPr lang="en-US" sz="1200" baseline="-25000" dirty="0">
                <a:latin typeface="Arial" charset="0"/>
                <a:ea typeface="Osaka" charset="0"/>
              </a:rPr>
              <a:t>2</a:t>
            </a:r>
            <a:r>
              <a:rPr lang="en-US" sz="1200" dirty="0">
                <a:latin typeface="Arial" charset="0"/>
                <a:ea typeface="Osaka" charset="0"/>
              </a:rPr>
              <a:t>) to developing zebrafish embryos. J </a:t>
            </a:r>
            <a:r>
              <a:rPr lang="en-US" sz="1200" dirty="0" err="1">
                <a:latin typeface="Arial" charset="0"/>
                <a:ea typeface="Osaka" charset="0"/>
              </a:rPr>
              <a:t>Nanopart</a:t>
            </a:r>
            <a:r>
              <a:rPr lang="en-US" sz="1200" dirty="0">
                <a:latin typeface="Arial" charset="0"/>
                <a:ea typeface="Osaka" charset="0"/>
              </a:rPr>
              <a:t> Res (2014) 16: 2550. </a:t>
            </a:r>
            <a:r>
              <a:rPr lang="en-US" sz="1200" dirty="0">
                <a:latin typeface="Arial" charset="0"/>
                <a:ea typeface="Osaka" charset="0"/>
                <a:hlinkClick r:id="rId4"/>
              </a:rPr>
              <a:t>https://doi.org/10.1007/s11051-014-2550-8</a:t>
            </a:r>
            <a:endParaRPr lang="en-US" sz="1200" dirty="0">
              <a:latin typeface="Arial" charset="0"/>
              <a:ea typeface="Osaka" charset="0"/>
            </a:endParaRPr>
          </a:p>
          <a:p>
            <a:r>
              <a:rPr lang="en-US" sz="1200" dirty="0">
                <a:latin typeface="Arial" charset="0"/>
                <a:ea typeface="Osaka" charset="0"/>
              </a:rPr>
              <a:t>Zhu, X., Zhu, L., Chen, Y. et al. Acute toxicities of six manufactured nanomaterial suspensions to </a:t>
            </a:r>
            <a:r>
              <a:rPr lang="en-US" sz="1200" i="1" dirty="0">
                <a:latin typeface="Arial" charset="0"/>
                <a:ea typeface="Osaka" charset="0"/>
              </a:rPr>
              <a:t>Daphnia magna</a:t>
            </a:r>
            <a:r>
              <a:rPr lang="en-US" sz="1200" dirty="0">
                <a:latin typeface="Arial" charset="0"/>
                <a:ea typeface="Osaka" charset="0"/>
              </a:rPr>
              <a:t>. J </a:t>
            </a:r>
            <a:r>
              <a:rPr lang="en-US" sz="1200" dirty="0" err="1">
                <a:latin typeface="Arial" charset="0"/>
                <a:ea typeface="Osaka" charset="0"/>
              </a:rPr>
              <a:t>Nanopart</a:t>
            </a:r>
            <a:r>
              <a:rPr lang="en-US" sz="1200" dirty="0">
                <a:latin typeface="Arial" charset="0"/>
                <a:ea typeface="Osaka" charset="0"/>
              </a:rPr>
              <a:t> Res (2009) 11: 67. https://</a:t>
            </a:r>
            <a:r>
              <a:rPr lang="en-US" sz="1200" dirty="0" err="1">
                <a:latin typeface="Arial" charset="0"/>
                <a:ea typeface="Osaka" charset="0"/>
              </a:rPr>
              <a:t>doi.org</a:t>
            </a:r>
            <a:r>
              <a:rPr lang="en-US" sz="1200" dirty="0">
                <a:latin typeface="Arial" charset="0"/>
                <a:ea typeface="Osaka" charset="0"/>
              </a:rPr>
              <a:t>/10.1007/s11051-008-9426-8</a:t>
            </a:r>
            <a:endParaRPr lang="en-US" sz="1200" dirty="0">
              <a:sym typeface="Wingdings" pitchFamily="2" charset="2"/>
            </a:endParaRPr>
          </a:p>
          <a:p>
            <a:r>
              <a:rPr lang="en-US" sz="1200" dirty="0">
                <a:latin typeface="Arial" charset="0"/>
                <a:ea typeface="Osaka" charset="0"/>
              </a:rPr>
              <a:t>Zhu X, Lin Z, </a:t>
            </a:r>
            <a:r>
              <a:rPr lang="en-US" sz="1200" dirty="0" err="1">
                <a:latin typeface="Arial" charset="0"/>
                <a:ea typeface="Osaka" charset="0"/>
              </a:rPr>
              <a:t>Duan</a:t>
            </a:r>
            <a:r>
              <a:rPr lang="en-US" sz="1200" dirty="0">
                <a:latin typeface="Arial" charset="0"/>
                <a:ea typeface="Osaka" charset="0"/>
              </a:rPr>
              <a:t> Z, </a:t>
            </a:r>
            <a:r>
              <a:rPr lang="en-US" sz="1200" dirty="0" err="1">
                <a:latin typeface="Arial" charset="0"/>
                <a:ea typeface="Osaka" charset="0"/>
              </a:rPr>
              <a:t>Ruiqi</a:t>
            </a:r>
            <a:r>
              <a:rPr lang="en-US" sz="1200" dirty="0">
                <a:latin typeface="Arial" charset="0"/>
                <a:ea typeface="Osaka" charset="0"/>
              </a:rPr>
              <a:t> Q, Li Y, Lang, Y. Comparative Toxicity of several metal oxide nanoparticle aqueous suspensions to Zebrafish (Danio </a:t>
            </a:r>
            <a:r>
              <a:rPr lang="en-US" sz="1200" dirty="0" err="1">
                <a:latin typeface="Arial" charset="0"/>
                <a:ea typeface="Osaka" charset="0"/>
              </a:rPr>
              <a:t>rerio</a:t>
            </a:r>
            <a:r>
              <a:rPr lang="en-US" sz="1200" dirty="0">
                <a:latin typeface="Arial" charset="0"/>
                <a:ea typeface="Osaka" charset="0"/>
              </a:rPr>
              <a:t>) early developmental stages. </a:t>
            </a:r>
            <a:r>
              <a:rPr lang="en-US" sz="1200" dirty="0" err="1">
                <a:latin typeface="Arial" charset="0"/>
                <a:ea typeface="Osaka" charset="0"/>
              </a:rPr>
              <a:t>Journl</a:t>
            </a:r>
            <a:r>
              <a:rPr lang="en-US" sz="1200" dirty="0">
                <a:latin typeface="Arial" charset="0"/>
                <a:ea typeface="Osaka" charset="0"/>
              </a:rPr>
              <a:t> of Environmental Science and Health Part A. 2008; 43(3): 278-284. </a:t>
            </a:r>
            <a:r>
              <a:rPr lang="en-US" sz="1200" dirty="0">
                <a:latin typeface="Arial" charset="0"/>
                <a:ea typeface="Osaka" charset="0"/>
                <a:hlinkClick r:id="rId5"/>
              </a:rPr>
              <a:t>https://doi.org/10.1080/10934520701792779</a:t>
            </a:r>
            <a:endParaRPr lang="en-US" sz="1200" dirty="0"/>
          </a:p>
          <a:p>
            <a:r>
              <a:rPr lang="en-US" sz="1200" dirty="0"/>
              <a:t>IMAGES:</a:t>
            </a:r>
          </a:p>
          <a:p>
            <a:pPr lvl="1"/>
            <a:r>
              <a:rPr lang="en-US" sz="1200" dirty="0">
                <a:hlinkClick r:id="rId6"/>
              </a:rPr>
              <a:t>https://mris.edu.in/blog/leading-the-way-through-group-discussions/</a:t>
            </a:r>
            <a:endParaRPr lang="en-US" sz="1200" dirty="0"/>
          </a:p>
          <a:p>
            <a:pPr lvl="1"/>
            <a:r>
              <a:rPr lang="en-US" sz="1200" dirty="0">
                <a:hlinkClick r:id="rId7"/>
              </a:rPr>
              <a:t>https://greenvillejournal.com/2018/12/05/122800/</a:t>
            </a:r>
            <a:endParaRPr lang="en-US" sz="1200" dirty="0"/>
          </a:p>
        </p:txBody>
      </p:sp>
      <p:sp>
        <p:nvSpPr>
          <p:cNvPr id="5" name="Date Placeholder 4">
            <a:extLst>
              <a:ext uri="{FF2B5EF4-FFF2-40B4-BE49-F238E27FC236}">
                <a16:creationId xmlns:a16="http://schemas.microsoft.com/office/drawing/2014/main" xmlns="" id="{6C483FB8-0103-3C4D-95FC-19130DBA9BA3}"/>
              </a:ext>
            </a:extLst>
          </p:cNvPr>
          <p:cNvSpPr>
            <a:spLocks noGrp="1"/>
          </p:cNvSpPr>
          <p:nvPr>
            <p:ph type="dt" sz="half" idx="11"/>
          </p:nvPr>
        </p:nvSpPr>
        <p:spPr/>
        <p:txBody>
          <a:bodyPr/>
          <a:lstStyle/>
          <a:p>
            <a:pPr>
              <a:defRPr/>
            </a:pPr>
            <a:r>
              <a:rPr lang="en-US" altLang="en-US"/>
              <a:t>2/3/08  </a:t>
            </a:r>
            <a:fld id="{FD4F354A-8A22-7D41-8A76-01BE38DF76ED}" type="slidenum">
              <a:rPr lang="en-US" altLang="en-US" smtClean="0"/>
              <a:pPr>
                <a:defRPr/>
              </a:pPr>
              <a:t>27</a:t>
            </a:fld>
            <a:endParaRPr lang="en-US" altLang="en-US" baseline="0"/>
          </a:p>
        </p:txBody>
      </p:sp>
    </p:spTree>
    <p:extLst>
      <p:ext uri="{BB962C8B-B14F-4D97-AF65-F5344CB8AC3E}">
        <p14:creationId xmlns:p14="http://schemas.microsoft.com/office/powerpoint/2010/main" xmlns="" val="1668540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C5F9D2-2E61-4B41-AC99-5B9C7C180530}"/>
              </a:ext>
            </a:extLst>
          </p:cNvPr>
          <p:cNvSpPr>
            <a:spLocks noGrp="1"/>
          </p:cNvSpPr>
          <p:nvPr>
            <p:ph type="title"/>
          </p:nvPr>
        </p:nvSpPr>
        <p:spPr/>
        <p:txBody>
          <a:bodyPr/>
          <a:lstStyle/>
          <a:p>
            <a:r>
              <a:rPr lang="en-US" b="1" dirty="0"/>
              <a:t>Discussion</a:t>
            </a:r>
          </a:p>
        </p:txBody>
      </p:sp>
      <p:pic>
        <p:nvPicPr>
          <p:cNvPr id="7" name="Content Placeholder 6">
            <a:extLst>
              <a:ext uri="{FF2B5EF4-FFF2-40B4-BE49-F238E27FC236}">
                <a16:creationId xmlns:a16="http://schemas.microsoft.com/office/drawing/2014/main" xmlns="" id="{54BDD67A-87DB-FA47-87D7-90883A7299D6}"/>
              </a:ext>
            </a:extLst>
          </p:cNvPr>
          <p:cNvPicPr>
            <a:picLocks noGrp="1" noChangeAspect="1"/>
          </p:cNvPicPr>
          <p:nvPr>
            <p:ph idx="1"/>
          </p:nvPr>
        </p:nvPicPr>
        <p:blipFill>
          <a:blip r:embed="rId3"/>
          <a:stretch>
            <a:fillRect/>
          </a:stretch>
        </p:blipFill>
        <p:spPr>
          <a:xfrm>
            <a:off x="1752600" y="1600200"/>
            <a:ext cx="5638800" cy="4229100"/>
          </a:xfrm>
        </p:spPr>
      </p:pic>
      <p:sp>
        <p:nvSpPr>
          <p:cNvPr id="5" name="Date Placeholder 4">
            <a:extLst>
              <a:ext uri="{FF2B5EF4-FFF2-40B4-BE49-F238E27FC236}">
                <a16:creationId xmlns:a16="http://schemas.microsoft.com/office/drawing/2014/main" xmlns="" id="{FA2762CD-CCE4-954E-9BF5-E2B191D1ABA3}"/>
              </a:ext>
            </a:extLst>
          </p:cNvPr>
          <p:cNvSpPr>
            <a:spLocks noGrp="1"/>
          </p:cNvSpPr>
          <p:nvPr>
            <p:ph type="dt" sz="half" idx="11"/>
          </p:nvPr>
        </p:nvSpPr>
        <p:spPr/>
        <p:txBody>
          <a:bodyPr/>
          <a:lstStyle/>
          <a:p>
            <a:pPr>
              <a:defRPr/>
            </a:pPr>
            <a:r>
              <a:rPr lang="en-US" altLang="en-US"/>
              <a:t>2/3/08  </a:t>
            </a:r>
            <a:fld id="{FD4F354A-8A22-7D41-8A76-01BE38DF76ED}" type="slidenum">
              <a:rPr lang="en-US" altLang="en-US" smtClean="0"/>
              <a:pPr>
                <a:defRPr/>
              </a:pPr>
              <a:t>28</a:t>
            </a:fld>
            <a:endParaRPr lang="en-US" altLang="en-US" baseline="0"/>
          </a:p>
        </p:txBody>
      </p:sp>
    </p:spTree>
    <p:extLst>
      <p:ext uri="{BB962C8B-B14F-4D97-AF65-F5344CB8AC3E}">
        <p14:creationId xmlns:p14="http://schemas.microsoft.com/office/powerpoint/2010/main" xmlns="" val="247393512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a:ln>
              <a:noFill/>
            </a:ln>
            <a:solidFill>
              <a:schemeClr val="tx1"/>
            </a:solidFill>
            <a:effectLst/>
            <a:latin typeface="Arial" charset="0"/>
            <a:ea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a:ln>
              <a:noFill/>
            </a:ln>
            <a:solidFill>
              <a:schemeClr val="tx1"/>
            </a:solidFill>
            <a:effectLst/>
            <a:latin typeface="Arial" charset="0"/>
            <a:ea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3599</TotalTime>
  <Words>3032</Words>
  <Application>Microsoft Office PowerPoint</Application>
  <PresentationFormat>On-screen Show (4:3)</PresentationFormat>
  <Paragraphs>394</Paragraphs>
  <Slides>28</Slides>
  <Notes>21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Blank Presentation</vt:lpstr>
      <vt:lpstr>State of Nanotechnology Use in Massachusetts</vt:lpstr>
      <vt:lpstr>Outline</vt:lpstr>
      <vt:lpstr>What are Nanomaterials?</vt:lpstr>
      <vt:lpstr>How are Nanomaterials Used?</vt:lpstr>
      <vt:lpstr>Human Exposure to Nanomaterials</vt:lpstr>
      <vt:lpstr>Slide 6</vt:lpstr>
      <vt:lpstr>Toxicity Concerns due to Nanomaterial Properties</vt:lpstr>
      <vt:lpstr>Review of In Vitro and In Vivo Toxicity Studies</vt:lpstr>
      <vt:lpstr>Comparing Toxicity of Nanomaterials*</vt:lpstr>
      <vt:lpstr>Massachusetts Efforts to Collect Information About Nanomaterial Users and Manufacturers</vt:lpstr>
      <vt:lpstr>1. Cambridge Public Health Dept. Survey</vt:lpstr>
      <vt:lpstr>1. Cambridge Public Health Dept. Survey Responses: Nanomaterials Used</vt:lpstr>
      <vt:lpstr>1. Cambridge Public Health Dept. Survey Responses: Health and Safety Information</vt:lpstr>
      <vt:lpstr>2. MA Office of Technical Assistance (OTA) Nanomaterials Survey</vt:lpstr>
      <vt:lpstr>2. MA OTA Nanomaterials Survey: Results</vt:lpstr>
      <vt:lpstr>2. MA OTA Nanomaterials Survey: Nanomaterial Industry</vt:lpstr>
      <vt:lpstr>2. MA OTA Nanomaterials Survey: Safety Information</vt:lpstr>
      <vt:lpstr>3. Toxic Substances Control Act (TSCA) Section 8a Nanomaterials Reporting</vt:lpstr>
      <vt:lpstr>3. TSCA Section 8a Results</vt:lpstr>
      <vt:lpstr>4. Database searches for Nanomaterials Users in MA</vt:lpstr>
      <vt:lpstr>4. Database searches for Nanomaterials Users in MA</vt:lpstr>
      <vt:lpstr>4. S&amp;P Capital IQ results</vt:lpstr>
      <vt:lpstr>Materials Used</vt:lpstr>
      <vt:lpstr>4. S&amp;P Capital IQ results</vt:lpstr>
      <vt:lpstr>Take Home Message</vt:lpstr>
      <vt:lpstr>Conclusions and Future Directions</vt:lpstr>
      <vt:lpstr>References</vt:lpstr>
      <vt:lpstr>Discussion</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rick</cp:lastModifiedBy>
  <cp:revision>147</cp:revision>
  <cp:lastPrinted>2018-05-31T15:51:35Z</cp:lastPrinted>
  <dcterms:created xsi:type="dcterms:W3CDTF">2008-01-28T19:49:47Z</dcterms:created>
  <dcterms:modified xsi:type="dcterms:W3CDTF">2019-07-16T18:11:28Z</dcterms:modified>
</cp:coreProperties>
</file>