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Proxima Nova" panose="020B060402020202020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81C6390-DB74-431D-B1D0-4FDE630396E7}">
  <a:tblStyle styleId="{481C6390-DB74-431D-B1D0-4FDE630396E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518" y="4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93187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8356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0333bea04c_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0333bea04c_0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1059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333bea04c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0333bea04c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8307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0333bea04c_0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0333bea04c_0_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0695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0333bea04c_0_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0333bea04c_0_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9105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333bea04c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333bea04c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5637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0333bea04c_0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0333bea04c_0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0746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0333bea04c_0_6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0333bea04c_0_6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9152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0333bea04c_0_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0333bea04c_0_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5680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0333bea04c_0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0333bea04c_0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1861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0333bea04c_0_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0333bea04c_0_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6069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333bea04c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0333bea04c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5786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0333bea04c_0_6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0333bea04c_0_6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3564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333bea04c_0_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333bea04c_0_6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1712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0333bea04c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0333bea04c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55315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0333bea04c_0_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0333bea04c_0_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278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0333bea04c_0_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0333bea04c_0_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44506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0333bea04c_0_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0333bea04c_0_6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833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Energy Resilience in Puerto Rico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10450" y="3182326"/>
            <a:ext cx="8123100" cy="8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Partnership with U.S. EPA R2 Brownfields Program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Boston University, EE 538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23" y="0"/>
            <a:ext cx="869515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6535375" y="4796675"/>
            <a:ext cx="292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Source: PREPA 2020 Fiscal Plan</a:t>
            </a:r>
            <a:endParaRPr sz="10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Puerto Rico Electricity Organizations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975" y="1295350"/>
            <a:ext cx="2172148" cy="94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3575" y="3548937"/>
            <a:ext cx="227694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4398" y="3116150"/>
            <a:ext cx="2867025" cy="14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1759063" y="3116150"/>
            <a:ext cx="1157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Generation: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4331850" y="3062025"/>
            <a:ext cx="260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Transmission &amp; Distribution: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79" name="Google Shape;79;p15"/>
          <p:cNvCxnSpPr>
            <a:stCxn id="74" idx="2"/>
            <a:endCxn id="77" idx="3"/>
          </p:cNvCxnSpPr>
          <p:nvPr/>
        </p:nvCxnSpPr>
        <p:spPr>
          <a:xfrm flipH="1">
            <a:off x="2916849" y="2236275"/>
            <a:ext cx="1057200" cy="108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" name="Google Shape;80;p15"/>
          <p:cNvCxnSpPr>
            <a:stCxn id="74" idx="2"/>
          </p:cNvCxnSpPr>
          <p:nvPr/>
        </p:nvCxnSpPr>
        <p:spPr>
          <a:xfrm>
            <a:off x="3974049" y="2236275"/>
            <a:ext cx="870300" cy="948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Puerto Rico Electricity Sources and Prices</a:t>
            </a: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​​</a:t>
            </a: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52475"/>
            <a:ext cx="4190537" cy="384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0750" y="1094875"/>
            <a:ext cx="5033249" cy="363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Puerto Rico Energy Public Policy Act, Act 17-2019</a:t>
            </a: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Established a Renewable Portfolio Standard for Puerto Rico:</a:t>
            </a:r>
            <a:endParaRPr/>
          </a:p>
          <a:p>
            <a:pPr marL="914400" lvl="1" indent="-317500" algn="l" rtl="0"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PREPA has to obtain 40% of its electricity from renewable resources by 2025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60% by 2040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100% by 2050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Additional Requirements:</a:t>
            </a:r>
            <a:endParaRPr/>
          </a:p>
          <a:p>
            <a:pPr marL="914400" lvl="1" indent="-317500" algn="l" rtl="0"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Coal-fired generation phased out by 2028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30% energy efficiency requirement by 2050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100% LEDs for public lighting by 2030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Renewables Procurement Plan - PREPA 2020 IRP</a:t>
            </a:r>
            <a:endParaRPr/>
          </a:p>
        </p:txBody>
      </p:sp>
      <p:graphicFrame>
        <p:nvGraphicFramePr>
          <p:cNvPr id="100" name="Google Shape;100;p18"/>
          <p:cNvGraphicFramePr/>
          <p:nvPr/>
        </p:nvGraphicFramePr>
        <p:xfrm>
          <a:off x="952500" y="1238250"/>
          <a:ext cx="7388375" cy="3200190"/>
        </p:xfrm>
        <a:graphic>
          <a:graphicData uri="http://schemas.openxmlformats.org/drawingml/2006/table">
            <a:tbl>
              <a:tblPr>
                <a:noFill/>
                <a:tableStyleId>{481C6390-DB74-431D-B1D0-4FDE630396E7}</a:tableStyleId>
              </a:tblPr>
              <a:tblGrid>
                <a:gridCol w="1213025"/>
                <a:gridCol w="1501150"/>
                <a:gridCol w="1639875"/>
                <a:gridCol w="1437150"/>
                <a:gridCol w="159717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Procurement Tranche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Solar PV or equivalent (MW)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Solar PV or equivalent (Cumulative MW)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4-hr Battery Storage (MW)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4-hr Battery Storage (Cumulative MW)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500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750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1000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1250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1375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750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3750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1500</a:t>
                      </a: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Puerto Rico Renewables Potential</a:t>
            </a: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4987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77063"/>
            <a:ext cx="8520600" cy="458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/>
              <a:t>DOE - Solar Photovoltaic Systems in Hurricanes and Other Severe Weather </a:t>
            </a:r>
            <a:endParaRPr sz="1920"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Recommendations: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of torqued and locked fasteners, such as wedge-lock washers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Through-bolt modules instead of using clamping fasteners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Select solar modules with highest wind resistance and debris strength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Three-frame rail mounting system instead of two-frame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Design and material selection of frames and fasteners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Wind-calming perimeter fencing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Elevated pads with drainage and rubber-sealed enclosures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 rotWithShape="1">
          <a:blip r:embed="rId3">
            <a:alphaModFix/>
          </a:blip>
          <a:srcRect l="4676" t="5485" r="4685" b="5901"/>
          <a:stretch/>
        </p:blipFill>
        <p:spPr>
          <a:xfrm>
            <a:off x="917900" y="-34012"/>
            <a:ext cx="6696426" cy="5059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NREL - Hurricane Resilient Wind Plant Concept Study</a:t>
            </a:r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996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“Twisted Jacket” base design, similar to those used on oil-rigs that were unscathed during Hurricane Katrina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Downwind design allows flexing of blades and reduces potential of contact with tower</a:t>
            </a:r>
            <a:endParaRPr/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4898" y="1070150"/>
            <a:ext cx="3909100" cy="399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FEMA Funding for Puerto Rico Energy Grid</a:t>
            </a:r>
            <a:endParaRPr/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6750" y="1111074"/>
            <a:ext cx="2421200" cy="85814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2740938" y="1969225"/>
            <a:ext cx="285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$9.6 Billion for Puerto Rico’s Grid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7538" y="2644750"/>
            <a:ext cx="2219625" cy="120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675" y="3767525"/>
            <a:ext cx="2403266" cy="120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0775" y="4083987"/>
            <a:ext cx="2276943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Google Shape;145;p24"/>
          <p:cNvCxnSpPr/>
          <p:nvPr/>
        </p:nvCxnSpPr>
        <p:spPr>
          <a:xfrm>
            <a:off x="4090338" y="2305800"/>
            <a:ext cx="14700" cy="6324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6" name="Google Shape;146;p24"/>
          <p:cNvCxnSpPr/>
          <p:nvPr/>
        </p:nvCxnSpPr>
        <p:spPr>
          <a:xfrm flipH="1">
            <a:off x="1450400" y="3567675"/>
            <a:ext cx="1573200" cy="51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" name="Google Shape;147;p24"/>
          <p:cNvCxnSpPr>
            <a:endCxn id="144" idx="0"/>
          </p:cNvCxnSpPr>
          <p:nvPr/>
        </p:nvCxnSpPr>
        <p:spPr>
          <a:xfrm>
            <a:off x="5063746" y="3541587"/>
            <a:ext cx="1465500" cy="54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HUD Funding for Puerto Rico Energy Grid</a:t>
            </a:r>
            <a:endParaRPr/>
          </a:p>
        </p:txBody>
      </p:sp>
      <p:sp>
        <p:nvSpPr>
          <p:cNvPr id="153" name="Google Shape;153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$1.9 Billion Community Development Block Grant - Disaster Recovery</a:t>
            </a:r>
            <a:endParaRPr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To improve resiliency, sustainability, and financial viability for electrical power systems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4" name="Google Shape;1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9525" y="2171588"/>
            <a:ext cx="2397300" cy="239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4175" y="2233000"/>
            <a:ext cx="2708525" cy="227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5"/>
          <p:cNvSpPr/>
          <p:nvPr/>
        </p:nvSpPr>
        <p:spPr>
          <a:xfrm>
            <a:off x="3777800" y="3083900"/>
            <a:ext cx="1175400" cy="572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Difficulties with Renewables Integration</a:t>
            </a:r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Capacity in T&amp;D system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Backlog of applications and length of processing time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Rejection of projects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Review process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Extreme weather resilience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Distributed Generation</a:t>
            </a:r>
            <a:endParaRPr/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9" name="Google Shape;16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0"/>
            <a:ext cx="8374077" cy="48944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 txBox="1"/>
          <p:nvPr/>
        </p:nvSpPr>
        <p:spPr>
          <a:xfrm>
            <a:off x="5669925" y="4743300"/>
            <a:ext cx="2849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>
                <a:latin typeface="Proxima Nova"/>
                <a:ea typeface="Proxima Nova"/>
                <a:cs typeface="Proxima Nova"/>
                <a:sym typeface="Proxima Nova"/>
              </a:rPr>
              <a:t>Source: Ali Ehsan, Qiang Yang</a:t>
            </a:r>
            <a:endParaRPr sz="13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Microgrids</a:t>
            </a:r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7" name="Google Shape;1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275" y="1109838"/>
            <a:ext cx="8130852" cy="35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 txBox="1"/>
          <p:nvPr/>
        </p:nvSpPr>
        <p:spPr>
          <a:xfrm>
            <a:off x="6333400" y="4703625"/>
            <a:ext cx="6948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>
                <a:latin typeface="Proxima Nova"/>
                <a:ea typeface="Proxima Nova"/>
                <a:cs typeface="Proxima Nova"/>
                <a:sym typeface="Proxima Nova"/>
              </a:rPr>
              <a:t>Source: AVANGRID</a:t>
            </a:r>
            <a:endParaRPr sz="13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Culebra Resilience Study (2016) - NREL and EPA</a:t>
            </a:r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Research team identified locations for solar to power critical infrastructure with renewable energy microgrid system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Analysis found a hybrid microgrid system to be economically viable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Community Foundation of Puerto Rico used findings to apply for EDA grant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Construction to begin early 2022</a:t>
            </a:r>
            <a:endParaRPr/>
          </a:p>
        </p:txBody>
      </p:sp>
      <p:pic>
        <p:nvPicPr>
          <p:cNvPr id="185" name="Google Shape;18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4976" y="3148500"/>
            <a:ext cx="2817321" cy="165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400" y="3513200"/>
            <a:ext cx="2975749" cy="92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6738" y="3179450"/>
            <a:ext cx="1591650" cy="159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Considerations</a:t>
            </a:r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Modernization of grid for reliability and the integration of renewables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Distributed energy solutions and microgrids for critical infrastructure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Wind-proofed mounting of solar, hurricane shutters for panels, and removable solar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Wind turbines designed to withstand hurricane conditions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Shortened review processes to streamline permitting and environmental review for renewable energy development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Increased solar cell and battery recycling facilities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Rebates or tax incentives for homeowners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481</Words>
  <Application>Microsoft Office PowerPoint</Application>
  <PresentationFormat>On-screen Show (16:9)</PresentationFormat>
  <Paragraphs>97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Proxima Nova</vt:lpstr>
      <vt:lpstr>Spearmint</vt:lpstr>
      <vt:lpstr>Energy Resilience in Puerto Rico</vt:lpstr>
      <vt:lpstr>PowerPoint Presentation</vt:lpstr>
      <vt:lpstr>Puerto Rico Electricity Organizations</vt:lpstr>
      <vt:lpstr>Puerto Rico Electricity Sources and Prices</vt:lpstr>
      <vt:lpstr>Puerto Rico Energy Public Policy Act, Act 17-2019</vt:lpstr>
      <vt:lpstr>Renewables Procurement Plan - PREPA 2020 IRP</vt:lpstr>
      <vt:lpstr>Puerto Rico Renewables Potential</vt:lpstr>
      <vt:lpstr>PowerPoint Presentation</vt:lpstr>
      <vt:lpstr>DOE - Solar Photovoltaic Systems in Hurricanes and Other Severe Weather </vt:lpstr>
      <vt:lpstr>PowerPoint Presentation</vt:lpstr>
      <vt:lpstr>NREL - Hurricane Resilient Wind Plant Concept Study</vt:lpstr>
      <vt:lpstr>FEMA Funding for Puerto Rico Energy Grid</vt:lpstr>
      <vt:lpstr>HUD Funding for Puerto Rico Energy Grid</vt:lpstr>
      <vt:lpstr>Difficulties with Renewables Integration</vt:lpstr>
      <vt:lpstr>Distributed Generation</vt:lpstr>
      <vt:lpstr>Microgrids</vt:lpstr>
      <vt:lpstr>Culebra Resilience Study (2016) - NREL and EPA</vt:lpstr>
      <vt:lpstr>Considerations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Resilience in Puerto Rico</dc:title>
  <dc:creator>richard reibstein</dc:creator>
  <cp:lastModifiedBy>Microsoft account</cp:lastModifiedBy>
  <cp:revision>1</cp:revision>
  <dcterms:modified xsi:type="dcterms:W3CDTF">2022-01-20T01:59:17Z</dcterms:modified>
</cp:coreProperties>
</file>