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Garamond" panose="02020404030301010803" pitchFamily="18" charset="0"/>
      <p:regular r:id="rId24"/>
      <p:bold r:id="rId25"/>
      <p:italic r:id="rId26"/>
      <p:boldItalic r:id="rId27"/>
    </p:embeddedFont>
    <p:embeddedFont>
      <p:font typeface="Gill Sans" panose="020B0604020202020204" charset="0"/>
      <p:regular r:id="rId28"/>
      <p:bold r:id="rId29"/>
    </p:embeddedFont>
    <p:embeddedFont>
      <p:font typeface="Maven Pro" panose="020B0604020202020204" charset="0"/>
      <p:regular r:id="rId30"/>
      <p:bold r:id="rId31"/>
    </p:embeddedFont>
    <p:embeddedFont>
      <p:font typeface="Quattrocento Sans" panose="020B0502050000020003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">
          <p15:clr>
            <a:srgbClr val="A4A3A4"/>
          </p15:clr>
        </p15:guide>
        <p15:guide id="3" pos="7392">
          <p15:clr>
            <a:srgbClr val="A4A3A4"/>
          </p15:clr>
        </p15:guide>
        <p15:guide id="4" orient="horz" pos="816">
          <p15:clr>
            <a:srgbClr val="A4A3A4"/>
          </p15:clr>
        </p15:guide>
        <p15:guide id="5" orient="horz" pos="936">
          <p15:clr>
            <a:srgbClr val="A4A3A4"/>
          </p15:clr>
        </p15:guide>
        <p15:guide id="6" orient="horz" pos="3840">
          <p15:clr>
            <a:srgbClr val="A4A3A4"/>
          </p15:clr>
        </p15:guide>
        <p15:guide id="7" orient="horz" pos="216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ynLgM+Wt1QzajDzWt8wvxDUvp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F9C1D9-93EE-48F1-8003-E41A31B449EE}">
  <a:tblStyle styleId="{86F9C1D9-93EE-48F1-8003-E41A31B449EE}" styleName="Table_0">
    <a:wholeTbl>
      <a:tcTxStyle b="off" i="off">
        <a:font>
          <a:latin typeface="Segoe UI Light"/>
          <a:ea typeface="Segoe UI Light"/>
          <a:cs typeface="Segoe UI Ligh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Segoe UI Light"/>
          <a:ea typeface="Segoe UI Light"/>
          <a:cs typeface="Segoe UI Ligh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288"/>
        <p:guide pos="7392"/>
        <p:guide orient="horz" pos="816"/>
        <p:guide orient="horz" pos="936"/>
        <p:guide orient="horz" pos="3840"/>
        <p:guide orient="horz"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artfordclimate.files.wordpress.com/2019/11/eid-comprehensive-plan-final-112119-for-website.pdf#page=6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0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b44c8205a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Background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[Name of community] is requesting energy use data from [utility name] to support their community energy planning needs. This data will be requested at regular intervals, and this document describes the desired content and format for the data that is returned.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Utility Name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[name of company]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Utility Contact: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[name, email, phone number, etc.]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1b44c8205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b47ee9f99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1b47ee9f99b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b47ee9f99b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8083689fc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18083689fc4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18083689fc4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8083689fc4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g18083689fc4_0_1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18083689fc4_0_1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b44c8205a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g1b44c8205a8_1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1b44c8205a8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b44c8205a8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b44c8205a8_1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https://hartfordclimate.files.wordpress.com/2019/11/eid-comprehensive-plan-final-112119-for-website.pdf#page=6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1b44c8205a8_1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b44c8205a8_1_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g1b44c8205a8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7A56"/>
              </a:buClr>
              <a:buSzPts val="2400"/>
              <a:buFont typeface="Quattrocento Sans"/>
              <a:buChar char="›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2000"/>
              <a:buFont typeface="Quattrocento Sans"/>
              <a:buChar char="›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800"/>
              <a:buFont typeface="Quattrocento Sans"/>
              <a:buChar char="›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600"/>
              <a:buFont typeface="Quattrocento Sans"/>
              <a:buChar char="›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600"/>
              <a:buFont typeface="Quattrocento Sans"/>
              <a:buChar char="›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7A56"/>
              </a:buClr>
              <a:buSzPts val="2400"/>
              <a:buFont typeface="Quattrocento Sans"/>
              <a:buChar char="›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2000"/>
              <a:buFont typeface="Quattrocento Sans"/>
              <a:buChar char="›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800"/>
              <a:buFont typeface="Quattrocento Sans"/>
              <a:buChar char="›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600"/>
              <a:buFont typeface="Quattrocento Sans"/>
              <a:buChar char="›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97A56"/>
              </a:buClr>
              <a:buSzPts val="1600"/>
              <a:buFont typeface="Quattrocento Sans"/>
              <a:buChar char="›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aramond"/>
              <a:buNone/>
              <a:defRPr sz="4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2" name="Google Shape;1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/>
          <p:nvPr/>
        </p:nvSpPr>
        <p:spPr>
          <a:xfrm>
            <a:off x="0" y="4107543"/>
            <a:ext cx="12192000" cy="2750457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701677" y="1130300"/>
            <a:ext cx="8674552" cy="4597400"/>
          </a:xfrm>
          <a:prstGeom prst="rect">
            <a:avLst/>
          </a:prstGeom>
          <a:solidFill>
            <a:srgbClr val="0870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1703930" y="2065100"/>
            <a:ext cx="6764100" cy="2632200"/>
            <a:chOff x="2183668" y="1680460"/>
            <a:chExt cx="6764100" cy="2632200"/>
          </a:xfrm>
        </p:grpSpPr>
        <p:sp>
          <p:nvSpPr>
            <p:cNvPr id="98" name="Google Shape;98;p1"/>
            <p:cNvSpPr txBox="1"/>
            <p:nvPr/>
          </p:nvSpPr>
          <p:spPr>
            <a:xfrm>
              <a:off x="2183745" y="1680460"/>
              <a:ext cx="6669900" cy="263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4100" b="1">
                  <a:solidFill>
                    <a:schemeClr val="lt1"/>
                  </a:solidFill>
                  <a:latin typeface="Maven Pro"/>
                  <a:ea typeface="Maven Pro"/>
                  <a:cs typeface="Maven Pro"/>
                  <a:sym typeface="Maven Pro"/>
                </a:rPr>
                <a:t>Software for Sustainable Cities:</a:t>
              </a:r>
              <a:endParaRPr sz="4100" b="1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2550" b="1">
                  <a:solidFill>
                    <a:schemeClr val="lt1"/>
                  </a:solidFill>
                  <a:latin typeface="Maven Pro"/>
                  <a:ea typeface="Maven Pro"/>
                  <a:cs typeface="Maven Pro"/>
                  <a:sym typeface="Maven Pro"/>
                </a:rPr>
                <a:t>Data management tools to help communities</a:t>
              </a:r>
              <a:endParaRPr sz="2550" b="1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Garamond"/>
                <a:buNone/>
              </a:pPr>
              <a:endParaRPr sz="3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2183668" y="3974885"/>
              <a:ext cx="6764100" cy="2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Serena &amp; Eddie</a:t>
              </a:r>
              <a:endParaRPr/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1386641" y="1872343"/>
            <a:ext cx="7304626" cy="3171372"/>
            <a:chOff x="1460215" y="2413137"/>
            <a:chExt cx="7157477" cy="3047727"/>
          </a:xfrm>
        </p:grpSpPr>
        <p:grpSp>
          <p:nvGrpSpPr>
            <p:cNvPr id="101" name="Google Shape;101;p1"/>
            <p:cNvGrpSpPr/>
            <p:nvPr/>
          </p:nvGrpSpPr>
          <p:grpSpPr>
            <a:xfrm>
              <a:off x="1460215" y="2413137"/>
              <a:ext cx="2538664" cy="525565"/>
              <a:chOff x="5906050" y="2844800"/>
              <a:chExt cx="3487198" cy="584200"/>
            </a:xfrm>
          </p:grpSpPr>
          <p:cxnSp>
            <p:nvCxnSpPr>
              <p:cNvPr id="102" name="Google Shape;102;p1"/>
              <p:cNvCxnSpPr/>
              <p:nvPr/>
            </p:nvCxnSpPr>
            <p:spPr>
              <a:xfrm>
                <a:off x="5921829" y="2844800"/>
                <a:ext cx="0" cy="5842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3" name="Google Shape;103;p1"/>
              <p:cNvCxnSpPr/>
              <p:nvPr/>
            </p:nvCxnSpPr>
            <p:spPr>
              <a:xfrm>
                <a:off x="5906050" y="2844800"/>
                <a:ext cx="3487198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04" name="Google Shape;104;p1"/>
            <p:cNvGrpSpPr/>
            <p:nvPr/>
          </p:nvGrpSpPr>
          <p:grpSpPr>
            <a:xfrm rot="10800000">
              <a:off x="4021853" y="4935298"/>
              <a:ext cx="4595839" cy="525566"/>
              <a:chOff x="5906050" y="2844799"/>
              <a:chExt cx="6313006" cy="584201"/>
            </a:xfrm>
          </p:grpSpPr>
          <p:cxnSp>
            <p:nvCxnSpPr>
              <p:cNvPr id="105" name="Google Shape;105;p1"/>
              <p:cNvCxnSpPr/>
              <p:nvPr/>
            </p:nvCxnSpPr>
            <p:spPr>
              <a:xfrm>
                <a:off x="5921829" y="2844800"/>
                <a:ext cx="0" cy="5842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6" name="Google Shape;106;p1"/>
              <p:cNvCxnSpPr/>
              <p:nvPr/>
            </p:nvCxnSpPr>
            <p:spPr>
              <a:xfrm>
                <a:off x="5906050" y="2844799"/>
                <a:ext cx="6313006" cy="1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cxnSp>
        <p:nvCxnSpPr>
          <p:cNvPr id="107" name="Google Shape;107;p1"/>
          <p:cNvCxnSpPr/>
          <p:nvPr/>
        </p:nvCxnSpPr>
        <p:spPr>
          <a:xfrm>
            <a:off x="1703931" y="4149446"/>
            <a:ext cx="667004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/>
        </p:nvSpPr>
        <p:spPr>
          <a:xfrm>
            <a:off x="457201" y="225274"/>
            <a:ext cx="1128485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36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Power-D.City</a:t>
            </a:r>
            <a:endParaRPr sz="36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1095375" y="6357939"/>
            <a:ext cx="11096625" cy="2766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0" y="6357939"/>
            <a:ext cx="1095375" cy="276676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6" name="Google Shape;116;p6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216" cy="200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i="1">
                <a:solidFill>
                  <a:schemeClr val="lt1"/>
                </a:solidFill>
              </a:rPr>
              <a:t>1</a:t>
            </a:fld>
            <a:endParaRPr i="1">
              <a:solidFill>
                <a:schemeClr val="lt1"/>
              </a:solidFill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462555" y="6403943"/>
            <a:ext cx="40504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118" name="Google Shape;118;p6"/>
          <p:cNvGrpSpPr/>
          <p:nvPr/>
        </p:nvGrpSpPr>
        <p:grpSpPr>
          <a:xfrm>
            <a:off x="10947316" y="6310217"/>
            <a:ext cx="1244684" cy="373150"/>
            <a:chOff x="10947316" y="6310217"/>
            <a:chExt cx="1244684" cy="373150"/>
          </a:xfrm>
        </p:grpSpPr>
        <p:sp>
          <p:nvSpPr>
            <p:cNvPr id="119" name="Google Shape;119;p6"/>
            <p:cNvSpPr/>
            <p:nvPr/>
          </p:nvSpPr>
          <p:spPr>
            <a:xfrm>
              <a:off x="10947316" y="6357938"/>
              <a:ext cx="1244684" cy="27667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120" name="Google Shape;120;p6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4" t="26425" r="3315" b="40418"/>
            <a:stretch/>
          </p:blipFill>
          <p:spPr>
            <a:xfrm>
              <a:off x="11000059" y="6310217"/>
              <a:ext cx="1095375" cy="373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1" name="Google Shape;12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3025" y="1444862"/>
            <a:ext cx="10033198" cy="3968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/>
          <p:nvPr/>
        </p:nvSpPr>
        <p:spPr>
          <a:xfrm>
            <a:off x="1095375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0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453572" y="125056"/>
            <a:ext cx="11284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3600" b="1">
                <a:latin typeface="Garamond"/>
                <a:ea typeface="Garamond"/>
                <a:cs typeface="Garamond"/>
                <a:sym typeface="Garamond"/>
              </a:rPr>
              <a:t>Our Agenda For Today</a:t>
            </a:r>
            <a:endParaRPr sz="3600" b="1"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301500" y="1246315"/>
            <a:ext cx="10953321" cy="3837740"/>
            <a:chOff x="72901" y="198653"/>
            <a:chExt cx="10953321" cy="3837740"/>
          </a:xfrm>
        </p:grpSpPr>
        <p:sp>
          <p:nvSpPr>
            <p:cNvPr id="131" name="Google Shape;131;p2"/>
            <p:cNvSpPr/>
            <p:nvPr/>
          </p:nvSpPr>
          <p:spPr>
            <a:xfrm>
              <a:off x="403822" y="264837"/>
              <a:ext cx="10622400" cy="5295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403822" y="264837"/>
              <a:ext cx="106224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25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Quattrocento Sans"/>
                <a:buNone/>
              </a:pPr>
              <a:r>
                <a:rPr lang="en-US" sz="2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How to understand utility data</a:t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72901" y="198653"/>
              <a:ext cx="661800" cy="661800"/>
            </a:xfrm>
            <a:prstGeom prst="ellipse">
              <a:avLst/>
            </a:prstGeom>
            <a:solidFill>
              <a:srgbClr val="10ADF0"/>
            </a:solidFill>
            <a:ln w="12700" cap="flat" cmpd="sng">
              <a:solidFill>
                <a:srgbClr val="0870C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39351" y="1058948"/>
              <a:ext cx="10186800" cy="5295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 txBox="1"/>
            <p:nvPr/>
          </p:nvSpPr>
          <p:spPr>
            <a:xfrm>
              <a:off x="839351" y="1058948"/>
              <a:ext cx="101868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25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Quattrocento Sans"/>
                <a:buNone/>
              </a:pPr>
              <a:r>
                <a:rPr lang="en-US" sz="2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Machine Learning &amp; AI </a:t>
              </a: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508430" y="992764"/>
              <a:ext cx="661800" cy="661800"/>
            </a:xfrm>
            <a:prstGeom prst="ellipse">
              <a:avLst/>
            </a:prstGeom>
            <a:solidFill>
              <a:srgbClr val="0870CA"/>
            </a:solidFill>
            <a:ln w="12700" cap="flat" cmpd="sng">
              <a:solidFill>
                <a:srgbClr val="01285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038507" y="1853059"/>
              <a:ext cx="9987600" cy="5295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 txBox="1"/>
            <p:nvPr/>
          </p:nvSpPr>
          <p:spPr>
            <a:xfrm>
              <a:off x="1038507" y="1853059"/>
              <a:ext cx="99876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25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Quattrocento Sans"/>
                <a:buNone/>
              </a:pPr>
              <a:r>
                <a:rPr lang="en-US" sz="2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Power-D. City and others</a:t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707586" y="1786874"/>
              <a:ext cx="661800" cy="661800"/>
            </a:xfrm>
            <a:prstGeom prst="ellipse">
              <a:avLst/>
            </a:prstGeom>
            <a:solidFill>
              <a:srgbClr val="10ADF0"/>
            </a:solidFill>
            <a:ln w="12700" cap="flat" cmpd="sng">
              <a:solidFill>
                <a:srgbClr val="0870C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038507" y="2646666"/>
              <a:ext cx="9987600" cy="5295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 txBox="1"/>
            <p:nvPr/>
          </p:nvSpPr>
          <p:spPr>
            <a:xfrm>
              <a:off x="1038507" y="2646666"/>
              <a:ext cx="99876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25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Quattrocento Sans"/>
                <a:buNone/>
              </a:pPr>
              <a:r>
                <a:rPr lang="en-US" sz="2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Case Study</a:t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707586" y="2580482"/>
              <a:ext cx="661800" cy="661800"/>
            </a:xfrm>
            <a:prstGeom prst="ellipse">
              <a:avLst/>
            </a:prstGeom>
            <a:solidFill>
              <a:srgbClr val="0870CA"/>
            </a:solidFill>
            <a:ln w="12700" cap="flat" cmpd="sng">
              <a:solidFill>
                <a:srgbClr val="01285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39351" y="3440777"/>
              <a:ext cx="10186800" cy="5295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 txBox="1"/>
            <p:nvPr/>
          </p:nvSpPr>
          <p:spPr>
            <a:xfrm>
              <a:off x="839351" y="3440777"/>
              <a:ext cx="101868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025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Quattrocento Sans"/>
                <a:buNone/>
              </a:pPr>
              <a:r>
                <a:rPr lang="en-US" sz="2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Conclusion</a:t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08430" y="3374593"/>
              <a:ext cx="661800" cy="661800"/>
            </a:xfrm>
            <a:prstGeom prst="ellipse">
              <a:avLst/>
            </a:prstGeom>
            <a:solidFill>
              <a:srgbClr val="10ADF0"/>
            </a:solidFill>
            <a:ln w="12700" cap="flat" cmpd="sng">
              <a:solidFill>
                <a:srgbClr val="0870C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146;p2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i="1">
                <a:solidFill>
                  <a:schemeClr val="lt1"/>
                </a:solidFill>
              </a:rPr>
              <a:t>2</a:t>
            </a:fld>
            <a:endParaRPr i="1">
              <a:solidFill>
                <a:schemeClr val="lt1"/>
              </a:solidFill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462555" y="6403943"/>
            <a:ext cx="407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148" name="Google Shape;148;p2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149" name="Google Shape;149;p2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150" name="Google Shape;150;p2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0" y="3548018"/>
            <a:ext cx="12192000" cy="1189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1154848" y="5757396"/>
            <a:ext cx="53891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1207194" y="2644726"/>
            <a:ext cx="977761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How to understand utility data?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b44c8205a8_0_0"/>
          <p:cNvSpPr/>
          <p:nvPr/>
        </p:nvSpPr>
        <p:spPr>
          <a:xfrm>
            <a:off x="1095375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" name="Google Shape;164;g1b44c8205a8_0_0"/>
          <p:cNvSpPr/>
          <p:nvPr/>
        </p:nvSpPr>
        <p:spPr>
          <a:xfrm>
            <a:off x="0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5" name="Google Shape;165;g1b44c8205a8_0_0"/>
          <p:cNvSpPr txBox="1">
            <a:spLocks noGrp="1"/>
          </p:cNvSpPr>
          <p:nvPr>
            <p:ph type="title"/>
          </p:nvPr>
        </p:nvSpPr>
        <p:spPr>
          <a:xfrm>
            <a:off x="457201" y="288710"/>
            <a:ext cx="11284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3600" b="1"/>
              <a:t>Utility Data Request Template</a:t>
            </a:r>
            <a:endParaRPr/>
          </a:p>
        </p:txBody>
      </p:sp>
      <p:graphicFrame>
        <p:nvGraphicFramePr>
          <p:cNvPr id="166" name="Google Shape;166;g1b44c8205a8_0_0"/>
          <p:cNvGraphicFramePr/>
          <p:nvPr/>
        </p:nvGraphicFramePr>
        <p:xfrm>
          <a:off x="499063" y="158062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{86F9C1D9-93EE-48F1-8003-E41A31B449EE}</a:tableStyleId>
              </a:tblPr>
              <a:tblGrid>
                <a:gridCol w="289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Quattrocento Sans"/>
                        <a:buNone/>
                      </a:pPr>
                      <a:r>
                        <a:rPr lang="en-US" sz="24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Geographic Region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870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City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Town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County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Diagram/GIS file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7" name="Google Shape;167;g1b44c8205a8_0_0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i="1">
                <a:solidFill>
                  <a:schemeClr val="lt1"/>
                </a:solidFill>
              </a:rPr>
              <a:t>4</a:t>
            </a:fld>
            <a:endParaRPr i="1">
              <a:solidFill>
                <a:schemeClr val="lt1"/>
              </a:solidFill>
            </a:endParaRPr>
          </a:p>
        </p:txBody>
      </p:sp>
      <p:sp>
        <p:nvSpPr>
          <p:cNvPr id="168" name="Google Shape;168;g1b44c8205a8_0_0"/>
          <p:cNvSpPr txBox="1"/>
          <p:nvPr/>
        </p:nvSpPr>
        <p:spPr>
          <a:xfrm>
            <a:off x="462555" y="6403943"/>
            <a:ext cx="40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aphicFrame>
        <p:nvGraphicFramePr>
          <p:cNvPr id="169" name="Google Shape;169;g1b44c8205a8_0_0"/>
          <p:cNvGraphicFramePr/>
          <p:nvPr/>
        </p:nvGraphicFramePr>
        <p:xfrm>
          <a:off x="3622191" y="156104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{86F9C1D9-93EE-48F1-8003-E41A31B449EE}</a:tableStyleId>
              </a:tblPr>
              <a:tblGrid>
                <a:gridCol w="340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7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Quattrocento Sans"/>
                        <a:buNone/>
                      </a:pPr>
                      <a:r>
                        <a:rPr lang="en-US" sz="24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Fuel Type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870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Gas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Electronic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Oil</a:t>
                      </a:r>
                      <a:endParaRPr sz="20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Propane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0" name="Google Shape;170;g1b44c8205a8_0_0"/>
          <p:cNvGraphicFramePr/>
          <p:nvPr/>
        </p:nvGraphicFramePr>
        <p:xfrm>
          <a:off x="7349701" y="120309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{86F9C1D9-93EE-48F1-8003-E41A31B449EE}</a:tableStyleId>
              </a:tblPr>
              <a:tblGrid>
                <a:gridCol w="316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Quattrocento Sans"/>
                        <a:buNone/>
                      </a:pPr>
                      <a:r>
                        <a:rPr lang="en-US" sz="24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Aggregation Level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870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by sector (residential, commercial, industrial, municipal)</a:t>
                      </a:r>
                      <a:endParaRPr sz="20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2000"/>
                        <a:t>by rate code(small/med/large/commercial) </a:t>
                      </a:r>
                      <a:endParaRPr sz="2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endParaRPr sz="20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/>
                        <a:t>individual meters</a:t>
                      </a:r>
                      <a:endParaRPr sz="2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1" name="Google Shape;171;g1b44c8205a8_0_0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172" name="Google Shape;172;g1b44c8205a8_0_0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173" name="Google Shape;173;g1b44c8205a8_0_0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b47ee9f99b_1_0"/>
          <p:cNvSpPr txBox="1"/>
          <p:nvPr/>
        </p:nvSpPr>
        <p:spPr>
          <a:xfrm>
            <a:off x="78951" y="571509"/>
            <a:ext cx="11284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</a:pPr>
            <a:r>
              <a:rPr lang="en-US" sz="32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Sample Data Tracker for Brookline, MA</a:t>
            </a:r>
            <a:endParaRPr sz="32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0" name="Google Shape;180;g1b47ee9f99b_1_0"/>
          <p:cNvSpPr/>
          <p:nvPr/>
        </p:nvSpPr>
        <p:spPr>
          <a:xfrm>
            <a:off x="1095375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1" name="Google Shape;181;g1b47ee9f99b_1_0"/>
          <p:cNvSpPr/>
          <p:nvPr/>
        </p:nvSpPr>
        <p:spPr>
          <a:xfrm>
            <a:off x="0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2" name="Google Shape;182;g1b47ee9f99b_1_0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i="1">
                <a:solidFill>
                  <a:schemeClr val="lt1"/>
                </a:solidFill>
              </a:rPr>
              <a:t>5</a:t>
            </a:fld>
            <a:endParaRPr i="1">
              <a:solidFill>
                <a:schemeClr val="lt1"/>
              </a:solidFill>
            </a:endParaRPr>
          </a:p>
        </p:txBody>
      </p:sp>
      <p:sp>
        <p:nvSpPr>
          <p:cNvPr id="183" name="Google Shape;183;g1b47ee9f99b_1_0"/>
          <p:cNvSpPr txBox="1"/>
          <p:nvPr/>
        </p:nvSpPr>
        <p:spPr>
          <a:xfrm>
            <a:off x="462555" y="6403943"/>
            <a:ext cx="40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184" name="Google Shape;184;g1b47ee9f99b_1_0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185" name="Google Shape;185;g1b47ee9f99b_1_0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186" name="Google Shape;186;g1b47ee9f99b_1_0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7" name="Google Shape;187;g1b47ee9f99b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0112" y="2244325"/>
            <a:ext cx="12252227" cy="2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0" y="3548018"/>
            <a:ext cx="12192000" cy="1189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1154848" y="5757396"/>
            <a:ext cx="53891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1207194" y="2710713"/>
            <a:ext cx="97776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Machine Learning &amp; AI  in</a:t>
            </a:r>
            <a:endParaRPr sz="4800" b="1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Energy Consumption Predictions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8083689fc4_0_14"/>
          <p:cNvSpPr/>
          <p:nvPr/>
        </p:nvSpPr>
        <p:spPr>
          <a:xfrm>
            <a:off x="1095375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2" name="Google Shape;202;g18083689fc4_0_14"/>
          <p:cNvSpPr/>
          <p:nvPr/>
        </p:nvSpPr>
        <p:spPr>
          <a:xfrm>
            <a:off x="0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3" name="Google Shape;203;g18083689fc4_0_14"/>
          <p:cNvSpPr txBox="1">
            <a:spLocks noGrp="1"/>
          </p:cNvSpPr>
          <p:nvPr>
            <p:ph type="title"/>
          </p:nvPr>
        </p:nvSpPr>
        <p:spPr>
          <a:xfrm>
            <a:off x="457201" y="198122"/>
            <a:ext cx="11284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3600" b="1"/>
              <a:t>Why Using Machine Learning to Manage Energy Data</a:t>
            </a:r>
            <a:endParaRPr/>
          </a:p>
        </p:txBody>
      </p:sp>
      <p:sp>
        <p:nvSpPr>
          <p:cNvPr id="204" name="Google Shape;204;g18083689fc4_0_14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05" name="Google Shape;205;g18083689fc4_0_14"/>
          <p:cNvSpPr txBox="1"/>
          <p:nvPr/>
        </p:nvSpPr>
        <p:spPr>
          <a:xfrm>
            <a:off x="462555" y="6403943"/>
            <a:ext cx="40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sp>
        <p:nvSpPr>
          <p:cNvPr id="206" name="Google Shape;206;g18083689fc4_0_14"/>
          <p:cNvSpPr/>
          <p:nvPr/>
        </p:nvSpPr>
        <p:spPr>
          <a:xfrm>
            <a:off x="1036628" y="1712451"/>
            <a:ext cx="4447500" cy="996300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7" name="Google Shape;207;g18083689fc4_0_14"/>
          <p:cNvSpPr/>
          <p:nvPr/>
        </p:nvSpPr>
        <p:spPr>
          <a:xfrm>
            <a:off x="2089503" y="1784172"/>
            <a:ext cx="3314575" cy="615399"/>
          </a:xfrm>
          <a:custGeom>
            <a:avLst/>
            <a:gdLst/>
            <a:ahLst/>
            <a:cxnLst/>
            <a:rect l="l" t="t" r="r" b="b"/>
            <a:pathLst>
              <a:path w="4419434" h="1323439" extrusionOk="0">
                <a:moveTo>
                  <a:pt x="0" y="0"/>
                </a:moveTo>
                <a:lnTo>
                  <a:pt x="4419434" y="35170"/>
                </a:lnTo>
                <a:lnTo>
                  <a:pt x="4349095" y="1323439"/>
                </a:lnTo>
                <a:lnTo>
                  <a:pt x="0" y="13234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A56"/>
              </a:buClr>
              <a:buSzPts val="2000"/>
              <a:buFont typeface="Quattrocento Sans"/>
              <a:buNone/>
            </a:pPr>
            <a:r>
              <a:rPr lang="en-US" sz="2000" b="1">
                <a:solidFill>
                  <a:srgbClr val="10AD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Too many unneeded columns, some rows have missing informations </a:t>
            </a:r>
            <a:endParaRPr sz="2200" b="1">
              <a:solidFill>
                <a:srgbClr val="10AD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8" name="Google Shape;208;g18083689fc4_0_14"/>
          <p:cNvSpPr/>
          <p:nvPr/>
        </p:nvSpPr>
        <p:spPr>
          <a:xfrm>
            <a:off x="1029445" y="3339784"/>
            <a:ext cx="4467300" cy="996300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9" name="Google Shape;209;g18083689fc4_0_14"/>
          <p:cNvSpPr/>
          <p:nvPr/>
        </p:nvSpPr>
        <p:spPr>
          <a:xfrm>
            <a:off x="1868536" y="3518742"/>
            <a:ext cx="3380867" cy="615399"/>
          </a:xfrm>
          <a:custGeom>
            <a:avLst/>
            <a:gdLst/>
            <a:ahLst/>
            <a:cxnLst/>
            <a:rect l="l" t="t" r="r" b="b"/>
            <a:pathLst>
              <a:path w="4419434" h="1323439" extrusionOk="0">
                <a:moveTo>
                  <a:pt x="0" y="0"/>
                </a:moveTo>
                <a:lnTo>
                  <a:pt x="4419434" y="35170"/>
                </a:lnTo>
                <a:lnTo>
                  <a:pt x="4349095" y="1323439"/>
                </a:lnTo>
                <a:lnTo>
                  <a:pt x="0" y="13234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A56"/>
              </a:buClr>
              <a:buSzPts val="2000"/>
              <a:buFont typeface="Quattrocento Sans"/>
              <a:buNone/>
            </a:pPr>
            <a:r>
              <a:rPr lang="en-US" sz="2000" b="1">
                <a:solidFill>
                  <a:srgbClr val="10AD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Unnecessary Categorical Variables</a:t>
            </a:r>
            <a:endParaRPr sz="2200" b="1">
              <a:solidFill>
                <a:srgbClr val="10AD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0" name="Google Shape;210;g18083689fc4_0_14"/>
          <p:cNvSpPr/>
          <p:nvPr/>
        </p:nvSpPr>
        <p:spPr>
          <a:xfrm>
            <a:off x="0" y="1842717"/>
            <a:ext cx="1029000" cy="10017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1285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1" name="Google Shape;211;g18083689fc4_0_14"/>
          <p:cNvSpPr/>
          <p:nvPr/>
        </p:nvSpPr>
        <p:spPr>
          <a:xfrm>
            <a:off x="6106" y="3332015"/>
            <a:ext cx="1029000" cy="10017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1285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2" name="Google Shape;212;g18083689fc4_0_14"/>
          <p:cNvSpPr/>
          <p:nvPr/>
        </p:nvSpPr>
        <p:spPr>
          <a:xfrm>
            <a:off x="446735" y="1784186"/>
            <a:ext cx="1261500" cy="11340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" name="Google Shape;213;g18083689fc4_0_14"/>
          <p:cNvSpPr/>
          <p:nvPr/>
        </p:nvSpPr>
        <p:spPr>
          <a:xfrm>
            <a:off x="449315" y="3308678"/>
            <a:ext cx="1261500" cy="10968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4" name="Google Shape;214;g18083689fc4_0_14"/>
          <p:cNvSpPr/>
          <p:nvPr/>
        </p:nvSpPr>
        <p:spPr>
          <a:xfrm>
            <a:off x="7477330" y="1851268"/>
            <a:ext cx="4455600" cy="1036500"/>
          </a:xfrm>
          <a:prstGeom prst="roundRect">
            <a:avLst>
              <a:gd name="adj" fmla="val 3355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7A5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5" name="Google Shape;215;g18083689fc4_0_14"/>
          <p:cNvSpPr/>
          <p:nvPr/>
        </p:nvSpPr>
        <p:spPr>
          <a:xfrm>
            <a:off x="6749566" y="1843879"/>
            <a:ext cx="1035300" cy="10506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1285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g18083689fc4_0_14"/>
          <p:cNvSpPr txBox="1"/>
          <p:nvPr/>
        </p:nvSpPr>
        <p:spPr>
          <a:xfrm>
            <a:off x="7021388" y="1953743"/>
            <a:ext cx="4917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</a:t>
            </a:r>
            <a:endParaRPr/>
          </a:p>
        </p:txBody>
      </p:sp>
      <p:sp>
        <p:nvSpPr>
          <p:cNvPr id="217" name="Google Shape;217;g18083689fc4_0_14"/>
          <p:cNvSpPr txBox="1"/>
          <p:nvPr/>
        </p:nvSpPr>
        <p:spPr>
          <a:xfrm>
            <a:off x="7785012" y="1907400"/>
            <a:ext cx="4112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870C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Using Python to quickly drop the unneeded columns and auto-fill the missing values</a:t>
            </a:r>
            <a:endParaRPr/>
          </a:p>
        </p:txBody>
      </p:sp>
      <p:sp>
        <p:nvSpPr>
          <p:cNvPr id="218" name="Google Shape;218;g18083689fc4_0_14"/>
          <p:cNvSpPr/>
          <p:nvPr/>
        </p:nvSpPr>
        <p:spPr>
          <a:xfrm>
            <a:off x="7470296" y="3311260"/>
            <a:ext cx="4455600" cy="1036500"/>
          </a:xfrm>
          <a:prstGeom prst="roundRect">
            <a:avLst>
              <a:gd name="adj" fmla="val 3355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7A5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9" name="Google Shape;219;g18083689fc4_0_14"/>
          <p:cNvSpPr/>
          <p:nvPr/>
        </p:nvSpPr>
        <p:spPr>
          <a:xfrm>
            <a:off x="6742532" y="3303871"/>
            <a:ext cx="1035300" cy="10506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1285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0" name="Google Shape;220;g18083689fc4_0_14"/>
          <p:cNvSpPr txBox="1"/>
          <p:nvPr/>
        </p:nvSpPr>
        <p:spPr>
          <a:xfrm>
            <a:off x="7014354" y="3413735"/>
            <a:ext cx="4917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</a:t>
            </a:r>
            <a:endParaRPr/>
          </a:p>
        </p:txBody>
      </p:sp>
      <p:sp>
        <p:nvSpPr>
          <p:cNvPr id="221" name="Google Shape;221;g18083689fc4_0_14"/>
          <p:cNvSpPr txBox="1"/>
          <p:nvPr/>
        </p:nvSpPr>
        <p:spPr>
          <a:xfrm>
            <a:off x="7777978" y="3505159"/>
            <a:ext cx="4112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870C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Re-evaluating </a:t>
            </a:r>
            <a:endParaRPr/>
          </a:p>
        </p:txBody>
      </p:sp>
      <p:sp>
        <p:nvSpPr>
          <p:cNvPr id="222" name="Google Shape;222;g18083689fc4_0_14"/>
          <p:cNvSpPr txBox="1"/>
          <p:nvPr/>
        </p:nvSpPr>
        <p:spPr>
          <a:xfrm>
            <a:off x="433069" y="1045458"/>
            <a:ext cx="111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While working with Power-D City, we have some challenges, and ML helps us through the process…</a:t>
            </a:r>
            <a:endParaRPr/>
          </a:p>
        </p:txBody>
      </p:sp>
      <p:sp>
        <p:nvSpPr>
          <p:cNvPr id="223" name="Google Shape;223;g18083689fc4_0_14"/>
          <p:cNvSpPr/>
          <p:nvPr/>
        </p:nvSpPr>
        <p:spPr>
          <a:xfrm>
            <a:off x="5785361" y="1844108"/>
            <a:ext cx="663000" cy="992100"/>
          </a:xfrm>
          <a:prstGeom prst="chevron">
            <a:avLst>
              <a:gd name="adj" fmla="val 46030"/>
            </a:avLst>
          </a:prstGeom>
          <a:gradFill>
            <a:gsLst>
              <a:gs pos="0">
                <a:srgbClr val="006793"/>
              </a:gs>
              <a:gs pos="50000">
                <a:srgbClr val="0095D6"/>
              </a:gs>
              <a:gs pos="100000">
                <a:srgbClr val="00B3FF"/>
              </a:gs>
            </a:gsLst>
            <a:lin ang="0" scaled="0"/>
          </a:gradFill>
          <a:ln w="12700" cap="flat" cmpd="sng">
            <a:solidFill>
              <a:srgbClr val="0870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4" name="Google Shape;224;g18083689fc4_0_14"/>
          <p:cNvSpPr/>
          <p:nvPr/>
        </p:nvSpPr>
        <p:spPr>
          <a:xfrm>
            <a:off x="5788257" y="3341545"/>
            <a:ext cx="663000" cy="992100"/>
          </a:xfrm>
          <a:prstGeom prst="chevron">
            <a:avLst>
              <a:gd name="adj" fmla="val 46030"/>
            </a:avLst>
          </a:prstGeom>
          <a:gradFill>
            <a:gsLst>
              <a:gs pos="0">
                <a:srgbClr val="006793"/>
              </a:gs>
              <a:gs pos="50000">
                <a:srgbClr val="0095D6"/>
              </a:gs>
              <a:gs pos="100000">
                <a:srgbClr val="00B3FF"/>
              </a:gs>
            </a:gsLst>
            <a:lin ang="0" scaled="0"/>
          </a:gradFill>
          <a:ln w="12700" cap="flat" cmpd="sng">
            <a:solidFill>
              <a:srgbClr val="0870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225" name="Google Shape;225;g18083689fc4_0_14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226" name="Google Shape;226;g18083689fc4_0_14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227" name="Google Shape;227;g18083689fc4_0_14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8" name="Google Shape;228;g18083689fc4_0_14" descr="Logo, ic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856" y="3429417"/>
            <a:ext cx="864422" cy="864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18083689fc4_0_14" descr="Logo, ic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856" y="1960504"/>
            <a:ext cx="864422" cy="864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"/>
          <p:cNvSpPr txBox="1"/>
          <p:nvPr/>
        </p:nvSpPr>
        <p:spPr>
          <a:xfrm>
            <a:off x="457201" y="98434"/>
            <a:ext cx="11284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</a:pPr>
            <a:r>
              <a:rPr lang="en-US" sz="32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Accurately Predicting and Forecasting Energy Consumption Can Help Communities Track the Goals Better</a:t>
            </a:r>
            <a:endParaRPr sz="32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6" name="Google Shape;236;p4"/>
          <p:cNvSpPr/>
          <p:nvPr/>
        </p:nvSpPr>
        <p:spPr>
          <a:xfrm>
            <a:off x="1095375" y="6357939"/>
            <a:ext cx="11096625" cy="2766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0" y="6357939"/>
            <a:ext cx="1095375" cy="276676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8" name="Google Shape;238;p4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216" cy="200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i="1">
                <a:solidFill>
                  <a:schemeClr val="lt1"/>
                </a:solidFill>
              </a:rPr>
              <a:t>8</a:t>
            </a:fld>
            <a:endParaRPr i="1">
              <a:solidFill>
                <a:schemeClr val="lt1"/>
              </a:solidFill>
            </a:endParaRPr>
          </a:p>
        </p:txBody>
      </p:sp>
      <p:sp>
        <p:nvSpPr>
          <p:cNvPr id="239" name="Google Shape;239;p4"/>
          <p:cNvSpPr txBox="1"/>
          <p:nvPr/>
        </p:nvSpPr>
        <p:spPr>
          <a:xfrm>
            <a:off x="462555" y="6403943"/>
            <a:ext cx="40504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240" name="Google Shape;240;p4"/>
          <p:cNvGrpSpPr/>
          <p:nvPr/>
        </p:nvGrpSpPr>
        <p:grpSpPr>
          <a:xfrm>
            <a:off x="10947316" y="6310217"/>
            <a:ext cx="1244684" cy="373150"/>
            <a:chOff x="10947316" y="6310217"/>
            <a:chExt cx="1244684" cy="373150"/>
          </a:xfrm>
        </p:grpSpPr>
        <p:sp>
          <p:nvSpPr>
            <p:cNvPr id="241" name="Google Shape;241;p4"/>
            <p:cNvSpPr/>
            <p:nvPr/>
          </p:nvSpPr>
          <p:spPr>
            <a:xfrm>
              <a:off x="10947316" y="6357938"/>
              <a:ext cx="1244684" cy="27667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242" name="Google Shape;242;p4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4" t="26425" r="3315" b="40418"/>
            <a:stretch/>
          </p:blipFill>
          <p:spPr>
            <a:xfrm>
              <a:off x="11000059" y="6310217"/>
              <a:ext cx="1095375" cy="373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" name="Google Shape;243;p4"/>
          <p:cNvSpPr/>
          <p:nvPr/>
        </p:nvSpPr>
        <p:spPr>
          <a:xfrm>
            <a:off x="7395224" y="1375684"/>
            <a:ext cx="4242000" cy="26949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7395224" y="1375683"/>
            <a:ext cx="4242000" cy="9258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Benefit of using python to load the energy data  </a:t>
            </a:r>
            <a:endParaRPr/>
          </a:p>
        </p:txBody>
      </p:sp>
      <p:sp>
        <p:nvSpPr>
          <p:cNvPr id="245" name="Google Shape;245;p4"/>
          <p:cNvSpPr txBox="1"/>
          <p:nvPr/>
        </p:nvSpPr>
        <p:spPr>
          <a:xfrm>
            <a:off x="7532876" y="2460654"/>
            <a:ext cx="4006200" cy="15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594" marR="0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70CA"/>
              </a:buClr>
              <a:buSzPts val="2200"/>
              <a:buFont typeface="Quattrocento Sans"/>
              <a:buChar char="›"/>
            </a:pPr>
            <a:r>
              <a:rPr lang="en-US" sz="2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Handle Large Data Volume</a:t>
            </a:r>
            <a:endParaRPr/>
          </a:p>
          <a:p>
            <a:pPr marL="228594" marR="0" lvl="0" indent="-228594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870CA"/>
              </a:buClr>
              <a:buSzPts val="2200"/>
              <a:buFont typeface="Quattrocento Sans"/>
              <a:buChar char="›"/>
            </a:pPr>
            <a:r>
              <a:rPr lang="en-US" sz="2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Effectively Process Data with Built-in Functions</a:t>
            </a:r>
            <a:endParaRPr/>
          </a:p>
        </p:txBody>
      </p:sp>
      <p:pic>
        <p:nvPicPr>
          <p:cNvPr id="246" name="Google Shape;24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750" y="1485898"/>
            <a:ext cx="4365043" cy="26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975" y="4168771"/>
            <a:ext cx="8682795" cy="1872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0" y="3548018"/>
            <a:ext cx="12192000" cy="1189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1154848" y="5757396"/>
            <a:ext cx="53891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1207194" y="2609299"/>
            <a:ext cx="9777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Power D City and Others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8083689fc4_0_149"/>
          <p:cNvSpPr/>
          <p:nvPr/>
        </p:nvSpPr>
        <p:spPr>
          <a:xfrm>
            <a:off x="1095377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2" name="Google Shape;262;g18083689fc4_0_149"/>
          <p:cNvSpPr/>
          <p:nvPr/>
        </p:nvSpPr>
        <p:spPr>
          <a:xfrm>
            <a:off x="2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 i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3" name="Google Shape;263;g18083689fc4_0_149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</a:t>
            </a:fld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4" name="Google Shape;264;g18083689fc4_0_149"/>
          <p:cNvSpPr txBox="1"/>
          <p:nvPr/>
        </p:nvSpPr>
        <p:spPr>
          <a:xfrm>
            <a:off x="462556" y="6403943"/>
            <a:ext cx="446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265" name="Google Shape;265;g18083689fc4_0_149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266" name="Google Shape;266;g18083689fc4_0_149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267" name="Google Shape;267;g18083689fc4_0_149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8" name="Google Shape;268;g18083689fc4_0_149"/>
          <p:cNvSpPr/>
          <p:nvPr/>
        </p:nvSpPr>
        <p:spPr>
          <a:xfrm>
            <a:off x="522493" y="420394"/>
            <a:ext cx="84909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870CA"/>
                </a:solidFill>
                <a:latin typeface="Garamond"/>
                <a:ea typeface="Garamond"/>
                <a:cs typeface="Garamond"/>
                <a:sym typeface="Garamond"/>
              </a:rPr>
              <a:t>Power-D City</a:t>
            </a:r>
            <a:endParaRPr/>
          </a:p>
        </p:txBody>
      </p:sp>
      <p:sp>
        <p:nvSpPr>
          <p:cNvPr id="269" name="Google Shape;269;g18083689fc4_0_149"/>
          <p:cNvSpPr txBox="1"/>
          <p:nvPr/>
        </p:nvSpPr>
        <p:spPr>
          <a:xfrm>
            <a:off x="547650" y="1541950"/>
            <a:ext cx="11096700" cy="40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593" lvl="0" indent="-228593" algn="l" rtl="0">
              <a:spcBef>
                <a:spcPts val="1066"/>
              </a:spcBef>
              <a:spcAft>
                <a:spcPts val="0"/>
              </a:spcAft>
              <a:buClr>
                <a:srgbClr val="0A8BF6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Open-Source Community Energy Dashboard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783" lvl="1" indent="-266694" algn="l" rtl="0">
              <a:spcBef>
                <a:spcPts val="1066"/>
              </a:spcBef>
              <a:spcAft>
                <a:spcPts val="0"/>
              </a:spcAft>
              <a:buClr>
                <a:srgbClr val="0A8BF6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Help Community turn energy data into action plans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142970" lvl="2" indent="-2793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Train university students as Community Energy Fellows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142970" lvl="2" indent="-2793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Creating a comprehensive CO2 inventory using energy utility data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142970" lvl="2" indent="-2793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Using a community engagement process to select actions that will meet their goals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142970" lvl="2" indent="-2793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Tracking Progress against their goals by automatically updating the CO2 inventory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70" name="Google Shape;270;g18083689fc4_0_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375" y="5487050"/>
            <a:ext cx="3735849" cy="7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/>
          <p:nvPr/>
        </p:nvSpPr>
        <p:spPr>
          <a:xfrm>
            <a:off x="1095377" y="6357939"/>
            <a:ext cx="11096625" cy="2766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2" y="6357939"/>
            <a:ext cx="1095375" cy="276676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 i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8" name="Google Shape;278;p14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216" cy="200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11</a:t>
            </a:fld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9" name="Google Shape;279;p14"/>
          <p:cNvSpPr txBox="1"/>
          <p:nvPr/>
        </p:nvSpPr>
        <p:spPr>
          <a:xfrm>
            <a:off x="462556" y="6403943"/>
            <a:ext cx="4461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280" name="Google Shape;280;p14"/>
          <p:cNvGrpSpPr/>
          <p:nvPr/>
        </p:nvGrpSpPr>
        <p:grpSpPr>
          <a:xfrm>
            <a:off x="10947316" y="6310217"/>
            <a:ext cx="1244684" cy="373150"/>
            <a:chOff x="10947316" y="6310217"/>
            <a:chExt cx="1244684" cy="373150"/>
          </a:xfrm>
        </p:grpSpPr>
        <p:sp>
          <p:nvSpPr>
            <p:cNvPr id="281" name="Google Shape;281;p14"/>
            <p:cNvSpPr/>
            <p:nvPr/>
          </p:nvSpPr>
          <p:spPr>
            <a:xfrm>
              <a:off x="10947316" y="6357938"/>
              <a:ext cx="1244684" cy="27667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282" name="Google Shape;282;p14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4" t="26425" r="3315" b="40418"/>
            <a:stretch/>
          </p:blipFill>
          <p:spPr>
            <a:xfrm>
              <a:off x="11000059" y="6310217"/>
              <a:ext cx="1095375" cy="373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3" name="Google Shape;283;p14"/>
          <p:cNvSpPr/>
          <p:nvPr/>
        </p:nvSpPr>
        <p:spPr>
          <a:xfrm>
            <a:off x="522493" y="420394"/>
            <a:ext cx="84909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870CA"/>
                </a:solidFill>
                <a:latin typeface="Garamond"/>
                <a:ea typeface="Garamond"/>
                <a:cs typeface="Garamond"/>
                <a:sym typeface="Garamond"/>
              </a:rPr>
              <a:t>ICLEI </a:t>
            </a:r>
            <a:endParaRPr/>
          </a:p>
        </p:txBody>
      </p:sp>
      <p:pic>
        <p:nvPicPr>
          <p:cNvPr id="284" name="Google Shape;28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4000" y="4017408"/>
            <a:ext cx="3141800" cy="174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4"/>
          <p:cNvSpPr txBox="1"/>
          <p:nvPr/>
        </p:nvSpPr>
        <p:spPr>
          <a:xfrm>
            <a:off x="547650" y="1541950"/>
            <a:ext cx="11096700" cy="21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593" lvl="0" indent="-228593" algn="l" rtl="0">
              <a:spcBef>
                <a:spcPts val="1066"/>
              </a:spcBef>
              <a:spcAft>
                <a:spcPts val="0"/>
              </a:spcAft>
              <a:buClr>
                <a:srgbClr val="0A8BF6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Fighting environmental pollution for the UN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28593" lvl="0" indent="-2285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Platform they use: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783" lvl="1" indent="-266694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Free Based Services 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783" lvl="1" indent="-266694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Clear Path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b44c8205a8_1_10"/>
          <p:cNvSpPr/>
          <p:nvPr/>
        </p:nvSpPr>
        <p:spPr>
          <a:xfrm>
            <a:off x="1095377" y="6357939"/>
            <a:ext cx="11096700" cy="27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2" name="Google Shape;292;g1b44c8205a8_1_10"/>
          <p:cNvSpPr/>
          <p:nvPr/>
        </p:nvSpPr>
        <p:spPr>
          <a:xfrm>
            <a:off x="2" y="6357939"/>
            <a:ext cx="1095300" cy="276600"/>
          </a:xfrm>
          <a:prstGeom prst="rect">
            <a:avLst/>
          </a:prstGeom>
          <a:solidFill>
            <a:srgbClr val="10AD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 i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3" name="Google Shape;293;g1b44c8205a8_1_10"/>
          <p:cNvSpPr txBox="1">
            <a:spLocks noGrp="1"/>
          </p:cNvSpPr>
          <p:nvPr>
            <p:ph type="sldNum" idx="12"/>
          </p:nvPr>
        </p:nvSpPr>
        <p:spPr>
          <a:xfrm>
            <a:off x="853655" y="6396039"/>
            <a:ext cx="201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12</a:t>
            </a:fld>
            <a:endParaRPr sz="12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4" name="Google Shape;294;g1b44c8205a8_1_10"/>
          <p:cNvSpPr txBox="1"/>
          <p:nvPr/>
        </p:nvSpPr>
        <p:spPr>
          <a:xfrm>
            <a:off x="462556" y="6403943"/>
            <a:ext cx="446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Page</a:t>
            </a:r>
            <a:endParaRPr/>
          </a:p>
        </p:txBody>
      </p:sp>
      <p:grpSp>
        <p:nvGrpSpPr>
          <p:cNvPr id="295" name="Google Shape;295;g1b44c8205a8_1_10"/>
          <p:cNvGrpSpPr/>
          <p:nvPr/>
        </p:nvGrpSpPr>
        <p:grpSpPr>
          <a:xfrm>
            <a:off x="10947316" y="6310217"/>
            <a:ext cx="1244700" cy="373151"/>
            <a:chOff x="10947316" y="6310217"/>
            <a:chExt cx="1244700" cy="373151"/>
          </a:xfrm>
        </p:grpSpPr>
        <p:sp>
          <p:nvSpPr>
            <p:cNvPr id="296" name="Google Shape;296;g1b44c8205a8_1_10"/>
            <p:cNvSpPr/>
            <p:nvPr/>
          </p:nvSpPr>
          <p:spPr>
            <a:xfrm>
              <a:off x="10947316" y="6357938"/>
              <a:ext cx="1244700" cy="276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297" name="Google Shape;297;g1b44c8205a8_1_10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l="57752" t="26424" r="3316" b="40419"/>
            <a:stretch/>
          </p:blipFill>
          <p:spPr>
            <a:xfrm>
              <a:off x="11000059" y="6310217"/>
              <a:ext cx="1095375" cy="373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8" name="Google Shape;298;g1b44c8205a8_1_10"/>
          <p:cNvSpPr/>
          <p:nvPr/>
        </p:nvSpPr>
        <p:spPr>
          <a:xfrm>
            <a:off x="522493" y="420394"/>
            <a:ext cx="84909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870CA"/>
                </a:solidFill>
                <a:latin typeface="Garamond"/>
                <a:ea typeface="Garamond"/>
                <a:cs typeface="Garamond"/>
                <a:sym typeface="Garamond"/>
              </a:rPr>
              <a:t>SIMAP</a:t>
            </a:r>
            <a:endParaRPr/>
          </a:p>
        </p:txBody>
      </p:sp>
      <p:sp>
        <p:nvSpPr>
          <p:cNvPr id="299" name="Google Shape;299;g1b44c8205a8_1_10"/>
          <p:cNvSpPr txBox="1"/>
          <p:nvPr/>
        </p:nvSpPr>
        <p:spPr>
          <a:xfrm>
            <a:off x="547650" y="1541950"/>
            <a:ext cx="11096700" cy="1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593" lvl="0" indent="-228593" algn="l" rtl="0">
              <a:spcBef>
                <a:spcPts val="1066"/>
              </a:spcBef>
              <a:spcAft>
                <a:spcPts val="0"/>
              </a:spcAft>
              <a:buClr>
                <a:srgbClr val="0A8BF6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Accounting platform for campuses in universities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28593" lvl="0" indent="-228593" algn="l" rtl="0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Font typeface="Quattrocento Sans"/>
              <a:buChar char="›"/>
            </a:pPr>
            <a:r>
              <a:rPr lang="en-US" sz="2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Create baseline for universities to keep track of their performances </a:t>
            </a:r>
            <a:endParaRPr sz="2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00" name="Google Shape;300;g1b44c8205a8_1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0724" y="4137124"/>
            <a:ext cx="6553625" cy="15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0" y="3548018"/>
            <a:ext cx="12192000" cy="1189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7" name="Google Shape;307;p15"/>
          <p:cNvSpPr txBox="1"/>
          <p:nvPr/>
        </p:nvSpPr>
        <p:spPr>
          <a:xfrm>
            <a:off x="1154848" y="5757396"/>
            <a:ext cx="53891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8" name="Google Shape;308;p15"/>
          <p:cNvSpPr txBox="1"/>
          <p:nvPr/>
        </p:nvSpPr>
        <p:spPr>
          <a:xfrm>
            <a:off x="1207194" y="2644726"/>
            <a:ext cx="977761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Case study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b44c8205a8_1_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Hartford, CT</a:t>
            </a:r>
            <a:endParaRPr/>
          </a:p>
        </p:txBody>
      </p:sp>
      <p:sp>
        <p:nvSpPr>
          <p:cNvPr id="315" name="Google Shape;315;g1b44c8205a8_1_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407600" cy="43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228593" lvl="0" indent="-228593" algn="l" rtl="0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Char char="›"/>
            </a:pPr>
            <a:r>
              <a:rPr lang="en-US" sz="2600"/>
              <a:t>Focuses on:</a:t>
            </a:r>
            <a:endParaRPr sz="2600"/>
          </a:p>
          <a:p>
            <a:pPr marL="685783" lvl="1" indent="-266694" algn="l" rtl="0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Char char="›"/>
            </a:pPr>
            <a:r>
              <a:rPr lang="en-US" sz="2600"/>
              <a:t>to increase environmental stewardship, efficiency, and reliability</a:t>
            </a:r>
            <a:endParaRPr sz="2600"/>
          </a:p>
          <a:p>
            <a:pPr marL="685783" lvl="1" indent="-266694" algn="l" rtl="0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Char char="›"/>
            </a:pPr>
            <a:r>
              <a:rPr lang="en-US" sz="2600"/>
              <a:t>to advance commerce and industry citywide</a:t>
            </a:r>
            <a:endParaRPr sz="2600"/>
          </a:p>
          <a:p>
            <a:pPr marL="685783" lvl="1" indent="-266694" algn="l" rtl="0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600"/>
              <a:buChar char="›"/>
            </a:pPr>
            <a:r>
              <a:rPr lang="en-US" sz="2600"/>
              <a:t>to guide decisions of the EID 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g1b44c8205a8_1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2350" y="1485897"/>
            <a:ext cx="3532451" cy="465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b44c8205a8_1_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2" name="Google Shape;322;g1b44c8205a8_1_82"/>
          <p:cNvSpPr/>
          <p:nvPr/>
        </p:nvSpPr>
        <p:spPr>
          <a:xfrm>
            <a:off x="0" y="3548018"/>
            <a:ext cx="12192000" cy="11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3" name="Google Shape;323;g1b44c8205a8_1_82"/>
          <p:cNvSpPr txBox="1"/>
          <p:nvPr/>
        </p:nvSpPr>
        <p:spPr>
          <a:xfrm>
            <a:off x="1154848" y="5757396"/>
            <a:ext cx="538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4" name="Google Shape;324;g1b44c8205a8_1_82"/>
          <p:cNvSpPr txBox="1"/>
          <p:nvPr/>
        </p:nvSpPr>
        <p:spPr>
          <a:xfrm>
            <a:off x="1207194" y="2644726"/>
            <a:ext cx="9777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Conclusion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870CA"/>
          </a:solidFill>
          <a:ln w="12700" cap="flat" cmpd="sng">
            <a:solidFill>
              <a:srgbClr val="0049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0" name="Google Shape;330;p31"/>
          <p:cNvSpPr/>
          <p:nvPr/>
        </p:nvSpPr>
        <p:spPr>
          <a:xfrm>
            <a:off x="0" y="3548018"/>
            <a:ext cx="12192000" cy="1189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1154848" y="5757396"/>
            <a:ext cx="538914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2" name="Google Shape;332;p31"/>
          <p:cNvSpPr txBox="1"/>
          <p:nvPr/>
        </p:nvSpPr>
        <p:spPr>
          <a:xfrm>
            <a:off x="1207194" y="2644726"/>
            <a:ext cx="977761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Office PowerPoint</Application>
  <PresentationFormat>Widescreen</PresentationFormat>
  <Paragraphs>103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Maven Pro</vt:lpstr>
      <vt:lpstr>Calibri</vt:lpstr>
      <vt:lpstr>Garamond</vt:lpstr>
      <vt:lpstr>Quattrocento Sans</vt:lpstr>
      <vt:lpstr>Arial</vt:lpstr>
      <vt:lpstr>Gill Sans</vt:lpstr>
      <vt:lpstr>Office Theme</vt:lpstr>
      <vt:lpstr>PowerPoint Presentation</vt:lpstr>
      <vt:lpstr>PowerPoint Presentation</vt:lpstr>
      <vt:lpstr>Our Agenda For Today</vt:lpstr>
      <vt:lpstr>PowerPoint Presentation</vt:lpstr>
      <vt:lpstr>Utility Data Request Template</vt:lpstr>
      <vt:lpstr>PowerPoint Presentation</vt:lpstr>
      <vt:lpstr>PowerPoint Presentation</vt:lpstr>
      <vt:lpstr>Why Using Machine Learning to Manage Energy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Hartford, CT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Bervar, Baxter</dc:creator>
  <cp:lastModifiedBy>richard reibstein</cp:lastModifiedBy>
  <cp:revision>1</cp:revision>
  <dcterms:created xsi:type="dcterms:W3CDTF">2022-04-21T05:20:13Z</dcterms:created>
  <dcterms:modified xsi:type="dcterms:W3CDTF">2022-12-19T14:14:55Z</dcterms:modified>
</cp:coreProperties>
</file>