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DM Sans" pitchFamily="2" charset="0"/>
      <p:regular r:id="rId11"/>
      <p:bold r:id="rId12"/>
      <p:italic r:id="rId13"/>
      <p:boldItalic r:id="rId14"/>
    </p:embeddedFont>
    <p:embeddedFont>
      <p:font typeface="DM Sans Medium" pitchFamily="2" charset="0"/>
      <p:regular r:id="rId15"/>
      <p:bold r:id="rId16"/>
      <p:italic r:id="rId17"/>
      <p:boldItalic r:id="rId18"/>
    </p:embeddedFont>
    <p:embeddedFont>
      <p:font typeface="Hind" panose="02000000000000000000" pitchFamily="2" charset="0"/>
      <p:regular r:id="rId19"/>
      <p:bold r:id="rId20"/>
    </p:embeddedFon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PT Sans" panose="020B0503020203020204" pitchFamily="34" charset="0"/>
      <p:regular r:id="rId25"/>
      <p:bold r:id="rId26"/>
      <p:italic r:id="rId27"/>
      <p:boldItalic r:id="rId28"/>
    </p:embeddedFont>
    <p:embeddedFont>
      <p:font typeface="Roboto Condensed Light" panose="02000000000000000000" pitchFamily="2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AB38A0-BF28-4B07-9E62-80FC67AB6FBE}">
  <a:tblStyle styleId="{8BAB38A0-BF28-4B07-9E62-80FC67AB6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59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ec4d270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cec4d270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70bf5bcb57_0_28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70bf5bcb57_0_28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70bf5bcb57_0_28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70bf5bcb57_0_28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6f222187b0_0_17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6f222187b0_0_17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70bf5bcb57_0_280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70bf5bcb57_0_280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70bf5bcb57_0_28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70bf5bcb57_0_28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70bf5bcb57_0_28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70bf5bcb57_0_28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?utm_source=slidesgo_template&amp;utm_medium=referral-link&amp;utm_campaign=promo-slide&amp;utm_term=slidesgo&amp;utm_content=flaticon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?utm_source=slidesgo_template&amp;utm_medium=referral-link&amp;utm_campaign=promo-slide&amp;utm_term=slidesgo&amp;utm_content=freepik" TargetMode="Externa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20000" y="1478400"/>
            <a:ext cx="7704000" cy="154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20000" y="3207800"/>
            <a:ext cx="38019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>
            <a:spLocks noGrp="1"/>
          </p:cNvSpPr>
          <p:nvPr>
            <p:ph type="pic" idx="2"/>
          </p:nvPr>
        </p:nvSpPr>
        <p:spPr>
          <a:xfrm>
            <a:off x="6025825" y="952825"/>
            <a:ext cx="2398200" cy="3767100"/>
          </a:xfrm>
          <a:prstGeom prst="rect">
            <a:avLst/>
          </a:prstGeom>
          <a:noFill/>
          <a:ln>
            <a:noFill/>
          </a:ln>
        </p:spPr>
      </p:sp>
      <p:sp>
        <p:nvSpPr>
          <p:cNvPr id="13" name="Google Shape;13;p2"/>
          <p:cNvSpPr txBox="1">
            <a:spLocks noGrp="1"/>
          </p:cNvSpPr>
          <p:nvPr>
            <p:ph type="subTitle" idx="3"/>
          </p:nvPr>
        </p:nvSpPr>
        <p:spPr>
          <a:xfrm rot="-5400000">
            <a:off x="6886125" y="2678875"/>
            <a:ext cx="3787800" cy="3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solidFill>
                  <a:srgbClr val="EFEFEF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4"/>
          </p:nvPr>
        </p:nvSpPr>
        <p:spPr>
          <a:xfrm>
            <a:off x="720000" y="4513500"/>
            <a:ext cx="1925700" cy="3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720000" y="1839825"/>
            <a:ext cx="3739200" cy="19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674750"/>
            <a:ext cx="1056900" cy="10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720000" y="3755325"/>
            <a:ext cx="3081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ubTitle" idx="1"/>
          </p:nvPr>
        </p:nvSpPr>
        <p:spPr>
          <a:xfrm>
            <a:off x="720000" y="1151375"/>
            <a:ext cx="7704000" cy="3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1203200" y="2295406"/>
            <a:ext cx="27867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4918353" y="2295406"/>
            <a:ext cx="27867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3"/>
          </p:nvPr>
        </p:nvSpPr>
        <p:spPr>
          <a:xfrm>
            <a:off x="1203200" y="2973881"/>
            <a:ext cx="2786700" cy="14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4"/>
          </p:nvPr>
        </p:nvSpPr>
        <p:spPr>
          <a:xfrm>
            <a:off x="4918375" y="2973881"/>
            <a:ext cx="2786700" cy="14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6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/>
          <p:nvPr/>
        </p:nvSpPr>
        <p:spPr>
          <a:xfrm flipH="1">
            <a:off x="720000" y="4474591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7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720000" y="1215751"/>
            <a:ext cx="4413900" cy="19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Condensed Light"/>
              <a:buAutoNum type="alphaLcPeriod"/>
              <a:defRPr/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Condensed Light"/>
              <a:buAutoNum type="romanLcPeriod"/>
              <a:defRPr/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Condensed Light"/>
              <a:buAutoNum type="arabicPeriod"/>
              <a:defRPr/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Condensed Light"/>
              <a:buAutoNum type="alphaLcPeriod"/>
              <a:defRPr/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Condensed Light"/>
              <a:buAutoNum type="romanLcPeriod"/>
              <a:defRPr/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Condensed Light"/>
              <a:buAutoNum type="arabicPeriod"/>
              <a:defRPr/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Condensed Light"/>
              <a:buAutoNum type="alphaLcPeriod"/>
              <a:defRPr/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1101250" y="1307100"/>
            <a:ext cx="6941400" cy="25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9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1062900" y="2461288"/>
            <a:ext cx="3943200" cy="14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1062925" y="1059788"/>
            <a:ext cx="3943200" cy="12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46" name="Google Shape;46;p9"/>
          <p:cNvSpPr>
            <a:spLocks noGrp="1"/>
          </p:cNvSpPr>
          <p:nvPr>
            <p:ph type="pic" idx="2"/>
          </p:nvPr>
        </p:nvSpPr>
        <p:spPr>
          <a:xfrm>
            <a:off x="6025825" y="630000"/>
            <a:ext cx="2398500" cy="36777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9"/>
          <p:cNvSpPr txBox="1">
            <a:spLocks noGrp="1"/>
          </p:cNvSpPr>
          <p:nvPr>
            <p:ph type="subTitle" idx="3"/>
          </p:nvPr>
        </p:nvSpPr>
        <p:spPr>
          <a:xfrm rot="-5400000">
            <a:off x="6886125" y="2678875"/>
            <a:ext cx="3787800" cy="3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ubTitle" idx="4"/>
          </p:nvPr>
        </p:nvSpPr>
        <p:spPr>
          <a:xfrm>
            <a:off x="720000" y="4513500"/>
            <a:ext cx="1925700" cy="3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1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802675" y="1093675"/>
            <a:ext cx="7538700" cy="21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subTitle" idx="1"/>
          </p:nvPr>
        </p:nvSpPr>
        <p:spPr>
          <a:xfrm>
            <a:off x="802675" y="3193975"/>
            <a:ext cx="75387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_1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3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>
            <a:spLocks noGrp="1"/>
          </p:cNvSpPr>
          <p:nvPr>
            <p:ph type="title"/>
          </p:nvPr>
        </p:nvSpPr>
        <p:spPr>
          <a:xfrm>
            <a:off x="1839363" y="1460563"/>
            <a:ext cx="2695500" cy="3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1839363" y="1779836"/>
            <a:ext cx="26955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2"/>
          </p:nvPr>
        </p:nvSpPr>
        <p:spPr>
          <a:xfrm>
            <a:off x="5461063" y="1460563"/>
            <a:ext cx="2695500" cy="3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3"/>
          </p:nvPr>
        </p:nvSpPr>
        <p:spPr>
          <a:xfrm>
            <a:off x="5461064" y="1779836"/>
            <a:ext cx="26955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4"/>
          </p:nvPr>
        </p:nvSpPr>
        <p:spPr>
          <a:xfrm>
            <a:off x="1839363" y="2493171"/>
            <a:ext cx="2695500" cy="3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5"/>
          </p:nvPr>
        </p:nvSpPr>
        <p:spPr>
          <a:xfrm>
            <a:off x="1839363" y="2812463"/>
            <a:ext cx="26955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6"/>
          </p:nvPr>
        </p:nvSpPr>
        <p:spPr>
          <a:xfrm>
            <a:off x="5461063" y="2493171"/>
            <a:ext cx="2695500" cy="3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7"/>
          </p:nvPr>
        </p:nvSpPr>
        <p:spPr>
          <a:xfrm>
            <a:off x="5461064" y="2812463"/>
            <a:ext cx="26955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8" hasCustomPrompt="1"/>
          </p:nvPr>
        </p:nvSpPr>
        <p:spPr>
          <a:xfrm>
            <a:off x="987438" y="1538788"/>
            <a:ext cx="780900" cy="7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9" hasCustomPrompt="1"/>
          </p:nvPr>
        </p:nvSpPr>
        <p:spPr>
          <a:xfrm>
            <a:off x="987438" y="2571387"/>
            <a:ext cx="780900" cy="7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13" hasCustomPrompt="1"/>
          </p:nvPr>
        </p:nvSpPr>
        <p:spPr>
          <a:xfrm>
            <a:off x="4605888" y="1538788"/>
            <a:ext cx="780900" cy="7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4" hasCustomPrompt="1"/>
          </p:nvPr>
        </p:nvSpPr>
        <p:spPr>
          <a:xfrm>
            <a:off x="4605888" y="2571387"/>
            <a:ext cx="780900" cy="7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6"/>
          </p:nvPr>
        </p:nvSpPr>
        <p:spPr>
          <a:xfrm>
            <a:off x="1839363" y="3525796"/>
            <a:ext cx="2695500" cy="3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17"/>
          </p:nvPr>
        </p:nvSpPr>
        <p:spPr>
          <a:xfrm>
            <a:off x="1839363" y="3845088"/>
            <a:ext cx="26955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18"/>
          </p:nvPr>
        </p:nvSpPr>
        <p:spPr>
          <a:xfrm>
            <a:off x="5461063" y="3525796"/>
            <a:ext cx="2695500" cy="3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19"/>
          </p:nvPr>
        </p:nvSpPr>
        <p:spPr>
          <a:xfrm>
            <a:off x="5461064" y="3845088"/>
            <a:ext cx="26955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20" hasCustomPrompt="1"/>
          </p:nvPr>
        </p:nvSpPr>
        <p:spPr>
          <a:xfrm>
            <a:off x="987438" y="3603862"/>
            <a:ext cx="780900" cy="7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1" hasCustomPrompt="1"/>
          </p:nvPr>
        </p:nvSpPr>
        <p:spPr>
          <a:xfrm>
            <a:off x="4605888" y="3603862"/>
            <a:ext cx="780900" cy="7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5557900" y="2835875"/>
            <a:ext cx="28743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>
            <a:off x="3557600" y="731300"/>
            <a:ext cx="4874400" cy="17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>
            <a:spLocks noGrp="1"/>
          </p:cNvSpPr>
          <p:nvPr>
            <p:ph type="pic" idx="2"/>
          </p:nvPr>
        </p:nvSpPr>
        <p:spPr>
          <a:xfrm>
            <a:off x="720000" y="630000"/>
            <a:ext cx="2398500" cy="388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_AND_BODY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5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0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/>
          <p:nvPr/>
        </p:nvSpPr>
        <p:spPr>
          <a:xfrm flipH="1">
            <a:off x="720000" y="4474591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6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1"/>
          </p:nvPr>
        </p:nvSpPr>
        <p:spPr>
          <a:xfrm>
            <a:off x="819025" y="2295400"/>
            <a:ext cx="21492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 b="1"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subTitle" idx="2"/>
          </p:nvPr>
        </p:nvSpPr>
        <p:spPr>
          <a:xfrm>
            <a:off x="3397175" y="2295400"/>
            <a:ext cx="21492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 b="1"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3"/>
          </p:nvPr>
        </p:nvSpPr>
        <p:spPr>
          <a:xfrm>
            <a:off x="819024" y="2973875"/>
            <a:ext cx="2149200" cy="14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4"/>
          </p:nvPr>
        </p:nvSpPr>
        <p:spPr>
          <a:xfrm>
            <a:off x="3397200" y="2973875"/>
            <a:ext cx="2149200" cy="14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5"/>
          </p:nvPr>
        </p:nvSpPr>
        <p:spPr>
          <a:xfrm>
            <a:off x="5975375" y="2295400"/>
            <a:ext cx="21492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 b="1"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body" idx="6"/>
          </p:nvPr>
        </p:nvSpPr>
        <p:spPr>
          <a:xfrm>
            <a:off x="5975399" y="2973875"/>
            <a:ext cx="2149200" cy="14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_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7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>
            <a:spLocks noGrp="1"/>
          </p:cNvSpPr>
          <p:nvPr>
            <p:ph type="title" hasCustomPrompt="1"/>
          </p:nvPr>
        </p:nvSpPr>
        <p:spPr>
          <a:xfrm>
            <a:off x="720009" y="1114525"/>
            <a:ext cx="33657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9" name="Google Shape;99;p17"/>
          <p:cNvSpPr txBox="1">
            <a:spLocks noGrp="1"/>
          </p:cNvSpPr>
          <p:nvPr>
            <p:ph type="subTitle" idx="1"/>
          </p:nvPr>
        </p:nvSpPr>
        <p:spPr>
          <a:xfrm>
            <a:off x="720002" y="1886597"/>
            <a:ext cx="33657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00" name="Google Shape;100;p17"/>
          <p:cNvSpPr txBox="1">
            <a:spLocks noGrp="1"/>
          </p:cNvSpPr>
          <p:nvPr>
            <p:ph type="title" idx="2" hasCustomPrompt="1"/>
          </p:nvPr>
        </p:nvSpPr>
        <p:spPr>
          <a:xfrm>
            <a:off x="720009" y="2763671"/>
            <a:ext cx="33657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1" name="Google Shape;101;p17"/>
          <p:cNvSpPr txBox="1">
            <a:spLocks noGrp="1"/>
          </p:cNvSpPr>
          <p:nvPr>
            <p:ph type="subTitle" idx="3"/>
          </p:nvPr>
        </p:nvSpPr>
        <p:spPr>
          <a:xfrm>
            <a:off x="720002" y="3535767"/>
            <a:ext cx="33657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title" idx="4" hasCustomPrompt="1"/>
          </p:nvPr>
        </p:nvSpPr>
        <p:spPr>
          <a:xfrm>
            <a:off x="4360247" y="2763664"/>
            <a:ext cx="33657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3" name="Google Shape;103;p17"/>
          <p:cNvSpPr txBox="1">
            <a:spLocks noGrp="1"/>
          </p:cNvSpPr>
          <p:nvPr>
            <p:ph type="subTitle" idx="5"/>
          </p:nvPr>
        </p:nvSpPr>
        <p:spPr>
          <a:xfrm>
            <a:off x="4360244" y="3535757"/>
            <a:ext cx="33657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6" hasCustomPrompt="1"/>
          </p:nvPr>
        </p:nvSpPr>
        <p:spPr>
          <a:xfrm>
            <a:off x="4360247" y="1114525"/>
            <a:ext cx="33657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7"/>
          </p:nvPr>
        </p:nvSpPr>
        <p:spPr>
          <a:xfrm>
            <a:off x="4360245" y="1886597"/>
            <a:ext cx="33657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8"/>
          </p:nvPr>
        </p:nvSpPr>
        <p:spPr>
          <a:xfrm>
            <a:off x="720000" y="2214079"/>
            <a:ext cx="3365700" cy="3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subTitle" idx="9"/>
          </p:nvPr>
        </p:nvSpPr>
        <p:spPr>
          <a:xfrm>
            <a:off x="720000" y="3863225"/>
            <a:ext cx="3365700" cy="3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subTitle" idx="13"/>
          </p:nvPr>
        </p:nvSpPr>
        <p:spPr>
          <a:xfrm>
            <a:off x="4360238" y="3863218"/>
            <a:ext cx="3365700" cy="3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14"/>
          </p:nvPr>
        </p:nvSpPr>
        <p:spPr>
          <a:xfrm>
            <a:off x="4360238" y="2214079"/>
            <a:ext cx="3365700" cy="3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ubTitle" idx="15"/>
          </p:nvPr>
        </p:nvSpPr>
        <p:spPr>
          <a:xfrm rot="-5400000">
            <a:off x="6886125" y="2678875"/>
            <a:ext cx="3787800" cy="3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8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278900" cy="11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720000" y="635375"/>
            <a:ext cx="4813500" cy="8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subTitle" idx="1"/>
          </p:nvPr>
        </p:nvSpPr>
        <p:spPr>
          <a:xfrm>
            <a:off x="720000" y="1588050"/>
            <a:ext cx="4813500" cy="8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/>
          <p:nvPr/>
        </p:nvSpPr>
        <p:spPr>
          <a:xfrm>
            <a:off x="720000" y="3243000"/>
            <a:ext cx="3325500" cy="7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, 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sz="12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24" name="Google Shape;124;p21"/>
          <p:cNvSpPr>
            <a:spLocks noGrp="1"/>
          </p:cNvSpPr>
          <p:nvPr>
            <p:ph type="pic" idx="2"/>
          </p:nvPr>
        </p:nvSpPr>
        <p:spPr>
          <a:xfrm>
            <a:off x="5606350" y="952825"/>
            <a:ext cx="2817600" cy="37671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21"/>
          <p:cNvSpPr txBox="1">
            <a:spLocks noGrp="1"/>
          </p:cNvSpPr>
          <p:nvPr>
            <p:ph type="subTitle" idx="3"/>
          </p:nvPr>
        </p:nvSpPr>
        <p:spPr>
          <a:xfrm rot="-5400000">
            <a:off x="6886125" y="2678875"/>
            <a:ext cx="3787800" cy="3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4"/>
          </p:nvPr>
        </p:nvSpPr>
        <p:spPr>
          <a:xfrm>
            <a:off x="720000" y="4513500"/>
            <a:ext cx="1925700" cy="3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Font typeface="DM Sans"/>
              <a:buNone/>
              <a:defRPr sz="12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TITLE_ONLY_3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/>
          <p:nvPr/>
        </p:nvSpPr>
        <p:spPr>
          <a:xfrm flipH="1">
            <a:off x="720000" y="4474591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ONLY_3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3"/>
          <p:cNvPicPr preferRelativeResize="0"/>
          <p:nvPr/>
        </p:nvPicPr>
        <p:blipFill rotWithShape="1">
          <a:blip r:embed="rId2">
            <a:alphaModFix amt="28000"/>
          </a:blip>
          <a:srcRect r="8366"/>
          <a:stretch/>
        </p:blipFill>
        <p:spPr>
          <a:xfrm rot="-5400000">
            <a:off x="2008274" y="-2008275"/>
            <a:ext cx="5143501" cy="91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/>
          <p:nvPr/>
        </p:nvSpPr>
        <p:spPr>
          <a:xfrm flipH="1">
            <a:off x="6025375" y="382191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ans"/>
              <a:buNone/>
              <a:defRPr sz="3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ans"/>
              <a:buNone/>
              <a:defRPr sz="3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ans"/>
              <a:buNone/>
              <a:defRPr sz="3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ans"/>
              <a:buNone/>
              <a:defRPr sz="3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ans"/>
              <a:buNone/>
              <a:defRPr sz="3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ans"/>
              <a:buNone/>
              <a:defRPr sz="3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ans"/>
              <a:buNone/>
              <a:defRPr sz="3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ans"/>
              <a:buNone/>
              <a:defRPr sz="3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ans"/>
              <a:buNone/>
              <a:defRPr sz="3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42975"/>
            <a:ext cx="7704000" cy="3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 l="29754" r="16429"/>
          <a:stretch/>
        </p:blipFill>
        <p:spPr>
          <a:xfrm>
            <a:off x="5862171" y="942475"/>
            <a:ext cx="2725939" cy="37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>
            <a:spLocks noGrp="1"/>
          </p:cNvSpPr>
          <p:nvPr>
            <p:ph type="subTitle" idx="3"/>
          </p:nvPr>
        </p:nvSpPr>
        <p:spPr>
          <a:xfrm>
            <a:off x="555600" y="4282625"/>
            <a:ext cx="3787800" cy="3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EE545 - Professor Reibstein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9" name="Google Shape;139;p24"/>
          <p:cNvSpPr txBox="1">
            <a:spLocks noGrp="1"/>
          </p:cNvSpPr>
          <p:nvPr>
            <p:ph type="subTitle" idx="1"/>
          </p:nvPr>
        </p:nvSpPr>
        <p:spPr>
          <a:xfrm>
            <a:off x="548550" y="3908550"/>
            <a:ext cx="3801900" cy="4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Saahithi Achanta</a:t>
            </a:r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ctrTitle"/>
          </p:nvPr>
        </p:nvSpPr>
        <p:spPr>
          <a:xfrm>
            <a:off x="434250" y="1116408"/>
            <a:ext cx="7704000" cy="25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Helping DHCD Evaluate the Installation of Heat-Pumps in Local Housing Authorities</a:t>
            </a:r>
            <a:endParaRPr sz="4500"/>
          </a:p>
        </p:txBody>
      </p:sp>
      <p:sp>
        <p:nvSpPr>
          <p:cNvPr id="141" name="Google Shape;141;p24"/>
          <p:cNvSpPr/>
          <p:nvPr/>
        </p:nvSpPr>
        <p:spPr>
          <a:xfrm rot="10800000" flipH="1">
            <a:off x="6025825" y="421066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638175" y="316850"/>
            <a:ext cx="4139400" cy="12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Heat Pumps?</a:t>
            </a:r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subTitle" idx="1"/>
          </p:nvPr>
        </p:nvSpPr>
        <p:spPr>
          <a:xfrm>
            <a:off x="590550" y="1714500"/>
            <a:ext cx="4353000" cy="21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Air-source heat pumps pull air from outside and vary the temperature to be warm or cold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Transfers heat instead of burning fuel, more sustainable and only one unit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/>
          </a:p>
          <a:p>
            <a:pPr marL="457200" lvl="0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“The city’s estimated 10,000 units in public housing, which the mayor also pledged will be entirely free of fossil fuels — new and older buildings — by 2030” Boston Globe, 2023</a:t>
            </a:r>
            <a:endParaRPr/>
          </a:p>
        </p:txBody>
      </p:sp>
      <p:sp>
        <p:nvSpPr>
          <p:cNvPr id="148" name="Google Shape;148;p25"/>
          <p:cNvSpPr/>
          <p:nvPr/>
        </p:nvSpPr>
        <p:spPr>
          <a:xfrm flipH="1">
            <a:off x="5775775" y="4547091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9" name="Google Shape;149;p25"/>
          <p:cNvPicPr preferRelativeResize="0"/>
          <p:nvPr/>
        </p:nvPicPr>
        <p:blipFill rotWithShape="1">
          <a:blip r:embed="rId3">
            <a:alphaModFix/>
          </a:blip>
          <a:srcRect l="10540" r="10682"/>
          <a:stretch/>
        </p:blipFill>
        <p:spPr>
          <a:xfrm>
            <a:off x="5172075" y="1059800"/>
            <a:ext cx="3606025" cy="280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720000" y="3783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Department of Housing and Community Development (DHCD)</a:t>
            </a:r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subTitle" idx="1"/>
          </p:nvPr>
        </p:nvSpPr>
        <p:spPr>
          <a:xfrm>
            <a:off x="818975" y="2581150"/>
            <a:ext cx="21492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the DHCD do?</a:t>
            </a:r>
            <a:endParaRPr/>
          </a:p>
        </p:txBody>
      </p:sp>
      <p:sp>
        <p:nvSpPr>
          <p:cNvPr id="156" name="Google Shape;156;p26"/>
          <p:cNvSpPr txBox="1">
            <a:spLocks noGrp="1"/>
          </p:cNvSpPr>
          <p:nvPr>
            <p:ph type="subTitle" idx="2"/>
          </p:nvPr>
        </p:nvSpPr>
        <p:spPr>
          <a:xfrm>
            <a:off x="3397175" y="2581150"/>
            <a:ext cx="21492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Installation Cost</a:t>
            </a:r>
            <a:endParaRPr/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3"/>
          </p:nvPr>
        </p:nvSpPr>
        <p:spPr>
          <a:xfrm>
            <a:off x="682475" y="3259625"/>
            <a:ext cx="2285700" cy="14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Energy use reduction and sustainable sources of energy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Work with MA’s Local Housing Authorities (LHAs)</a:t>
            </a:r>
            <a:endParaRPr/>
          </a:p>
        </p:txBody>
      </p:sp>
      <p:sp>
        <p:nvSpPr>
          <p:cNvPr id="158" name="Google Shape;158;p26"/>
          <p:cNvSpPr txBox="1">
            <a:spLocks noGrp="1"/>
          </p:cNvSpPr>
          <p:nvPr>
            <p:ph type="body" idx="4"/>
          </p:nvPr>
        </p:nvSpPr>
        <p:spPr>
          <a:xfrm>
            <a:off x="3240775" y="3259625"/>
            <a:ext cx="2342100" cy="14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DHCD uses LEAN and MassSaves to bring installation cost to $0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Originally can cost $6K-$18K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LHAs are responsible for maintenance costs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subTitle" idx="5"/>
          </p:nvPr>
        </p:nvSpPr>
        <p:spPr>
          <a:xfrm>
            <a:off x="5975425" y="2581150"/>
            <a:ext cx="21492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to Achieve</a:t>
            </a:r>
            <a:endParaRPr/>
          </a:p>
        </p:txBody>
      </p:sp>
      <p:sp>
        <p:nvSpPr>
          <p:cNvPr id="160" name="Google Shape;160;p26"/>
          <p:cNvSpPr txBox="1">
            <a:spLocks noGrp="1"/>
          </p:cNvSpPr>
          <p:nvPr>
            <p:ph type="body" idx="6"/>
          </p:nvPr>
        </p:nvSpPr>
        <p:spPr>
          <a:xfrm>
            <a:off x="5838825" y="3259625"/>
            <a:ext cx="2285700" cy="14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Struggling to learn the needs of LHAs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Strapped for resources and staff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Competing against non-renewable utility companies</a:t>
            </a:r>
            <a:endParaRPr/>
          </a:p>
        </p:txBody>
      </p:sp>
      <p:sp>
        <p:nvSpPr>
          <p:cNvPr id="161" name="Google Shape;161;p26"/>
          <p:cNvSpPr/>
          <p:nvPr/>
        </p:nvSpPr>
        <p:spPr>
          <a:xfrm>
            <a:off x="917513" y="1670863"/>
            <a:ext cx="780900" cy="780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6"/>
          <p:cNvSpPr/>
          <p:nvPr/>
        </p:nvSpPr>
        <p:spPr>
          <a:xfrm>
            <a:off x="3495713" y="1670863"/>
            <a:ext cx="780900" cy="780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6"/>
          <p:cNvSpPr/>
          <p:nvPr/>
        </p:nvSpPr>
        <p:spPr>
          <a:xfrm>
            <a:off x="6073913" y="1670863"/>
            <a:ext cx="780900" cy="780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6"/>
          <p:cNvSpPr/>
          <p:nvPr/>
        </p:nvSpPr>
        <p:spPr>
          <a:xfrm rot="5400000" flipH="1">
            <a:off x="7576612" y="2447841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" name="Google Shape;165;p26"/>
          <p:cNvGrpSpPr/>
          <p:nvPr/>
        </p:nvGrpSpPr>
        <p:grpSpPr>
          <a:xfrm>
            <a:off x="3641109" y="1851709"/>
            <a:ext cx="490132" cy="418157"/>
            <a:chOff x="7390435" y="3680868"/>
            <a:chExt cx="372073" cy="355243"/>
          </a:xfrm>
        </p:grpSpPr>
        <p:sp>
          <p:nvSpPr>
            <p:cNvPr id="166" name="Google Shape;166;p26"/>
            <p:cNvSpPr/>
            <p:nvPr/>
          </p:nvSpPr>
          <p:spPr>
            <a:xfrm>
              <a:off x="7390435" y="3744950"/>
              <a:ext cx="294178" cy="291162"/>
            </a:xfrm>
            <a:custGeom>
              <a:avLst/>
              <a:gdLst/>
              <a:ahLst/>
              <a:cxnLst/>
              <a:rect l="l" t="t" r="r" b="b"/>
              <a:pathLst>
                <a:path w="9264" h="9169" extrusionOk="0">
                  <a:moveTo>
                    <a:pt x="4668" y="0"/>
                  </a:moveTo>
                  <a:cubicBezTo>
                    <a:pt x="3441" y="0"/>
                    <a:pt x="2287" y="477"/>
                    <a:pt x="1417" y="1334"/>
                  </a:cubicBezTo>
                  <a:cubicBezTo>
                    <a:pt x="1358" y="1393"/>
                    <a:pt x="1358" y="1501"/>
                    <a:pt x="1417" y="1572"/>
                  </a:cubicBezTo>
                  <a:cubicBezTo>
                    <a:pt x="1447" y="1602"/>
                    <a:pt x="1489" y="1617"/>
                    <a:pt x="1532" y="1617"/>
                  </a:cubicBezTo>
                  <a:cubicBezTo>
                    <a:pt x="1575" y="1617"/>
                    <a:pt x="1620" y="1602"/>
                    <a:pt x="1655" y="1572"/>
                  </a:cubicBezTo>
                  <a:cubicBezTo>
                    <a:pt x="2465" y="774"/>
                    <a:pt x="3537" y="322"/>
                    <a:pt x="4668" y="322"/>
                  </a:cubicBezTo>
                  <a:cubicBezTo>
                    <a:pt x="5799" y="322"/>
                    <a:pt x="6870" y="774"/>
                    <a:pt x="7668" y="1572"/>
                  </a:cubicBezTo>
                  <a:cubicBezTo>
                    <a:pt x="8478" y="2382"/>
                    <a:pt x="8918" y="3453"/>
                    <a:pt x="8918" y="4584"/>
                  </a:cubicBezTo>
                  <a:cubicBezTo>
                    <a:pt x="8918" y="5715"/>
                    <a:pt x="8478" y="6787"/>
                    <a:pt x="7668" y="7585"/>
                  </a:cubicBezTo>
                  <a:cubicBezTo>
                    <a:pt x="6841" y="8412"/>
                    <a:pt x="5751" y="8826"/>
                    <a:pt x="4662" y="8826"/>
                  </a:cubicBezTo>
                  <a:cubicBezTo>
                    <a:pt x="3572" y="8826"/>
                    <a:pt x="2483" y="8412"/>
                    <a:pt x="1655" y="7585"/>
                  </a:cubicBezTo>
                  <a:cubicBezTo>
                    <a:pt x="953" y="6882"/>
                    <a:pt x="524" y="5965"/>
                    <a:pt x="441" y="4977"/>
                  </a:cubicBezTo>
                  <a:cubicBezTo>
                    <a:pt x="346" y="4013"/>
                    <a:pt x="596" y="3037"/>
                    <a:pt x="1132" y="2227"/>
                  </a:cubicBezTo>
                  <a:cubicBezTo>
                    <a:pt x="1179" y="2155"/>
                    <a:pt x="1167" y="2048"/>
                    <a:pt x="1096" y="1989"/>
                  </a:cubicBezTo>
                  <a:cubicBezTo>
                    <a:pt x="1066" y="1972"/>
                    <a:pt x="1035" y="1964"/>
                    <a:pt x="1005" y="1964"/>
                  </a:cubicBezTo>
                  <a:cubicBezTo>
                    <a:pt x="950" y="1964"/>
                    <a:pt x="896" y="1990"/>
                    <a:pt x="858" y="2036"/>
                  </a:cubicBezTo>
                  <a:cubicBezTo>
                    <a:pt x="274" y="2894"/>
                    <a:pt x="1" y="3953"/>
                    <a:pt x="108" y="5013"/>
                  </a:cubicBezTo>
                  <a:cubicBezTo>
                    <a:pt x="215" y="6073"/>
                    <a:pt x="679" y="7085"/>
                    <a:pt x="1429" y="7823"/>
                  </a:cubicBezTo>
                  <a:cubicBezTo>
                    <a:pt x="2322" y="8716"/>
                    <a:pt x="3501" y="9168"/>
                    <a:pt x="4680" y="9168"/>
                  </a:cubicBezTo>
                  <a:cubicBezTo>
                    <a:pt x="5858" y="9168"/>
                    <a:pt x="7025" y="8716"/>
                    <a:pt x="7918" y="7823"/>
                  </a:cubicBezTo>
                  <a:cubicBezTo>
                    <a:pt x="8787" y="6966"/>
                    <a:pt x="9264" y="5799"/>
                    <a:pt x="9264" y="4584"/>
                  </a:cubicBezTo>
                  <a:cubicBezTo>
                    <a:pt x="9264" y="3358"/>
                    <a:pt x="8787" y="2203"/>
                    <a:pt x="7906" y="1334"/>
                  </a:cubicBezTo>
                  <a:cubicBezTo>
                    <a:pt x="7049" y="477"/>
                    <a:pt x="5882" y="0"/>
                    <a:pt x="4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7408948" y="3772259"/>
              <a:ext cx="259407" cy="236257"/>
            </a:xfrm>
            <a:custGeom>
              <a:avLst/>
              <a:gdLst/>
              <a:ahLst/>
              <a:cxnLst/>
              <a:rect l="l" t="t" r="r" b="b"/>
              <a:pathLst>
                <a:path w="8169" h="7440" extrusionOk="0">
                  <a:moveTo>
                    <a:pt x="4085" y="319"/>
                  </a:moveTo>
                  <a:cubicBezTo>
                    <a:pt x="4942" y="319"/>
                    <a:pt x="5823" y="653"/>
                    <a:pt x="6478" y="1319"/>
                  </a:cubicBezTo>
                  <a:cubicBezTo>
                    <a:pt x="7800" y="2653"/>
                    <a:pt x="7800" y="4796"/>
                    <a:pt x="6478" y="6117"/>
                  </a:cubicBezTo>
                  <a:cubicBezTo>
                    <a:pt x="5817" y="6778"/>
                    <a:pt x="4951" y="7109"/>
                    <a:pt x="4083" y="7109"/>
                  </a:cubicBezTo>
                  <a:cubicBezTo>
                    <a:pt x="3216" y="7109"/>
                    <a:pt x="2346" y="6778"/>
                    <a:pt x="1680" y="6117"/>
                  </a:cubicBezTo>
                  <a:cubicBezTo>
                    <a:pt x="358" y="4796"/>
                    <a:pt x="358" y="2653"/>
                    <a:pt x="1680" y="1319"/>
                  </a:cubicBezTo>
                  <a:cubicBezTo>
                    <a:pt x="2335" y="664"/>
                    <a:pt x="3216" y="319"/>
                    <a:pt x="4085" y="319"/>
                  </a:cubicBezTo>
                  <a:close/>
                  <a:moveTo>
                    <a:pt x="4088" y="1"/>
                  </a:moveTo>
                  <a:cubicBezTo>
                    <a:pt x="3132" y="1"/>
                    <a:pt x="2174" y="361"/>
                    <a:pt x="1442" y="1081"/>
                  </a:cubicBezTo>
                  <a:cubicBezTo>
                    <a:pt x="1" y="2534"/>
                    <a:pt x="1" y="4891"/>
                    <a:pt x="1442" y="6356"/>
                  </a:cubicBezTo>
                  <a:cubicBezTo>
                    <a:pt x="2180" y="7082"/>
                    <a:pt x="3120" y="7439"/>
                    <a:pt x="4085" y="7439"/>
                  </a:cubicBezTo>
                  <a:cubicBezTo>
                    <a:pt x="5037" y="7439"/>
                    <a:pt x="5978" y="7082"/>
                    <a:pt x="6716" y="6356"/>
                  </a:cubicBezTo>
                  <a:cubicBezTo>
                    <a:pt x="8169" y="4891"/>
                    <a:pt x="8169" y="2546"/>
                    <a:pt x="6716" y="1081"/>
                  </a:cubicBezTo>
                  <a:cubicBezTo>
                    <a:pt x="5996" y="361"/>
                    <a:pt x="5043" y="1"/>
                    <a:pt x="4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8" name="Google Shape;168;p26"/>
            <p:cNvSpPr/>
            <p:nvPr/>
          </p:nvSpPr>
          <p:spPr>
            <a:xfrm>
              <a:off x="7487986" y="3680868"/>
              <a:ext cx="274522" cy="259565"/>
            </a:xfrm>
            <a:custGeom>
              <a:avLst/>
              <a:gdLst/>
              <a:ahLst/>
              <a:cxnLst/>
              <a:rect l="l" t="t" r="r" b="b"/>
              <a:pathLst>
                <a:path w="8645" h="8174" extrusionOk="0">
                  <a:moveTo>
                    <a:pt x="3614" y="0"/>
                  </a:moveTo>
                  <a:cubicBezTo>
                    <a:pt x="2438" y="0"/>
                    <a:pt x="1262" y="447"/>
                    <a:pt x="369" y="1340"/>
                  </a:cubicBezTo>
                  <a:cubicBezTo>
                    <a:pt x="262" y="1447"/>
                    <a:pt x="167" y="1566"/>
                    <a:pt x="60" y="1685"/>
                  </a:cubicBezTo>
                  <a:cubicBezTo>
                    <a:pt x="0" y="1756"/>
                    <a:pt x="12" y="1864"/>
                    <a:pt x="84" y="1923"/>
                  </a:cubicBezTo>
                  <a:cubicBezTo>
                    <a:pt x="118" y="1948"/>
                    <a:pt x="155" y="1960"/>
                    <a:pt x="191" y="1960"/>
                  </a:cubicBezTo>
                  <a:cubicBezTo>
                    <a:pt x="240" y="1960"/>
                    <a:pt x="287" y="1936"/>
                    <a:pt x="322" y="1887"/>
                  </a:cubicBezTo>
                  <a:cubicBezTo>
                    <a:pt x="417" y="1792"/>
                    <a:pt x="500" y="1685"/>
                    <a:pt x="608" y="1578"/>
                  </a:cubicBezTo>
                  <a:cubicBezTo>
                    <a:pt x="1435" y="750"/>
                    <a:pt x="2524" y="337"/>
                    <a:pt x="3614" y="337"/>
                  </a:cubicBezTo>
                  <a:cubicBezTo>
                    <a:pt x="4703" y="337"/>
                    <a:pt x="5793" y="750"/>
                    <a:pt x="6620" y="1578"/>
                  </a:cubicBezTo>
                  <a:cubicBezTo>
                    <a:pt x="8275" y="3233"/>
                    <a:pt x="8275" y="5936"/>
                    <a:pt x="6620" y="7591"/>
                  </a:cubicBezTo>
                  <a:cubicBezTo>
                    <a:pt x="6513" y="7698"/>
                    <a:pt x="6418" y="7781"/>
                    <a:pt x="6311" y="7876"/>
                  </a:cubicBezTo>
                  <a:cubicBezTo>
                    <a:pt x="6239" y="7936"/>
                    <a:pt x="6215" y="8043"/>
                    <a:pt x="6275" y="8114"/>
                  </a:cubicBezTo>
                  <a:cubicBezTo>
                    <a:pt x="6311" y="8162"/>
                    <a:pt x="6358" y="8174"/>
                    <a:pt x="6418" y="8174"/>
                  </a:cubicBezTo>
                  <a:cubicBezTo>
                    <a:pt x="6454" y="8174"/>
                    <a:pt x="6489" y="8162"/>
                    <a:pt x="6513" y="8126"/>
                  </a:cubicBezTo>
                  <a:cubicBezTo>
                    <a:pt x="6632" y="8043"/>
                    <a:pt x="6751" y="7936"/>
                    <a:pt x="6858" y="7817"/>
                  </a:cubicBezTo>
                  <a:cubicBezTo>
                    <a:pt x="8644" y="6031"/>
                    <a:pt x="8644" y="3126"/>
                    <a:pt x="6858" y="1340"/>
                  </a:cubicBezTo>
                  <a:cubicBezTo>
                    <a:pt x="5965" y="447"/>
                    <a:pt x="4790" y="0"/>
                    <a:pt x="36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7691758" y="3789502"/>
              <a:ext cx="34073" cy="102918"/>
            </a:xfrm>
            <a:custGeom>
              <a:avLst/>
              <a:gdLst/>
              <a:ahLst/>
              <a:cxnLst/>
              <a:rect l="l" t="t" r="r" b="b"/>
              <a:pathLst>
                <a:path w="1073" h="3241" extrusionOk="0">
                  <a:moveTo>
                    <a:pt x="589" y="1"/>
                  </a:moveTo>
                  <a:cubicBezTo>
                    <a:pt x="580" y="1"/>
                    <a:pt x="570" y="1"/>
                    <a:pt x="560" y="2"/>
                  </a:cubicBezTo>
                  <a:cubicBezTo>
                    <a:pt x="477" y="38"/>
                    <a:pt x="429" y="121"/>
                    <a:pt x="441" y="217"/>
                  </a:cubicBezTo>
                  <a:cubicBezTo>
                    <a:pt x="715" y="1157"/>
                    <a:pt x="560" y="2145"/>
                    <a:pt x="37" y="2967"/>
                  </a:cubicBezTo>
                  <a:cubicBezTo>
                    <a:pt x="1" y="3038"/>
                    <a:pt x="13" y="3146"/>
                    <a:pt x="84" y="3205"/>
                  </a:cubicBezTo>
                  <a:cubicBezTo>
                    <a:pt x="120" y="3217"/>
                    <a:pt x="144" y="3241"/>
                    <a:pt x="167" y="3241"/>
                  </a:cubicBezTo>
                  <a:cubicBezTo>
                    <a:pt x="239" y="3241"/>
                    <a:pt x="275" y="3205"/>
                    <a:pt x="310" y="3158"/>
                  </a:cubicBezTo>
                  <a:cubicBezTo>
                    <a:pt x="906" y="2265"/>
                    <a:pt x="1072" y="1169"/>
                    <a:pt x="775" y="121"/>
                  </a:cubicBezTo>
                  <a:cubicBezTo>
                    <a:pt x="743" y="47"/>
                    <a:pt x="672" y="1"/>
                    <a:pt x="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0" name="Google Shape;170;p26"/>
            <p:cNvSpPr/>
            <p:nvPr/>
          </p:nvSpPr>
          <p:spPr>
            <a:xfrm>
              <a:off x="7536000" y="3708082"/>
              <a:ext cx="173192" cy="72052"/>
            </a:xfrm>
            <a:custGeom>
              <a:avLst/>
              <a:gdLst/>
              <a:ahLst/>
              <a:cxnLst/>
              <a:rect l="l" t="t" r="r" b="b"/>
              <a:pathLst>
                <a:path w="5454" h="2269" extrusionOk="0">
                  <a:moveTo>
                    <a:pt x="2121" y="0"/>
                  </a:moveTo>
                  <a:cubicBezTo>
                    <a:pt x="1410" y="0"/>
                    <a:pt x="707" y="204"/>
                    <a:pt x="108" y="590"/>
                  </a:cubicBezTo>
                  <a:cubicBezTo>
                    <a:pt x="36" y="638"/>
                    <a:pt x="0" y="733"/>
                    <a:pt x="60" y="828"/>
                  </a:cubicBezTo>
                  <a:cubicBezTo>
                    <a:pt x="91" y="874"/>
                    <a:pt x="147" y="906"/>
                    <a:pt x="205" y="906"/>
                  </a:cubicBezTo>
                  <a:cubicBezTo>
                    <a:pt x="237" y="906"/>
                    <a:pt x="269" y="897"/>
                    <a:pt x="298" y="876"/>
                  </a:cubicBezTo>
                  <a:cubicBezTo>
                    <a:pt x="841" y="534"/>
                    <a:pt x="1478" y="344"/>
                    <a:pt x="2123" y="344"/>
                  </a:cubicBezTo>
                  <a:cubicBezTo>
                    <a:pt x="2241" y="344"/>
                    <a:pt x="2359" y="351"/>
                    <a:pt x="2477" y="364"/>
                  </a:cubicBezTo>
                  <a:cubicBezTo>
                    <a:pt x="3251" y="435"/>
                    <a:pt x="3977" y="792"/>
                    <a:pt x="4513" y="1328"/>
                  </a:cubicBezTo>
                  <a:cubicBezTo>
                    <a:pt x="4763" y="1590"/>
                    <a:pt x="4977" y="1864"/>
                    <a:pt x="5120" y="2185"/>
                  </a:cubicBezTo>
                  <a:cubicBezTo>
                    <a:pt x="5156" y="2245"/>
                    <a:pt x="5215" y="2269"/>
                    <a:pt x="5275" y="2269"/>
                  </a:cubicBezTo>
                  <a:cubicBezTo>
                    <a:pt x="5299" y="2269"/>
                    <a:pt x="5323" y="2269"/>
                    <a:pt x="5346" y="2257"/>
                  </a:cubicBezTo>
                  <a:cubicBezTo>
                    <a:pt x="5418" y="2197"/>
                    <a:pt x="5453" y="2102"/>
                    <a:pt x="5406" y="2019"/>
                  </a:cubicBezTo>
                  <a:cubicBezTo>
                    <a:pt x="5227" y="1673"/>
                    <a:pt x="5001" y="1364"/>
                    <a:pt x="4739" y="1102"/>
                  </a:cubicBezTo>
                  <a:cubicBezTo>
                    <a:pt x="4144" y="507"/>
                    <a:pt x="3334" y="114"/>
                    <a:pt x="2489" y="18"/>
                  </a:cubicBezTo>
                  <a:cubicBezTo>
                    <a:pt x="2366" y="6"/>
                    <a:pt x="2243" y="0"/>
                    <a:pt x="2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1" name="Google Shape;171;p26"/>
            <p:cNvSpPr/>
            <p:nvPr/>
          </p:nvSpPr>
          <p:spPr>
            <a:xfrm>
              <a:off x="7501228" y="3819415"/>
              <a:ext cx="75640" cy="141437"/>
            </a:xfrm>
            <a:custGeom>
              <a:avLst/>
              <a:gdLst/>
              <a:ahLst/>
              <a:cxnLst/>
              <a:rect l="l" t="t" r="r" b="b"/>
              <a:pathLst>
                <a:path w="2382" h="4454" extrusionOk="0">
                  <a:moveTo>
                    <a:pt x="1012" y="692"/>
                  </a:moveTo>
                  <a:lnTo>
                    <a:pt x="1012" y="2061"/>
                  </a:lnTo>
                  <a:cubicBezTo>
                    <a:pt x="607" y="2001"/>
                    <a:pt x="310" y="1715"/>
                    <a:pt x="310" y="1370"/>
                  </a:cubicBezTo>
                  <a:cubicBezTo>
                    <a:pt x="310" y="1025"/>
                    <a:pt x="607" y="763"/>
                    <a:pt x="1012" y="692"/>
                  </a:cubicBezTo>
                  <a:close/>
                  <a:moveTo>
                    <a:pt x="1357" y="2418"/>
                  </a:moveTo>
                  <a:cubicBezTo>
                    <a:pt x="1750" y="2477"/>
                    <a:pt x="2048" y="2751"/>
                    <a:pt x="2048" y="3097"/>
                  </a:cubicBezTo>
                  <a:cubicBezTo>
                    <a:pt x="2048" y="3430"/>
                    <a:pt x="1738" y="3704"/>
                    <a:pt x="1357" y="3763"/>
                  </a:cubicBezTo>
                  <a:lnTo>
                    <a:pt x="1357" y="2418"/>
                  </a:lnTo>
                  <a:close/>
                  <a:moveTo>
                    <a:pt x="1191" y="1"/>
                  </a:moveTo>
                  <a:cubicBezTo>
                    <a:pt x="1095" y="1"/>
                    <a:pt x="1024" y="72"/>
                    <a:pt x="1024" y="168"/>
                  </a:cubicBezTo>
                  <a:lnTo>
                    <a:pt x="1024" y="358"/>
                  </a:lnTo>
                  <a:cubicBezTo>
                    <a:pt x="441" y="430"/>
                    <a:pt x="0" y="870"/>
                    <a:pt x="0" y="1370"/>
                  </a:cubicBezTo>
                  <a:cubicBezTo>
                    <a:pt x="0" y="1882"/>
                    <a:pt x="441" y="2323"/>
                    <a:pt x="1024" y="2382"/>
                  </a:cubicBezTo>
                  <a:lnTo>
                    <a:pt x="1024" y="3763"/>
                  </a:lnTo>
                  <a:cubicBezTo>
                    <a:pt x="619" y="3704"/>
                    <a:pt x="322" y="3430"/>
                    <a:pt x="322" y="3085"/>
                  </a:cubicBezTo>
                  <a:cubicBezTo>
                    <a:pt x="322" y="2989"/>
                    <a:pt x="250" y="2918"/>
                    <a:pt x="167" y="2918"/>
                  </a:cubicBezTo>
                  <a:cubicBezTo>
                    <a:pt x="71" y="2918"/>
                    <a:pt x="0" y="2989"/>
                    <a:pt x="0" y="3085"/>
                  </a:cubicBezTo>
                  <a:cubicBezTo>
                    <a:pt x="0" y="3609"/>
                    <a:pt x="441" y="4037"/>
                    <a:pt x="1024" y="4097"/>
                  </a:cubicBezTo>
                  <a:lnTo>
                    <a:pt x="1024" y="4287"/>
                  </a:lnTo>
                  <a:cubicBezTo>
                    <a:pt x="1024" y="4371"/>
                    <a:pt x="1095" y="4454"/>
                    <a:pt x="1191" y="4454"/>
                  </a:cubicBezTo>
                  <a:cubicBezTo>
                    <a:pt x="1274" y="4454"/>
                    <a:pt x="1357" y="4371"/>
                    <a:pt x="1357" y="4287"/>
                  </a:cubicBezTo>
                  <a:lnTo>
                    <a:pt x="1357" y="4097"/>
                  </a:lnTo>
                  <a:cubicBezTo>
                    <a:pt x="1929" y="4025"/>
                    <a:pt x="2381" y="3585"/>
                    <a:pt x="2381" y="3085"/>
                  </a:cubicBezTo>
                  <a:cubicBezTo>
                    <a:pt x="2381" y="2573"/>
                    <a:pt x="1929" y="2144"/>
                    <a:pt x="1357" y="2073"/>
                  </a:cubicBezTo>
                  <a:lnTo>
                    <a:pt x="1357" y="692"/>
                  </a:lnTo>
                  <a:cubicBezTo>
                    <a:pt x="1750" y="751"/>
                    <a:pt x="2048" y="1025"/>
                    <a:pt x="2048" y="1370"/>
                  </a:cubicBezTo>
                  <a:cubicBezTo>
                    <a:pt x="2048" y="1465"/>
                    <a:pt x="2131" y="1537"/>
                    <a:pt x="2215" y="1537"/>
                  </a:cubicBezTo>
                  <a:cubicBezTo>
                    <a:pt x="2298" y="1537"/>
                    <a:pt x="2381" y="1465"/>
                    <a:pt x="2381" y="1370"/>
                  </a:cubicBezTo>
                  <a:cubicBezTo>
                    <a:pt x="2381" y="846"/>
                    <a:pt x="1929" y="418"/>
                    <a:pt x="1345" y="358"/>
                  </a:cubicBezTo>
                  <a:lnTo>
                    <a:pt x="1345" y="168"/>
                  </a:lnTo>
                  <a:cubicBezTo>
                    <a:pt x="1345" y="72"/>
                    <a:pt x="1274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72" name="Google Shape;172;p26"/>
          <p:cNvSpPr/>
          <p:nvPr/>
        </p:nvSpPr>
        <p:spPr>
          <a:xfrm>
            <a:off x="1096074" y="1851701"/>
            <a:ext cx="423797" cy="418163"/>
          </a:xfrm>
          <a:custGeom>
            <a:avLst/>
            <a:gdLst/>
            <a:ahLst/>
            <a:cxnLst/>
            <a:rect l="l" t="t" r="r" b="b"/>
            <a:pathLst>
              <a:path w="18802" h="19783" extrusionOk="0">
                <a:moveTo>
                  <a:pt x="6964" y="3259"/>
                </a:moveTo>
                <a:cubicBezTo>
                  <a:pt x="6206" y="3259"/>
                  <a:pt x="5447" y="3371"/>
                  <a:pt x="4711" y="3596"/>
                </a:cubicBezTo>
                <a:cubicBezTo>
                  <a:pt x="4391" y="3693"/>
                  <a:pt x="4279" y="4098"/>
                  <a:pt x="4516" y="4334"/>
                </a:cubicBezTo>
                <a:cubicBezTo>
                  <a:pt x="4851" y="4655"/>
                  <a:pt x="5102" y="5045"/>
                  <a:pt x="5297" y="5477"/>
                </a:cubicBezTo>
                <a:cubicBezTo>
                  <a:pt x="5436" y="5812"/>
                  <a:pt x="5520" y="6174"/>
                  <a:pt x="5548" y="6550"/>
                </a:cubicBezTo>
                <a:cubicBezTo>
                  <a:pt x="5575" y="6759"/>
                  <a:pt x="5603" y="6968"/>
                  <a:pt x="5659" y="7219"/>
                </a:cubicBezTo>
                <a:cubicBezTo>
                  <a:pt x="5826" y="8055"/>
                  <a:pt x="6314" y="9282"/>
                  <a:pt x="7122" y="9951"/>
                </a:cubicBezTo>
                <a:cubicBezTo>
                  <a:pt x="7712" y="10441"/>
                  <a:pt x="8516" y="10623"/>
                  <a:pt x="9332" y="10623"/>
                </a:cubicBezTo>
                <a:cubicBezTo>
                  <a:pt x="10116" y="10623"/>
                  <a:pt x="10912" y="10455"/>
                  <a:pt x="11540" y="10230"/>
                </a:cubicBezTo>
                <a:cubicBezTo>
                  <a:pt x="11666" y="10494"/>
                  <a:pt x="11777" y="10759"/>
                  <a:pt x="11875" y="11024"/>
                </a:cubicBezTo>
                <a:cubicBezTo>
                  <a:pt x="11926" y="11152"/>
                  <a:pt x="12031" y="11206"/>
                  <a:pt x="12138" y="11206"/>
                </a:cubicBezTo>
                <a:cubicBezTo>
                  <a:pt x="12321" y="11206"/>
                  <a:pt x="12506" y="11044"/>
                  <a:pt x="12418" y="10815"/>
                </a:cubicBezTo>
                <a:cubicBezTo>
                  <a:pt x="12293" y="10494"/>
                  <a:pt x="12153" y="10174"/>
                  <a:pt x="12000" y="9867"/>
                </a:cubicBezTo>
                <a:cubicBezTo>
                  <a:pt x="12181" y="9435"/>
                  <a:pt x="12321" y="9003"/>
                  <a:pt x="12404" y="8543"/>
                </a:cubicBezTo>
                <a:cubicBezTo>
                  <a:pt x="12428" y="8339"/>
                  <a:pt x="12270" y="8224"/>
                  <a:pt x="12113" y="8224"/>
                </a:cubicBezTo>
                <a:cubicBezTo>
                  <a:pt x="11991" y="8224"/>
                  <a:pt x="11869" y="8293"/>
                  <a:pt x="11833" y="8446"/>
                </a:cubicBezTo>
                <a:cubicBezTo>
                  <a:pt x="11791" y="8697"/>
                  <a:pt x="11721" y="8947"/>
                  <a:pt x="11638" y="9184"/>
                </a:cubicBezTo>
                <a:cubicBezTo>
                  <a:pt x="11192" y="8404"/>
                  <a:pt x="10634" y="7679"/>
                  <a:pt x="9993" y="7038"/>
                </a:cubicBezTo>
                <a:cubicBezTo>
                  <a:pt x="10021" y="6787"/>
                  <a:pt x="10007" y="6522"/>
                  <a:pt x="9951" y="6286"/>
                </a:cubicBezTo>
                <a:cubicBezTo>
                  <a:pt x="9882" y="5993"/>
                  <a:pt x="9770" y="5714"/>
                  <a:pt x="9603" y="5463"/>
                </a:cubicBezTo>
                <a:cubicBezTo>
                  <a:pt x="9538" y="5378"/>
                  <a:pt x="9455" y="5343"/>
                  <a:pt x="9373" y="5343"/>
                </a:cubicBezTo>
                <a:cubicBezTo>
                  <a:pt x="9174" y="5343"/>
                  <a:pt x="8987" y="5556"/>
                  <a:pt x="9115" y="5784"/>
                </a:cubicBezTo>
                <a:cubicBezTo>
                  <a:pt x="9255" y="5993"/>
                  <a:pt x="9352" y="6216"/>
                  <a:pt x="9394" y="6453"/>
                </a:cubicBezTo>
                <a:cubicBezTo>
                  <a:pt x="8795" y="5937"/>
                  <a:pt x="8140" y="5477"/>
                  <a:pt x="7443" y="5087"/>
                </a:cubicBezTo>
                <a:cubicBezTo>
                  <a:pt x="7391" y="5060"/>
                  <a:pt x="7341" y="5048"/>
                  <a:pt x="7294" y="5048"/>
                </a:cubicBezTo>
                <a:cubicBezTo>
                  <a:pt x="7025" y="5048"/>
                  <a:pt x="6868" y="5437"/>
                  <a:pt x="7164" y="5603"/>
                </a:cubicBezTo>
                <a:cubicBezTo>
                  <a:pt x="8126" y="6118"/>
                  <a:pt x="8990" y="6801"/>
                  <a:pt x="9742" y="7596"/>
                </a:cubicBezTo>
                <a:cubicBezTo>
                  <a:pt x="9443" y="7554"/>
                  <a:pt x="9140" y="7533"/>
                  <a:pt x="8837" y="7533"/>
                </a:cubicBezTo>
                <a:cubicBezTo>
                  <a:pt x="8533" y="7533"/>
                  <a:pt x="8230" y="7554"/>
                  <a:pt x="7931" y="7596"/>
                </a:cubicBezTo>
                <a:cubicBezTo>
                  <a:pt x="7559" y="7649"/>
                  <a:pt x="7617" y="8171"/>
                  <a:pt x="7962" y="8171"/>
                </a:cubicBezTo>
                <a:cubicBezTo>
                  <a:pt x="7979" y="8171"/>
                  <a:pt x="7996" y="8170"/>
                  <a:pt x="8014" y="8167"/>
                </a:cubicBezTo>
                <a:cubicBezTo>
                  <a:pt x="8273" y="8128"/>
                  <a:pt x="8537" y="8111"/>
                  <a:pt x="8800" y="8111"/>
                </a:cubicBezTo>
                <a:cubicBezTo>
                  <a:pt x="9004" y="8111"/>
                  <a:pt x="9207" y="8121"/>
                  <a:pt x="9408" y="8139"/>
                </a:cubicBezTo>
                <a:cubicBezTo>
                  <a:pt x="9728" y="8181"/>
                  <a:pt x="10049" y="8251"/>
                  <a:pt x="10370" y="8348"/>
                </a:cubicBezTo>
                <a:cubicBezTo>
                  <a:pt x="10704" y="8780"/>
                  <a:pt x="10997" y="9240"/>
                  <a:pt x="11261" y="9728"/>
                </a:cubicBezTo>
                <a:cubicBezTo>
                  <a:pt x="10856" y="9860"/>
                  <a:pt x="10086" y="10080"/>
                  <a:pt x="9285" y="10080"/>
                </a:cubicBezTo>
                <a:cubicBezTo>
                  <a:pt x="8653" y="10080"/>
                  <a:pt x="8003" y="9943"/>
                  <a:pt x="7499" y="9519"/>
                </a:cubicBezTo>
                <a:cubicBezTo>
                  <a:pt x="7025" y="9129"/>
                  <a:pt x="6453" y="8223"/>
                  <a:pt x="6217" y="7094"/>
                </a:cubicBezTo>
                <a:cubicBezTo>
                  <a:pt x="6161" y="6871"/>
                  <a:pt x="6147" y="6676"/>
                  <a:pt x="6119" y="6495"/>
                </a:cubicBezTo>
                <a:cubicBezTo>
                  <a:pt x="6091" y="6063"/>
                  <a:pt x="5980" y="5644"/>
                  <a:pt x="5826" y="5254"/>
                </a:cubicBezTo>
                <a:cubicBezTo>
                  <a:pt x="5631" y="4822"/>
                  <a:pt x="5380" y="4446"/>
                  <a:pt x="5088" y="4098"/>
                </a:cubicBezTo>
                <a:cubicBezTo>
                  <a:pt x="5691" y="3924"/>
                  <a:pt x="6315" y="3840"/>
                  <a:pt x="6941" y="3840"/>
                </a:cubicBezTo>
                <a:cubicBezTo>
                  <a:pt x="7674" y="3840"/>
                  <a:pt x="8409" y="3956"/>
                  <a:pt x="9115" y="4181"/>
                </a:cubicBezTo>
                <a:cubicBezTo>
                  <a:pt x="10328" y="4599"/>
                  <a:pt x="11206" y="5352"/>
                  <a:pt x="11624" y="6299"/>
                </a:cubicBezTo>
                <a:cubicBezTo>
                  <a:pt x="11749" y="6578"/>
                  <a:pt x="11833" y="6885"/>
                  <a:pt x="11875" y="7191"/>
                </a:cubicBezTo>
                <a:cubicBezTo>
                  <a:pt x="11906" y="7354"/>
                  <a:pt x="12033" y="7430"/>
                  <a:pt x="12159" y="7430"/>
                </a:cubicBezTo>
                <a:cubicBezTo>
                  <a:pt x="12314" y="7430"/>
                  <a:pt x="12469" y="7315"/>
                  <a:pt x="12446" y="7108"/>
                </a:cubicBezTo>
                <a:cubicBezTo>
                  <a:pt x="12404" y="6759"/>
                  <a:pt x="12307" y="6397"/>
                  <a:pt x="12167" y="6063"/>
                </a:cubicBezTo>
                <a:cubicBezTo>
                  <a:pt x="11680" y="4976"/>
                  <a:pt x="10662" y="4111"/>
                  <a:pt x="9310" y="3624"/>
                </a:cubicBezTo>
                <a:cubicBezTo>
                  <a:pt x="8548" y="3381"/>
                  <a:pt x="7757" y="3259"/>
                  <a:pt x="6964" y="3259"/>
                </a:cubicBezTo>
                <a:close/>
                <a:moveTo>
                  <a:pt x="8892" y="0"/>
                </a:moveTo>
                <a:cubicBezTo>
                  <a:pt x="6983" y="0"/>
                  <a:pt x="5143" y="711"/>
                  <a:pt x="3722" y="1979"/>
                </a:cubicBezTo>
                <a:cubicBezTo>
                  <a:pt x="3502" y="2177"/>
                  <a:pt x="3689" y="2487"/>
                  <a:pt x="3922" y="2487"/>
                </a:cubicBezTo>
                <a:cubicBezTo>
                  <a:pt x="3984" y="2487"/>
                  <a:pt x="4050" y="2464"/>
                  <a:pt x="4112" y="2411"/>
                </a:cubicBezTo>
                <a:cubicBezTo>
                  <a:pt x="5451" y="1214"/>
                  <a:pt x="7162" y="587"/>
                  <a:pt x="8894" y="587"/>
                </a:cubicBezTo>
                <a:cubicBezTo>
                  <a:pt x="9884" y="587"/>
                  <a:pt x="10881" y="792"/>
                  <a:pt x="11819" y="1213"/>
                </a:cubicBezTo>
                <a:cubicBezTo>
                  <a:pt x="14411" y="2369"/>
                  <a:pt x="16069" y="4934"/>
                  <a:pt x="16069" y="7763"/>
                </a:cubicBezTo>
                <a:cubicBezTo>
                  <a:pt x="16056" y="9881"/>
                  <a:pt x="15136" y="11888"/>
                  <a:pt x="13533" y="13268"/>
                </a:cubicBezTo>
                <a:cubicBezTo>
                  <a:pt x="13272" y="13453"/>
                  <a:pt x="13470" y="13790"/>
                  <a:pt x="13708" y="13790"/>
                </a:cubicBezTo>
                <a:cubicBezTo>
                  <a:pt x="13775" y="13790"/>
                  <a:pt x="13845" y="13764"/>
                  <a:pt x="13909" y="13700"/>
                </a:cubicBezTo>
                <a:cubicBezTo>
                  <a:pt x="14202" y="13449"/>
                  <a:pt x="14481" y="13170"/>
                  <a:pt x="14732" y="12863"/>
                </a:cubicBezTo>
                <a:lnTo>
                  <a:pt x="14732" y="19511"/>
                </a:lnTo>
                <a:cubicBezTo>
                  <a:pt x="14746" y="19685"/>
                  <a:pt x="14885" y="19772"/>
                  <a:pt x="15024" y="19772"/>
                </a:cubicBezTo>
                <a:cubicBezTo>
                  <a:pt x="15164" y="19772"/>
                  <a:pt x="15303" y="19685"/>
                  <a:pt x="15317" y="19511"/>
                </a:cubicBezTo>
                <a:lnTo>
                  <a:pt x="15317" y="12111"/>
                </a:lnTo>
                <a:cubicBezTo>
                  <a:pt x="18801" y="6954"/>
                  <a:pt x="15108" y="14"/>
                  <a:pt x="8892" y="14"/>
                </a:cubicBezTo>
                <a:lnTo>
                  <a:pt x="8892" y="0"/>
                </a:lnTo>
                <a:close/>
                <a:moveTo>
                  <a:pt x="3013" y="2860"/>
                </a:moveTo>
                <a:cubicBezTo>
                  <a:pt x="2933" y="2860"/>
                  <a:pt x="2852" y="2896"/>
                  <a:pt x="2788" y="2983"/>
                </a:cubicBezTo>
                <a:cubicBezTo>
                  <a:pt x="1701" y="4348"/>
                  <a:pt x="1130" y="6035"/>
                  <a:pt x="1130" y="7777"/>
                </a:cubicBezTo>
                <a:cubicBezTo>
                  <a:pt x="1130" y="8069"/>
                  <a:pt x="1046" y="8348"/>
                  <a:pt x="893" y="8599"/>
                </a:cubicBezTo>
                <a:lnTo>
                  <a:pt x="154" y="9756"/>
                </a:lnTo>
                <a:cubicBezTo>
                  <a:pt x="15" y="9965"/>
                  <a:pt x="1" y="10230"/>
                  <a:pt x="126" y="10452"/>
                </a:cubicBezTo>
                <a:cubicBezTo>
                  <a:pt x="252" y="10662"/>
                  <a:pt x="475" y="10801"/>
                  <a:pt x="726" y="10801"/>
                </a:cubicBezTo>
                <a:lnTo>
                  <a:pt x="2231" y="10801"/>
                </a:lnTo>
                <a:lnTo>
                  <a:pt x="2231" y="14048"/>
                </a:lnTo>
                <a:cubicBezTo>
                  <a:pt x="2231" y="15191"/>
                  <a:pt x="3164" y="16125"/>
                  <a:pt x="4307" y="16125"/>
                </a:cubicBezTo>
                <a:lnTo>
                  <a:pt x="5645" y="16125"/>
                </a:lnTo>
                <a:lnTo>
                  <a:pt x="5645" y="19511"/>
                </a:lnTo>
                <a:cubicBezTo>
                  <a:pt x="5659" y="19692"/>
                  <a:pt x="5795" y="19783"/>
                  <a:pt x="5931" y="19783"/>
                </a:cubicBezTo>
                <a:cubicBezTo>
                  <a:pt x="6067" y="19783"/>
                  <a:pt x="6203" y="19692"/>
                  <a:pt x="6217" y="19511"/>
                </a:cubicBezTo>
                <a:lnTo>
                  <a:pt x="6217" y="16125"/>
                </a:lnTo>
                <a:lnTo>
                  <a:pt x="6523" y="16125"/>
                </a:lnTo>
                <a:cubicBezTo>
                  <a:pt x="6885" y="16097"/>
                  <a:pt x="6885" y="15567"/>
                  <a:pt x="6523" y="15539"/>
                </a:cubicBezTo>
                <a:lnTo>
                  <a:pt x="4307" y="15539"/>
                </a:lnTo>
                <a:cubicBezTo>
                  <a:pt x="3485" y="15539"/>
                  <a:pt x="2816" y="14870"/>
                  <a:pt x="2816" y="14048"/>
                </a:cubicBezTo>
                <a:lnTo>
                  <a:pt x="2816" y="10508"/>
                </a:lnTo>
                <a:cubicBezTo>
                  <a:pt x="2816" y="10355"/>
                  <a:pt x="2691" y="10216"/>
                  <a:pt x="2523" y="10216"/>
                </a:cubicBezTo>
                <a:lnTo>
                  <a:pt x="726" y="10216"/>
                </a:lnTo>
                <a:cubicBezTo>
                  <a:pt x="720" y="10216"/>
                  <a:pt x="715" y="10217"/>
                  <a:pt x="710" y="10217"/>
                </a:cubicBezTo>
                <a:cubicBezTo>
                  <a:pt x="635" y="10217"/>
                  <a:pt x="590" y="10128"/>
                  <a:pt x="642" y="10076"/>
                </a:cubicBezTo>
                <a:lnTo>
                  <a:pt x="1381" y="8906"/>
                </a:lnTo>
                <a:cubicBezTo>
                  <a:pt x="1590" y="8571"/>
                  <a:pt x="1715" y="8181"/>
                  <a:pt x="1715" y="7777"/>
                </a:cubicBezTo>
                <a:cubicBezTo>
                  <a:pt x="1701" y="6160"/>
                  <a:pt x="2245" y="4599"/>
                  <a:pt x="3234" y="3345"/>
                </a:cubicBezTo>
                <a:cubicBezTo>
                  <a:pt x="3427" y="3121"/>
                  <a:pt x="3227" y="2860"/>
                  <a:pt x="3013" y="286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6"/>
          <p:cNvSpPr/>
          <p:nvPr/>
        </p:nvSpPr>
        <p:spPr>
          <a:xfrm>
            <a:off x="6219226" y="1823486"/>
            <a:ext cx="490182" cy="475695"/>
          </a:xfrm>
          <a:custGeom>
            <a:avLst/>
            <a:gdLst/>
            <a:ahLst/>
            <a:cxnLst/>
            <a:rect l="l" t="t" r="r" b="b"/>
            <a:pathLst>
              <a:path w="20403" h="19800" extrusionOk="0">
                <a:moveTo>
                  <a:pt x="10154" y="597"/>
                </a:moveTo>
                <a:cubicBezTo>
                  <a:pt x="11878" y="597"/>
                  <a:pt x="13603" y="1074"/>
                  <a:pt x="15121" y="2027"/>
                </a:cubicBezTo>
                <a:cubicBezTo>
                  <a:pt x="15233" y="2100"/>
                  <a:pt x="15360" y="2134"/>
                  <a:pt x="15488" y="2134"/>
                </a:cubicBezTo>
                <a:cubicBezTo>
                  <a:pt x="15679" y="2134"/>
                  <a:pt x="15871" y="2057"/>
                  <a:pt x="16013" y="1916"/>
                </a:cubicBezTo>
                <a:lnTo>
                  <a:pt x="16835" y="1093"/>
                </a:lnTo>
                <a:cubicBezTo>
                  <a:pt x="16862" y="1066"/>
                  <a:pt x="16895" y="1051"/>
                  <a:pt x="16930" y="1051"/>
                </a:cubicBezTo>
                <a:cubicBezTo>
                  <a:pt x="16949" y="1051"/>
                  <a:pt x="16969" y="1056"/>
                  <a:pt x="16989" y="1065"/>
                </a:cubicBezTo>
                <a:cubicBezTo>
                  <a:pt x="17044" y="1079"/>
                  <a:pt x="17086" y="1135"/>
                  <a:pt x="17072" y="1191"/>
                </a:cubicBezTo>
                <a:lnTo>
                  <a:pt x="17072" y="4675"/>
                </a:lnTo>
                <a:cubicBezTo>
                  <a:pt x="17072" y="4759"/>
                  <a:pt x="17016" y="4828"/>
                  <a:pt x="16933" y="4828"/>
                </a:cubicBezTo>
                <a:lnTo>
                  <a:pt x="13449" y="4828"/>
                </a:lnTo>
                <a:cubicBezTo>
                  <a:pt x="13393" y="4828"/>
                  <a:pt x="13337" y="4786"/>
                  <a:pt x="13323" y="4745"/>
                </a:cubicBezTo>
                <a:cubicBezTo>
                  <a:pt x="13295" y="4689"/>
                  <a:pt x="13309" y="4619"/>
                  <a:pt x="13351" y="4577"/>
                </a:cubicBezTo>
                <a:lnTo>
                  <a:pt x="14020" y="3908"/>
                </a:lnTo>
                <a:cubicBezTo>
                  <a:pt x="14173" y="3755"/>
                  <a:pt x="14257" y="3518"/>
                  <a:pt x="14215" y="3295"/>
                </a:cubicBezTo>
                <a:cubicBezTo>
                  <a:pt x="14187" y="3072"/>
                  <a:pt x="14048" y="2877"/>
                  <a:pt x="13839" y="2766"/>
                </a:cubicBezTo>
                <a:cubicBezTo>
                  <a:pt x="12686" y="2179"/>
                  <a:pt x="11411" y="1870"/>
                  <a:pt x="10126" y="1870"/>
                </a:cubicBezTo>
                <a:cubicBezTo>
                  <a:pt x="9733" y="1870"/>
                  <a:pt x="9339" y="1899"/>
                  <a:pt x="8947" y="1957"/>
                </a:cubicBezTo>
                <a:cubicBezTo>
                  <a:pt x="4752" y="2585"/>
                  <a:pt x="1784" y="6375"/>
                  <a:pt x="2174" y="10598"/>
                </a:cubicBezTo>
                <a:cubicBezTo>
                  <a:pt x="2188" y="10779"/>
                  <a:pt x="2118" y="10974"/>
                  <a:pt x="1993" y="11114"/>
                </a:cubicBezTo>
                <a:lnTo>
                  <a:pt x="1993" y="11100"/>
                </a:lnTo>
                <a:cubicBezTo>
                  <a:pt x="1877" y="11226"/>
                  <a:pt x="1713" y="11291"/>
                  <a:pt x="1545" y="11291"/>
                </a:cubicBezTo>
                <a:cubicBezTo>
                  <a:pt x="1471" y="11291"/>
                  <a:pt x="1396" y="11278"/>
                  <a:pt x="1324" y="11253"/>
                </a:cubicBezTo>
                <a:cubicBezTo>
                  <a:pt x="1087" y="11169"/>
                  <a:pt x="934" y="10960"/>
                  <a:pt x="906" y="10723"/>
                </a:cubicBezTo>
                <a:cubicBezTo>
                  <a:pt x="599" y="7197"/>
                  <a:pt x="2300" y="3811"/>
                  <a:pt x="5310" y="1957"/>
                </a:cubicBezTo>
                <a:cubicBezTo>
                  <a:pt x="6795" y="1050"/>
                  <a:pt x="8474" y="597"/>
                  <a:pt x="10154" y="597"/>
                </a:cubicBezTo>
                <a:close/>
                <a:moveTo>
                  <a:pt x="10166" y="1"/>
                </a:moveTo>
                <a:cubicBezTo>
                  <a:pt x="8384" y="1"/>
                  <a:pt x="6600" y="485"/>
                  <a:pt x="5017" y="1456"/>
                </a:cubicBezTo>
                <a:cubicBezTo>
                  <a:pt x="1812" y="3407"/>
                  <a:pt x="0" y="7016"/>
                  <a:pt x="335" y="10765"/>
                </a:cubicBezTo>
                <a:cubicBezTo>
                  <a:pt x="376" y="11225"/>
                  <a:pt x="683" y="11629"/>
                  <a:pt x="1129" y="11782"/>
                </a:cubicBezTo>
                <a:cubicBezTo>
                  <a:pt x="1270" y="11834"/>
                  <a:pt x="1411" y="11858"/>
                  <a:pt x="1549" y="11858"/>
                </a:cubicBezTo>
                <a:cubicBezTo>
                  <a:pt x="2233" y="11858"/>
                  <a:pt x="2829" y="11270"/>
                  <a:pt x="2760" y="10528"/>
                </a:cubicBezTo>
                <a:lnTo>
                  <a:pt x="2760" y="10528"/>
                </a:lnTo>
                <a:lnTo>
                  <a:pt x="2760" y="10542"/>
                </a:lnTo>
                <a:cubicBezTo>
                  <a:pt x="2397" y="6626"/>
                  <a:pt x="5143" y="3114"/>
                  <a:pt x="9031" y="2529"/>
                </a:cubicBezTo>
                <a:cubicBezTo>
                  <a:pt x="9404" y="2472"/>
                  <a:pt x="9780" y="2444"/>
                  <a:pt x="10153" y="2444"/>
                </a:cubicBezTo>
                <a:cubicBezTo>
                  <a:pt x="11342" y="2444"/>
                  <a:pt x="12517" y="2727"/>
                  <a:pt x="13588" y="3267"/>
                </a:cubicBezTo>
                <a:cubicBezTo>
                  <a:pt x="13616" y="3295"/>
                  <a:pt x="13644" y="3323"/>
                  <a:pt x="13658" y="3379"/>
                </a:cubicBezTo>
                <a:cubicBezTo>
                  <a:pt x="13658" y="3421"/>
                  <a:pt x="13644" y="3462"/>
                  <a:pt x="13616" y="3504"/>
                </a:cubicBezTo>
                <a:lnTo>
                  <a:pt x="12947" y="4173"/>
                </a:lnTo>
                <a:cubicBezTo>
                  <a:pt x="12487" y="4619"/>
                  <a:pt x="12808" y="5400"/>
                  <a:pt x="13449" y="5400"/>
                </a:cubicBezTo>
                <a:lnTo>
                  <a:pt x="16933" y="5400"/>
                </a:lnTo>
                <a:cubicBezTo>
                  <a:pt x="17337" y="5400"/>
                  <a:pt x="17657" y="5079"/>
                  <a:pt x="17657" y="4675"/>
                </a:cubicBezTo>
                <a:lnTo>
                  <a:pt x="17657" y="1191"/>
                </a:lnTo>
                <a:cubicBezTo>
                  <a:pt x="17657" y="759"/>
                  <a:pt x="17303" y="472"/>
                  <a:pt x="16935" y="472"/>
                </a:cubicBezTo>
                <a:cubicBezTo>
                  <a:pt x="16757" y="472"/>
                  <a:pt x="16576" y="539"/>
                  <a:pt x="16431" y="689"/>
                </a:cubicBezTo>
                <a:lnTo>
                  <a:pt x="15609" y="1511"/>
                </a:lnTo>
                <a:cubicBezTo>
                  <a:pt x="15576" y="1536"/>
                  <a:pt x="15539" y="1551"/>
                  <a:pt x="15503" y="1551"/>
                </a:cubicBezTo>
                <a:cubicBezTo>
                  <a:pt x="15477" y="1551"/>
                  <a:pt x="15451" y="1543"/>
                  <a:pt x="15428" y="1525"/>
                </a:cubicBezTo>
                <a:cubicBezTo>
                  <a:pt x="13819" y="510"/>
                  <a:pt x="11993" y="1"/>
                  <a:pt x="10166" y="1"/>
                </a:cubicBezTo>
                <a:close/>
                <a:moveTo>
                  <a:pt x="11357" y="5489"/>
                </a:moveTo>
                <a:cubicBezTo>
                  <a:pt x="11153" y="5489"/>
                  <a:pt x="10944" y="5577"/>
                  <a:pt x="10773" y="5748"/>
                </a:cubicBezTo>
                <a:cubicBezTo>
                  <a:pt x="10215" y="6264"/>
                  <a:pt x="9658" y="6793"/>
                  <a:pt x="9198" y="7211"/>
                </a:cubicBezTo>
                <a:cubicBezTo>
                  <a:pt x="9013" y="7419"/>
                  <a:pt x="9194" y="7703"/>
                  <a:pt x="9416" y="7703"/>
                </a:cubicBezTo>
                <a:cubicBezTo>
                  <a:pt x="9477" y="7703"/>
                  <a:pt x="9542" y="7681"/>
                  <a:pt x="9602" y="7629"/>
                </a:cubicBezTo>
                <a:cubicBezTo>
                  <a:pt x="10062" y="7197"/>
                  <a:pt x="10620" y="6696"/>
                  <a:pt x="11163" y="6166"/>
                </a:cubicBezTo>
                <a:cubicBezTo>
                  <a:pt x="11233" y="6096"/>
                  <a:pt x="11292" y="6065"/>
                  <a:pt x="11344" y="6065"/>
                </a:cubicBezTo>
                <a:cubicBezTo>
                  <a:pt x="11397" y="6065"/>
                  <a:pt x="11442" y="6096"/>
                  <a:pt x="11484" y="6152"/>
                </a:cubicBezTo>
                <a:cubicBezTo>
                  <a:pt x="11512" y="6194"/>
                  <a:pt x="11512" y="6236"/>
                  <a:pt x="11498" y="6278"/>
                </a:cubicBezTo>
                <a:cubicBezTo>
                  <a:pt x="11191" y="7072"/>
                  <a:pt x="10843" y="7852"/>
                  <a:pt x="10522" y="8633"/>
                </a:cubicBezTo>
                <a:cubicBezTo>
                  <a:pt x="10438" y="8800"/>
                  <a:pt x="10508" y="8995"/>
                  <a:pt x="10675" y="9079"/>
                </a:cubicBezTo>
                <a:cubicBezTo>
                  <a:pt x="11303" y="9427"/>
                  <a:pt x="11916" y="9804"/>
                  <a:pt x="12529" y="10152"/>
                </a:cubicBezTo>
                <a:cubicBezTo>
                  <a:pt x="12682" y="10194"/>
                  <a:pt x="12710" y="10389"/>
                  <a:pt x="12585" y="10472"/>
                </a:cubicBezTo>
                <a:cubicBezTo>
                  <a:pt x="11470" y="11532"/>
                  <a:pt x="10327" y="12605"/>
                  <a:pt x="9212" y="13664"/>
                </a:cubicBezTo>
                <a:cubicBezTo>
                  <a:pt x="9132" y="13736"/>
                  <a:pt x="9080" y="13757"/>
                  <a:pt x="9039" y="13757"/>
                </a:cubicBezTo>
                <a:cubicBezTo>
                  <a:pt x="9009" y="13757"/>
                  <a:pt x="8985" y="13745"/>
                  <a:pt x="8961" y="13734"/>
                </a:cubicBezTo>
                <a:cubicBezTo>
                  <a:pt x="8892" y="13706"/>
                  <a:pt x="8850" y="13622"/>
                  <a:pt x="8878" y="13538"/>
                </a:cubicBezTo>
                <a:cubicBezTo>
                  <a:pt x="9184" y="12758"/>
                  <a:pt x="9519" y="12005"/>
                  <a:pt x="9853" y="11197"/>
                </a:cubicBezTo>
                <a:cubicBezTo>
                  <a:pt x="9937" y="11030"/>
                  <a:pt x="9867" y="10821"/>
                  <a:pt x="9700" y="10737"/>
                </a:cubicBezTo>
                <a:cubicBezTo>
                  <a:pt x="9073" y="10375"/>
                  <a:pt x="8446" y="10026"/>
                  <a:pt x="7818" y="9650"/>
                </a:cubicBezTo>
                <a:cubicBezTo>
                  <a:pt x="7693" y="9594"/>
                  <a:pt x="7679" y="9427"/>
                  <a:pt x="7805" y="9358"/>
                </a:cubicBezTo>
                <a:cubicBezTo>
                  <a:pt x="8069" y="9093"/>
                  <a:pt x="8334" y="8842"/>
                  <a:pt x="8613" y="8577"/>
                </a:cubicBezTo>
                <a:cubicBezTo>
                  <a:pt x="8810" y="8369"/>
                  <a:pt x="8628" y="8091"/>
                  <a:pt x="8405" y="8091"/>
                </a:cubicBezTo>
                <a:cubicBezTo>
                  <a:pt x="8345" y="8091"/>
                  <a:pt x="8282" y="8112"/>
                  <a:pt x="8223" y="8159"/>
                </a:cubicBezTo>
                <a:cubicBezTo>
                  <a:pt x="7944" y="8424"/>
                  <a:pt x="7679" y="8675"/>
                  <a:pt x="7400" y="8926"/>
                </a:cubicBezTo>
                <a:cubicBezTo>
                  <a:pt x="7024" y="9274"/>
                  <a:pt x="7080" y="9887"/>
                  <a:pt x="7526" y="10152"/>
                </a:cubicBezTo>
                <a:cubicBezTo>
                  <a:pt x="8097" y="10500"/>
                  <a:pt x="8669" y="10821"/>
                  <a:pt x="9240" y="11141"/>
                </a:cubicBezTo>
                <a:cubicBezTo>
                  <a:pt x="8919" y="11894"/>
                  <a:pt x="8627" y="12591"/>
                  <a:pt x="8334" y="13329"/>
                </a:cubicBezTo>
                <a:cubicBezTo>
                  <a:pt x="8195" y="13692"/>
                  <a:pt x="8362" y="14096"/>
                  <a:pt x="8710" y="14263"/>
                </a:cubicBezTo>
                <a:cubicBezTo>
                  <a:pt x="8811" y="14304"/>
                  <a:pt x="8917" y="14325"/>
                  <a:pt x="9021" y="14325"/>
                </a:cubicBezTo>
                <a:cubicBezTo>
                  <a:pt x="9234" y="14325"/>
                  <a:pt x="9443" y="14241"/>
                  <a:pt x="9602" y="14082"/>
                </a:cubicBezTo>
                <a:cubicBezTo>
                  <a:pt x="10703" y="13009"/>
                  <a:pt x="11874" y="11950"/>
                  <a:pt x="12975" y="10891"/>
                </a:cubicBezTo>
                <a:cubicBezTo>
                  <a:pt x="13365" y="10542"/>
                  <a:pt x="13281" y="9901"/>
                  <a:pt x="12822" y="9650"/>
                </a:cubicBezTo>
                <a:lnTo>
                  <a:pt x="11135" y="8675"/>
                </a:lnTo>
                <a:cubicBezTo>
                  <a:pt x="11442" y="7964"/>
                  <a:pt x="11748" y="7225"/>
                  <a:pt x="12041" y="6501"/>
                </a:cubicBezTo>
                <a:cubicBezTo>
                  <a:pt x="12125" y="6264"/>
                  <a:pt x="12097" y="6013"/>
                  <a:pt x="11958" y="5818"/>
                </a:cubicBezTo>
                <a:cubicBezTo>
                  <a:pt x="11803" y="5597"/>
                  <a:pt x="11583" y="5489"/>
                  <a:pt x="11357" y="5489"/>
                </a:cubicBezTo>
                <a:close/>
                <a:moveTo>
                  <a:pt x="18605" y="6570"/>
                </a:moveTo>
                <a:cubicBezTo>
                  <a:pt x="18286" y="6570"/>
                  <a:pt x="17970" y="6693"/>
                  <a:pt x="17741" y="6933"/>
                </a:cubicBezTo>
                <a:cubicBezTo>
                  <a:pt x="17434" y="7239"/>
                  <a:pt x="17309" y="7671"/>
                  <a:pt x="17421" y="8089"/>
                </a:cubicBezTo>
                <a:cubicBezTo>
                  <a:pt x="18145" y="10946"/>
                  <a:pt x="17128" y="13970"/>
                  <a:pt x="14801" y="15796"/>
                </a:cubicBezTo>
                <a:cubicBezTo>
                  <a:pt x="13532" y="16786"/>
                  <a:pt x="11971" y="17343"/>
                  <a:pt x="10369" y="17371"/>
                </a:cubicBezTo>
                <a:cubicBezTo>
                  <a:pt x="10346" y="17371"/>
                  <a:pt x="10322" y="17371"/>
                  <a:pt x="10299" y="17371"/>
                </a:cubicBezTo>
                <a:cubicBezTo>
                  <a:pt x="8749" y="17371"/>
                  <a:pt x="7228" y="16912"/>
                  <a:pt x="5965" y="16033"/>
                </a:cubicBezTo>
                <a:cubicBezTo>
                  <a:pt x="5881" y="15977"/>
                  <a:pt x="5881" y="15852"/>
                  <a:pt x="5965" y="15796"/>
                </a:cubicBezTo>
                <a:lnTo>
                  <a:pt x="6717" y="15225"/>
                </a:lnTo>
                <a:cubicBezTo>
                  <a:pt x="7205" y="14821"/>
                  <a:pt x="6996" y="14026"/>
                  <a:pt x="6369" y="13929"/>
                </a:cubicBezTo>
                <a:lnTo>
                  <a:pt x="2913" y="13483"/>
                </a:lnTo>
                <a:cubicBezTo>
                  <a:pt x="2879" y="13478"/>
                  <a:pt x="2846" y="13476"/>
                  <a:pt x="2813" y="13476"/>
                </a:cubicBezTo>
                <a:cubicBezTo>
                  <a:pt x="2463" y="13476"/>
                  <a:pt x="2156" y="13740"/>
                  <a:pt x="2105" y="14110"/>
                </a:cubicBezTo>
                <a:lnTo>
                  <a:pt x="1645" y="17552"/>
                </a:lnTo>
                <a:cubicBezTo>
                  <a:pt x="1593" y="18023"/>
                  <a:pt x="1963" y="18366"/>
                  <a:pt x="2367" y="18366"/>
                </a:cubicBezTo>
                <a:cubicBezTo>
                  <a:pt x="2514" y="18366"/>
                  <a:pt x="2664" y="18321"/>
                  <a:pt x="2801" y="18221"/>
                </a:cubicBezTo>
                <a:lnTo>
                  <a:pt x="3721" y="17510"/>
                </a:lnTo>
                <a:cubicBezTo>
                  <a:pt x="3749" y="17489"/>
                  <a:pt x="3780" y="17479"/>
                  <a:pt x="3812" y="17479"/>
                </a:cubicBezTo>
                <a:cubicBezTo>
                  <a:pt x="3843" y="17479"/>
                  <a:pt x="3874" y="17489"/>
                  <a:pt x="3902" y="17510"/>
                </a:cubicBezTo>
                <a:cubicBezTo>
                  <a:pt x="5753" y="19053"/>
                  <a:pt x="7990" y="19800"/>
                  <a:pt x="10210" y="19800"/>
                </a:cubicBezTo>
                <a:cubicBezTo>
                  <a:pt x="13207" y="19800"/>
                  <a:pt x="16172" y="18439"/>
                  <a:pt x="18117" y="15838"/>
                </a:cubicBezTo>
                <a:cubicBezTo>
                  <a:pt x="18309" y="15616"/>
                  <a:pt x="18100" y="15359"/>
                  <a:pt x="17885" y="15359"/>
                </a:cubicBezTo>
                <a:cubicBezTo>
                  <a:pt x="17803" y="15359"/>
                  <a:pt x="17719" y="15397"/>
                  <a:pt x="17657" y="15490"/>
                </a:cubicBezTo>
                <a:cubicBezTo>
                  <a:pt x="15825" y="17938"/>
                  <a:pt x="13033" y="19215"/>
                  <a:pt x="10211" y="19215"/>
                </a:cubicBezTo>
                <a:cubicBezTo>
                  <a:pt x="8118" y="19215"/>
                  <a:pt x="6010" y="18512"/>
                  <a:pt x="4265" y="17064"/>
                </a:cubicBezTo>
                <a:cubicBezTo>
                  <a:pt x="4135" y="16956"/>
                  <a:pt x="3972" y="16900"/>
                  <a:pt x="3808" y="16900"/>
                </a:cubicBezTo>
                <a:cubicBezTo>
                  <a:pt x="3655" y="16900"/>
                  <a:pt x="3501" y="16949"/>
                  <a:pt x="3373" y="17050"/>
                </a:cubicBezTo>
                <a:lnTo>
                  <a:pt x="2453" y="17761"/>
                </a:lnTo>
                <a:cubicBezTo>
                  <a:pt x="2425" y="17789"/>
                  <a:pt x="2392" y="17801"/>
                  <a:pt x="2359" y="17801"/>
                </a:cubicBezTo>
                <a:cubicBezTo>
                  <a:pt x="2276" y="17801"/>
                  <a:pt x="2196" y="17725"/>
                  <a:pt x="2216" y="17636"/>
                </a:cubicBezTo>
                <a:lnTo>
                  <a:pt x="2676" y="14179"/>
                </a:lnTo>
                <a:cubicBezTo>
                  <a:pt x="2688" y="14105"/>
                  <a:pt x="2746" y="14052"/>
                  <a:pt x="2818" y="14052"/>
                </a:cubicBezTo>
                <a:cubicBezTo>
                  <a:pt x="2826" y="14052"/>
                  <a:pt x="2835" y="14053"/>
                  <a:pt x="2843" y="14054"/>
                </a:cubicBezTo>
                <a:lnTo>
                  <a:pt x="6285" y="14514"/>
                </a:lnTo>
                <a:cubicBezTo>
                  <a:pt x="6425" y="14514"/>
                  <a:pt x="6467" y="14695"/>
                  <a:pt x="6355" y="14765"/>
                </a:cubicBezTo>
                <a:lnTo>
                  <a:pt x="5603" y="15336"/>
                </a:lnTo>
                <a:cubicBezTo>
                  <a:pt x="5226" y="15629"/>
                  <a:pt x="5226" y="16214"/>
                  <a:pt x="5630" y="16507"/>
                </a:cubicBezTo>
                <a:cubicBezTo>
                  <a:pt x="6987" y="17443"/>
                  <a:pt x="8595" y="17943"/>
                  <a:pt x="10235" y="17943"/>
                </a:cubicBezTo>
                <a:cubicBezTo>
                  <a:pt x="10280" y="17943"/>
                  <a:pt x="10324" y="17943"/>
                  <a:pt x="10369" y="17942"/>
                </a:cubicBezTo>
                <a:cubicBezTo>
                  <a:pt x="12111" y="17914"/>
                  <a:pt x="13783" y="17315"/>
                  <a:pt x="15149" y="16256"/>
                </a:cubicBezTo>
                <a:cubicBezTo>
                  <a:pt x="17657" y="14291"/>
                  <a:pt x="18758" y="11044"/>
                  <a:pt x="17978" y="7964"/>
                </a:cubicBezTo>
                <a:cubicBezTo>
                  <a:pt x="17880" y="7536"/>
                  <a:pt x="18201" y="7161"/>
                  <a:pt x="18602" y="7161"/>
                </a:cubicBezTo>
                <a:cubicBezTo>
                  <a:pt x="18658" y="7161"/>
                  <a:pt x="18715" y="7168"/>
                  <a:pt x="18772" y="7183"/>
                </a:cubicBezTo>
                <a:cubicBezTo>
                  <a:pt x="18995" y="7239"/>
                  <a:pt x="19163" y="7420"/>
                  <a:pt x="19218" y="7629"/>
                </a:cubicBezTo>
                <a:cubicBezTo>
                  <a:pt x="19804" y="9943"/>
                  <a:pt x="19483" y="12396"/>
                  <a:pt x="18326" y="14472"/>
                </a:cubicBezTo>
                <a:cubicBezTo>
                  <a:pt x="18165" y="14710"/>
                  <a:pt x="18379" y="14934"/>
                  <a:pt x="18584" y="14934"/>
                </a:cubicBezTo>
                <a:cubicBezTo>
                  <a:pt x="18680" y="14934"/>
                  <a:pt x="18775" y="14885"/>
                  <a:pt x="18828" y="14765"/>
                </a:cubicBezTo>
                <a:cubicBezTo>
                  <a:pt x="20055" y="12549"/>
                  <a:pt x="20403" y="9943"/>
                  <a:pt x="19776" y="7490"/>
                </a:cubicBezTo>
                <a:cubicBezTo>
                  <a:pt x="19678" y="7058"/>
                  <a:pt x="19344" y="6724"/>
                  <a:pt x="18926" y="6612"/>
                </a:cubicBezTo>
                <a:cubicBezTo>
                  <a:pt x="18820" y="6584"/>
                  <a:pt x="18712" y="6570"/>
                  <a:pt x="18605" y="657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>
            <a:spLocks noGrp="1"/>
          </p:cNvSpPr>
          <p:nvPr>
            <p:ph type="title"/>
          </p:nvPr>
        </p:nvSpPr>
        <p:spPr>
          <a:xfrm>
            <a:off x="717138" y="981175"/>
            <a:ext cx="77097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i="1"/>
              <a:t>What do you want LHAs to know?</a:t>
            </a:r>
            <a:r>
              <a:rPr lang="en" sz="3200"/>
              <a:t> </a:t>
            </a:r>
            <a:endParaRPr sz="3200"/>
          </a:p>
        </p:txBody>
      </p:sp>
      <p:sp>
        <p:nvSpPr>
          <p:cNvPr id="179" name="Google Shape;179;p27"/>
          <p:cNvSpPr txBox="1">
            <a:spLocks noGrp="1"/>
          </p:cNvSpPr>
          <p:nvPr>
            <p:ph type="subTitle" idx="1"/>
          </p:nvPr>
        </p:nvSpPr>
        <p:spPr>
          <a:xfrm>
            <a:off x="743700" y="1696100"/>
            <a:ext cx="70059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Heat pumps can work even in cold environments</a:t>
            </a:r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subTitle" idx="3"/>
          </p:nvPr>
        </p:nvSpPr>
        <p:spPr>
          <a:xfrm>
            <a:off x="743700" y="2773775"/>
            <a:ext cx="79002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Maintenance costs are an issue, but what can be done to help?</a:t>
            </a:r>
            <a:endParaRPr/>
          </a:p>
        </p:txBody>
      </p:sp>
      <p:sp>
        <p:nvSpPr>
          <p:cNvPr id="181" name="Google Shape;181;p27"/>
          <p:cNvSpPr txBox="1">
            <a:spLocks noGrp="1"/>
          </p:cNvSpPr>
          <p:nvPr>
            <p:ph type="subTitle" idx="5"/>
          </p:nvPr>
        </p:nvSpPr>
        <p:spPr>
          <a:xfrm>
            <a:off x="743707" y="3832200"/>
            <a:ext cx="6952500" cy="4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LHAs care about sustainability and climate change?</a:t>
            </a:r>
            <a:endParaRPr/>
          </a:p>
        </p:txBody>
      </p:sp>
      <p:sp>
        <p:nvSpPr>
          <p:cNvPr id="182" name="Google Shape;182;p27"/>
          <p:cNvSpPr txBox="1">
            <a:spLocks noGrp="1"/>
          </p:cNvSpPr>
          <p:nvPr>
            <p:ph type="subTitle" idx="8"/>
          </p:nvPr>
        </p:nvSpPr>
        <p:spPr>
          <a:xfrm>
            <a:off x="717150" y="1989975"/>
            <a:ext cx="7757100" cy="6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Large concern for LHAs is the efficiency of heat pumps. DHCD gave examples of heat pump units working successfully in Maine, Eastern Europe, and more</a:t>
            </a:r>
            <a:endParaRPr/>
          </a:p>
        </p:txBody>
      </p:sp>
      <p:sp>
        <p:nvSpPr>
          <p:cNvPr id="183" name="Google Shape;183;p27"/>
          <p:cNvSpPr txBox="1">
            <a:spLocks noGrp="1"/>
          </p:cNvSpPr>
          <p:nvPr>
            <p:ph type="subTitle" idx="9"/>
          </p:nvPr>
        </p:nvSpPr>
        <p:spPr>
          <a:xfrm>
            <a:off x="740850" y="3094325"/>
            <a:ext cx="7709700" cy="6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DHCD offers training for staff to learn about the units, but LHAs find it hard to compromise on the average of $300 spent per month on maintenance</a:t>
            </a:r>
            <a:endParaRPr/>
          </a:p>
        </p:txBody>
      </p:sp>
      <p:sp>
        <p:nvSpPr>
          <p:cNvPr id="184" name="Google Shape;184;p27"/>
          <p:cNvSpPr txBox="1">
            <a:spLocks noGrp="1"/>
          </p:cNvSpPr>
          <p:nvPr>
            <p:ph type="subTitle" idx="13"/>
          </p:nvPr>
        </p:nvSpPr>
        <p:spPr>
          <a:xfrm>
            <a:off x="743700" y="4151050"/>
            <a:ext cx="79002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DHCD is pushing for renewable substitutions, but LHAs are still using existing utilities though they are considered out of date and heat pumps offer many subsidies</a:t>
            </a:r>
            <a:endParaRPr/>
          </a:p>
        </p:txBody>
      </p:sp>
      <p:sp>
        <p:nvSpPr>
          <p:cNvPr id="185" name="Google Shape;185;p27"/>
          <p:cNvSpPr/>
          <p:nvPr/>
        </p:nvSpPr>
        <p:spPr>
          <a:xfrm rot="-5400000" flipH="1">
            <a:off x="7568500" y="1190729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720000" y="329425"/>
            <a:ext cx="6153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Meeting with the DHCD</a:t>
            </a:r>
            <a:endParaRPr sz="4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720000" y="4006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LHAs - Maintenance Cost</a:t>
            </a:r>
            <a:endParaRPr sz="3500"/>
          </a:p>
        </p:txBody>
      </p:sp>
      <p:sp>
        <p:nvSpPr>
          <p:cNvPr id="192" name="Google Shape;192;p28"/>
          <p:cNvSpPr txBox="1"/>
          <p:nvPr/>
        </p:nvSpPr>
        <p:spPr>
          <a:xfrm>
            <a:off x="4606735" y="1507650"/>
            <a:ext cx="18588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Accessibility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4606725" y="1914899"/>
            <a:ext cx="18588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Tenants themselves would need training, &lt;25% would do it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94" name="Google Shape;194;p28"/>
          <p:cNvSpPr txBox="1"/>
          <p:nvPr/>
        </p:nvSpPr>
        <p:spPr>
          <a:xfrm>
            <a:off x="743468" y="1507650"/>
            <a:ext cx="18588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Staff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5" name="Google Shape;195;p28"/>
          <p:cNvSpPr txBox="1"/>
          <p:nvPr/>
        </p:nvSpPr>
        <p:spPr>
          <a:xfrm>
            <a:off x="736737" y="2006257"/>
            <a:ext cx="185880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Need staff for each unit, must go in themselves regularly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96" name="Google Shape;196;p28"/>
          <p:cNvSpPr txBox="1"/>
          <p:nvPr/>
        </p:nvSpPr>
        <p:spPr>
          <a:xfrm>
            <a:off x="6541750" y="1507650"/>
            <a:ext cx="20592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Life Cycle Cost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7" name="Google Shape;197;p28"/>
          <p:cNvSpPr txBox="1"/>
          <p:nvPr/>
        </p:nvSpPr>
        <p:spPr>
          <a:xfrm>
            <a:off x="6541725" y="1914925"/>
            <a:ext cx="18588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LHAs do not believe the unit costs as they are sold to believe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98" name="Google Shape;198;p28"/>
          <p:cNvSpPr txBox="1"/>
          <p:nvPr/>
        </p:nvSpPr>
        <p:spPr>
          <a:xfrm>
            <a:off x="2671714" y="1507650"/>
            <a:ext cx="18588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Condensate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2671725" y="1914925"/>
            <a:ext cx="18588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Moisture buildup is risky, condensation gets stuck in the fan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4606725" y="3675475"/>
            <a:ext cx="185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Many units house elderly or disabled people or families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736725" y="3513177"/>
            <a:ext cx="185880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Monthly, 6 months, and annual check ups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6541725" y="3513175"/>
            <a:ext cx="18588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Unexpected costs for repair &amp; replacement is not communicated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2671725" y="3513174"/>
            <a:ext cx="18588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Slime builds up in machines when not treated regularly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204" name="Google Shape;204;p28"/>
          <p:cNvCxnSpPr>
            <a:stCxn id="205" idx="6"/>
            <a:endCxn id="206" idx="2"/>
          </p:cNvCxnSpPr>
          <p:nvPr/>
        </p:nvCxnSpPr>
        <p:spPr>
          <a:xfrm>
            <a:off x="2063325" y="3037500"/>
            <a:ext cx="1147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7" name="Google Shape;207;p28"/>
          <p:cNvCxnSpPr>
            <a:stCxn id="206" idx="6"/>
            <a:endCxn id="208" idx="2"/>
          </p:cNvCxnSpPr>
          <p:nvPr/>
        </p:nvCxnSpPr>
        <p:spPr>
          <a:xfrm>
            <a:off x="3991575" y="3037500"/>
            <a:ext cx="1154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" name="Google Shape;209;p28"/>
          <p:cNvCxnSpPr>
            <a:stCxn id="208" idx="6"/>
            <a:endCxn id="210" idx="2"/>
          </p:cNvCxnSpPr>
          <p:nvPr/>
        </p:nvCxnSpPr>
        <p:spPr>
          <a:xfrm>
            <a:off x="5926588" y="3037500"/>
            <a:ext cx="1154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5" name="Google Shape;205;p28"/>
          <p:cNvSpPr/>
          <p:nvPr/>
        </p:nvSpPr>
        <p:spPr>
          <a:xfrm>
            <a:off x="1282425" y="2647050"/>
            <a:ext cx="780900" cy="780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8"/>
          <p:cNvSpPr/>
          <p:nvPr/>
        </p:nvSpPr>
        <p:spPr>
          <a:xfrm>
            <a:off x="3210675" y="2647050"/>
            <a:ext cx="780900" cy="780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8"/>
          <p:cNvSpPr/>
          <p:nvPr/>
        </p:nvSpPr>
        <p:spPr>
          <a:xfrm>
            <a:off x="5145688" y="2647050"/>
            <a:ext cx="780900" cy="780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8"/>
          <p:cNvSpPr/>
          <p:nvPr/>
        </p:nvSpPr>
        <p:spPr>
          <a:xfrm>
            <a:off x="7080700" y="2647050"/>
            <a:ext cx="780900" cy="780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8"/>
          <p:cNvSpPr/>
          <p:nvPr/>
        </p:nvSpPr>
        <p:spPr>
          <a:xfrm>
            <a:off x="1494211" y="2849516"/>
            <a:ext cx="357332" cy="375976"/>
          </a:xfrm>
          <a:custGeom>
            <a:avLst/>
            <a:gdLst/>
            <a:ahLst/>
            <a:cxnLst/>
            <a:rect l="l" t="t" r="r" b="b"/>
            <a:pathLst>
              <a:path w="18802" h="19783" extrusionOk="0">
                <a:moveTo>
                  <a:pt x="6964" y="3259"/>
                </a:moveTo>
                <a:cubicBezTo>
                  <a:pt x="6206" y="3259"/>
                  <a:pt x="5447" y="3371"/>
                  <a:pt x="4711" y="3596"/>
                </a:cubicBezTo>
                <a:cubicBezTo>
                  <a:pt x="4391" y="3693"/>
                  <a:pt x="4279" y="4098"/>
                  <a:pt x="4516" y="4334"/>
                </a:cubicBezTo>
                <a:cubicBezTo>
                  <a:pt x="4851" y="4655"/>
                  <a:pt x="5102" y="5045"/>
                  <a:pt x="5297" y="5477"/>
                </a:cubicBezTo>
                <a:cubicBezTo>
                  <a:pt x="5436" y="5812"/>
                  <a:pt x="5520" y="6174"/>
                  <a:pt x="5548" y="6550"/>
                </a:cubicBezTo>
                <a:cubicBezTo>
                  <a:pt x="5575" y="6759"/>
                  <a:pt x="5603" y="6968"/>
                  <a:pt x="5659" y="7219"/>
                </a:cubicBezTo>
                <a:cubicBezTo>
                  <a:pt x="5826" y="8055"/>
                  <a:pt x="6314" y="9282"/>
                  <a:pt x="7122" y="9951"/>
                </a:cubicBezTo>
                <a:cubicBezTo>
                  <a:pt x="7712" y="10441"/>
                  <a:pt x="8516" y="10623"/>
                  <a:pt x="9332" y="10623"/>
                </a:cubicBezTo>
                <a:cubicBezTo>
                  <a:pt x="10116" y="10623"/>
                  <a:pt x="10912" y="10455"/>
                  <a:pt x="11540" y="10230"/>
                </a:cubicBezTo>
                <a:cubicBezTo>
                  <a:pt x="11666" y="10494"/>
                  <a:pt x="11777" y="10759"/>
                  <a:pt x="11875" y="11024"/>
                </a:cubicBezTo>
                <a:cubicBezTo>
                  <a:pt x="11926" y="11152"/>
                  <a:pt x="12031" y="11206"/>
                  <a:pt x="12138" y="11206"/>
                </a:cubicBezTo>
                <a:cubicBezTo>
                  <a:pt x="12321" y="11206"/>
                  <a:pt x="12506" y="11044"/>
                  <a:pt x="12418" y="10815"/>
                </a:cubicBezTo>
                <a:cubicBezTo>
                  <a:pt x="12293" y="10494"/>
                  <a:pt x="12153" y="10174"/>
                  <a:pt x="12000" y="9867"/>
                </a:cubicBezTo>
                <a:cubicBezTo>
                  <a:pt x="12181" y="9435"/>
                  <a:pt x="12321" y="9003"/>
                  <a:pt x="12404" y="8543"/>
                </a:cubicBezTo>
                <a:cubicBezTo>
                  <a:pt x="12428" y="8339"/>
                  <a:pt x="12270" y="8224"/>
                  <a:pt x="12113" y="8224"/>
                </a:cubicBezTo>
                <a:cubicBezTo>
                  <a:pt x="11991" y="8224"/>
                  <a:pt x="11869" y="8293"/>
                  <a:pt x="11833" y="8446"/>
                </a:cubicBezTo>
                <a:cubicBezTo>
                  <a:pt x="11791" y="8697"/>
                  <a:pt x="11721" y="8947"/>
                  <a:pt x="11638" y="9184"/>
                </a:cubicBezTo>
                <a:cubicBezTo>
                  <a:pt x="11192" y="8404"/>
                  <a:pt x="10634" y="7679"/>
                  <a:pt x="9993" y="7038"/>
                </a:cubicBezTo>
                <a:cubicBezTo>
                  <a:pt x="10021" y="6787"/>
                  <a:pt x="10007" y="6522"/>
                  <a:pt x="9951" y="6286"/>
                </a:cubicBezTo>
                <a:cubicBezTo>
                  <a:pt x="9882" y="5993"/>
                  <a:pt x="9770" y="5714"/>
                  <a:pt x="9603" y="5463"/>
                </a:cubicBezTo>
                <a:cubicBezTo>
                  <a:pt x="9538" y="5378"/>
                  <a:pt x="9455" y="5343"/>
                  <a:pt x="9373" y="5343"/>
                </a:cubicBezTo>
                <a:cubicBezTo>
                  <a:pt x="9174" y="5343"/>
                  <a:pt x="8987" y="5556"/>
                  <a:pt x="9115" y="5784"/>
                </a:cubicBezTo>
                <a:cubicBezTo>
                  <a:pt x="9255" y="5993"/>
                  <a:pt x="9352" y="6216"/>
                  <a:pt x="9394" y="6453"/>
                </a:cubicBezTo>
                <a:cubicBezTo>
                  <a:pt x="8795" y="5937"/>
                  <a:pt x="8140" y="5477"/>
                  <a:pt x="7443" y="5087"/>
                </a:cubicBezTo>
                <a:cubicBezTo>
                  <a:pt x="7391" y="5060"/>
                  <a:pt x="7341" y="5048"/>
                  <a:pt x="7294" y="5048"/>
                </a:cubicBezTo>
                <a:cubicBezTo>
                  <a:pt x="7025" y="5048"/>
                  <a:pt x="6868" y="5437"/>
                  <a:pt x="7164" y="5603"/>
                </a:cubicBezTo>
                <a:cubicBezTo>
                  <a:pt x="8126" y="6118"/>
                  <a:pt x="8990" y="6801"/>
                  <a:pt x="9742" y="7596"/>
                </a:cubicBezTo>
                <a:cubicBezTo>
                  <a:pt x="9443" y="7554"/>
                  <a:pt x="9140" y="7533"/>
                  <a:pt x="8837" y="7533"/>
                </a:cubicBezTo>
                <a:cubicBezTo>
                  <a:pt x="8533" y="7533"/>
                  <a:pt x="8230" y="7554"/>
                  <a:pt x="7931" y="7596"/>
                </a:cubicBezTo>
                <a:cubicBezTo>
                  <a:pt x="7559" y="7649"/>
                  <a:pt x="7617" y="8171"/>
                  <a:pt x="7962" y="8171"/>
                </a:cubicBezTo>
                <a:cubicBezTo>
                  <a:pt x="7979" y="8171"/>
                  <a:pt x="7996" y="8170"/>
                  <a:pt x="8014" y="8167"/>
                </a:cubicBezTo>
                <a:cubicBezTo>
                  <a:pt x="8273" y="8128"/>
                  <a:pt x="8537" y="8111"/>
                  <a:pt x="8800" y="8111"/>
                </a:cubicBezTo>
                <a:cubicBezTo>
                  <a:pt x="9004" y="8111"/>
                  <a:pt x="9207" y="8121"/>
                  <a:pt x="9408" y="8139"/>
                </a:cubicBezTo>
                <a:cubicBezTo>
                  <a:pt x="9728" y="8181"/>
                  <a:pt x="10049" y="8251"/>
                  <a:pt x="10370" y="8348"/>
                </a:cubicBezTo>
                <a:cubicBezTo>
                  <a:pt x="10704" y="8780"/>
                  <a:pt x="10997" y="9240"/>
                  <a:pt x="11261" y="9728"/>
                </a:cubicBezTo>
                <a:cubicBezTo>
                  <a:pt x="10856" y="9860"/>
                  <a:pt x="10086" y="10080"/>
                  <a:pt x="9285" y="10080"/>
                </a:cubicBezTo>
                <a:cubicBezTo>
                  <a:pt x="8653" y="10080"/>
                  <a:pt x="8003" y="9943"/>
                  <a:pt x="7499" y="9519"/>
                </a:cubicBezTo>
                <a:cubicBezTo>
                  <a:pt x="7025" y="9129"/>
                  <a:pt x="6453" y="8223"/>
                  <a:pt x="6217" y="7094"/>
                </a:cubicBezTo>
                <a:cubicBezTo>
                  <a:pt x="6161" y="6871"/>
                  <a:pt x="6147" y="6676"/>
                  <a:pt x="6119" y="6495"/>
                </a:cubicBezTo>
                <a:cubicBezTo>
                  <a:pt x="6091" y="6063"/>
                  <a:pt x="5980" y="5644"/>
                  <a:pt x="5826" y="5254"/>
                </a:cubicBezTo>
                <a:cubicBezTo>
                  <a:pt x="5631" y="4822"/>
                  <a:pt x="5380" y="4446"/>
                  <a:pt x="5088" y="4098"/>
                </a:cubicBezTo>
                <a:cubicBezTo>
                  <a:pt x="5691" y="3924"/>
                  <a:pt x="6315" y="3840"/>
                  <a:pt x="6941" y="3840"/>
                </a:cubicBezTo>
                <a:cubicBezTo>
                  <a:pt x="7674" y="3840"/>
                  <a:pt x="8409" y="3956"/>
                  <a:pt x="9115" y="4181"/>
                </a:cubicBezTo>
                <a:cubicBezTo>
                  <a:pt x="10328" y="4599"/>
                  <a:pt x="11206" y="5352"/>
                  <a:pt x="11624" y="6299"/>
                </a:cubicBezTo>
                <a:cubicBezTo>
                  <a:pt x="11749" y="6578"/>
                  <a:pt x="11833" y="6885"/>
                  <a:pt x="11875" y="7191"/>
                </a:cubicBezTo>
                <a:cubicBezTo>
                  <a:pt x="11906" y="7354"/>
                  <a:pt x="12033" y="7430"/>
                  <a:pt x="12159" y="7430"/>
                </a:cubicBezTo>
                <a:cubicBezTo>
                  <a:pt x="12314" y="7430"/>
                  <a:pt x="12469" y="7315"/>
                  <a:pt x="12446" y="7108"/>
                </a:cubicBezTo>
                <a:cubicBezTo>
                  <a:pt x="12404" y="6759"/>
                  <a:pt x="12307" y="6397"/>
                  <a:pt x="12167" y="6063"/>
                </a:cubicBezTo>
                <a:cubicBezTo>
                  <a:pt x="11680" y="4976"/>
                  <a:pt x="10662" y="4111"/>
                  <a:pt x="9310" y="3624"/>
                </a:cubicBezTo>
                <a:cubicBezTo>
                  <a:pt x="8548" y="3381"/>
                  <a:pt x="7757" y="3259"/>
                  <a:pt x="6964" y="3259"/>
                </a:cubicBezTo>
                <a:close/>
                <a:moveTo>
                  <a:pt x="8892" y="0"/>
                </a:moveTo>
                <a:cubicBezTo>
                  <a:pt x="6983" y="0"/>
                  <a:pt x="5143" y="711"/>
                  <a:pt x="3722" y="1979"/>
                </a:cubicBezTo>
                <a:cubicBezTo>
                  <a:pt x="3502" y="2177"/>
                  <a:pt x="3689" y="2487"/>
                  <a:pt x="3922" y="2487"/>
                </a:cubicBezTo>
                <a:cubicBezTo>
                  <a:pt x="3984" y="2487"/>
                  <a:pt x="4050" y="2464"/>
                  <a:pt x="4112" y="2411"/>
                </a:cubicBezTo>
                <a:cubicBezTo>
                  <a:pt x="5451" y="1214"/>
                  <a:pt x="7162" y="587"/>
                  <a:pt x="8894" y="587"/>
                </a:cubicBezTo>
                <a:cubicBezTo>
                  <a:pt x="9884" y="587"/>
                  <a:pt x="10881" y="792"/>
                  <a:pt x="11819" y="1213"/>
                </a:cubicBezTo>
                <a:cubicBezTo>
                  <a:pt x="14411" y="2369"/>
                  <a:pt x="16069" y="4934"/>
                  <a:pt x="16069" y="7763"/>
                </a:cubicBezTo>
                <a:cubicBezTo>
                  <a:pt x="16056" y="9881"/>
                  <a:pt x="15136" y="11888"/>
                  <a:pt x="13533" y="13268"/>
                </a:cubicBezTo>
                <a:cubicBezTo>
                  <a:pt x="13272" y="13453"/>
                  <a:pt x="13470" y="13790"/>
                  <a:pt x="13708" y="13790"/>
                </a:cubicBezTo>
                <a:cubicBezTo>
                  <a:pt x="13775" y="13790"/>
                  <a:pt x="13845" y="13764"/>
                  <a:pt x="13909" y="13700"/>
                </a:cubicBezTo>
                <a:cubicBezTo>
                  <a:pt x="14202" y="13449"/>
                  <a:pt x="14481" y="13170"/>
                  <a:pt x="14732" y="12863"/>
                </a:cubicBezTo>
                <a:lnTo>
                  <a:pt x="14732" y="19511"/>
                </a:lnTo>
                <a:cubicBezTo>
                  <a:pt x="14746" y="19685"/>
                  <a:pt x="14885" y="19772"/>
                  <a:pt x="15024" y="19772"/>
                </a:cubicBezTo>
                <a:cubicBezTo>
                  <a:pt x="15164" y="19772"/>
                  <a:pt x="15303" y="19685"/>
                  <a:pt x="15317" y="19511"/>
                </a:cubicBezTo>
                <a:lnTo>
                  <a:pt x="15317" y="12111"/>
                </a:lnTo>
                <a:cubicBezTo>
                  <a:pt x="18801" y="6954"/>
                  <a:pt x="15108" y="14"/>
                  <a:pt x="8892" y="14"/>
                </a:cubicBezTo>
                <a:lnTo>
                  <a:pt x="8892" y="0"/>
                </a:lnTo>
                <a:close/>
                <a:moveTo>
                  <a:pt x="3013" y="2860"/>
                </a:moveTo>
                <a:cubicBezTo>
                  <a:pt x="2933" y="2860"/>
                  <a:pt x="2852" y="2896"/>
                  <a:pt x="2788" y="2983"/>
                </a:cubicBezTo>
                <a:cubicBezTo>
                  <a:pt x="1701" y="4348"/>
                  <a:pt x="1130" y="6035"/>
                  <a:pt x="1130" y="7777"/>
                </a:cubicBezTo>
                <a:cubicBezTo>
                  <a:pt x="1130" y="8069"/>
                  <a:pt x="1046" y="8348"/>
                  <a:pt x="893" y="8599"/>
                </a:cubicBezTo>
                <a:lnTo>
                  <a:pt x="154" y="9756"/>
                </a:lnTo>
                <a:cubicBezTo>
                  <a:pt x="15" y="9965"/>
                  <a:pt x="1" y="10230"/>
                  <a:pt x="126" y="10452"/>
                </a:cubicBezTo>
                <a:cubicBezTo>
                  <a:pt x="252" y="10662"/>
                  <a:pt x="475" y="10801"/>
                  <a:pt x="726" y="10801"/>
                </a:cubicBezTo>
                <a:lnTo>
                  <a:pt x="2231" y="10801"/>
                </a:lnTo>
                <a:lnTo>
                  <a:pt x="2231" y="14048"/>
                </a:lnTo>
                <a:cubicBezTo>
                  <a:pt x="2231" y="15191"/>
                  <a:pt x="3164" y="16125"/>
                  <a:pt x="4307" y="16125"/>
                </a:cubicBezTo>
                <a:lnTo>
                  <a:pt x="5645" y="16125"/>
                </a:lnTo>
                <a:lnTo>
                  <a:pt x="5645" y="19511"/>
                </a:lnTo>
                <a:cubicBezTo>
                  <a:pt x="5659" y="19692"/>
                  <a:pt x="5795" y="19783"/>
                  <a:pt x="5931" y="19783"/>
                </a:cubicBezTo>
                <a:cubicBezTo>
                  <a:pt x="6067" y="19783"/>
                  <a:pt x="6203" y="19692"/>
                  <a:pt x="6217" y="19511"/>
                </a:cubicBezTo>
                <a:lnTo>
                  <a:pt x="6217" y="16125"/>
                </a:lnTo>
                <a:lnTo>
                  <a:pt x="6523" y="16125"/>
                </a:lnTo>
                <a:cubicBezTo>
                  <a:pt x="6885" y="16097"/>
                  <a:pt x="6885" y="15567"/>
                  <a:pt x="6523" y="15539"/>
                </a:cubicBezTo>
                <a:lnTo>
                  <a:pt x="4307" y="15539"/>
                </a:lnTo>
                <a:cubicBezTo>
                  <a:pt x="3485" y="15539"/>
                  <a:pt x="2816" y="14870"/>
                  <a:pt x="2816" y="14048"/>
                </a:cubicBezTo>
                <a:lnTo>
                  <a:pt x="2816" y="10508"/>
                </a:lnTo>
                <a:cubicBezTo>
                  <a:pt x="2816" y="10355"/>
                  <a:pt x="2691" y="10216"/>
                  <a:pt x="2523" y="10216"/>
                </a:cubicBezTo>
                <a:lnTo>
                  <a:pt x="726" y="10216"/>
                </a:lnTo>
                <a:cubicBezTo>
                  <a:pt x="720" y="10216"/>
                  <a:pt x="715" y="10217"/>
                  <a:pt x="710" y="10217"/>
                </a:cubicBezTo>
                <a:cubicBezTo>
                  <a:pt x="635" y="10217"/>
                  <a:pt x="590" y="10128"/>
                  <a:pt x="642" y="10076"/>
                </a:cubicBezTo>
                <a:lnTo>
                  <a:pt x="1381" y="8906"/>
                </a:lnTo>
                <a:cubicBezTo>
                  <a:pt x="1590" y="8571"/>
                  <a:pt x="1715" y="8181"/>
                  <a:pt x="1715" y="7777"/>
                </a:cubicBezTo>
                <a:cubicBezTo>
                  <a:pt x="1701" y="6160"/>
                  <a:pt x="2245" y="4599"/>
                  <a:pt x="3234" y="3345"/>
                </a:cubicBezTo>
                <a:cubicBezTo>
                  <a:pt x="3427" y="3121"/>
                  <a:pt x="3227" y="2860"/>
                  <a:pt x="3013" y="286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8"/>
          <p:cNvSpPr/>
          <p:nvPr/>
        </p:nvSpPr>
        <p:spPr>
          <a:xfrm>
            <a:off x="7318575" y="2849397"/>
            <a:ext cx="305144" cy="376204"/>
          </a:xfrm>
          <a:custGeom>
            <a:avLst/>
            <a:gdLst/>
            <a:ahLst/>
            <a:cxnLst/>
            <a:rect l="l" t="t" r="r" b="b"/>
            <a:pathLst>
              <a:path w="16056" h="19795" extrusionOk="0">
                <a:moveTo>
                  <a:pt x="8369" y="597"/>
                </a:moveTo>
                <a:cubicBezTo>
                  <a:pt x="8481" y="597"/>
                  <a:pt x="8592" y="671"/>
                  <a:pt x="8599" y="812"/>
                </a:cubicBezTo>
                <a:lnTo>
                  <a:pt x="8599" y="4157"/>
                </a:lnTo>
                <a:cubicBezTo>
                  <a:pt x="8599" y="4550"/>
                  <a:pt x="8274" y="4841"/>
                  <a:pt x="7919" y="4841"/>
                </a:cubicBezTo>
                <a:cubicBezTo>
                  <a:pt x="7821" y="4841"/>
                  <a:pt x="7720" y="4818"/>
                  <a:pt x="7624" y="4770"/>
                </a:cubicBezTo>
                <a:cubicBezTo>
                  <a:pt x="7512" y="4728"/>
                  <a:pt x="7442" y="4603"/>
                  <a:pt x="7470" y="4491"/>
                </a:cubicBezTo>
                <a:lnTo>
                  <a:pt x="8139" y="770"/>
                </a:lnTo>
                <a:cubicBezTo>
                  <a:pt x="8172" y="654"/>
                  <a:pt x="8271" y="597"/>
                  <a:pt x="8369" y="597"/>
                </a:cubicBezTo>
                <a:close/>
                <a:moveTo>
                  <a:pt x="10098" y="3980"/>
                </a:moveTo>
                <a:cubicBezTo>
                  <a:pt x="9831" y="3980"/>
                  <a:pt x="9681" y="4379"/>
                  <a:pt x="9979" y="4533"/>
                </a:cubicBezTo>
                <a:cubicBezTo>
                  <a:pt x="11317" y="5244"/>
                  <a:pt x="12153" y="6638"/>
                  <a:pt x="12153" y="8157"/>
                </a:cubicBezTo>
                <a:cubicBezTo>
                  <a:pt x="12153" y="8352"/>
                  <a:pt x="12296" y="8449"/>
                  <a:pt x="12439" y="8449"/>
                </a:cubicBezTo>
                <a:cubicBezTo>
                  <a:pt x="12581" y="8449"/>
                  <a:pt x="12724" y="8352"/>
                  <a:pt x="12724" y="8157"/>
                </a:cubicBezTo>
                <a:cubicBezTo>
                  <a:pt x="12738" y="6429"/>
                  <a:pt x="11777" y="4826"/>
                  <a:pt x="10244" y="4018"/>
                </a:cubicBezTo>
                <a:cubicBezTo>
                  <a:pt x="10193" y="3991"/>
                  <a:pt x="10144" y="3980"/>
                  <a:pt x="10098" y="3980"/>
                </a:cubicBezTo>
                <a:close/>
                <a:moveTo>
                  <a:pt x="8028" y="7864"/>
                </a:moveTo>
                <a:cubicBezTo>
                  <a:pt x="7777" y="7878"/>
                  <a:pt x="7651" y="8185"/>
                  <a:pt x="7833" y="8366"/>
                </a:cubicBezTo>
                <a:cubicBezTo>
                  <a:pt x="7891" y="8424"/>
                  <a:pt x="7963" y="8451"/>
                  <a:pt x="8034" y="8451"/>
                </a:cubicBezTo>
                <a:cubicBezTo>
                  <a:pt x="8180" y="8451"/>
                  <a:pt x="8320" y="8336"/>
                  <a:pt x="8320" y="8157"/>
                </a:cubicBezTo>
                <a:cubicBezTo>
                  <a:pt x="8320" y="8003"/>
                  <a:pt x="8195" y="7864"/>
                  <a:pt x="8028" y="7864"/>
                </a:cubicBezTo>
                <a:close/>
                <a:moveTo>
                  <a:pt x="5953" y="3980"/>
                </a:moveTo>
                <a:cubicBezTo>
                  <a:pt x="5908" y="3980"/>
                  <a:pt x="5861" y="3991"/>
                  <a:pt x="5812" y="4018"/>
                </a:cubicBezTo>
                <a:cubicBezTo>
                  <a:pt x="4279" y="4840"/>
                  <a:pt x="3331" y="6429"/>
                  <a:pt x="3331" y="8157"/>
                </a:cubicBezTo>
                <a:cubicBezTo>
                  <a:pt x="3317" y="8366"/>
                  <a:pt x="3471" y="8470"/>
                  <a:pt x="3624" y="8470"/>
                </a:cubicBezTo>
                <a:cubicBezTo>
                  <a:pt x="3777" y="8470"/>
                  <a:pt x="3931" y="8366"/>
                  <a:pt x="3917" y="8157"/>
                </a:cubicBezTo>
                <a:cubicBezTo>
                  <a:pt x="3917" y="6638"/>
                  <a:pt x="4753" y="5244"/>
                  <a:pt x="6077" y="4533"/>
                </a:cubicBezTo>
                <a:cubicBezTo>
                  <a:pt x="6374" y="4379"/>
                  <a:pt x="6214" y="3980"/>
                  <a:pt x="5953" y="3980"/>
                </a:cubicBezTo>
                <a:close/>
                <a:moveTo>
                  <a:pt x="8028" y="7014"/>
                </a:moveTo>
                <a:cubicBezTo>
                  <a:pt x="8892" y="7042"/>
                  <a:pt x="9435" y="7976"/>
                  <a:pt x="9003" y="8728"/>
                </a:cubicBezTo>
                <a:lnTo>
                  <a:pt x="9017" y="8728"/>
                </a:lnTo>
                <a:cubicBezTo>
                  <a:pt x="8795" y="9103"/>
                  <a:pt x="8415" y="9291"/>
                  <a:pt x="8033" y="9291"/>
                </a:cubicBezTo>
                <a:cubicBezTo>
                  <a:pt x="7648" y="9291"/>
                  <a:pt x="7262" y="9099"/>
                  <a:pt x="7038" y="8714"/>
                </a:cubicBezTo>
                <a:cubicBezTo>
                  <a:pt x="6606" y="7962"/>
                  <a:pt x="7164" y="7014"/>
                  <a:pt x="8028" y="7014"/>
                </a:cubicBezTo>
                <a:close/>
                <a:moveTo>
                  <a:pt x="5084" y="583"/>
                </a:moveTo>
                <a:cubicBezTo>
                  <a:pt x="5050" y="583"/>
                  <a:pt x="5014" y="590"/>
                  <a:pt x="4976" y="603"/>
                </a:cubicBezTo>
                <a:cubicBezTo>
                  <a:pt x="1965" y="1844"/>
                  <a:pt x="14" y="4770"/>
                  <a:pt x="0" y="8017"/>
                </a:cubicBezTo>
                <a:cubicBezTo>
                  <a:pt x="0" y="8672"/>
                  <a:pt x="84" y="9327"/>
                  <a:pt x="251" y="9968"/>
                </a:cubicBezTo>
                <a:cubicBezTo>
                  <a:pt x="280" y="10133"/>
                  <a:pt x="399" y="10206"/>
                  <a:pt x="521" y="10206"/>
                </a:cubicBezTo>
                <a:cubicBezTo>
                  <a:pt x="699" y="10206"/>
                  <a:pt x="883" y="10054"/>
                  <a:pt x="809" y="9815"/>
                </a:cubicBezTo>
                <a:lnTo>
                  <a:pt x="809" y="9815"/>
                </a:lnTo>
                <a:lnTo>
                  <a:pt x="809" y="9829"/>
                </a:lnTo>
                <a:cubicBezTo>
                  <a:pt x="655" y="9230"/>
                  <a:pt x="586" y="8631"/>
                  <a:pt x="586" y="8017"/>
                </a:cubicBezTo>
                <a:cubicBezTo>
                  <a:pt x="586" y="5007"/>
                  <a:pt x="2411" y="2276"/>
                  <a:pt x="5199" y="1133"/>
                </a:cubicBezTo>
                <a:cubicBezTo>
                  <a:pt x="5484" y="996"/>
                  <a:pt x="5361" y="583"/>
                  <a:pt x="5084" y="583"/>
                </a:cubicBezTo>
                <a:close/>
                <a:moveTo>
                  <a:pt x="10983" y="601"/>
                </a:moveTo>
                <a:cubicBezTo>
                  <a:pt x="10709" y="601"/>
                  <a:pt x="10569" y="1010"/>
                  <a:pt x="10857" y="1161"/>
                </a:cubicBezTo>
                <a:cubicBezTo>
                  <a:pt x="13644" y="2303"/>
                  <a:pt x="15456" y="5007"/>
                  <a:pt x="15470" y="8017"/>
                </a:cubicBezTo>
                <a:cubicBezTo>
                  <a:pt x="15470" y="8631"/>
                  <a:pt x="15400" y="9230"/>
                  <a:pt x="15247" y="9829"/>
                </a:cubicBezTo>
                <a:cubicBezTo>
                  <a:pt x="15173" y="10059"/>
                  <a:pt x="15360" y="10207"/>
                  <a:pt x="15541" y="10207"/>
                </a:cubicBezTo>
                <a:cubicBezTo>
                  <a:pt x="15667" y="10207"/>
                  <a:pt x="15790" y="10135"/>
                  <a:pt x="15818" y="9968"/>
                </a:cubicBezTo>
                <a:cubicBezTo>
                  <a:pt x="15971" y="9327"/>
                  <a:pt x="16055" y="8672"/>
                  <a:pt x="16055" y="8017"/>
                </a:cubicBezTo>
                <a:cubicBezTo>
                  <a:pt x="16055" y="6401"/>
                  <a:pt x="15567" y="4826"/>
                  <a:pt x="14661" y="3502"/>
                </a:cubicBezTo>
                <a:lnTo>
                  <a:pt x="14661" y="3516"/>
                </a:lnTo>
                <a:cubicBezTo>
                  <a:pt x="13783" y="2220"/>
                  <a:pt x="12529" y="1216"/>
                  <a:pt x="11080" y="617"/>
                </a:cubicBezTo>
                <a:cubicBezTo>
                  <a:pt x="11046" y="606"/>
                  <a:pt x="11014" y="601"/>
                  <a:pt x="10983" y="601"/>
                </a:cubicBezTo>
                <a:close/>
                <a:moveTo>
                  <a:pt x="4618" y="9570"/>
                </a:moveTo>
                <a:cubicBezTo>
                  <a:pt x="4958" y="9570"/>
                  <a:pt x="5279" y="9826"/>
                  <a:pt x="5310" y="10191"/>
                </a:cubicBezTo>
                <a:cubicBezTo>
                  <a:pt x="5324" y="10317"/>
                  <a:pt x="5254" y="10428"/>
                  <a:pt x="5129" y="10470"/>
                </a:cubicBezTo>
                <a:lnTo>
                  <a:pt x="1575" y="11738"/>
                </a:lnTo>
                <a:cubicBezTo>
                  <a:pt x="1543" y="11752"/>
                  <a:pt x="1512" y="11758"/>
                  <a:pt x="1483" y="11758"/>
                </a:cubicBezTo>
                <a:cubicBezTo>
                  <a:pt x="1276" y="11758"/>
                  <a:pt x="1174" y="11444"/>
                  <a:pt x="1394" y="11334"/>
                </a:cubicBezTo>
                <a:lnTo>
                  <a:pt x="4279" y="9662"/>
                </a:lnTo>
                <a:cubicBezTo>
                  <a:pt x="4387" y="9599"/>
                  <a:pt x="4504" y="9570"/>
                  <a:pt x="4618" y="9570"/>
                </a:cubicBezTo>
                <a:close/>
                <a:moveTo>
                  <a:pt x="11316" y="9430"/>
                </a:moveTo>
                <a:cubicBezTo>
                  <a:pt x="11374" y="9430"/>
                  <a:pt x="11433" y="9451"/>
                  <a:pt x="11484" y="9495"/>
                </a:cubicBezTo>
                <a:lnTo>
                  <a:pt x="14355" y="11933"/>
                </a:lnTo>
                <a:cubicBezTo>
                  <a:pt x="14438" y="12003"/>
                  <a:pt x="14466" y="12115"/>
                  <a:pt x="14411" y="12212"/>
                </a:cubicBezTo>
                <a:lnTo>
                  <a:pt x="14411" y="12226"/>
                </a:lnTo>
                <a:cubicBezTo>
                  <a:pt x="14373" y="12300"/>
                  <a:pt x="14299" y="12338"/>
                  <a:pt x="14221" y="12338"/>
                </a:cubicBezTo>
                <a:cubicBezTo>
                  <a:pt x="14181" y="12338"/>
                  <a:pt x="14141" y="12328"/>
                  <a:pt x="14104" y="12310"/>
                </a:cubicBezTo>
                <a:lnTo>
                  <a:pt x="11205" y="10637"/>
                </a:lnTo>
                <a:cubicBezTo>
                  <a:pt x="10787" y="10373"/>
                  <a:pt x="10759" y="9773"/>
                  <a:pt x="11163" y="9481"/>
                </a:cubicBezTo>
                <a:cubicBezTo>
                  <a:pt x="11210" y="9447"/>
                  <a:pt x="11263" y="9430"/>
                  <a:pt x="11316" y="9430"/>
                </a:cubicBezTo>
                <a:close/>
                <a:moveTo>
                  <a:pt x="12987" y="13664"/>
                </a:moveTo>
                <a:cubicBezTo>
                  <a:pt x="12928" y="13664"/>
                  <a:pt x="12866" y="13684"/>
                  <a:pt x="12808" y="13731"/>
                </a:cubicBezTo>
                <a:lnTo>
                  <a:pt x="12808" y="13745"/>
                </a:lnTo>
                <a:cubicBezTo>
                  <a:pt x="12027" y="14400"/>
                  <a:pt x="11122" y="14874"/>
                  <a:pt x="10160" y="15167"/>
                </a:cubicBezTo>
                <a:cubicBezTo>
                  <a:pt x="9821" y="15267"/>
                  <a:pt x="9923" y="15728"/>
                  <a:pt x="10221" y="15728"/>
                </a:cubicBezTo>
                <a:cubicBezTo>
                  <a:pt x="10254" y="15728"/>
                  <a:pt x="10290" y="15723"/>
                  <a:pt x="10327" y="15710"/>
                </a:cubicBezTo>
                <a:cubicBezTo>
                  <a:pt x="11372" y="15404"/>
                  <a:pt x="12348" y="14888"/>
                  <a:pt x="13184" y="14177"/>
                </a:cubicBezTo>
                <a:cubicBezTo>
                  <a:pt x="13419" y="13988"/>
                  <a:pt x="13224" y="13664"/>
                  <a:pt x="12987" y="13664"/>
                </a:cubicBezTo>
                <a:close/>
                <a:moveTo>
                  <a:pt x="3075" y="13671"/>
                </a:moveTo>
                <a:cubicBezTo>
                  <a:pt x="2842" y="13671"/>
                  <a:pt x="2653" y="13992"/>
                  <a:pt x="2885" y="14191"/>
                </a:cubicBezTo>
                <a:cubicBezTo>
                  <a:pt x="3721" y="14888"/>
                  <a:pt x="4697" y="15418"/>
                  <a:pt x="5742" y="15724"/>
                </a:cubicBezTo>
                <a:cubicBezTo>
                  <a:pt x="5769" y="15731"/>
                  <a:pt x="5796" y="15735"/>
                  <a:pt x="5822" y="15735"/>
                </a:cubicBezTo>
                <a:cubicBezTo>
                  <a:pt x="5950" y="15735"/>
                  <a:pt x="6070" y="15656"/>
                  <a:pt x="6105" y="15529"/>
                </a:cubicBezTo>
                <a:cubicBezTo>
                  <a:pt x="6146" y="15376"/>
                  <a:pt x="6063" y="15208"/>
                  <a:pt x="5909" y="15167"/>
                </a:cubicBezTo>
                <a:cubicBezTo>
                  <a:pt x="4948" y="14874"/>
                  <a:pt x="4042" y="14400"/>
                  <a:pt x="3262" y="13745"/>
                </a:cubicBezTo>
                <a:cubicBezTo>
                  <a:pt x="3201" y="13693"/>
                  <a:pt x="3136" y="13671"/>
                  <a:pt x="3075" y="13671"/>
                </a:cubicBezTo>
                <a:close/>
                <a:moveTo>
                  <a:pt x="8363" y="0"/>
                </a:moveTo>
                <a:cubicBezTo>
                  <a:pt x="8011" y="0"/>
                  <a:pt x="7659" y="212"/>
                  <a:pt x="7582" y="659"/>
                </a:cubicBezTo>
                <a:lnTo>
                  <a:pt x="6899" y="4380"/>
                </a:lnTo>
                <a:cubicBezTo>
                  <a:pt x="6829" y="4756"/>
                  <a:pt x="7024" y="5133"/>
                  <a:pt x="7373" y="5286"/>
                </a:cubicBezTo>
                <a:cubicBezTo>
                  <a:pt x="7484" y="5342"/>
                  <a:pt x="7610" y="5383"/>
                  <a:pt x="7735" y="5397"/>
                </a:cubicBezTo>
                <a:lnTo>
                  <a:pt x="7735" y="6443"/>
                </a:lnTo>
                <a:cubicBezTo>
                  <a:pt x="6676" y="6624"/>
                  <a:pt x="6049" y="7725"/>
                  <a:pt x="6425" y="8728"/>
                </a:cubicBezTo>
                <a:lnTo>
                  <a:pt x="5450" y="9300"/>
                </a:lnTo>
                <a:cubicBezTo>
                  <a:pt x="5380" y="9230"/>
                  <a:pt x="5296" y="9174"/>
                  <a:pt x="5199" y="9118"/>
                </a:cubicBezTo>
                <a:cubicBezTo>
                  <a:pt x="5017" y="9024"/>
                  <a:pt x="4815" y="8975"/>
                  <a:pt x="4613" y="8975"/>
                </a:cubicBezTo>
                <a:cubicBezTo>
                  <a:pt x="4397" y="8975"/>
                  <a:pt x="4181" y="9031"/>
                  <a:pt x="3986" y="9146"/>
                </a:cubicBezTo>
                <a:lnTo>
                  <a:pt x="1101" y="10819"/>
                </a:lnTo>
                <a:cubicBezTo>
                  <a:pt x="346" y="11264"/>
                  <a:pt x="735" y="12336"/>
                  <a:pt x="1475" y="12336"/>
                </a:cubicBezTo>
                <a:cubicBezTo>
                  <a:pt x="1569" y="12336"/>
                  <a:pt x="1667" y="12319"/>
                  <a:pt x="1770" y="12282"/>
                </a:cubicBezTo>
                <a:lnTo>
                  <a:pt x="5324" y="11014"/>
                </a:lnTo>
                <a:cubicBezTo>
                  <a:pt x="5686" y="10874"/>
                  <a:pt x="5909" y="10526"/>
                  <a:pt x="5882" y="10136"/>
                </a:cubicBezTo>
                <a:cubicBezTo>
                  <a:pt x="5868" y="10010"/>
                  <a:pt x="5840" y="9885"/>
                  <a:pt x="5784" y="9773"/>
                </a:cubicBezTo>
                <a:lnTo>
                  <a:pt x="6704" y="9244"/>
                </a:lnTo>
                <a:cubicBezTo>
                  <a:pt x="6815" y="9369"/>
                  <a:pt x="6941" y="9481"/>
                  <a:pt x="7080" y="9578"/>
                </a:cubicBezTo>
                <a:lnTo>
                  <a:pt x="6801" y="14846"/>
                </a:lnTo>
                <a:cubicBezTo>
                  <a:pt x="6794" y="15041"/>
                  <a:pt x="6948" y="15143"/>
                  <a:pt x="7100" y="15143"/>
                </a:cubicBezTo>
                <a:cubicBezTo>
                  <a:pt x="7241" y="15143"/>
                  <a:pt x="7380" y="15055"/>
                  <a:pt x="7387" y="14874"/>
                </a:cubicBezTo>
                <a:lnTo>
                  <a:pt x="7638" y="9815"/>
                </a:lnTo>
                <a:cubicBezTo>
                  <a:pt x="7763" y="9843"/>
                  <a:pt x="7888" y="9857"/>
                  <a:pt x="8014" y="9857"/>
                </a:cubicBezTo>
                <a:cubicBezTo>
                  <a:pt x="8153" y="9857"/>
                  <a:pt x="8279" y="9843"/>
                  <a:pt x="8404" y="9815"/>
                </a:cubicBezTo>
                <a:lnTo>
                  <a:pt x="8878" y="19208"/>
                </a:lnTo>
                <a:lnTo>
                  <a:pt x="7178" y="19208"/>
                </a:lnTo>
                <a:lnTo>
                  <a:pt x="7331" y="16226"/>
                </a:lnTo>
                <a:cubicBezTo>
                  <a:pt x="7353" y="16017"/>
                  <a:pt x="7195" y="15908"/>
                  <a:pt x="7038" y="15908"/>
                </a:cubicBezTo>
                <a:cubicBezTo>
                  <a:pt x="6892" y="15908"/>
                  <a:pt x="6746" y="16003"/>
                  <a:pt x="6746" y="16198"/>
                </a:cubicBezTo>
                <a:lnTo>
                  <a:pt x="6592" y="19208"/>
                </a:lnTo>
                <a:lnTo>
                  <a:pt x="3206" y="19208"/>
                </a:lnTo>
                <a:cubicBezTo>
                  <a:pt x="3197" y="19208"/>
                  <a:pt x="3188" y="19207"/>
                  <a:pt x="3180" y="19207"/>
                </a:cubicBezTo>
                <a:cubicBezTo>
                  <a:pt x="2796" y="19207"/>
                  <a:pt x="2796" y="19794"/>
                  <a:pt x="3180" y="19794"/>
                </a:cubicBezTo>
                <a:cubicBezTo>
                  <a:pt x="3188" y="19794"/>
                  <a:pt x="3197" y="19794"/>
                  <a:pt x="3206" y="19794"/>
                </a:cubicBezTo>
                <a:lnTo>
                  <a:pt x="12850" y="19794"/>
                </a:lnTo>
                <a:cubicBezTo>
                  <a:pt x="12859" y="19794"/>
                  <a:pt x="12867" y="19794"/>
                  <a:pt x="12876" y="19794"/>
                </a:cubicBezTo>
                <a:cubicBezTo>
                  <a:pt x="13259" y="19794"/>
                  <a:pt x="13259" y="19207"/>
                  <a:pt x="12876" y="19207"/>
                </a:cubicBezTo>
                <a:cubicBezTo>
                  <a:pt x="12867" y="19207"/>
                  <a:pt x="12859" y="19208"/>
                  <a:pt x="12850" y="19208"/>
                </a:cubicBezTo>
                <a:lnTo>
                  <a:pt x="9463" y="19208"/>
                </a:lnTo>
                <a:lnTo>
                  <a:pt x="8962" y="9578"/>
                </a:lnTo>
                <a:cubicBezTo>
                  <a:pt x="9115" y="9481"/>
                  <a:pt x="9226" y="9369"/>
                  <a:pt x="9338" y="9244"/>
                </a:cubicBezTo>
                <a:lnTo>
                  <a:pt x="10299" y="9801"/>
                </a:lnTo>
                <a:cubicBezTo>
                  <a:pt x="10202" y="10331"/>
                  <a:pt x="10439" y="10860"/>
                  <a:pt x="10913" y="11139"/>
                </a:cubicBezTo>
                <a:lnTo>
                  <a:pt x="13811" y="12811"/>
                </a:lnTo>
                <a:cubicBezTo>
                  <a:pt x="13945" y="12883"/>
                  <a:pt x="14077" y="12914"/>
                  <a:pt x="14202" y="12914"/>
                </a:cubicBezTo>
                <a:cubicBezTo>
                  <a:pt x="14863" y="12914"/>
                  <a:pt x="15329" y="12040"/>
                  <a:pt x="14731" y="11501"/>
                </a:cubicBezTo>
                <a:lnTo>
                  <a:pt x="11860" y="9063"/>
                </a:lnTo>
                <a:cubicBezTo>
                  <a:pt x="11695" y="8924"/>
                  <a:pt x="11509" y="8863"/>
                  <a:pt x="11326" y="8863"/>
                </a:cubicBezTo>
                <a:cubicBezTo>
                  <a:pt x="11030" y="8863"/>
                  <a:pt x="10740" y="9022"/>
                  <a:pt x="10550" y="9272"/>
                </a:cubicBezTo>
                <a:lnTo>
                  <a:pt x="9644" y="8756"/>
                </a:lnTo>
                <a:cubicBezTo>
                  <a:pt x="10021" y="7739"/>
                  <a:pt x="9380" y="6638"/>
                  <a:pt x="8320" y="6457"/>
                </a:cubicBezTo>
                <a:lnTo>
                  <a:pt x="8320" y="5342"/>
                </a:lnTo>
                <a:cubicBezTo>
                  <a:pt x="8418" y="5300"/>
                  <a:pt x="8502" y="5258"/>
                  <a:pt x="8585" y="5202"/>
                </a:cubicBezTo>
                <a:cubicBezTo>
                  <a:pt x="8948" y="4979"/>
                  <a:pt x="9171" y="4575"/>
                  <a:pt x="9171" y="4143"/>
                </a:cubicBezTo>
                <a:lnTo>
                  <a:pt x="9171" y="812"/>
                </a:lnTo>
                <a:cubicBezTo>
                  <a:pt x="9178" y="282"/>
                  <a:pt x="8770" y="0"/>
                  <a:pt x="836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8"/>
          <p:cNvSpPr/>
          <p:nvPr/>
        </p:nvSpPr>
        <p:spPr>
          <a:xfrm>
            <a:off x="3418389" y="2891364"/>
            <a:ext cx="365627" cy="292273"/>
          </a:xfrm>
          <a:custGeom>
            <a:avLst/>
            <a:gdLst/>
            <a:ahLst/>
            <a:cxnLst/>
            <a:rect l="l" t="t" r="r" b="b"/>
            <a:pathLst>
              <a:path w="11514" h="9204" extrusionOk="0">
                <a:moveTo>
                  <a:pt x="3727" y="0"/>
                </a:moveTo>
                <a:cubicBezTo>
                  <a:pt x="3156" y="0"/>
                  <a:pt x="2668" y="346"/>
                  <a:pt x="2477" y="870"/>
                </a:cubicBezTo>
                <a:lnTo>
                  <a:pt x="2382" y="870"/>
                </a:lnTo>
                <a:cubicBezTo>
                  <a:pt x="2144" y="870"/>
                  <a:pt x="1906" y="965"/>
                  <a:pt x="1751" y="1143"/>
                </a:cubicBezTo>
                <a:cubicBezTo>
                  <a:pt x="1703" y="1143"/>
                  <a:pt x="1656" y="1131"/>
                  <a:pt x="1608" y="1131"/>
                </a:cubicBezTo>
                <a:cubicBezTo>
                  <a:pt x="1036" y="1131"/>
                  <a:pt x="560" y="1608"/>
                  <a:pt x="560" y="2191"/>
                </a:cubicBezTo>
                <a:cubicBezTo>
                  <a:pt x="560" y="2775"/>
                  <a:pt x="1036" y="3251"/>
                  <a:pt x="1608" y="3251"/>
                </a:cubicBezTo>
                <a:lnTo>
                  <a:pt x="3001" y="3251"/>
                </a:lnTo>
                <a:cubicBezTo>
                  <a:pt x="3096" y="3251"/>
                  <a:pt x="3191" y="3156"/>
                  <a:pt x="3191" y="3048"/>
                </a:cubicBezTo>
                <a:cubicBezTo>
                  <a:pt x="3191" y="2953"/>
                  <a:pt x="3096" y="2858"/>
                  <a:pt x="3001" y="2858"/>
                </a:cubicBezTo>
                <a:lnTo>
                  <a:pt x="1608" y="2858"/>
                </a:lnTo>
                <a:cubicBezTo>
                  <a:pt x="1239" y="2858"/>
                  <a:pt x="941" y="2560"/>
                  <a:pt x="941" y="2191"/>
                </a:cubicBezTo>
                <a:cubicBezTo>
                  <a:pt x="941" y="1822"/>
                  <a:pt x="1239" y="1524"/>
                  <a:pt x="1608" y="1524"/>
                </a:cubicBezTo>
                <a:cubicBezTo>
                  <a:pt x="1667" y="1524"/>
                  <a:pt x="1727" y="1524"/>
                  <a:pt x="1775" y="1536"/>
                </a:cubicBezTo>
                <a:cubicBezTo>
                  <a:pt x="1788" y="1538"/>
                  <a:pt x="1802" y="1539"/>
                  <a:pt x="1816" y="1539"/>
                </a:cubicBezTo>
                <a:cubicBezTo>
                  <a:pt x="1885" y="1539"/>
                  <a:pt x="1949" y="1514"/>
                  <a:pt x="1989" y="1465"/>
                </a:cubicBezTo>
                <a:cubicBezTo>
                  <a:pt x="2072" y="1322"/>
                  <a:pt x="2227" y="1251"/>
                  <a:pt x="2394" y="1251"/>
                </a:cubicBezTo>
                <a:cubicBezTo>
                  <a:pt x="2453" y="1251"/>
                  <a:pt x="2489" y="1262"/>
                  <a:pt x="2548" y="1286"/>
                </a:cubicBezTo>
                <a:cubicBezTo>
                  <a:pt x="2566" y="1291"/>
                  <a:pt x="2585" y="1293"/>
                  <a:pt x="2604" y="1293"/>
                </a:cubicBezTo>
                <a:cubicBezTo>
                  <a:pt x="2638" y="1293"/>
                  <a:pt x="2673" y="1285"/>
                  <a:pt x="2703" y="1262"/>
                </a:cubicBezTo>
                <a:cubicBezTo>
                  <a:pt x="2751" y="1239"/>
                  <a:pt x="2775" y="1191"/>
                  <a:pt x="2787" y="1143"/>
                </a:cubicBezTo>
                <a:cubicBezTo>
                  <a:pt x="2894" y="715"/>
                  <a:pt x="3263" y="405"/>
                  <a:pt x="3715" y="405"/>
                </a:cubicBezTo>
                <a:cubicBezTo>
                  <a:pt x="4239" y="405"/>
                  <a:pt x="4668" y="834"/>
                  <a:pt x="4668" y="1358"/>
                </a:cubicBezTo>
                <a:lnTo>
                  <a:pt x="4668" y="1382"/>
                </a:lnTo>
                <a:lnTo>
                  <a:pt x="4668" y="1405"/>
                </a:lnTo>
                <a:cubicBezTo>
                  <a:pt x="4668" y="1465"/>
                  <a:pt x="4692" y="1524"/>
                  <a:pt x="4739" y="1560"/>
                </a:cubicBezTo>
                <a:cubicBezTo>
                  <a:pt x="4771" y="1592"/>
                  <a:pt x="4813" y="1602"/>
                  <a:pt x="4856" y="1602"/>
                </a:cubicBezTo>
                <a:cubicBezTo>
                  <a:pt x="4877" y="1602"/>
                  <a:pt x="4898" y="1600"/>
                  <a:pt x="4918" y="1596"/>
                </a:cubicBezTo>
                <a:cubicBezTo>
                  <a:pt x="4977" y="1584"/>
                  <a:pt x="5049" y="1560"/>
                  <a:pt x="5108" y="1560"/>
                </a:cubicBezTo>
                <a:cubicBezTo>
                  <a:pt x="5311" y="1560"/>
                  <a:pt x="5489" y="1655"/>
                  <a:pt x="5620" y="1786"/>
                </a:cubicBezTo>
                <a:cubicBezTo>
                  <a:pt x="5620" y="1786"/>
                  <a:pt x="5608" y="1786"/>
                  <a:pt x="5608" y="1798"/>
                </a:cubicBezTo>
                <a:cubicBezTo>
                  <a:pt x="5585" y="1798"/>
                  <a:pt x="5573" y="1822"/>
                  <a:pt x="5573" y="1822"/>
                </a:cubicBezTo>
                <a:cubicBezTo>
                  <a:pt x="5561" y="1834"/>
                  <a:pt x="5525" y="1834"/>
                  <a:pt x="5513" y="1846"/>
                </a:cubicBezTo>
                <a:cubicBezTo>
                  <a:pt x="5477" y="1858"/>
                  <a:pt x="5466" y="1858"/>
                  <a:pt x="5454" y="1882"/>
                </a:cubicBezTo>
                <a:cubicBezTo>
                  <a:pt x="5442" y="1882"/>
                  <a:pt x="5442" y="1882"/>
                  <a:pt x="5430" y="1893"/>
                </a:cubicBezTo>
                <a:cubicBezTo>
                  <a:pt x="5239" y="1989"/>
                  <a:pt x="5085" y="2084"/>
                  <a:pt x="4930" y="2203"/>
                </a:cubicBezTo>
                <a:cubicBezTo>
                  <a:pt x="4727" y="2370"/>
                  <a:pt x="4549" y="2584"/>
                  <a:pt x="4394" y="2786"/>
                </a:cubicBezTo>
                <a:cubicBezTo>
                  <a:pt x="4394" y="2798"/>
                  <a:pt x="4382" y="2798"/>
                  <a:pt x="4382" y="2822"/>
                </a:cubicBezTo>
                <a:cubicBezTo>
                  <a:pt x="4370" y="2834"/>
                  <a:pt x="4346" y="2858"/>
                  <a:pt x="4346" y="2882"/>
                </a:cubicBezTo>
                <a:cubicBezTo>
                  <a:pt x="4346" y="2882"/>
                  <a:pt x="4346" y="2894"/>
                  <a:pt x="4334" y="2894"/>
                </a:cubicBezTo>
                <a:lnTo>
                  <a:pt x="3584" y="2894"/>
                </a:lnTo>
                <a:cubicBezTo>
                  <a:pt x="3477" y="2894"/>
                  <a:pt x="3382" y="2977"/>
                  <a:pt x="3382" y="3084"/>
                </a:cubicBezTo>
                <a:cubicBezTo>
                  <a:pt x="3382" y="3191"/>
                  <a:pt x="3477" y="3275"/>
                  <a:pt x="3584" y="3275"/>
                </a:cubicBezTo>
                <a:lnTo>
                  <a:pt x="4096" y="3275"/>
                </a:lnTo>
                <a:cubicBezTo>
                  <a:pt x="4072" y="3334"/>
                  <a:pt x="4061" y="3406"/>
                  <a:pt x="4025" y="3465"/>
                </a:cubicBezTo>
                <a:cubicBezTo>
                  <a:pt x="3918" y="3453"/>
                  <a:pt x="3822" y="3441"/>
                  <a:pt x="3691" y="3441"/>
                </a:cubicBezTo>
                <a:cubicBezTo>
                  <a:pt x="3203" y="3441"/>
                  <a:pt x="2727" y="3668"/>
                  <a:pt x="2418" y="4049"/>
                </a:cubicBezTo>
                <a:cubicBezTo>
                  <a:pt x="2298" y="4025"/>
                  <a:pt x="2167" y="4025"/>
                  <a:pt x="2025" y="4025"/>
                </a:cubicBezTo>
                <a:cubicBezTo>
                  <a:pt x="917" y="4025"/>
                  <a:pt x="1" y="4930"/>
                  <a:pt x="1" y="6049"/>
                </a:cubicBezTo>
                <a:cubicBezTo>
                  <a:pt x="1" y="7156"/>
                  <a:pt x="917" y="8073"/>
                  <a:pt x="2025" y="8073"/>
                </a:cubicBezTo>
                <a:lnTo>
                  <a:pt x="3858" y="8073"/>
                </a:lnTo>
                <a:cubicBezTo>
                  <a:pt x="3953" y="8704"/>
                  <a:pt x="4501" y="9204"/>
                  <a:pt x="5168" y="9204"/>
                </a:cubicBezTo>
                <a:lnTo>
                  <a:pt x="8549" y="9204"/>
                </a:lnTo>
                <a:cubicBezTo>
                  <a:pt x="8656" y="9204"/>
                  <a:pt x="8740" y="9109"/>
                  <a:pt x="8740" y="9002"/>
                </a:cubicBezTo>
                <a:cubicBezTo>
                  <a:pt x="8740" y="8906"/>
                  <a:pt x="8656" y="8811"/>
                  <a:pt x="8549" y="8811"/>
                </a:cubicBezTo>
                <a:lnTo>
                  <a:pt x="5168" y="8811"/>
                </a:lnTo>
                <a:cubicBezTo>
                  <a:pt x="4644" y="8811"/>
                  <a:pt x="4227" y="8394"/>
                  <a:pt x="4227" y="7882"/>
                </a:cubicBezTo>
                <a:lnTo>
                  <a:pt x="4227" y="7859"/>
                </a:lnTo>
                <a:lnTo>
                  <a:pt x="4227" y="7835"/>
                </a:lnTo>
                <a:lnTo>
                  <a:pt x="4227" y="7811"/>
                </a:lnTo>
                <a:lnTo>
                  <a:pt x="4227" y="7775"/>
                </a:lnTo>
                <a:cubicBezTo>
                  <a:pt x="4287" y="7311"/>
                  <a:pt x="4680" y="6942"/>
                  <a:pt x="5168" y="6942"/>
                </a:cubicBezTo>
                <a:cubicBezTo>
                  <a:pt x="5263" y="6942"/>
                  <a:pt x="5358" y="6954"/>
                  <a:pt x="5454" y="6977"/>
                </a:cubicBezTo>
                <a:cubicBezTo>
                  <a:pt x="5471" y="6984"/>
                  <a:pt x="5488" y="6987"/>
                  <a:pt x="5506" y="6987"/>
                </a:cubicBezTo>
                <a:cubicBezTo>
                  <a:pt x="5548" y="6987"/>
                  <a:pt x="5590" y="6970"/>
                  <a:pt x="5632" y="6954"/>
                </a:cubicBezTo>
                <a:cubicBezTo>
                  <a:pt x="5680" y="6906"/>
                  <a:pt x="5704" y="6846"/>
                  <a:pt x="5704" y="6787"/>
                </a:cubicBezTo>
                <a:lnTo>
                  <a:pt x="5704" y="6775"/>
                </a:lnTo>
                <a:lnTo>
                  <a:pt x="5704" y="6739"/>
                </a:lnTo>
                <a:cubicBezTo>
                  <a:pt x="5704" y="6013"/>
                  <a:pt x="6299" y="5418"/>
                  <a:pt x="7025" y="5418"/>
                </a:cubicBezTo>
                <a:cubicBezTo>
                  <a:pt x="7644" y="5418"/>
                  <a:pt x="8192" y="5846"/>
                  <a:pt x="8323" y="6442"/>
                </a:cubicBezTo>
                <a:cubicBezTo>
                  <a:pt x="8335" y="6501"/>
                  <a:pt x="8371" y="6549"/>
                  <a:pt x="8418" y="6561"/>
                </a:cubicBezTo>
                <a:cubicBezTo>
                  <a:pt x="8441" y="6583"/>
                  <a:pt x="8473" y="6592"/>
                  <a:pt x="8506" y="6592"/>
                </a:cubicBezTo>
                <a:cubicBezTo>
                  <a:pt x="8525" y="6592"/>
                  <a:pt x="8544" y="6589"/>
                  <a:pt x="8561" y="6585"/>
                </a:cubicBezTo>
                <a:cubicBezTo>
                  <a:pt x="8633" y="6549"/>
                  <a:pt x="8716" y="6549"/>
                  <a:pt x="8787" y="6549"/>
                </a:cubicBezTo>
                <a:cubicBezTo>
                  <a:pt x="9025" y="6549"/>
                  <a:pt x="9252" y="6668"/>
                  <a:pt x="9383" y="6858"/>
                </a:cubicBezTo>
                <a:cubicBezTo>
                  <a:pt x="9422" y="6907"/>
                  <a:pt x="9485" y="6948"/>
                  <a:pt x="9546" y="6948"/>
                </a:cubicBezTo>
                <a:cubicBezTo>
                  <a:pt x="9559" y="6948"/>
                  <a:pt x="9572" y="6946"/>
                  <a:pt x="9585" y="6942"/>
                </a:cubicBezTo>
                <a:cubicBezTo>
                  <a:pt x="9668" y="6918"/>
                  <a:pt x="9752" y="6906"/>
                  <a:pt x="9823" y="6906"/>
                </a:cubicBezTo>
                <a:lnTo>
                  <a:pt x="9978" y="6906"/>
                </a:lnTo>
                <a:cubicBezTo>
                  <a:pt x="10216" y="6954"/>
                  <a:pt x="10442" y="7085"/>
                  <a:pt x="10573" y="7275"/>
                </a:cubicBezTo>
                <a:cubicBezTo>
                  <a:pt x="10692" y="7442"/>
                  <a:pt x="10764" y="7632"/>
                  <a:pt x="10764" y="7847"/>
                </a:cubicBezTo>
                <a:cubicBezTo>
                  <a:pt x="10764" y="8370"/>
                  <a:pt x="10335" y="8799"/>
                  <a:pt x="9811" y="8799"/>
                </a:cubicBezTo>
                <a:lnTo>
                  <a:pt x="9156" y="8799"/>
                </a:lnTo>
                <a:cubicBezTo>
                  <a:pt x="9049" y="8799"/>
                  <a:pt x="8966" y="8882"/>
                  <a:pt x="8966" y="8990"/>
                </a:cubicBezTo>
                <a:cubicBezTo>
                  <a:pt x="8966" y="9097"/>
                  <a:pt x="9061" y="9180"/>
                  <a:pt x="9156" y="9180"/>
                </a:cubicBezTo>
                <a:lnTo>
                  <a:pt x="9811" y="9180"/>
                </a:lnTo>
                <a:cubicBezTo>
                  <a:pt x="10561" y="9180"/>
                  <a:pt x="11157" y="8585"/>
                  <a:pt x="11157" y="7847"/>
                </a:cubicBezTo>
                <a:cubicBezTo>
                  <a:pt x="11157" y="7632"/>
                  <a:pt x="11109" y="7454"/>
                  <a:pt x="11038" y="7275"/>
                </a:cubicBezTo>
                <a:cubicBezTo>
                  <a:pt x="11347" y="6882"/>
                  <a:pt x="11514" y="6454"/>
                  <a:pt x="11514" y="6001"/>
                </a:cubicBezTo>
                <a:cubicBezTo>
                  <a:pt x="11514" y="4906"/>
                  <a:pt x="10621" y="4013"/>
                  <a:pt x="9514" y="4013"/>
                </a:cubicBezTo>
                <a:cubicBezTo>
                  <a:pt x="9395" y="4013"/>
                  <a:pt x="9276" y="4025"/>
                  <a:pt x="9156" y="4037"/>
                </a:cubicBezTo>
                <a:cubicBezTo>
                  <a:pt x="9133" y="3668"/>
                  <a:pt x="9037" y="3310"/>
                  <a:pt x="8859" y="2977"/>
                </a:cubicBezTo>
                <a:cubicBezTo>
                  <a:pt x="8834" y="2919"/>
                  <a:pt x="8770" y="2879"/>
                  <a:pt x="8697" y="2879"/>
                </a:cubicBezTo>
                <a:cubicBezTo>
                  <a:pt x="8664" y="2879"/>
                  <a:pt x="8630" y="2887"/>
                  <a:pt x="8597" y="2906"/>
                </a:cubicBezTo>
                <a:cubicBezTo>
                  <a:pt x="8502" y="2953"/>
                  <a:pt x="8466" y="3072"/>
                  <a:pt x="8525" y="3179"/>
                </a:cubicBezTo>
                <a:cubicBezTo>
                  <a:pt x="8680" y="3489"/>
                  <a:pt x="8775" y="3858"/>
                  <a:pt x="8775" y="4215"/>
                </a:cubicBezTo>
                <a:lnTo>
                  <a:pt x="8775" y="4275"/>
                </a:lnTo>
                <a:lnTo>
                  <a:pt x="8775" y="4287"/>
                </a:lnTo>
                <a:cubicBezTo>
                  <a:pt x="8775" y="4346"/>
                  <a:pt x="8799" y="4406"/>
                  <a:pt x="8847" y="4453"/>
                </a:cubicBezTo>
                <a:cubicBezTo>
                  <a:pt x="8879" y="4485"/>
                  <a:pt x="8921" y="4496"/>
                  <a:pt x="8963" y="4496"/>
                </a:cubicBezTo>
                <a:cubicBezTo>
                  <a:pt x="8984" y="4496"/>
                  <a:pt x="9006" y="4493"/>
                  <a:pt x="9025" y="4489"/>
                </a:cubicBezTo>
                <a:cubicBezTo>
                  <a:pt x="9180" y="4441"/>
                  <a:pt x="9335" y="4406"/>
                  <a:pt x="9502" y="4406"/>
                </a:cubicBezTo>
                <a:cubicBezTo>
                  <a:pt x="10395" y="4406"/>
                  <a:pt x="11109" y="5144"/>
                  <a:pt x="11109" y="6013"/>
                </a:cubicBezTo>
                <a:cubicBezTo>
                  <a:pt x="11109" y="6346"/>
                  <a:pt x="11026" y="6644"/>
                  <a:pt x="10847" y="6906"/>
                </a:cubicBezTo>
                <a:lnTo>
                  <a:pt x="10823" y="6894"/>
                </a:lnTo>
                <a:lnTo>
                  <a:pt x="10800" y="6858"/>
                </a:lnTo>
                <a:lnTo>
                  <a:pt x="10788" y="6846"/>
                </a:lnTo>
                <a:lnTo>
                  <a:pt x="10752" y="6823"/>
                </a:lnTo>
                <a:cubicBezTo>
                  <a:pt x="10514" y="6608"/>
                  <a:pt x="10204" y="6489"/>
                  <a:pt x="9871" y="6489"/>
                </a:cubicBezTo>
                <a:cubicBezTo>
                  <a:pt x="9799" y="6489"/>
                  <a:pt x="9740" y="6489"/>
                  <a:pt x="9668" y="6501"/>
                </a:cubicBezTo>
                <a:cubicBezTo>
                  <a:pt x="9454" y="6263"/>
                  <a:pt x="9156" y="6132"/>
                  <a:pt x="8835" y="6132"/>
                </a:cubicBezTo>
                <a:cubicBezTo>
                  <a:pt x="8787" y="6132"/>
                  <a:pt x="8728" y="6132"/>
                  <a:pt x="8680" y="6144"/>
                </a:cubicBezTo>
                <a:cubicBezTo>
                  <a:pt x="8585" y="5846"/>
                  <a:pt x="8383" y="5584"/>
                  <a:pt x="8144" y="5370"/>
                </a:cubicBezTo>
                <a:cubicBezTo>
                  <a:pt x="7847" y="5120"/>
                  <a:pt x="7466" y="4989"/>
                  <a:pt x="7073" y="4989"/>
                </a:cubicBezTo>
                <a:cubicBezTo>
                  <a:pt x="6204" y="4989"/>
                  <a:pt x="5466" y="5656"/>
                  <a:pt x="5382" y="6525"/>
                </a:cubicBezTo>
                <a:cubicBezTo>
                  <a:pt x="5335" y="6525"/>
                  <a:pt x="5275" y="6501"/>
                  <a:pt x="5227" y="6501"/>
                </a:cubicBezTo>
                <a:lnTo>
                  <a:pt x="4977" y="6501"/>
                </a:lnTo>
                <a:cubicBezTo>
                  <a:pt x="4965" y="6501"/>
                  <a:pt x="4942" y="6501"/>
                  <a:pt x="4930" y="6525"/>
                </a:cubicBezTo>
                <a:lnTo>
                  <a:pt x="4918" y="6525"/>
                </a:lnTo>
                <a:cubicBezTo>
                  <a:pt x="4906" y="6525"/>
                  <a:pt x="4882" y="6525"/>
                  <a:pt x="4870" y="6537"/>
                </a:cubicBezTo>
                <a:lnTo>
                  <a:pt x="4858" y="6537"/>
                </a:lnTo>
                <a:cubicBezTo>
                  <a:pt x="4846" y="6537"/>
                  <a:pt x="4823" y="6549"/>
                  <a:pt x="4811" y="6549"/>
                </a:cubicBezTo>
                <a:cubicBezTo>
                  <a:pt x="4406" y="6680"/>
                  <a:pt x="4084" y="7013"/>
                  <a:pt x="3965" y="7430"/>
                </a:cubicBezTo>
                <a:cubicBezTo>
                  <a:pt x="3965" y="7442"/>
                  <a:pt x="3953" y="7454"/>
                  <a:pt x="3953" y="7489"/>
                </a:cubicBezTo>
                <a:cubicBezTo>
                  <a:pt x="3930" y="7537"/>
                  <a:pt x="3930" y="7561"/>
                  <a:pt x="3918" y="7608"/>
                </a:cubicBezTo>
                <a:lnTo>
                  <a:pt x="2084" y="7608"/>
                </a:lnTo>
                <a:cubicBezTo>
                  <a:pt x="1191" y="7608"/>
                  <a:pt x="453" y="6882"/>
                  <a:pt x="453" y="5965"/>
                </a:cubicBezTo>
                <a:cubicBezTo>
                  <a:pt x="453" y="5072"/>
                  <a:pt x="1179" y="4334"/>
                  <a:pt x="2084" y="4334"/>
                </a:cubicBezTo>
                <a:cubicBezTo>
                  <a:pt x="2227" y="4334"/>
                  <a:pt x="2370" y="4346"/>
                  <a:pt x="2501" y="4394"/>
                </a:cubicBezTo>
                <a:cubicBezTo>
                  <a:pt x="2515" y="4396"/>
                  <a:pt x="2529" y="4397"/>
                  <a:pt x="2542" y="4397"/>
                </a:cubicBezTo>
                <a:cubicBezTo>
                  <a:pt x="2611" y="4397"/>
                  <a:pt x="2675" y="4372"/>
                  <a:pt x="2715" y="4322"/>
                </a:cubicBezTo>
                <a:cubicBezTo>
                  <a:pt x="2953" y="3977"/>
                  <a:pt x="3334" y="3763"/>
                  <a:pt x="3751" y="3763"/>
                </a:cubicBezTo>
                <a:cubicBezTo>
                  <a:pt x="3894" y="3763"/>
                  <a:pt x="4025" y="3787"/>
                  <a:pt x="4156" y="3822"/>
                </a:cubicBezTo>
                <a:cubicBezTo>
                  <a:pt x="4177" y="3833"/>
                  <a:pt x="4201" y="3839"/>
                  <a:pt x="4225" y="3839"/>
                </a:cubicBezTo>
                <a:cubicBezTo>
                  <a:pt x="4255" y="3839"/>
                  <a:pt x="4284" y="3830"/>
                  <a:pt x="4311" y="3810"/>
                </a:cubicBezTo>
                <a:cubicBezTo>
                  <a:pt x="4346" y="3787"/>
                  <a:pt x="4382" y="3739"/>
                  <a:pt x="4394" y="3691"/>
                </a:cubicBezTo>
                <a:cubicBezTo>
                  <a:pt x="4442" y="3501"/>
                  <a:pt x="4513" y="3322"/>
                  <a:pt x="4608" y="3144"/>
                </a:cubicBezTo>
                <a:cubicBezTo>
                  <a:pt x="4608" y="3144"/>
                  <a:pt x="4620" y="3132"/>
                  <a:pt x="4620" y="3108"/>
                </a:cubicBezTo>
                <a:cubicBezTo>
                  <a:pt x="4906" y="2596"/>
                  <a:pt x="5394" y="2191"/>
                  <a:pt x="5977" y="2024"/>
                </a:cubicBezTo>
                <a:lnTo>
                  <a:pt x="5989" y="2024"/>
                </a:lnTo>
                <a:cubicBezTo>
                  <a:pt x="6180" y="1977"/>
                  <a:pt x="6370" y="1953"/>
                  <a:pt x="6573" y="1953"/>
                </a:cubicBezTo>
                <a:cubicBezTo>
                  <a:pt x="7192" y="1953"/>
                  <a:pt x="7775" y="2203"/>
                  <a:pt x="8204" y="2667"/>
                </a:cubicBezTo>
                <a:cubicBezTo>
                  <a:pt x="8243" y="2706"/>
                  <a:pt x="8295" y="2727"/>
                  <a:pt x="8349" y="2727"/>
                </a:cubicBezTo>
                <a:cubicBezTo>
                  <a:pt x="8394" y="2727"/>
                  <a:pt x="8440" y="2712"/>
                  <a:pt x="8478" y="2679"/>
                </a:cubicBezTo>
                <a:cubicBezTo>
                  <a:pt x="8549" y="2608"/>
                  <a:pt x="8561" y="2489"/>
                  <a:pt x="8490" y="2417"/>
                </a:cubicBezTo>
                <a:cubicBezTo>
                  <a:pt x="8002" y="1893"/>
                  <a:pt x="7299" y="1584"/>
                  <a:pt x="6573" y="1584"/>
                </a:cubicBezTo>
                <a:cubicBezTo>
                  <a:pt x="6370" y="1584"/>
                  <a:pt x="6192" y="1596"/>
                  <a:pt x="6013" y="1643"/>
                </a:cubicBezTo>
                <a:cubicBezTo>
                  <a:pt x="5823" y="1322"/>
                  <a:pt x="5501" y="1143"/>
                  <a:pt x="5120" y="1143"/>
                </a:cubicBezTo>
                <a:lnTo>
                  <a:pt x="5049" y="1143"/>
                </a:lnTo>
                <a:cubicBezTo>
                  <a:pt x="4965" y="489"/>
                  <a:pt x="4394" y="0"/>
                  <a:pt x="372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8"/>
          <p:cNvSpPr/>
          <p:nvPr/>
        </p:nvSpPr>
        <p:spPr>
          <a:xfrm>
            <a:off x="5358118" y="2873297"/>
            <a:ext cx="356196" cy="32841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8"/>
          <p:cNvSpPr txBox="1">
            <a:spLocks noGrp="1"/>
          </p:cNvSpPr>
          <p:nvPr>
            <p:ph type="subTitle" idx="4294967295"/>
          </p:nvPr>
        </p:nvSpPr>
        <p:spPr>
          <a:xfrm>
            <a:off x="2674725" y="951050"/>
            <a:ext cx="3787800" cy="3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i="1"/>
              <a:t>Winchendon, Quincy, Hingham, Marshfield</a:t>
            </a:r>
            <a:endParaRPr i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/>
          <p:nvPr/>
        </p:nvSpPr>
        <p:spPr>
          <a:xfrm>
            <a:off x="720000" y="1933575"/>
            <a:ext cx="7704000" cy="2499300"/>
          </a:xfrm>
          <a:prstGeom prst="roundRect">
            <a:avLst>
              <a:gd name="adj" fmla="val 6413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9"/>
          <p:cNvSpPr txBox="1">
            <a:spLocks noGrp="1"/>
          </p:cNvSpPr>
          <p:nvPr>
            <p:ph type="title"/>
          </p:nvPr>
        </p:nvSpPr>
        <p:spPr>
          <a:xfrm>
            <a:off x="672375" y="454550"/>
            <a:ext cx="7278900" cy="11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Heat Pump Experience in Cold Weather</a:t>
            </a:r>
            <a:endParaRPr sz="3500"/>
          </a:p>
        </p:txBody>
      </p:sp>
      <p:sp>
        <p:nvSpPr>
          <p:cNvPr id="222" name="Google Shape;222;p29"/>
          <p:cNvSpPr/>
          <p:nvPr/>
        </p:nvSpPr>
        <p:spPr>
          <a:xfrm flipH="1">
            <a:off x="5959150" y="1211016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23" name="Google Shape;223;p29"/>
          <p:cNvGraphicFramePr/>
          <p:nvPr/>
        </p:nvGraphicFramePr>
        <p:xfrm>
          <a:off x="719775" y="1933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{8BAB38A0-BF28-4B07-9E62-80FC67AB6FBE}</a:tableStyleId>
              </a:tblPr>
              <a:tblGrid>
                <a:gridCol w="120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26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Hybrid: Heat Pump with Backup Gas Furnaces</a:t>
                      </a:r>
                      <a:endParaRPr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ind"/>
                        <a:buChar char="●"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Snowstorm caused 200 heat pumps to overwhelm &amp; short circuit, including backup furnaces (end of cycle use)</a:t>
                      </a:r>
                      <a:endParaRPr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ind"/>
                        <a:buChar char="●"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Engineers in DHCD recommended hybrid</a:t>
                      </a:r>
                      <a:endParaRPr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2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What Should be Improved</a:t>
                      </a:r>
                      <a:endParaRPr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ind"/>
                        <a:buChar char="●"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Instead of using new and existing tech to split efficiency, LHAs would be eager to use heat pumps when all the kinks are out</a:t>
                      </a:r>
                      <a:endParaRPr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ind"/>
                        <a:buChar char="●"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Also happened for fully heat pump system</a:t>
                      </a:r>
                      <a:endParaRPr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ind"/>
                        <a:buChar char="●"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Happy with the unit during summer</a:t>
                      </a:r>
                      <a:endParaRPr>
                        <a:solidFill>
                          <a:schemeClr val="dk1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4" name="Google Shape;224;p29"/>
          <p:cNvSpPr/>
          <p:nvPr/>
        </p:nvSpPr>
        <p:spPr>
          <a:xfrm>
            <a:off x="1179918" y="3575952"/>
            <a:ext cx="357688" cy="357339"/>
          </a:xfrm>
          <a:custGeom>
            <a:avLst/>
            <a:gdLst/>
            <a:ahLst/>
            <a:cxnLst/>
            <a:rect l="l" t="t" r="r" b="b"/>
            <a:pathLst>
              <a:path w="11264" h="11253" extrusionOk="0">
                <a:moveTo>
                  <a:pt x="9847" y="548"/>
                </a:moveTo>
                <a:lnTo>
                  <a:pt x="9847" y="1203"/>
                </a:lnTo>
                <a:cubicBezTo>
                  <a:pt x="9847" y="1299"/>
                  <a:pt x="9930" y="1370"/>
                  <a:pt x="10014" y="1370"/>
                </a:cubicBezTo>
                <a:lnTo>
                  <a:pt x="10669" y="1370"/>
                </a:lnTo>
                <a:lnTo>
                  <a:pt x="9252" y="2811"/>
                </a:lnTo>
                <a:lnTo>
                  <a:pt x="8656" y="2811"/>
                </a:lnTo>
                <a:lnTo>
                  <a:pt x="9609" y="1858"/>
                </a:lnTo>
                <a:cubicBezTo>
                  <a:pt x="9668" y="1799"/>
                  <a:pt x="9668" y="1703"/>
                  <a:pt x="9609" y="1620"/>
                </a:cubicBezTo>
                <a:cubicBezTo>
                  <a:pt x="9579" y="1590"/>
                  <a:pt x="9537" y="1575"/>
                  <a:pt x="9494" y="1575"/>
                </a:cubicBezTo>
                <a:cubicBezTo>
                  <a:pt x="9451" y="1575"/>
                  <a:pt x="9406" y="1590"/>
                  <a:pt x="9371" y="1620"/>
                </a:cubicBezTo>
                <a:lnTo>
                  <a:pt x="8418" y="2572"/>
                </a:lnTo>
                <a:lnTo>
                  <a:pt x="8418" y="1977"/>
                </a:lnTo>
                <a:lnTo>
                  <a:pt x="9847" y="548"/>
                </a:lnTo>
                <a:close/>
                <a:moveTo>
                  <a:pt x="4549" y="2442"/>
                </a:moveTo>
                <a:cubicBezTo>
                  <a:pt x="5668" y="2442"/>
                  <a:pt x="6680" y="2870"/>
                  <a:pt x="7430" y="3573"/>
                </a:cubicBezTo>
                <a:lnTo>
                  <a:pt x="4430" y="6561"/>
                </a:lnTo>
                <a:cubicBezTo>
                  <a:pt x="4370" y="6621"/>
                  <a:pt x="4370" y="6728"/>
                  <a:pt x="4430" y="6799"/>
                </a:cubicBezTo>
                <a:cubicBezTo>
                  <a:pt x="4465" y="6835"/>
                  <a:pt x="4513" y="6847"/>
                  <a:pt x="4549" y="6847"/>
                </a:cubicBezTo>
                <a:cubicBezTo>
                  <a:pt x="4596" y="6847"/>
                  <a:pt x="4644" y="6835"/>
                  <a:pt x="4668" y="6799"/>
                </a:cubicBezTo>
                <a:lnTo>
                  <a:pt x="5418" y="6061"/>
                </a:lnTo>
                <a:cubicBezTo>
                  <a:pt x="5549" y="6240"/>
                  <a:pt x="5620" y="6466"/>
                  <a:pt x="5620" y="6680"/>
                </a:cubicBezTo>
                <a:cubicBezTo>
                  <a:pt x="5620" y="7275"/>
                  <a:pt x="5144" y="7752"/>
                  <a:pt x="4549" y="7752"/>
                </a:cubicBezTo>
                <a:cubicBezTo>
                  <a:pt x="3953" y="7752"/>
                  <a:pt x="3477" y="7275"/>
                  <a:pt x="3477" y="6680"/>
                </a:cubicBezTo>
                <a:cubicBezTo>
                  <a:pt x="3477" y="6085"/>
                  <a:pt x="3953" y="5609"/>
                  <a:pt x="4549" y="5609"/>
                </a:cubicBezTo>
                <a:cubicBezTo>
                  <a:pt x="4608" y="5609"/>
                  <a:pt x="4680" y="5609"/>
                  <a:pt x="4739" y="5632"/>
                </a:cubicBezTo>
                <a:cubicBezTo>
                  <a:pt x="4747" y="5633"/>
                  <a:pt x="4755" y="5634"/>
                  <a:pt x="4763" y="5634"/>
                </a:cubicBezTo>
                <a:cubicBezTo>
                  <a:pt x="4848" y="5634"/>
                  <a:pt x="4920" y="5577"/>
                  <a:pt x="4942" y="5490"/>
                </a:cubicBezTo>
                <a:cubicBezTo>
                  <a:pt x="4954" y="5406"/>
                  <a:pt x="4894" y="5311"/>
                  <a:pt x="4799" y="5299"/>
                </a:cubicBezTo>
                <a:cubicBezTo>
                  <a:pt x="4715" y="5287"/>
                  <a:pt x="4620" y="5275"/>
                  <a:pt x="4549" y="5275"/>
                </a:cubicBezTo>
                <a:cubicBezTo>
                  <a:pt x="3775" y="5275"/>
                  <a:pt x="3156" y="5894"/>
                  <a:pt x="3156" y="6668"/>
                </a:cubicBezTo>
                <a:cubicBezTo>
                  <a:pt x="3156" y="7442"/>
                  <a:pt x="3775" y="8073"/>
                  <a:pt x="4549" y="8073"/>
                </a:cubicBezTo>
                <a:cubicBezTo>
                  <a:pt x="5323" y="8073"/>
                  <a:pt x="5954" y="7442"/>
                  <a:pt x="5954" y="6668"/>
                </a:cubicBezTo>
                <a:cubicBezTo>
                  <a:pt x="5954" y="6359"/>
                  <a:pt x="5847" y="6049"/>
                  <a:pt x="5656" y="5811"/>
                </a:cubicBezTo>
                <a:lnTo>
                  <a:pt x="6168" y="5287"/>
                </a:lnTo>
                <a:cubicBezTo>
                  <a:pt x="6501" y="5668"/>
                  <a:pt x="6680" y="6168"/>
                  <a:pt x="6680" y="6668"/>
                </a:cubicBezTo>
                <a:cubicBezTo>
                  <a:pt x="6680" y="7847"/>
                  <a:pt x="5727" y="8799"/>
                  <a:pt x="4549" y="8799"/>
                </a:cubicBezTo>
                <a:cubicBezTo>
                  <a:pt x="3370" y="8799"/>
                  <a:pt x="2418" y="7847"/>
                  <a:pt x="2418" y="6668"/>
                </a:cubicBezTo>
                <a:cubicBezTo>
                  <a:pt x="2418" y="5490"/>
                  <a:pt x="3370" y="4537"/>
                  <a:pt x="4549" y="4537"/>
                </a:cubicBezTo>
                <a:cubicBezTo>
                  <a:pt x="4906" y="4537"/>
                  <a:pt x="5251" y="4632"/>
                  <a:pt x="5561" y="4799"/>
                </a:cubicBezTo>
                <a:cubicBezTo>
                  <a:pt x="5583" y="4810"/>
                  <a:pt x="5608" y="4815"/>
                  <a:pt x="5635" y="4815"/>
                </a:cubicBezTo>
                <a:cubicBezTo>
                  <a:pt x="5693" y="4815"/>
                  <a:pt x="5754" y="4789"/>
                  <a:pt x="5787" y="4739"/>
                </a:cubicBezTo>
                <a:cubicBezTo>
                  <a:pt x="5835" y="4656"/>
                  <a:pt x="5799" y="4561"/>
                  <a:pt x="5727" y="4513"/>
                </a:cubicBezTo>
                <a:cubicBezTo>
                  <a:pt x="5370" y="4323"/>
                  <a:pt x="4965" y="4216"/>
                  <a:pt x="4561" y="4216"/>
                </a:cubicBezTo>
                <a:cubicBezTo>
                  <a:pt x="3215" y="4216"/>
                  <a:pt x="2108" y="5311"/>
                  <a:pt x="2108" y="6668"/>
                </a:cubicBezTo>
                <a:cubicBezTo>
                  <a:pt x="2108" y="8026"/>
                  <a:pt x="3215" y="9121"/>
                  <a:pt x="4561" y="9121"/>
                </a:cubicBezTo>
                <a:cubicBezTo>
                  <a:pt x="5918" y="9121"/>
                  <a:pt x="7025" y="8026"/>
                  <a:pt x="7025" y="6668"/>
                </a:cubicBezTo>
                <a:cubicBezTo>
                  <a:pt x="7025" y="6073"/>
                  <a:pt x="6811" y="5490"/>
                  <a:pt x="6406" y="5049"/>
                </a:cubicBezTo>
                <a:lnTo>
                  <a:pt x="6930" y="4525"/>
                </a:lnTo>
                <a:cubicBezTo>
                  <a:pt x="7466" y="5109"/>
                  <a:pt x="7752" y="5871"/>
                  <a:pt x="7752" y="6656"/>
                </a:cubicBezTo>
                <a:cubicBezTo>
                  <a:pt x="7752" y="8407"/>
                  <a:pt x="6323" y="9835"/>
                  <a:pt x="4561" y="9835"/>
                </a:cubicBezTo>
                <a:cubicBezTo>
                  <a:pt x="2810" y="9835"/>
                  <a:pt x="1382" y="8407"/>
                  <a:pt x="1382" y="6656"/>
                </a:cubicBezTo>
                <a:cubicBezTo>
                  <a:pt x="1382" y="4894"/>
                  <a:pt x="2810" y="3465"/>
                  <a:pt x="4561" y="3465"/>
                </a:cubicBezTo>
                <a:cubicBezTo>
                  <a:pt x="5180" y="3465"/>
                  <a:pt x="5775" y="3644"/>
                  <a:pt x="6275" y="3977"/>
                </a:cubicBezTo>
                <a:cubicBezTo>
                  <a:pt x="6300" y="3994"/>
                  <a:pt x="6330" y="4002"/>
                  <a:pt x="6360" y="4002"/>
                </a:cubicBezTo>
                <a:cubicBezTo>
                  <a:pt x="6415" y="4002"/>
                  <a:pt x="6471" y="3976"/>
                  <a:pt x="6501" y="3930"/>
                </a:cubicBezTo>
                <a:cubicBezTo>
                  <a:pt x="6549" y="3858"/>
                  <a:pt x="6525" y="3751"/>
                  <a:pt x="6454" y="3704"/>
                </a:cubicBezTo>
                <a:cubicBezTo>
                  <a:pt x="5894" y="3346"/>
                  <a:pt x="5239" y="3156"/>
                  <a:pt x="4561" y="3156"/>
                </a:cubicBezTo>
                <a:cubicBezTo>
                  <a:pt x="2632" y="3156"/>
                  <a:pt x="1048" y="4739"/>
                  <a:pt x="1048" y="6668"/>
                </a:cubicBezTo>
                <a:cubicBezTo>
                  <a:pt x="1048" y="8609"/>
                  <a:pt x="2632" y="10181"/>
                  <a:pt x="4561" y="10181"/>
                </a:cubicBezTo>
                <a:cubicBezTo>
                  <a:pt x="6501" y="10181"/>
                  <a:pt x="8073" y="8609"/>
                  <a:pt x="8073" y="6668"/>
                </a:cubicBezTo>
                <a:cubicBezTo>
                  <a:pt x="8073" y="5787"/>
                  <a:pt x="7752" y="4954"/>
                  <a:pt x="7156" y="4299"/>
                </a:cubicBezTo>
                <a:lnTo>
                  <a:pt x="7680" y="3787"/>
                </a:lnTo>
                <a:cubicBezTo>
                  <a:pt x="8383" y="4561"/>
                  <a:pt x="8799" y="5573"/>
                  <a:pt x="8799" y="6680"/>
                </a:cubicBezTo>
                <a:cubicBezTo>
                  <a:pt x="8799" y="9026"/>
                  <a:pt x="6894" y="10931"/>
                  <a:pt x="4549" y="10931"/>
                </a:cubicBezTo>
                <a:cubicBezTo>
                  <a:pt x="2215" y="10931"/>
                  <a:pt x="310" y="9026"/>
                  <a:pt x="310" y="6680"/>
                </a:cubicBezTo>
                <a:cubicBezTo>
                  <a:pt x="310" y="4347"/>
                  <a:pt x="2215" y="2442"/>
                  <a:pt x="4549" y="2442"/>
                </a:cubicBezTo>
                <a:close/>
                <a:moveTo>
                  <a:pt x="10023" y="1"/>
                </a:moveTo>
                <a:cubicBezTo>
                  <a:pt x="9981" y="1"/>
                  <a:pt x="9938" y="17"/>
                  <a:pt x="9907" y="48"/>
                </a:cubicBezTo>
                <a:lnTo>
                  <a:pt x="8156" y="1799"/>
                </a:lnTo>
                <a:cubicBezTo>
                  <a:pt x="8121" y="1834"/>
                  <a:pt x="8109" y="1882"/>
                  <a:pt x="8109" y="1918"/>
                </a:cubicBezTo>
                <a:lnTo>
                  <a:pt x="8109" y="2906"/>
                </a:lnTo>
                <a:lnTo>
                  <a:pt x="7680" y="3334"/>
                </a:lnTo>
                <a:cubicBezTo>
                  <a:pt x="6859" y="2572"/>
                  <a:pt x="5775" y="2120"/>
                  <a:pt x="4573" y="2120"/>
                </a:cubicBezTo>
                <a:cubicBezTo>
                  <a:pt x="2048" y="2120"/>
                  <a:pt x="1" y="4168"/>
                  <a:pt x="1" y="6680"/>
                </a:cubicBezTo>
                <a:cubicBezTo>
                  <a:pt x="1" y="9204"/>
                  <a:pt x="2048" y="11252"/>
                  <a:pt x="4573" y="11252"/>
                </a:cubicBezTo>
                <a:cubicBezTo>
                  <a:pt x="7085" y="11252"/>
                  <a:pt x="9133" y="9204"/>
                  <a:pt x="9133" y="6680"/>
                </a:cubicBezTo>
                <a:cubicBezTo>
                  <a:pt x="9133" y="5478"/>
                  <a:pt x="8680" y="4394"/>
                  <a:pt x="7918" y="3573"/>
                </a:cubicBezTo>
                <a:lnTo>
                  <a:pt x="8347" y="3144"/>
                </a:lnTo>
                <a:lnTo>
                  <a:pt x="9335" y="3144"/>
                </a:lnTo>
                <a:cubicBezTo>
                  <a:pt x="9371" y="3144"/>
                  <a:pt x="9418" y="3132"/>
                  <a:pt x="9454" y="3096"/>
                </a:cubicBezTo>
                <a:lnTo>
                  <a:pt x="11204" y="1346"/>
                </a:lnTo>
                <a:cubicBezTo>
                  <a:pt x="11252" y="1287"/>
                  <a:pt x="11264" y="1227"/>
                  <a:pt x="11240" y="1168"/>
                </a:cubicBezTo>
                <a:cubicBezTo>
                  <a:pt x="11204" y="1108"/>
                  <a:pt x="11145" y="1060"/>
                  <a:pt x="11085" y="1060"/>
                </a:cubicBezTo>
                <a:lnTo>
                  <a:pt x="10192" y="1060"/>
                </a:lnTo>
                <a:lnTo>
                  <a:pt x="10192" y="167"/>
                </a:lnTo>
                <a:cubicBezTo>
                  <a:pt x="10192" y="108"/>
                  <a:pt x="10145" y="36"/>
                  <a:pt x="10085" y="13"/>
                </a:cubicBezTo>
                <a:cubicBezTo>
                  <a:pt x="10065" y="5"/>
                  <a:pt x="10044" y="1"/>
                  <a:pt x="1002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9"/>
          <p:cNvSpPr/>
          <p:nvPr/>
        </p:nvSpPr>
        <p:spPr>
          <a:xfrm>
            <a:off x="1121032" y="2322540"/>
            <a:ext cx="475479" cy="398455"/>
          </a:xfrm>
          <a:custGeom>
            <a:avLst/>
            <a:gdLst/>
            <a:ahLst/>
            <a:cxnLst/>
            <a:rect l="l" t="t" r="r" b="b"/>
            <a:pathLst>
              <a:path w="19791" h="16585" extrusionOk="0">
                <a:moveTo>
                  <a:pt x="4600" y="780"/>
                </a:moveTo>
                <a:cubicBezTo>
                  <a:pt x="4656" y="780"/>
                  <a:pt x="4697" y="822"/>
                  <a:pt x="4697" y="878"/>
                </a:cubicBezTo>
                <a:lnTo>
                  <a:pt x="4697" y="1728"/>
                </a:lnTo>
                <a:lnTo>
                  <a:pt x="2900" y="1728"/>
                </a:lnTo>
                <a:lnTo>
                  <a:pt x="2900" y="878"/>
                </a:lnTo>
                <a:cubicBezTo>
                  <a:pt x="2900" y="822"/>
                  <a:pt x="2941" y="780"/>
                  <a:pt x="2997" y="780"/>
                </a:cubicBezTo>
                <a:close/>
                <a:moveTo>
                  <a:pt x="12167" y="585"/>
                </a:moveTo>
                <a:cubicBezTo>
                  <a:pt x="12223" y="585"/>
                  <a:pt x="12265" y="627"/>
                  <a:pt x="12265" y="683"/>
                </a:cubicBezTo>
                <a:lnTo>
                  <a:pt x="12251" y="1728"/>
                </a:lnTo>
                <a:lnTo>
                  <a:pt x="7540" y="1728"/>
                </a:lnTo>
                <a:lnTo>
                  <a:pt x="7540" y="683"/>
                </a:lnTo>
                <a:cubicBezTo>
                  <a:pt x="7540" y="627"/>
                  <a:pt x="7582" y="585"/>
                  <a:pt x="7638" y="585"/>
                </a:cubicBezTo>
                <a:close/>
                <a:moveTo>
                  <a:pt x="16794" y="780"/>
                </a:moveTo>
                <a:cubicBezTo>
                  <a:pt x="16850" y="780"/>
                  <a:pt x="16892" y="822"/>
                  <a:pt x="16892" y="878"/>
                </a:cubicBezTo>
                <a:lnTo>
                  <a:pt x="16892" y="1728"/>
                </a:lnTo>
                <a:lnTo>
                  <a:pt x="15094" y="1728"/>
                </a:lnTo>
                <a:lnTo>
                  <a:pt x="15094" y="878"/>
                </a:lnTo>
                <a:cubicBezTo>
                  <a:pt x="15094" y="822"/>
                  <a:pt x="15136" y="780"/>
                  <a:pt x="15192" y="780"/>
                </a:cubicBezTo>
                <a:close/>
                <a:moveTo>
                  <a:pt x="15292" y="5684"/>
                </a:moveTo>
                <a:cubicBezTo>
                  <a:pt x="14922" y="5684"/>
                  <a:pt x="14926" y="6258"/>
                  <a:pt x="15305" y="6258"/>
                </a:cubicBezTo>
                <a:cubicBezTo>
                  <a:pt x="15313" y="6258"/>
                  <a:pt x="15322" y="6258"/>
                  <a:pt x="15331" y="6257"/>
                </a:cubicBezTo>
                <a:lnTo>
                  <a:pt x="17184" y="6257"/>
                </a:lnTo>
                <a:cubicBezTo>
                  <a:pt x="17547" y="6230"/>
                  <a:pt x="17547" y="5700"/>
                  <a:pt x="17184" y="5686"/>
                </a:cubicBezTo>
                <a:lnTo>
                  <a:pt x="15331" y="5686"/>
                </a:lnTo>
                <a:cubicBezTo>
                  <a:pt x="15318" y="5685"/>
                  <a:pt x="15305" y="5684"/>
                  <a:pt x="15292" y="5684"/>
                </a:cubicBezTo>
                <a:close/>
                <a:moveTo>
                  <a:pt x="3541" y="4752"/>
                </a:moveTo>
                <a:cubicBezTo>
                  <a:pt x="3374" y="4752"/>
                  <a:pt x="3248" y="4878"/>
                  <a:pt x="3248" y="5045"/>
                </a:cubicBezTo>
                <a:lnTo>
                  <a:pt x="3248" y="5686"/>
                </a:lnTo>
                <a:lnTo>
                  <a:pt x="2607" y="5686"/>
                </a:lnTo>
                <a:cubicBezTo>
                  <a:pt x="2594" y="5685"/>
                  <a:pt x="2581" y="5684"/>
                  <a:pt x="2569" y="5684"/>
                </a:cubicBezTo>
                <a:cubicBezTo>
                  <a:pt x="2198" y="5684"/>
                  <a:pt x="2202" y="6258"/>
                  <a:pt x="2581" y="6258"/>
                </a:cubicBezTo>
                <a:cubicBezTo>
                  <a:pt x="2589" y="6258"/>
                  <a:pt x="2598" y="6258"/>
                  <a:pt x="2607" y="6257"/>
                </a:cubicBezTo>
                <a:lnTo>
                  <a:pt x="3248" y="6257"/>
                </a:lnTo>
                <a:lnTo>
                  <a:pt x="3248" y="6898"/>
                </a:lnTo>
                <a:cubicBezTo>
                  <a:pt x="3234" y="7108"/>
                  <a:pt x="3387" y="7212"/>
                  <a:pt x="3541" y="7212"/>
                </a:cubicBezTo>
                <a:cubicBezTo>
                  <a:pt x="3694" y="7212"/>
                  <a:pt x="3847" y="7108"/>
                  <a:pt x="3833" y="6898"/>
                </a:cubicBezTo>
                <a:lnTo>
                  <a:pt x="3833" y="6257"/>
                </a:lnTo>
                <a:lnTo>
                  <a:pt x="4461" y="6257"/>
                </a:lnTo>
                <a:cubicBezTo>
                  <a:pt x="4823" y="6230"/>
                  <a:pt x="4823" y="5700"/>
                  <a:pt x="4461" y="5686"/>
                </a:cubicBezTo>
                <a:lnTo>
                  <a:pt x="3833" y="5686"/>
                </a:lnTo>
                <a:lnTo>
                  <a:pt x="3833" y="5045"/>
                </a:lnTo>
                <a:cubicBezTo>
                  <a:pt x="3833" y="4878"/>
                  <a:pt x="3694" y="4752"/>
                  <a:pt x="3541" y="4752"/>
                </a:cubicBezTo>
                <a:close/>
                <a:moveTo>
                  <a:pt x="11054" y="5306"/>
                </a:moveTo>
                <a:cubicBezTo>
                  <a:pt x="11103" y="5306"/>
                  <a:pt x="11157" y="5333"/>
                  <a:pt x="11192" y="5379"/>
                </a:cubicBezTo>
                <a:cubicBezTo>
                  <a:pt x="11220" y="5421"/>
                  <a:pt x="11220" y="5477"/>
                  <a:pt x="11206" y="5519"/>
                </a:cubicBezTo>
                <a:cubicBezTo>
                  <a:pt x="10899" y="6299"/>
                  <a:pt x="10551" y="7094"/>
                  <a:pt x="10230" y="7860"/>
                </a:cubicBezTo>
                <a:cubicBezTo>
                  <a:pt x="10147" y="8027"/>
                  <a:pt x="10216" y="8236"/>
                  <a:pt x="10383" y="8320"/>
                </a:cubicBezTo>
                <a:lnTo>
                  <a:pt x="12237" y="9393"/>
                </a:lnTo>
                <a:cubicBezTo>
                  <a:pt x="12390" y="9435"/>
                  <a:pt x="12418" y="9630"/>
                  <a:pt x="12293" y="9700"/>
                </a:cubicBezTo>
                <a:cubicBezTo>
                  <a:pt x="11178" y="10745"/>
                  <a:pt x="10021" y="11846"/>
                  <a:pt x="8920" y="12891"/>
                </a:cubicBezTo>
                <a:cubicBezTo>
                  <a:pt x="8850" y="12956"/>
                  <a:pt x="8778" y="12983"/>
                  <a:pt x="8718" y="12983"/>
                </a:cubicBezTo>
                <a:cubicBezTo>
                  <a:pt x="8611" y="12983"/>
                  <a:pt x="8541" y="12896"/>
                  <a:pt x="8586" y="12780"/>
                </a:cubicBezTo>
                <a:cubicBezTo>
                  <a:pt x="8892" y="11971"/>
                  <a:pt x="9213" y="11247"/>
                  <a:pt x="9561" y="10424"/>
                </a:cubicBezTo>
                <a:cubicBezTo>
                  <a:pt x="9645" y="10257"/>
                  <a:pt x="9575" y="10062"/>
                  <a:pt x="9408" y="9978"/>
                </a:cubicBezTo>
                <a:cubicBezTo>
                  <a:pt x="8781" y="9616"/>
                  <a:pt x="8154" y="9268"/>
                  <a:pt x="7527" y="8891"/>
                </a:cubicBezTo>
                <a:cubicBezTo>
                  <a:pt x="7401" y="8836"/>
                  <a:pt x="7387" y="8668"/>
                  <a:pt x="7513" y="8585"/>
                </a:cubicBezTo>
                <a:cubicBezTo>
                  <a:pt x="8628" y="7526"/>
                  <a:pt x="9742" y="6466"/>
                  <a:pt x="10885" y="5393"/>
                </a:cubicBezTo>
                <a:cubicBezTo>
                  <a:pt x="10969" y="5310"/>
                  <a:pt x="11011" y="5310"/>
                  <a:pt x="11025" y="5310"/>
                </a:cubicBezTo>
                <a:cubicBezTo>
                  <a:pt x="11034" y="5307"/>
                  <a:pt x="11044" y="5306"/>
                  <a:pt x="11054" y="5306"/>
                </a:cubicBezTo>
                <a:close/>
                <a:moveTo>
                  <a:pt x="11011" y="4724"/>
                </a:moveTo>
                <a:cubicBezTo>
                  <a:pt x="10802" y="4738"/>
                  <a:pt x="10620" y="4836"/>
                  <a:pt x="10481" y="4975"/>
                </a:cubicBezTo>
                <a:cubicBezTo>
                  <a:pt x="9784" y="5644"/>
                  <a:pt x="9060" y="6327"/>
                  <a:pt x="8363" y="6982"/>
                </a:cubicBezTo>
                <a:lnTo>
                  <a:pt x="7108" y="8167"/>
                </a:lnTo>
                <a:cubicBezTo>
                  <a:pt x="6732" y="8515"/>
                  <a:pt x="6788" y="9128"/>
                  <a:pt x="7234" y="9393"/>
                </a:cubicBezTo>
                <a:cubicBezTo>
                  <a:pt x="7805" y="9741"/>
                  <a:pt x="8391" y="10048"/>
                  <a:pt x="8962" y="10383"/>
                </a:cubicBezTo>
                <a:cubicBezTo>
                  <a:pt x="8641" y="11149"/>
                  <a:pt x="8349" y="11818"/>
                  <a:pt x="8056" y="12557"/>
                </a:cubicBezTo>
                <a:cubicBezTo>
                  <a:pt x="7917" y="12919"/>
                  <a:pt x="8070" y="13323"/>
                  <a:pt x="8418" y="13490"/>
                </a:cubicBezTo>
                <a:cubicBezTo>
                  <a:pt x="8521" y="13532"/>
                  <a:pt x="8629" y="13552"/>
                  <a:pt x="8737" y="13552"/>
                </a:cubicBezTo>
                <a:cubicBezTo>
                  <a:pt x="8953" y="13552"/>
                  <a:pt x="9166" y="13472"/>
                  <a:pt x="9324" y="13323"/>
                </a:cubicBezTo>
                <a:cubicBezTo>
                  <a:pt x="10411" y="12292"/>
                  <a:pt x="11596" y="11163"/>
                  <a:pt x="12697" y="10132"/>
                </a:cubicBezTo>
                <a:cubicBezTo>
                  <a:pt x="12878" y="9964"/>
                  <a:pt x="12962" y="9714"/>
                  <a:pt x="12934" y="9477"/>
                </a:cubicBezTo>
                <a:cubicBezTo>
                  <a:pt x="12906" y="9226"/>
                  <a:pt x="12753" y="9003"/>
                  <a:pt x="12530" y="8891"/>
                </a:cubicBezTo>
                <a:lnTo>
                  <a:pt x="11443" y="8264"/>
                </a:lnTo>
                <a:lnTo>
                  <a:pt x="10843" y="7916"/>
                </a:lnTo>
                <a:lnTo>
                  <a:pt x="10955" y="7651"/>
                </a:lnTo>
                <a:cubicBezTo>
                  <a:pt x="11220" y="7024"/>
                  <a:pt x="11498" y="6369"/>
                  <a:pt x="11749" y="5728"/>
                </a:cubicBezTo>
                <a:cubicBezTo>
                  <a:pt x="11833" y="5505"/>
                  <a:pt x="11805" y="5254"/>
                  <a:pt x="11666" y="5059"/>
                </a:cubicBezTo>
                <a:cubicBezTo>
                  <a:pt x="11512" y="4850"/>
                  <a:pt x="11275" y="4724"/>
                  <a:pt x="11025" y="4724"/>
                </a:cubicBezTo>
                <a:close/>
                <a:moveTo>
                  <a:pt x="18948" y="14716"/>
                </a:moveTo>
                <a:cubicBezTo>
                  <a:pt x="19091" y="14716"/>
                  <a:pt x="19205" y="14849"/>
                  <a:pt x="19205" y="14995"/>
                </a:cubicBezTo>
                <a:lnTo>
                  <a:pt x="19205" y="15692"/>
                </a:lnTo>
                <a:cubicBezTo>
                  <a:pt x="19205" y="15859"/>
                  <a:pt x="19080" y="15985"/>
                  <a:pt x="18926" y="15985"/>
                </a:cubicBezTo>
                <a:lnTo>
                  <a:pt x="865" y="15985"/>
                </a:lnTo>
                <a:cubicBezTo>
                  <a:pt x="712" y="15985"/>
                  <a:pt x="586" y="15859"/>
                  <a:pt x="586" y="15692"/>
                </a:cubicBezTo>
                <a:lnTo>
                  <a:pt x="586" y="14995"/>
                </a:lnTo>
                <a:cubicBezTo>
                  <a:pt x="586" y="14849"/>
                  <a:pt x="700" y="14716"/>
                  <a:pt x="844" y="14716"/>
                </a:cubicBezTo>
                <a:cubicBezTo>
                  <a:pt x="851" y="14716"/>
                  <a:pt x="858" y="14716"/>
                  <a:pt x="865" y="14717"/>
                </a:cubicBezTo>
                <a:lnTo>
                  <a:pt x="18926" y="14717"/>
                </a:lnTo>
                <a:cubicBezTo>
                  <a:pt x="18934" y="14716"/>
                  <a:pt x="18941" y="14716"/>
                  <a:pt x="18948" y="14716"/>
                </a:cubicBezTo>
                <a:close/>
                <a:moveTo>
                  <a:pt x="7638" y="0"/>
                </a:moveTo>
                <a:cubicBezTo>
                  <a:pt x="7262" y="0"/>
                  <a:pt x="6955" y="307"/>
                  <a:pt x="6955" y="683"/>
                </a:cubicBezTo>
                <a:lnTo>
                  <a:pt x="6955" y="1728"/>
                </a:lnTo>
                <a:lnTo>
                  <a:pt x="5269" y="1728"/>
                </a:lnTo>
                <a:lnTo>
                  <a:pt x="5269" y="878"/>
                </a:lnTo>
                <a:cubicBezTo>
                  <a:pt x="5269" y="510"/>
                  <a:pt x="4976" y="209"/>
                  <a:pt x="4624" y="209"/>
                </a:cubicBezTo>
                <a:cubicBezTo>
                  <a:pt x="4616" y="209"/>
                  <a:pt x="4608" y="209"/>
                  <a:pt x="4600" y="209"/>
                </a:cubicBezTo>
                <a:lnTo>
                  <a:pt x="2997" y="209"/>
                </a:lnTo>
                <a:cubicBezTo>
                  <a:pt x="2621" y="209"/>
                  <a:pt x="2314" y="502"/>
                  <a:pt x="2314" y="878"/>
                </a:cubicBezTo>
                <a:lnTo>
                  <a:pt x="2314" y="1728"/>
                </a:lnTo>
                <a:lnTo>
                  <a:pt x="865" y="1728"/>
                </a:lnTo>
                <a:cubicBezTo>
                  <a:pt x="391" y="1728"/>
                  <a:pt x="1" y="2118"/>
                  <a:pt x="1" y="2606"/>
                </a:cubicBezTo>
                <a:lnTo>
                  <a:pt x="1" y="3303"/>
                </a:lnTo>
                <a:cubicBezTo>
                  <a:pt x="1" y="3777"/>
                  <a:pt x="391" y="4167"/>
                  <a:pt x="865" y="4167"/>
                </a:cubicBezTo>
                <a:lnTo>
                  <a:pt x="1158" y="4167"/>
                </a:lnTo>
                <a:lnTo>
                  <a:pt x="1158" y="11720"/>
                </a:lnTo>
                <a:cubicBezTo>
                  <a:pt x="1172" y="11902"/>
                  <a:pt x="1311" y="11992"/>
                  <a:pt x="1450" y="11992"/>
                </a:cubicBezTo>
                <a:cubicBezTo>
                  <a:pt x="1590" y="11992"/>
                  <a:pt x="1729" y="11902"/>
                  <a:pt x="1743" y="11720"/>
                </a:cubicBezTo>
                <a:lnTo>
                  <a:pt x="1743" y="4167"/>
                </a:lnTo>
                <a:lnTo>
                  <a:pt x="10899" y="4167"/>
                </a:lnTo>
                <a:cubicBezTo>
                  <a:pt x="10912" y="4168"/>
                  <a:pt x="10925" y="4169"/>
                  <a:pt x="10937" y="4169"/>
                </a:cubicBezTo>
                <a:cubicBezTo>
                  <a:pt x="11305" y="4169"/>
                  <a:pt x="11305" y="3594"/>
                  <a:pt x="10937" y="3594"/>
                </a:cubicBezTo>
                <a:cubicBezTo>
                  <a:pt x="10925" y="3594"/>
                  <a:pt x="10912" y="3594"/>
                  <a:pt x="10899" y="3596"/>
                </a:cubicBezTo>
                <a:lnTo>
                  <a:pt x="865" y="3596"/>
                </a:lnTo>
                <a:cubicBezTo>
                  <a:pt x="712" y="3596"/>
                  <a:pt x="586" y="3456"/>
                  <a:pt x="586" y="3303"/>
                </a:cubicBezTo>
                <a:lnTo>
                  <a:pt x="586" y="2606"/>
                </a:lnTo>
                <a:cubicBezTo>
                  <a:pt x="586" y="2439"/>
                  <a:pt x="712" y="2313"/>
                  <a:pt x="865" y="2313"/>
                </a:cubicBezTo>
                <a:lnTo>
                  <a:pt x="18926" y="2313"/>
                </a:lnTo>
                <a:cubicBezTo>
                  <a:pt x="19080" y="2313"/>
                  <a:pt x="19205" y="2439"/>
                  <a:pt x="19205" y="2606"/>
                </a:cubicBezTo>
                <a:lnTo>
                  <a:pt x="19205" y="3303"/>
                </a:lnTo>
                <a:cubicBezTo>
                  <a:pt x="19205" y="3456"/>
                  <a:pt x="19080" y="3596"/>
                  <a:pt x="18926" y="3596"/>
                </a:cubicBezTo>
                <a:lnTo>
                  <a:pt x="12251" y="3596"/>
                </a:lnTo>
                <a:cubicBezTo>
                  <a:pt x="11903" y="3623"/>
                  <a:pt x="11903" y="4139"/>
                  <a:pt x="12251" y="4167"/>
                </a:cubicBezTo>
                <a:lnTo>
                  <a:pt x="18048" y="4167"/>
                </a:lnTo>
                <a:lnTo>
                  <a:pt x="18048" y="14145"/>
                </a:lnTo>
                <a:lnTo>
                  <a:pt x="1743" y="14145"/>
                </a:lnTo>
                <a:lnTo>
                  <a:pt x="1743" y="13072"/>
                </a:lnTo>
                <a:cubicBezTo>
                  <a:pt x="1757" y="12863"/>
                  <a:pt x="1604" y="12759"/>
                  <a:pt x="1450" y="12759"/>
                </a:cubicBezTo>
                <a:cubicBezTo>
                  <a:pt x="1297" y="12759"/>
                  <a:pt x="1144" y="12863"/>
                  <a:pt x="1158" y="13072"/>
                </a:cubicBezTo>
                <a:lnTo>
                  <a:pt x="1158" y="14145"/>
                </a:lnTo>
                <a:lnTo>
                  <a:pt x="865" y="14145"/>
                </a:lnTo>
                <a:cubicBezTo>
                  <a:pt x="391" y="14145"/>
                  <a:pt x="1" y="14522"/>
                  <a:pt x="1" y="15009"/>
                </a:cubicBezTo>
                <a:lnTo>
                  <a:pt x="1" y="15706"/>
                </a:lnTo>
                <a:cubicBezTo>
                  <a:pt x="1" y="16194"/>
                  <a:pt x="391" y="16584"/>
                  <a:pt x="865" y="16584"/>
                </a:cubicBezTo>
                <a:lnTo>
                  <a:pt x="18926" y="16584"/>
                </a:lnTo>
                <a:cubicBezTo>
                  <a:pt x="19400" y="16584"/>
                  <a:pt x="19790" y="16194"/>
                  <a:pt x="19790" y="15706"/>
                </a:cubicBezTo>
                <a:lnTo>
                  <a:pt x="19790" y="15009"/>
                </a:lnTo>
                <a:cubicBezTo>
                  <a:pt x="19790" y="14522"/>
                  <a:pt x="19400" y="14145"/>
                  <a:pt x="18926" y="14145"/>
                </a:cubicBezTo>
                <a:lnTo>
                  <a:pt x="18634" y="14145"/>
                </a:lnTo>
                <a:lnTo>
                  <a:pt x="18634" y="4167"/>
                </a:lnTo>
                <a:lnTo>
                  <a:pt x="18926" y="4167"/>
                </a:lnTo>
                <a:cubicBezTo>
                  <a:pt x="19400" y="4167"/>
                  <a:pt x="19790" y="3777"/>
                  <a:pt x="19790" y="3303"/>
                </a:cubicBezTo>
                <a:lnTo>
                  <a:pt x="19790" y="2606"/>
                </a:lnTo>
                <a:cubicBezTo>
                  <a:pt x="19790" y="2118"/>
                  <a:pt x="19400" y="1728"/>
                  <a:pt x="18926" y="1728"/>
                </a:cubicBezTo>
                <a:lnTo>
                  <a:pt x="17477" y="1728"/>
                </a:lnTo>
                <a:lnTo>
                  <a:pt x="17477" y="878"/>
                </a:lnTo>
                <a:cubicBezTo>
                  <a:pt x="17477" y="502"/>
                  <a:pt x="17170" y="209"/>
                  <a:pt x="16794" y="209"/>
                </a:cubicBezTo>
                <a:lnTo>
                  <a:pt x="15192" y="209"/>
                </a:lnTo>
                <a:cubicBezTo>
                  <a:pt x="15183" y="209"/>
                  <a:pt x="15175" y="209"/>
                  <a:pt x="15167" y="209"/>
                </a:cubicBezTo>
                <a:cubicBezTo>
                  <a:pt x="14803" y="209"/>
                  <a:pt x="14523" y="510"/>
                  <a:pt x="14523" y="878"/>
                </a:cubicBezTo>
                <a:lnTo>
                  <a:pt x="14523" y="1728"/>
                </a:lnTo>
                <a:lnTo>
                  <a:pt x="12836" y="1728"/>
                </a:lnTo>
                <a:lnTo>
                  <a:pt x="12836" y="683"/>
                </a:lnTo>
                <a:cubicBezTo>
                  <a:pt x="12836" y="307"/>
                  <a:pt x="12530" y="0"/>
                  <a:pt x="1215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LHA Concerns</a:t>
            </a:r>
            <a:endParaRPr sz="3700"/>
          </a:p>
        </p:txBody>
      </p:sp>
      <p:sp>
        <p:nvSpPr>
          <p:cNvPr id="231" name="Google Shape;231;p30"/>
          <p:cNvSpPr txBox="1"/>
          <p:nvPr/>
        </p:nvSpPr>
        <p:spPr>
          <a:xfrm>
            <a:off x="720450" y="1168000"/>
            <a:ext cx="49461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DHCD does not understand full cost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2" name="Google Shape;232;p30"/>
          <p:cNvSpPr txBox="1"/>
          <p:nvPr/>
        </p:nvSpPr>
        <p:spPr>
          <a:xfrm>
            <a:off x="720450" y="1570400"/>
            <a:ext cx="50616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If they should incur maintenance cost, they need more training, staff and budget expansion which is not provided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33" name="Google Shape;233;p30"/>
          <p:cNvSpPr txBox="1"/>
          <p:nvPr/>
        </p:nvSpPr>
        <p:spPr>
          <a:xfrm>
            <a:off x="719998" y="2200135"/>
            <a:ext cx="45006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LHAs do care about sustainability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4" name="Google Shape;234;p30"/>
          <p:cNvSpPr txBox="1"/>
          <p:nvPr/>
        </p:nvSpPr>
        <p:spPr>
          <a:xfrm>
            <a:off x="719998" y="2571750"/>
            <a:ext cx="50616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Climate resilience and energy efficiency is a new standard for LHAs, but the current heat pumps and tech are not fitting needs 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720010" y="3179583"/>
            <a:ext cx="45006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should be improved</a:t>
            </a:r>
            <a:endParaRPr sz="20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6" name="Google Shape;236;p30"/>
          <p:cNvSpPr txBox="1"/>
          <p:nvPr/>
        </p:nvSpPr>
        <p:spPr>
          <a:xfrm>
            <a:off x="720000" y="3533775"/>
            <a:ext cx="49461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Need more training and staff expansion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Transparency about life cycle cost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Need heat pumps that can actually weather the cold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General tech and efficiency of heat pump units to avoid so much breakdown and repair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37" name="Google Shape;237;p30"/>
          <p:cNvSpPr/>
          <p:nvPr/>
        </p:nvSpPr>
        <p:spPr>
          <a:xfrm flipH="1">
            <a:off x="6025825" y="629991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8" name="Google Shape;238;p30"/>
          <p:cNvPicPr preferRelativeResize="0"/>
          <p:nvPr/>
        </p:nvPicPr>
        <p:blipFill rotWithShape="1">
          <a:blip r:embed="rId3">
            <a:alphaModFix/>
          </a:blip>
          <a:srcRect l="38658" r="3015"/>
          <a:stretch/>
        </p:blipFill>
        <p:spPr>
          <a:xfrm>
            <a:off x="5978200" y="1168000"/>
            <a:ext cx="2762250" cy="3551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 txBox="1">
            <a:spLocks noGrp="1"/>
          </p:cNvSpPr>
          <p:nvPr>
            <p:ph type="title"/>
          </p:nvPr>
        </p:nvSpPr>
        <p:spPr>
          <a:xfrm>
            <a:off x="558075" y="4675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Takeaways:</a:t>
            </a:r>
            <a:endParaRPr sz="4000"/>
          </a:p>
        </p:txBody>
      </p:sp>
      <p:sp>
        <p:nvSpPr>
          <p:cNvPr id="244" name="Google Shape;244;p31"/>
          <p:cNvSpPr txBox="1">
            <a:spLocks noGrp="1"/>
          </p:cNvSpPr>
          <p:nvPr>
            <p:ph type="subTitle" idx="1"/>
          </p:nvPr>
        </p:nvSpPr>
        <p:spPr>
          <a:xfrm>
            <a:off x="1203200" y="2295403"/>
            <a:ext cx="2786700" cy="40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DHCD Goals:</a:t>
            </a:r>
            <a:endParaRPr/>
          </a:p>
        </p:txBody>
      </p:sp>
      <p:sp>
        <p:nvSpPr>
          <p:cNvPr id="245" name="Google Shape;245;p31"/>
          <p:cNvSpPr txBox="1">
            <a:spLocks noGrp="1"/>
          </p:cNvSpPr>
          <p:nvPr>
            <p:ph type="subTitle" idx="2"/>
          </p:nvPr>
        </p:nvSpPr>
        <p:spPr>
          <a:xfrm>
            <a:off x="4918350" y="2295403"/>
            <a:ext cx="2786700" cy="40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Heat Pump Goals:</a:t>
            </a:r>
            <a:endParaRPr/>
          </a:p>
        </p:txBody>
      </p:sp>
      <p:sp>
        <p:nvSpPr>
          <p:cNvPr id="246" name="Google Shape;246;p31"/>
          <p:cNvSpPr txBox="1">
            <a:spLocks noGrp="1"/>
          </p:cNvSpPr>
          <p:nvPr>
            <p:ph type="body" idx="3"/>
          </p:nvPr>
        </p:nvSpPr>
        <p:spPr>
          <a:xfrm>
            <a:off x="1104900" y="2647950"/>
            <a:ext cx="2884800" cy="17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Account for maintenance costs when targeting new subsidies instead of just installation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Expand training programs and accessibility for staff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Make subsidies for more resistant heat pump units </a:t>
            </a:r>
            <a:endParaRPr/>
          </a:p>
        </p:txBody>
      </p:sp>
      <p:sp>
        <p:nvSpPr>
          <p:cNvPr id="247" name="Google Shape;247;p31"/>
          <p:cNvSpPr txBox="1">
            <a:spLocks noGrp="1"/>
          </p:cNvSpPr>
          <p:nvPr>
            <p:ph type="body" idx="4"/>
          </p:nvPr>
        </p:nvSpPr>
        <p:spPr>
          <a:xfrm>
            <a:off x="4820275" y="2705200"/>
            <a:ext cx="2884800" cy="17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Need to be more innovative with technology to avoid the regular maintenance checks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LHAs are waiting for units that do not have such high life cycle costs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Avoiding condensation, replacement, and repair</a:t>
            </a:r>
            <a:endParaRPr/>
          </a:p>
        </p:txBody>
      </p:sp>
      <p:sp>
        <p:nvSpPr>
          <p:cNvPr id="248" name="Google Shape;248;p31"/>
          <p:cNvSpPr/>
          <p:nvPr/>
        </p:nvSpPr>
        <p:spPr>
          <a:xfrm>
            <a:off x="1316688" y="1385113"/>
            <a:ext cx="780900" cy="780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1"/>
          <p:cNvSpPr/>
          <p:nvPr/>
        </p:nvSpPr>
        <p:spPr>
          <a:xfrm>
            <a:off x="5031838" y="1385113"/>
            <a:ext cx="780900" cy="780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31"/>
          <p:cNvSpPr/>
          <p:nvPr/>
        </p:nvSpPr>
        <p:spPr>
          <a:xfrm rot="5400000" flipH="1">
            <a:off x="7186675" y="1542966"/>
            <a:ext cx="2398628" cy="247808"/>
          </a:xfrm>
          <a:custGeom>
            <a:avLst/>
            <a:gdLst/>
            <a:ahLst/>
            <a:cxnLst/>
            <a:rect l="l" t="t" r="r" b="b"/>
            <a:pathLst>
              <a:path w="285551" h="29501" fill="none" extrusionOk="0">
                <a:moveTo>
                  <a:pt x="285551" y="29501"/>
                </a:moveTo>
                <a:cubicBezTo>
                  <a:pt x="279068" y="29501"/>
                  <a:pt x="279068" y="0"/>
                  <a:pt x="272584" y="0"/>
                </a:cubicBezTo>
                <a:cubicBezTo>
                  <a:pt x="266101" y="0"/>
                  <a:pt x="266083" y="29501"/>
                  <a:pt x="259600" y="29501"/>
                </a:cubicBezTo>
                <a:cubicBezTo>
                  <a:pt x="253117" y="29501"/>
                  <a:pt x="253117" y="0"/>
                  <a:pt x="246633" y="0"/>
                </a:cubicBezTo>
                <a:cubicBezTo>
                  <a:pt x="240150" y="0"/>
                  <a:pt x="240132" y="29501"/>
                  <a:pt x="233649" y="29501"/>
                </a:cubicBezTo>
                <a:cubicBezTo>
                  <a:pt x="227166" y="29501"/>
                  <a:pt x="227166" y="0"/>
                  <a:pt x="220683" y="0"/>
                </a:cubicBezTo>
                <a:cubicBezTo>
                  <a:pt x="214199" y="0"/>
                  <a:pt x="214181" y="29501"/>
                  <a:pt x="207698" y="29501"/>
                </a:cubicBezTo>
                <a:cubicBezTo>
                  <a:pt x="201215" y="29501"/>
                  <a:pt x="201215" y="0"/>
                  <a:pt x="194732" y="0"/>
                </a:cubicBezTo>
                <a:cubicBezTo>
                  <a:pt x="188230" y="0"/>
                  <a:pt x="188230" y="29501"/>
                  <a:pt x="181747" y="29501"/>
                </a:cubicBezTo>
                <a:cubicBezTo>
                  <a:pt x="175264" y="29501"/>
                  <a:pt x="175264" y="0"/>
                  <a:pt x="168763" y="0"/>
                </a:cubicBezTo>
                <a:cubicBezTo>
                  <a:pt x="162279" y="0"/>
                  <a:pt x="162279" y="29501"/>
                  <a:pt x="155796" y="29501"/>
                </a:cubicBezTo>
                <a:cubicBezTo>
                  <a:pt x="149295" y="29501"/>
                  <a:pt x="149295" y="0"/>
                  <a:pt x="142812" y="0"/>
                </a:cubicBezTo>
                <a:cubicBezTo>
                  <a:pt x="136328" y="0"/>
                  <a:pt x="136328" y="29501"/>
                  <a:pt x="129827" y="29501"/>
                </a:cubicBezTo>
                <a:cubicBezTo>
                  <a:pt x="123344" y="29501"/>
                  <a:pt x="123344" y="0"/>
                  <a:pt x="116843" y="0"/>
                </a:cubicBezTo>
                <a:cubicBezTo>
                  <a:pt x="110359" y="0"/>
                  <a:pt x="110359" y="29501"/>
                  <a:pt x="103858" y="29501"/>
                </a:cubicBezTo>
                <a:cubicBezTo>
                  <a:pt x="97375" y="29501"/>
                  <a:pt x="97375" y="0"/>
                  <a:pt x="90892" y="0"/>
                </a:cubicBezTo>
                <a:cubicBezTo>
                  <a:pt x="84390" y="0"/>
                  <a:pt x="84390" y="29501"/>
                  <a:pt x="77907" y="29501"/>
                </a:cubicBezTo>
                <a:cubicBezTo>
                  <a:pt x="71424" y="29501"/>
                  <a:pt x="71424" y="0"/>
                  <a:pt x="64923" y="0"/>
                </a:cubicBezTo>
                <a:cubicBezTo>
                  <a:pt x="58439" y="0"/>
                  <a:pt x="58439" y="29501"/>
                  <a:pt x="51956" y="29501"/>
                </a:cubicBezTo>
                <a:cubicBezTo>
                  <a:pt x="45455" y="29501"/>
                  <a:pt x="45455" y="0"/>
                  <a:pt x="38972" y="0"/>
                </a:cubicBezTo>
                <a:cubicBezTo>
                  <a:pt x="32470" y="0"/>
                  <a:pt x="32470" y="29501"/>
                  <a:pt x="25987" y="29501"/>
                </a:cubicBezTo>
                <a:cubicBezTo>
                  <a:pt x="19486" y="29501"/>
                  <a:pt x="19486" y="0"/>
                  <a:pt x="12985" y="0"/>
                </a:cubicBezTo>
                <a:cubicBezTo>
                  <a:pt x="6501" y="0"/>
                  <a:pt x="6501" y="29501"/>
                  <a:pt x="0" y="2950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10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1"/>
          <p:cNvSpPr/>
          <p:nvPr/>
        </p:nvSpPr>
        <p:spPr>
          <a:xfrm>
            <a:off x="5218951" y="1610642"/>
            <a:ext cx="406712" cy="329868"/>
          </a:xfrm>
          <a:custGeom>
            <a:avLst/>
            <a:gdLst/>
            <a:ahLst/>
            <a:cxnLst/>
            <a:rect l="l" t="t" r="r" b="b"/>
            <a:pathLst>
              <a:path w="20916" h="16962" extrusionOk="0">
                <a:moveTo>
                  <a:pt x="10460" y="1"/>
                </a:moveTo>
                <a:cubicBezTo>
                  <a:pt x="9822" y="1"/>
                  <a:pt x="9185" y="293"/>
                  <a:pt x="8780" y="879"/>
                </a:cubicBezTo>
                <a:lnTo>
                  <a:pt x="6997" y="3527"/>
                </a:lnTo>
                <a:cubicBezTo>
                  <a:pt x="6829" y="3791"/>
                  <a:pt x="6801" y="4140"/>
                  <a:pt x="6955" y="4419"/>
                </a:cubicBezTo>
                <a:cubicBezTo>
                  <a:pt x="7117" y="4721"/>
                  <a:pt x="7419" y="4875"/>
                  <a:pt x="7721" y="4875"/>
                </a:cubicBezTo>
                <a:cubicBezTo>
                  <a:pt x="7991" y="4875"/>
                  <a:pt x="8261" y="4752"/>
                  <a:pt x="8432" y="4502"/>
                </a:cubicBezTo>
                <a:lnTo>
                  <a:pt x="10216" y="1868"/>
                </a:lnTo>
                <a:cubicBezTo>
                  <a:pt x="10272" y="1785"/>
                  <a:pt x="10362" y="1743"/>
                  <a:pt x="10453" y="1743"/>
                </a:cubicBezTo>
                <a:cubicBezTo>
                  <a:pt x="10543" y="1743"/>
                  <a:pt x="10634" y="1785"/>
                  <a:pt x="10690" y="1868"/>
                </a:cubicBezTo>
                <a:lnTo>
                  <a:pt x="10704" y="1868"/>
                </a:lnTo>
                <a:lnTo>
                  <a:pt x="12836" y="5018"/>
                </a:lnTo>
                <a:cubicBezTo>
                  <a:pt x="12897" y="5112"/>
                  <a:pt x="12982" y="5151"/>
                  <a:pt x="13066" y="5151"/>
                </a:cubicBezTo>
                <a:cubicBezTo>
                  <a:pt x="13270" y="5151"/>
                  <a:pt x="13467" y="4924"/>
                  <a:pt x="13310" y="4697"/>
                </a:cubicBezTo>
                <a:lnTo>
                  <a:pt x="11177" y="1548"/>
                </a:lnTo>
                <a:cubicBezTo>
                  <a:pt x="11003" y="1297"/>
                  <a:pt x="10731" y="1171"/>
                  <a:pt x="10460" y="1171"/>
                </a:cubicBezTo>
                <a:cubicBezTo>
                  <a:pt x="10188" y="1171"/>
                  <a:pt x="9916" y="1297"/>
                  <a:pt x="9742" y="1548"/>
                </a:cubicBezTo>
                <a:lnTo>
                  <a:pt x="7958" y="4168"/>
                </a:lnTo>
                <a:cubicBezTo>
                  <a:pt x="7899" y="4246"/>
                  <a:pt x="7813" y="4285"/>
                  <a:pt x="7726" y="4285"/>
                </a:cubicBezTo>
                <a:cubicBezTo>
                  <a:pt x="7628" y="4285"/>
                  <a:pt x="7529" y="4236"/>
                  <a:pt x="7470" y="4140"/>
                </a:cubicBezTo>
                <a:cubicBezTo>
                  <a:pt x="7415" y="4042"/>
                  <a:pt x="7415" y="3931"/>
                  <a:pt x="7484" y="3847"/>
                </a:cubicBezTo>
                <a:lnTo>
                  <a:pt x="9254" y="1213"/>
                </a:lnTo>
                <a:cubicBezTo>
                  <a:pt x="9547" y="795"/>
                  <a:pt x="10003" y="586"/>
                  <a:pt x="10458" y="586"/>
                </a:cubicBezTo>
                <a:cubicBezTo>
                  <a:pt x="10913" y="586"/>
                  <a:pt x="11366" y="795"/>
                  <a:pt x="11651" y="1213"/>
                </a:cubicBezTo>
                <a:lnTo>
                  <a:pt x="15735" y="7248"/>
                </a:lnTo>
                <a:cubicBezTo>
                  <a:pt x="15790" y="7325"/>
                  <a:pt x="15881" y="7368"/>
                  <a:pt x="15972" y="7368"/>
                </a:cubicBezTo>
                <a:cubicBezTo>
                  <a:pt x="15995" y="7368"/>
                  <a:pt x="16018" y="7365"/>
                  <a:pt x="16041" y="7359"/>
                </a:cubicBezTo>
                <a:cubicBezTo>
                  <a:pt x="16167" y="7331"/>
                  <a:pt x="16250" y="7234"/>
                  <a:pt x="16264" y="7108"/>
                </a:cubicBezTo>
                <a:cubicBezTo>
                  <a:pt x="16278" y="6955"/>
                  <a:pt x="16264" y="6676"/>
                  <a:pt x="16404" y="6565"/>
                </a:cubicBezTo>
                <a:cubicBezTo>
                  <a:pt x="16459" y="6509"/>
                  <a:pt x="16543" y="6495"/>
                  <a:pt x="16613" y="6495"/>
                </a:cubicBezTo>
                <a:cubicBezTo>
                  <a:pt x="16766" y="6509"/>
                  <a:pt x="16891" y="6662"/>
                  <a:pt x="16877" y="6816"/>
                </a:cubicBezTo>
                <a:lnTo>
                  <a:pt x="16696" y="8502"/>
                </a:lnTo>
                <a:cubicBezTo>
                  <a:pt x="16683" y="8647"/>
                  <a:pt x="16557" y="8768"/>
                  <a:pt x="16401" y="8768"/>
                </a:cubicBezTo>
                <a:cubicBezTo>
                  <a:pt x="16393" y="8768"/>
                  <a:pt x="16384" y="8767"/>
                  <a:pt x="16376" y="8767"/>
                </a:cubicBezTo>
                <a:lnTo>
                  <a:pt x="14703" y="8586"/>
                </a:lnTo>
                <a:cubicBezTo>
                  <a:pt x="14327" y="8545"/>
                  <a:pt x="14365" y="8012"/>
                  <a:pt x="14719" y="8012"/>
                </a:cubicBezTo>
                <a:cubicBezTo>
                  <a:pt x="14732" y="8012"/>
                  <a:pt x="14745" y="8013"/>
                  <a:pt x="14759" y="8014"/>
                </a:cubicBezTo>
                <a:lnTo>
                  <a:pt x="14996" y="8028"/>
                </a:lnTo>
                <a:cubicBezTo>
                  <a:pt x="15008" y="8029"/>
                  <a:pt x="15019" y="8030"/>
                  <a:pt x="15030" y="8030"/>
                </a:cubicBezTo>
                <a:cubicBezTo>
                  <a:pt x="15249" y="8030"/>
                  <a:pt x="15393" y="7781"/>
                  <a:pt x="15261" y="7582"/>
                </a:cubicBezTo>
                <a:lnTo>
                  <a:pt x="13965" y="5673"/>
                </a:lnTo>
                <a:cubicBezTo>
                  <a:pt x="13903" y="5579"/>
                  <a:pt x="13818" y="5540"/>
                  <a:pt x="13734" y="5540"/>
                </a:cubicBezTo>
                <a:cubicBezTo>
                  <a:pt x="13531" y="5540"/>
                  <a:pt x="13333" y="5767"/>
                  <a:pt x="13491" y="5993"/>
                </a:cubicBezTo>
                <a:lnTo>
                  <a:pt x="14480" y="7457"/>
                </a:lnTo>
                <a:cubicBezTo>
                  <a:pt x="14369" y="7498"/>
                  <a:pt x="14271" y="7554"/>
                  <a:pt x="14174" y="7624"/>
                </a:cubicBezTo>
                <a:cubicBezTo>
                  <a:pt x="13993" y="7763"/>
                  <a:pt x="13881" y="7986"/>
                  <a:pt x="13867" y="8209"/>
                </a:cubicBezTo>
                <a:cubicBezTo>
                  <a:pt x="13811" y="8683"/>
                  <a:pt x="14160" y="9115"/>
                  <a:pt x="14634" y="9157"/>
                </a:cubicBezTo>
                <a:cubicBezTo>
                  <a:pt x="14731" y="9157"/>
                  <a:pt x="16334" y="9338"/>
                  <a:pt x="16417" y="9338"/>
                </a:cubicBezTo>
                <a:cubicBezTo>
                  <a:pt x="16863" y="9324"/>
                  <a:pt x="17226" y="8990"/>
                  <a:pt x="17282" y="8558"/>
                </a:cubicBezTo>
                <a:lnTo>
                  <a:pt x="17449" y="6871"/>
                </a:lnTo>
                <a:cubicBezTo>
                  <a:pt x="17501" y="6285"/>
                  <a:pt x="17038" y="5908"/>
                  <a:pt x="16568" y="5908"/>
                </a:cubicBezTo>
                <a:cubicBezTo>
                  <a:pt x="16289" y="5908"/>
                  <a:pt x="16009" y="6041"/>
                  <a:pt x="15832" y="6342"/>
                </a:cubicBezTo>
                <a:lnTo>
                  <a:pt x="12139" y="879"/>
                </a:lnTo>
                <a:cubicBezTo>
                  <a:pt x="11735" y="293"/>
                  <a:pt x="11097" y="1"/>
                  <a:pt x="10460" y="1"/>
                </a:cubicBezTo>
                <a:close/>
                <a:moveTo>
                  <a:pt x="11150" y="6230"/>
                </a:moveTo>
                <a:lnTo>
                  <a:pt x="11150" y="6230"/>
                </a:lnTo>
                <a:cubicBezTo>
                  <a:pt x="10996" y="6621"/>
                  <a:pt x="10829" y="6997"/>
                  <a:pt x="10676" y="7373"/>
                </a:cubicBezTo>
                <a:lnTo>
                  <a:pt x="10564" y="7638"/>
                </a:lnTo>
                <a:cubicBezTo>
                  <a:pt x="10495" y="7805"/>
                  <a:pt x="10550" y="7986"/>
                  <a:pt x="10704" y="8070"/>
                </a:cubicBezTo>
                <a:cubicBezTo>
                  <a:pt x="10857" y="8154"/>
                  <a:pt x="11010" y="8237"/>
                  <a:pt x="11177" y="8335"/>
                </a:cubicBezTo>
                <a:lnTo>
                  <a:pt x="11860" y="8725"/>
                </a:lnTo>
                <a:lnTo>
                  <a:pt x="11874" y="8739"/>
                </a:lnTo>
                <a:lnTo>
                  <a:pt x="10216" y="10328"/>
                </a:lnTo>
                <a:lnTo>
                  <a:pt x="9784" y="10732"/>
                </a:lnTo>
                <a:lnTo>
                  <a:pt x="9770" y="10732"/>
                </a:lnTo>
                <a:cubicBezTo>
                  <a:pt x="9826" y="10606"/>
                  <a:pt x="9881" y="10481"/>
                  <a:pt x="9923" y="10355"/>
                </a:cubicBezTo>
                <a:lnTo>
                  <a:pt x="9979" y="10216"/>
                </a:lnTo>
                <a:cubicBezTo>
                  <a:pt x="10104" y="9937"/>
                  <a:pt x="10230" y="9631"/>
                  <a:pt x="10355" y="9324"/>
                </a:cubicBezTo>
                <a:cubicBezTo>
                  <a:pt x="10425" y="9171"/>
                  <a:pt x="10369" y="8990"/>
                  <a:pt x="10216" y="8906"/>
                </a:cubicBezTo>
                <a:cubicBezTo>
                  <a:pt x="10104" y="8836"/>
                  <a:pt x="10007" y="8781"/>
                  <a:pt x="9895" y="8725"/>
                </a:cubicBezTo>
                <a:cubicBezTo>
                  <a:pt x="9617" y="8558"/>
                  <a:pt x="9338" y="8404"/>
                  <a:pt x="9059" y="8237"/>
                </a:cubicBezTo>
                <a:lnTo>
                  <a:pt x="9073" y="8223"/>
                </a:lnTo>
                <a:lnTo>
                  <a:pt x="9059" y="8209"/>
                </a:lnTo>
                <a:lnTo>
                  <a:pt x="9826" y="7485"/>
                </a:lnTo>
                <a:lnTo>
                  <a:pt x="11150" y="6230"/>
                </a:lnTo>
                <a:close/>
                <a:moveTo>
                  <a:pt x="11136" y="5631"/>
                </a:moveTo>
                <a:cubicBezTo>
                  <a:pt x="10982" y="5645"/>
                  <a:pt x="10843" y="5715"/>
                  <a:pt x="10745" y="5826"/>
                </a:cubicBezTo>
                <a:cubicBezTo>
                  <a:pt x="10299" y="6230"/>
                  <a:pt x="9867" y="6648"/>
                  <a:pt x="9435" y="7066"/>
                </a:cubicBezTo>
                <a:lnTo>
                  <a:pt x="8655" y="7791"/>
                </a:lnTo>
                <a:cubicBezTo>
                  <a:pt x="8362" y="8056"/>
                  <a:pt x="8418" y="8530"/>
                  <a:pt x="8753" y="8725"/>
                </a:cubicBezTo>
                <a:cubicBezTo>
                  <a:pt x="9031" y="8892"/>
                  <a:pt x="9324" y="9059"/>
                  <a:pt x="9603" y="9213"/>
                </a:cubicBezTo>
                <a:lnTo>
                  <a:pt x="9728" y="9296"/>
                </a:lnTo>
                <a:lnTo>
                  <a:pt x="9449" y="9993"/>
                </a:lnTo>
                <a:lnTo>
                  <a:pt x="9380" y="10132"/>
                </a:lnTo>
                <a:cubicBezTo>
                  <a:pt x="9324" y="10272"/>
                  <a:pt x="9268" y="10411"/>
                  <a:pt x="9212" y="10551"/>
                </a:cubicBezTo>
                <a:cubicBezTo>
                  <a:pt x="9101" y="10829"/>
                  <a:pt x="9226" y="11136"/>
                  <a:pt x="9491" y="11261"/>
                </a:cubicBezTo>
                <a:cubicBezTo>
                  <a:pt x="9575" y="11303"/>
                  <a:pt x="9658" y="11331"/>
                  <a:pt x="9742" y="11331"/>
                </a:cubicBezTo>
                <a:cubicBezTo>
                  <a:pt x="9909" y="11317"/>
                  <a:pt x="10063" y="11261"/>
                  <a:pt x="10174" y="11136"/>
                </a:cubicBezTo>
                <a:lnTo>
                  <a:pt x="10606" y="10732"/>
                </a:lnTo>
                <a:lnTo>
                  <a:pt x="12251" y="9171"/>
                </a:lnTo>
                <a:cubicBezTo>
                  <a:pt x="12390" y="9045"/>
                  <a:pt x="12460" y="8850"/>
                  <a:pt x="12446" y="8669"/>
                </a:cubicBezTo>
                <a:cubicBezTo>
                  <a:pt x="12418" y="8488"/>
                  <a:pt x="12306" y="8321"/>
                  <a:pt x="12139" y="8223"/>
                </a:cubicBezTo>
                <a:lnTo>
                  <a:pt x="11456" y="7833"/>
                </a:lnTo>
                <a:lnTo>
                  <a:pt x="11177" y="7666"/>
                </a:lnTo>
                <a:lnTo>
                  <a:pt x="11205" y="7596"/>
                </a:lnTo>
                <a:cubicBezTo>
                  <a:pt x="11373" y="7206"/>
                  <a:pt x="11540" y="6816"/>
                  <a:pt x="11707" y="6411"/>
                </a:cubicBezTo>
                <a:cubicBezTo>
                  <a:pt x="11763" y="6230"/>
                  <a:pt x="11749" y="6035"/>
                  <a:pt x="11637" y="5882"/>
                </a:cubicBezTo>
                <a:cubicBezTo>
                  <a:pt x="11526" y="5729"/>
                  <a:pt x="11345" y="5631"/>
                  <a:pt x="11150" y="5631"/>
                </a:cubicBezTo>
                <a:close/>
                <a:moveTo>
                  <a:pt x="18006" y="10829"/>
                </a:moveTo>
                <a:cubicBezTo>
                  <a:pt x="18104" y="10829"/>
                  <a:pt x="18187" y="10885"/>
                  <a:pt x="18243" y="10955"/>
                </a:cubicBezTo>
                <a:lnTo>
                  <a:pt x="19525" y="12850"/>
                </a:lnTo>
                <a:cubicBezTo>
                  <a:pt x="20166" y="13770"/>
                  <a:pt x="19470" y="15122"/>
                  <a:pt x="18327" y="15122"/>
                </a:cubicBezTo>
                <a:lnTo>
                  <a:pt x="18327" y="15108"/>
                </a:lnTo>
                <a:lnTo>
                  <a:pt x="15247" y="15108"/>
                </a:lnTo>
                <a:cubicBezTo>
                  <a:pt x="15275" y="14913"/>
                  <a:pt x="15275" y="14717"/>
                  <a:pt x="15261" y="14536"/>
                </a:cubicBezTo>
                <a:lnTo>
                  <a:pt x="18327" y="14536"/>
                </a:lnTo>
                <a:cubicBezTo>
                  <a:pt x="19024" y="14522"/>
                  <a:pt x="19442" y="13756"/>
                  <a:pt x="19051" y="13171"/>
                </a:cubicBezTo>
                <a:lnTo>
                  <a:pt x="17769" y="11289"/>
                </a:lnTo>
                <a:cubicBezTo>
                  <a:pt x="17644" y="11094"/>
                  <a:pt x="17783" y="10829"/>
                  <a:pt x="18006" y="10829"/>
                </a:cubicBezTo>
                <a:close/>
                <a:moveTo>
                  <a:pt x="5849" y="5915"/>
                </a:moveTo>
                <a:cubicBezTo>
                  <a:pt x="5809" y="5915"/>
                  <a:pt x="5769" y="5918"/>
                  <a:pt x="5728" y="5924"/>
                </a:cubicBezTo>
                <a:lnTo>
                  <a:pt x="4042" y="6147"/>
                </a:lnTo>
                <a:cubicBezTo>
                  <a:pt x="3039" y="6286"/>
                  <a:pt x="3053" y="7749"/>
                  <a:pt x="4056" y="7861"/>
                </a:cubicBezTo>
                <a:lnTo>
                  <a:pt x="906" y="12529"/>
                </a:lnTo>
                <a:cubicBezTo>
                  <a:pt x="1" y="13881"/>
                  <a:pt x="962" y="15693"/>
                  <a:pt x="2579" y="15693"/>
                </a:cubicBezTo>
                <a:lnTo>
                  <a:pt x="6411" y="15693"/>
                </a:lnTo>
                <a:cubicBezTo>
                  <a:pt x="6885" y="15693"/>
                  <a:pt x="7275" y="15303"/>
                  <a:pt x="7275" y="14815"/>
                </a:cubicBezTo>
                <a:cubicBezTo>
                  <a:pt x="7275" y="14341"/>
                  <a:pt x="6885" y="13951"/>
                  <a:pt x="6411" y="13951"/>
                </a:cubicBezTo>
                <a:lnTo>
                  <a:pt x="4934" y="13951"/>
                </a:lnTo>
                <a:cubicBezTo>
                  <a:pt x="4558" y="13951"/>
                  <a:pt x="4558" y="14536"/>
                  <a:pt x="4934" y="14536"/>
                </a:cubicBezTo>
                <a:lnTo>
                  <a:pt x="6411" y="14536"/>
                </a:lnTo>
                <a:cubicBezTo>
                  <a:pt x="6787" y="14536"/>
                  <a:pt x="6787" y="15108"/>
                  <a:pt x="6411" y="15108"/>
                </a:cubicBezTo>
                <a:lnTo>
                  <a:pt x="2579" y="15108"/>
                </a:lnTo>
                <a:cubicBezTo>
                  <a:pt x="1422" y="15108"/>
                  <a:pt x="725" y="13812"/>
                  <a:pt x="1380" y="12850"/>
                </a:cubicBezTo>
                <a:lnTo>
                  <a:pt x="4878" y="7680"/>
                </a:lnTo>
                <a:cubicBezTo>
                  <a:pt x="5011" y="7480"/>
                  <a:pt x="4865" y="7218"/>
                  <a:pt x="4646" y="7218"/>
                </a:cubicBezTo>
                <a:cubicBezTo>
                  <a:pt x="4635" y="7218"/>
                  <a:pt x="4625" y="7218"/>
                  <a:pt x="4613" y="7220"/>
                </a:cubicBezTo>
                <a:lnTo>
                  <a:pt x="4181" y="7276"/>
                </a:lnTo>
                <a:cubicBezTo>
                  <a:pt x="4164" y="7278"/>
                  <a:pt x="4148" y="7279"/>
                  <a:pt x="4132" y="7279"/>
                </a:cubicBezTo>
                <a:cubicBezTo>
                  <a:pt x="3800" y="7279"/>
                  <a:pt x="3753" y="6744"/>
                  <a:pt x="4112" y="6704"/>
                </a:cubicBezTo>
                <a:lnTo>
                  <a:pt x="5798" y="6495"/>
                </a:lnTo>
                <a:cubicBezTo>
                  <a:pt x="5814" y="6492"/>
                  <a:pt x="5830" y="6491"/>
                  <a:pt x="5845" y="6491"/>
                </a:cubicBezTo>
                <a:cubicBezTo>
                  <a:pt x="5979" y="6491"/>
                  <a:pt x="6094" y="6596"/>
                  <a:pt x="6119" y="6746"/>
                </a:cubicBezTo>
                <a:lnTo>
                  <a:pt x="6328" y="8418"/>
                </a:lnTo>
                <a:cubicBezTo>
                  <a:pt x="6342" y="8586"/>
                  <a:pt x="6230" y="8725"/>
                  <a:pt x="6077" y="8753"/>
                </a:cubicBezTo>
                <a:cubicBezTo>
                  <a:pt x="6063" y="8754"/>
                  <a:pt x="6050" y="8755"/>
                  <a:pt x="6037" y="8755"/>
                </a:cubicBezTo>
                <a:cubicBezTo>
                  <a:pt x="5830" y="8755"/>
                  <a:pt x="5755" y="8546"/>
                  <a:pt x="5728" y="8363"/>
                </a:cubicBezTo>
                <a:cubicBezTo>
                  <a:pt x="5703" y="8203"/>
                  <a:pt x="5571" y="8109"/>
                  <a:pt x="5436" y="8109"/>
                </a:cubicBezTo>
                <a:cubicBezTo>
                  <a:pt x="5348" y="8109"/>
                  <a:pt x="5259" y="8149"/>
                  <a:pt x="5199" y="8237"/>
                </a:cubicBezTo>
                <a:lnTo>
                  <a:pt x="1854" y="13171"/>
                </a:lnTo>
                <a:cubicBezTo>
                  <a:pt x="1478" y="13742"/>
                  <a:pt x="1882" y="14522"/>
                  <a:pt x="2579" y="14522"/>
                </a:cubicBezTo>
                <a:lnTo>
                  <a:pt x="3596" y="14522"/>
                </a:lnTo>
                <a:cubicBezTo>
                  <a:pt x="3972" y="14522"/>
                  <a:pt x="3972" y="13951"/>
                  <a:pt x="3596" y="13951"/>
                </a:cubicBezTo>
                <a:lnTo>
                  <a:pt x="2593" y="13951"/>
                </a:lnTo>
                <a:cubicBezTo>
                  <a:pt x="2342" y="13951"/>
                  <a:pt x="2202" y="13686"/>
                  <a:pt x="2342" y="13491"/>
                </a:cubicBezTo>
                <a:lnTo>
                  <a:pt x="5380" y="9018"/>
                </a:lnTo>
                <a:cubicBezTo>
                  <a:pt x="5563" y="9232"/>
                  <a:pt x="5800" y="9327"/>
                  <a:pt x="6032" y="9327"/>
                </a:cubicBezTo>
                <a:cubicBezTo>
                  <a:pt x="6508" y="9327"/>
                  <a:pt x="6965" y="8929"/>
                  <a:pt x="6899" y="8349"/>
                </a:cubicBezTo>
                <a:lnTo>
                  <a:pt x="6690" y="6676"/>
                </a:lnTo>
                <a:cubicBezTo>
                  <a:pt x="6639" y="6243"/>
                  <a:pt x="6274" y="5915"/>
                  <a:pt x="5849" y="5915"/>
                </a:cubicBezTo>
                <a:close/>
                <a:moveTo>
                  <a:pt x="13059" y="13115"/>
                </a:moveTo>
                <a:cubicBezTo>
                  <a:pt x="13965" y="13115"/>
                  <a:pt x="14689" y="13840"/>
                  <a:pt x="14689" y="14745"/>
                </a:cubicBezTo>
                <a:cubicBezTo>
                  <a:pt x="14689" y="15637"/>
                  <a:pt x="13965" y="16376"/>
                  <a:pt x="13059" y="16376"/>
                </a:cubicBezTo>
                <a:lnTo>
                  <a:pt x="11191" y="16376"/>
                </a:lnTo>
                <a:lnTo>
                  <a:pt x="11191" y="13115"/>
                </a:lnTo>
                <a:close/>
                <a:moveTo>
                  <a:pt x="18069" y="10299"/>
                </a:moveTo>
                <a:cubicBezTo>
                  <a:pt x="17475" y="10299"/>
                  <a:pt x="16916" y="10940"/>
                  <a:pt x="17295" y="11610"/>
                </a:cubicBezTo>
                <a:lnTo>
                  <a:pt x="18578" y="13505"/>
                </a:lnTo>
                <a:cubicBezTo>
                  <a:pt x="18714" y="13682"/>
                  <a:pt x="18584" y="13951"/>
                  <a:pt x="18345" y="13951"/>
                </a:cubicBezTo>
                <a:cubicBezTo>
                  <a:pt x="18339" y="13951"/>
                  <a:pt x="18333" y="13951"/>
                  <a:pt x="18327" y="13951"/>
                </a:cubicBezTo>
                <a:lnTo>
                  <a:pt x="15121" y="13951"/>
                </a:lnTo>
                <a:cubicBezTo>
                  <a:pt x="14801" y="13101"/>
                  <a:pt x="13979" y="12543"/>
                  <a:pt x="13059" y="12543"/>
                </a:cubicBezTo>
                <a:lnTo>
                  <a:pt x="11163" y="12543"/>
                </a:lnTo>
                <a:cubicBezTo>
                  <a:pt x="10871" y="12543"/>
                  <a:pt x="10620" y="12780"/>
                  <a:pt x="10620" y="13087"/>
                </a:cubicBezTo>
                <a:lnTo>
                  <a:pt x="10620" y="13589"/>
                </a:lnTo>
                <a:lnTo>
                  <a:pt x="9031" y="13589"/>
                </a:lnTo>
                <a:cubicBezTo>
                  <a:pt x="8655" y="13589"/>
                  <a:pt x="8655" y="14174"/>
                  <a:pt x="9031" y="14174"/>
                </a:cubicBezTo>
                <a:lnTo>
                  <a:pt x="10620" y="14174"/>
                </a:lnTo>
                <a:lnTo>
                  <a:pt x="10620" y="15331"/>
                </a:lnTo>
                <a:lnTo>
                  <a:pt x="9031" y="15331"/>
                </a:lnTo>
                <a:cubicBezTo>
                  <a:pt x="8683" y="15345"/>
                  <a:pt x="8683" y="15874"/>
                  <a:pt x="9031" y="15902"/>
                </a:cubicBezTo>
                <a:lnTo>
                  <a:pt x="10620" y="15902"/>
                </a:lnTo>
                <a:lnTo>
                  <a:pt x="10620" y="16404"/>
                </a:lnTo>
                <a:cubicBezTo>
                  <a:pt x="10620" y="16710"/>
                  <a:pt x="10871" y="16947"/>
                  <a:pt x="11163" y="16961"/>
                </a:cubicBezTo>
                <a:lnTo>
                  <a:pt x="13059" y="16961"/>
                </a:lnTo>
                <a:cubicBezTo>
                  <a:pt x="13923" y="16947"/>
                  <a:pt x="14689" y="16460"/>
                  <a:pt x="15066" y="15693"/>
                </a:cubicBezTo>
                <a:lnTo>
                  <a:pt x="18327" y="15693"/>
                </a:lnTo>
                <a:cubicBezTo>
                  <a:pt x="18333" y="15693"/>
                  <a:pt x="18338" y="15693"/>
                  <a:pt x="18344" y="15693"/>
                </a:cubicBezTo>
                <a:cubicBezTo>
                  <a:pt x="19909" y="15693"/>
                  <a:pt x="20916" y="13835"/>
                  <a:pt x="20013" y="12529"/>
                </a:cubicBezTo>
                <a:lnTo>
                  <a:pt x="18731" y="10634"/>
                </a:lnTo>
                <a:cubicBezTo>
                  <a:pt x="18542" y="10398"/>
                  <a:pt x="18303" y="10299"/>
                  <a:pt x="18069" y="1029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1"/>
          <p:cNvSpPr/>
          <p:nvPr/>
        </p:nvSpPr>
        <p:spPr>
          <a:xfrm>
            <a:off x="1469410" y="1606655"/>
            <a:ext cx="475479" cy="337840"/>
          </a:xfrm>
          <a:custGeom>
            <a:avLst/>
            <a:gdLst/>
            <a:ahLst/>
            <a:cxnLst/>
            <a:rect l="l" t="t" r="r" b="b"/>
            <a:pathLst>
              <a:path w="19791" h="14062" extrusionOk="0">
                <a:moveTo>
                  <a:pt x="12304" y="1221"/>
                </a:moveTo>
                <a:cubicBezTo>
                  <a:pt x="11280" y="1221"/>
                  <a:pt x="10241" y="1643"/>
                  <a:pt x="9478" y="2565"/>
                </a:cubicBezTo>
                <a:cubicBezTo>
                  <a:pt x="9380" y="2690"/>
                  <a:pt x="9394" y="2871"/>
                  <a:pt x="9519" y="2983"/>
                </a:cubicBezTo>
                <a:lnTo>
                  <a:pt x="9505" y="2969"/>
                </a:lnTo>
                <a:lnTo>
                  <a:pt x="9505" y="2969"/>
                </a:lnTo>
                <a:cubicBezTo>
                  <a:pt x="9560" y="3018"/>
                  <a:pt x="9626" y="3040"/>
                  <a:pt x="9692" y="3040"/>
                </a:cubicBezTo>
                <a:cubicBezTo>
                  <a:pt x="9776" y="3040"/>
                  <a:pt x="9861" y="3003"/>
                  <a:pt x="9924" y="2941"/>
                </a:cubicBezTo>
                <a:cubicBezTo>
                  <a:pt x="10564" y="2159"/>
                  <a:pt x="11439" y="1802"/>
                  <a:pt x="12303" y="1802"/>
                </a:cubicBezTo>
                <a:cubicBezTo>
                  <a:pt x="13749" y="1802"/>
                  <a:pt x="15165" y="2804"/>
                  <a:pt x="15401" y="4488"/>
                </a:cubicBezTo>
                <a:lnTo>
                  <a:pt x="14550" y="3819"/>
                </a:lnTo>
                <a:cubicBezTo>
                  <a:pt x="14509" y="3780"/>
                  <a:pt x="14464" y="3764"/>
                  <a:pt x="14418" y="3764"/>
                </a:cubicBezTo>
                <a:cubicBezTo>
                  <a:pt x="14199" y="3764"/>
                  <a:pt x="13971" y="4140"/>
                  <a:pt x="14202" y="4279"/>
                </a:cubicBezTo>
                <a:lnTo>
                  <a:pt x="15540" y="5324"/>
                </a:lnTo>
                <a:cubicBezTo>
                  <a:pt x="15592" y="5365"/>
                  <a:pt x="15654" y="5384"/>
                  <a:pt x="15717" y="5384"/>
                </a:cubicBezTo>
                <a:cubicBezTo>
                  <a:pt x="15805" y="5384"/>
                  <a:pt x="15893" y="5347"/>
                  <a:pt x="15958" y="5282"/>
                </a:cubicBezTo>
                <a:lnTo>
                  <a:pt x="17003" y="3930"/>
                </a:lnTo>
                <a:cubicBezTo>
                  <a:pt x="17176" y="3716"/>
                  <a:pt x="16977" y="3465"/>
                  <a:pt x="16765" y="3465"/>
                </a:cubicBezTo>
                <a:cubicBezTo>
                  <a:pt x="16687" y="3465"/>
                  <a:pt x="16607" y="3499"/>
                  <a:pt x="16543" y="3582"/>
                </a:cubicBezTo>
                <a:lnTo>
                  <a:pt x="15972" y="4307"/>
                </a:lnTo>
                <a:cubicBezTo>
                  <a:pt x="15642" y="2365"/>
                  <a:pt x="13992" y="1221"/>
                  <a:pt x="12304" y="1221"/>
                </a:cubicBezTo>
                <a:close/>
                <a:moveTo>
                  <a:pt x="4028" y="3958"/>
                </a:moveTo>
                <a:cubicBezTo>
                  <a:pt x="4098" y="3958"/>
                  <a:pt x="4168" y="4014"/>
                  <a:pt x="4168" y="4098"/>
                </a:cubicBezTo>
                <a:lnTo>
                  <a:pt x="4168" y="5171"/>
                </a:lnTo>
                <a:cubicBezTo>
                  <a:pt x="4168" y="5212"/>
                  <a:pt x="4140" y="5254"/>
                  <a:pt x="4112" y="5282"/>
                </a:cubicBezTo>
                <a:lnTo>
                  <a:pt x="2732" y="6495"/>
                </a:lnTo>
                <a:cubicBezTo>
                  <a:pt x="2705" y="6522"/>
                  <a:pt x="2677" y="6522"/>
                  <a:pt x="2649" y="6522"/>
                </a:cubicBezTo>
                <a:lnTo>
                  <a:pt x="1311" y="6522"/>
                </a:lnTo>
                <a:lnTo>
                  <a:pt x="2342" y="3958"/>
                </a:lnTo>
                <a:close/>
                <a:moveTo>
                  <a:pt x="9115" y="3457"/>
                </a:moveTo>
                <a:cubicBezTo>
                  <a:pt x="9051" y="3457"/>
                  <a:pt x="8986" y="3480"/>
                  <a:pt x="8934" y="3526"/>
                </a:cubicBezTo>
                <a:lnTo>
                  <a:pt x="7596" y="4571"/>
                </a:lnTo>
                <a:cubicBezTo>
                  <a:pt x="7390" y="4766"/>
                  <a:pt x="7560" y="5064"/>
                  <a:pt x="7790" y="5064"/>
                </a:cubicBezTo>
                <a:cubicBezTo>
                  <a:pt x="7839" y="5064"/>
                  <a:pt x="7892" y="5050"/>
                  <a:pt x="7945" y="5017"/>
                </a:cubicBezTo>
                <a:lnTo>
                  <a:pt x="8641" y="4474"/>
                </a:lnTo>
                <a:lnTo>
                  <a:pt x="8641" y="4474"/>
                </a:lnTo>
                <a:cubicBezTo>
                  <a:pt x="8627" y="4613"/>
                  <a:pt x="8614" y="4766"/>
                  <a:pt x="8614" y="4906"/>
                </a:cubicBezTo>
                <a:cubicBezTo>
                  <a:pt x="8614" y="6676"/>
                  <a:pt x="9868" y="8195"/>
                  <a:pt x="11610" y="8529"/>
                </a:cubicBezTo>
                <a:cubicBezTo>
                  <a:pt x="11844" y="8574"/>
                  <a:pt x="12078" y="8596"/>
                  <a:pt x="12310" y="8596"/>
                </a:cubicBezTo>
                <a:cubicBezTo>
                  <a:pt x="13798" y="8596"/>
                  <a:pt x="15168" y="7695"/>
                  <a:pt x="15735" y="6272"/>
                </a:cubicBezTo>
                <a:lnTo>
                  <a:pt x="15749" y="6286"/>
                </a:lnTo>
                <a:cubicBezTo>
                  <a:pt x="15838" y="6053"/>
                  <a:pt x="15653" y="5884"/>
                  <a:pt x="15468" y="5884"/>
                </a:cubicBezTo>
                <a:cubicBezTo>
                  <a:pt x="15364" y="5884"/>
                  <a:pt x="15260" y="5937"/>
                  <a:pt x="15205" y="6063"/>
                </a:cubicBezTo>
                <a:cubicBezTo>
                  <a:pt x="14723" y="7270"/>
                  <a:pt x="13571" y="8027"/>
                  <a:pt x="12320" y="8027"/>
                </a:cubicBezTo>
                <a:cubicBezTo>
                  <a:pt x="12127" y="8027"/>
                  <a:pt x="11931" y="8009"/>
                  <a:pt x="11735" y="7972"/>
                </a:cubicBezTo>
                <a:cubicBezTo>
                  <a:pt x="10258" y="7679"/>
                  <a:pt x="9213" y="6397"/>
                  <a:pt x="9213" y="4906"/>
                </a:cubicBezTo>
                <a:cubicBezTo>
                  <a:pt x="9213" y="4739"/>
                  <a:pt x="9227" y="4557"/>
                  <a:pt x="9255" y="4390"/>
                </a:cubicBezTo>
                <a:lnTo>
                  <a:pt x="9937" y="5268"/>
                </a:lnTo>
                <a:cubicBezTo>
                  <a:pt x="10001" y="5350"/>
                  <a:pt x="10081" y="5385"/>
                  <a:pt x="10158" y="5385"/>
                </a:cubicBezTo>
                <a:cubicBezTo>
                  <a:pt x="10371" y="5385"/>
                  <a:pt x="10571" y="5130"/>
                  <a:pt x="10397" y="4906"/>
                </a:cubicBezTo>
                <a:lnTo>
                  <a:pt x="9352" y="3582"/>
                </a:lnTo>
                <a:cubicBezTo>
                  <a:pt x="9295" y="3501"/>
                  <a:pt x="9205" y="3457"/>
                  <a:pt x="9115" y="3457"/>
                </a:cubicBezTo>
                <a:close/>
                <a:moveTo>
                  <a:pt x="4098" y="9825"/>
                </a:moveTo>
                <a:cubicBezTo>
                  <a:pt x="3708" y="10160"/>
                  <a:pt x="3429" y="10606"/>
                  <a:pt x="3318" y="11107"/>
                </a:cubicBezTo>
                <a:lnTo>
                  <a:pt x="684" y="11107"/>
                </a:lnTo>
                <a:cubicBezTo>
                  <a:pt x="628" y="11107"/>
                  <a:pt x="586" y="11052"/>
                  <a:pt x="586" y="11010"/>
                </a:cubicBezTo>
                <a:lnTo>
                  <a:pt x="586" y="9923"/>
                </a:lnTo>
                <a:cubicBezTo>
                  <a:pt x="586" y="9867"/>
                  <a:pt x="628" y="9825"/>
                  <a:pt x="684" y="9825"/>
                </a:cubicBezTo>
                <a:close/>
                <a:moveTo>
                  <a:pt x="17770" y="586"/>
                </a:moveTo>
                <a:cubicBezTo>
                  <a:pt x="18244" y="586"/>
                  <a:pt x="18634" y="976"/>
                  <a:pt x="18634" y="1450"/>
                </a:cubicBezTo>
                <a:lnTo>
                  <a:pt x="18634" y="9240"/>
                </a:lnTo>
                <a:lnTo>
                  <a:pt x="12767" y="9240"/>
                </a:lnTo>
                <a:cubicBezTo>
                  <a:pt x="12390" y="9240"/>
                  <a:pt x="12390" y="9825"/>
                  <a:pt x="12767" y="9825"/>
                </a:cubicBezTo>
                <a:lnTo>
                  <a:pt x="13937" y="9825"/>
                </a:lnTo>
                <a:cubicBezTo>
                  <a:pt x="13547" y="10160"/>
                  <a:pt x="13282" y="10606"/>
                  <a:pt x="13171" y="11094"/>
                </a:cubicBezTo>
                <a:lnTo>
                  <a:pt x="7986" y="11107"/>
                </a:lnTo>
                <a:cubicBezTo>
                  <a:pt x="7875" y="10606"/>
                  <a:pt x="7596" y="10160"/>
                  <a:pt x="7206" y="9825"/>
                </a:cubicBezTo>
                <a:lnTo>
                  <a:pt x="11429" y="9825"/>
                </a:lnTo>
                <a:cubicBezTo>
                  <a:pt x="11805" y="9825"/>
                  <a:pt x="11805" y="9240"/>
                  <a:pt x="11429" y="9240"/>
                </a:cubicBezTo>
                <a:lnTo>
                  <a:pt x="5896" y="9240"/>
                </a:lnTo>
                <a:lnTo>
                  <a:pt x="5896" y="5240"/>
                </a:lnTo>
                <a:cubicBezTo>
                  <a:pt x="5882" y="5066"/>
                  <a:pt x="5743" y="4979"/>
                  <a:pt x="5603" y="4979"/>
                </a:cubicBezTo>
                <a:cubicBezTo>
                  <a:pt x="5464" y="4979"/>
                  <a:pt x="5325" y="5066"/>
                  <a:pt x="5311" y="5240"/>
                </a:cubicBezTo>
                <a:lnTo>
                  <a:pt x="5311" y="9240"/>
                </a:lnTo>
                <a:lnTo>
                  <a:pt x="1158" y="9240"/>
                </a:lnTo>
                <a:lnTo>
                  <a:pt x="1158" y="8460"/>
                </a:lnTo>
                <a:lnTo>
                  <a:pt x="1743" y="8460"/>
                </a:lnTo>
                <a:cubicBezTo>
                  <a:pt x="2105" y="8432"/>
                  <a:pt x="2105" y="7916"/>
                  <a:pt x="1743" y="7888"/>
                </a:cubicBezTo>
                <a:lnTo>
                  <a:pt x="1158" y="7888"/>
                </a:lnTo>
                <a:lnTo>
                  <a:pt x="1158" y="7122"/>
                </a:lnTo>
                <a:lnTo>
                  <a:pt x="2635" y="7122"/>
                </a:lnTo>
                <a:cubicBezTo>
                  <a:pt x="2816" y="7122"/>
                  <a:pt x="2983" y="7066"/>
                  <a:pt x="3109" y="6941"/>
                </a:cubicBezTo>
                <a:lnTo>
                  <a:pt x="4502" y="5728"/>
                </a:lnTo>
                <a:cubicBezTo>
                  <a:pt x="4656" y="5589"/>
                  <a:pt x="4739" y="5394"/>
                  <a:pt x="4739" y="5199"/>
                </a:cubicBezTo>
                <a:lnTo>
                  <a:pt x="4739" y="4098"/>
                </a:lnTo>
                <a:cubicBezTo>
                  <a:pt x="4739" y="3707"/>
                  <a:pt x="4419" y="3387"/>
                  <a:pt x="4028" y="3387"/>
                </a:cubicBezTo>
                <a:lnTo>
                  <a:pt x="2579" y="3387"/>
                </a:lnTo>
                <a:cubicBezTo>
                  <a:pt x="2705" y="3038"/>
                  <a:pt x="3039" y="2801"/>
                  <a:pt x="3401" y="2801"/>
                </a:cubicBezTo>
                <a:lnTo>
                  <a:pt x="5325" y="2801"/>
                </a:lnTo>
                <a:lnTo>
                  <a:pt x="5325" y="3888"/>
                </a:lnTo>
                <a:cubicBezTo>
                  <a:pt x="5332" y="4070"/>
                  <a:pt x="5467" y="4160"/>
                  <a:pt x="5605" y="4160"/>
                </a:cubicBezTo>
                <a:cubicBezTo>
                  <a:pt x="5743" y="4160"/>
                  <a:pt x="5882" y="4070"/>
                  <a:pt x="5896" y="3888"/>
                </a:cubicBezTo>
                <a:lnTo>
                  <a:pt x="5896" y="1450"/>
                </a:lnTo>
                <a:cubicBezTo>
                  <a:pt x="5896" y="976"/>
                  <a:pt x="6286" y="586"/>
                  <a:pt x="6774" y="586"/>
                </a:cubicBezTo>
                <a:close/>
                <a:moveTo>
                  <a:pt x="19122" y="9825"/>
                </a:moveTo>
                <a:cubicBezTo>
                  <a:pt x="19177" y="9825"/>
                  <a:pt x="19219" y="9867"/>
                  <a:pt x="19219" y="9923"/>
                </a:cubicBezTo>
                <a:lnTo>
                  <a:pt x="19219" y="11010"/>
                </a:lnTo>
                <a:cubicBezTo>
                  <a:pt x="19219" y="11052"/>
                  <a:pt x="19177" y="11107"/>
                  <a:pt x="19122" y="11107"/>
                </a:cubicBezTo>
                <a:lnTo>
                  <a:pt x="17839" y="11107"/>
                </a:lnTo>
                <a:cubicBezTo>
                  <a:pt x="17728" y="10606"/>
                  <a:pt x="17449" y="10160"/>
                  <a:pt x="17073" y="9825"/>
                </a:cubicBezTo>
                <a:close/>
                <a:moveTo>
                  <a:pt x="5645" y="11344"/>
                </a:moveTo>
                <a:cubicBezTo>
                  <a:pt x="5380" y="11344"/>
                  <a:pt x="5255" y="11665"/>
                  <a:pt x="5436" y="11846"/>
                </a:cubicBezTo>
                <a:cubicBezTo>
                  <a:pt x="5495" y="11905"/>
                  <a:pt x="5568" y="11931"/>
                  <a:pt x="5640" y="11931"/>
                </a:cubicBezTo>
                <a:cubicBezTo>
                  <a:pt x="5791" y="11931"/>
                  <a:pt x="5938" y="11816"/>
                  <a:pt x="5938" y="11637"/>
                </a:cubicBezTo>
                <a:cubicBezTo>
                  <a:pt x="5938" y="11470"/>
                  <a:pt x="5798" y="11344"/>
                  <a:pt x="5645" y="11344"/>
                </a:cubicBezTo>
                <a:close/>
                <a:moveTo>
                  <a:pt x="15495" y="11358"/>
                </a:moveTo>
                <a:cubicBezTo>
                  <a:pt x="15242" y="11358"/>
                  <a:pt x="15126" y="11669"/>
                  <a:pt x="15303" y="11846"/>
                </a:cubicBezTo>
                <a:cubicBezTo>
                  <a:pt x="15362" y="11905"/>
                  <a:pt x="15435" y="11931"/>
                  <a:pt x="15507" y="11931"/>
                </a:cubicBezTo>
                <a:cubicBezTo>
                  <a:pt x="15658" y="11931"/>
                  <a:pt x="15805" y="11816"/>
                  <a:pt x="15805" y="11637"/>
                </a:cubicBezTo>
                <a:cubicBezTo>
                  <a:pt x="15791" y="11484"/>
                  <a:pt x="15665" y="11358"/>
                  <a:pt x="15512" y="11358"/>
                </a:cubicBezTo>
                <a:cubicBezTo>
                  <a:pt x="15506" y="11358"/>
                  <a:pt x="15501" y="11358"/>
                  <a:pt x="15495" y="11358"/>
                </a:cubicBezTo>
                <a:close/>
                <a:moveTo>
                  <a:pt x="5636" y="9820"/>
                </a:moveTo>
                <a:cubicBezTo>
                  <a:pt x="6571" y="9820"/>
                  <a:pt x="7471" y="10543"/>
                  <a:pt x="7471" y="11637"/>
                </a:cubicBezTo>
                <a:cubicBezTo>
                  <a:pt x="7471" y="12640"/>
                  <a:pt x="6649" y="13463"/>
                  <a:pt x="5645" y="13463"/>
                </a:cubicBezTo>
                <a:cubicBezTo>
                  <a:pt x="4028" y="13463"/>
                  <a:pt x="3220" y="11498"/>
                  <a:pt x="4363" y="10355"/>
                </a:cubicBezTo>
                <a:cubicBezTo>
                  <a:pt x="4733" y="9985"/>
                  <a:pt x="5188" y="9820"/>
                  <a:pt x="5636" y="9820"/>
                </a:cubicBezTo>
                <a:close/>
                <a:moveTo>
                  <a:pt x="15499" y="9820"/>
                </a:moveTo>
                <a:cubicBezTo>
                  <a:pt x="16431" y="9820"/>
                  <a:pt x="17324" y="10543"/>
                  <a:pt x="17324" y="11637"/>
                </a:cubicBezTo>
                <a:cubicBezTo>
                  <a:pt x="17324" y="12640"/>
                  <a:pt x="16515" y="13463"/>
                  <a:pt x="15512" y="13463"/>
                </a:cubicBezTo>
                <a:cubicBezTo>
                  <a:pt x="13895" y="13463"/>
                  <a:pt x="13073" y="11498"/>
                  <a:pt x="14230" y="10355"/>
                </a:cubicBezTo>
                <a:cubicBezTo>
                  <a:pt x="14600" y="9985"/>
                  <a:pt x="15054" y="9820"/>
                  <a:pt x="15499" y="9820"/>
                </a:cubicBezTo>
                <a:close/>
                <a:moveTo>
                  <a:pt x="6760" y="0"/>
                </a:moveTo>
                <a:cubicBezTo>
                  <a:pt x="5966" y="0"/>
                  <a:pt x="5311" y="655"/>
                  <a:pt x="5311" y="1450"/>
                </a:cubicBezTo>
                <a:lnTo>
                  <a:pt x="5311" y="2230"/>
                </a:lnTo>
                <a:lnTo>
                  <a:pt x="3401" y="2230"/>
                </a:lnTo>
                <a:cubicBezTo>
                  <a:pt x="3390" y="2230"/>
                  <a:pt x="3379" y="2230"/>
                  <a:pt x="3368" y="2230"/>
                </a:cubicBezTo>
                <a:cubicBezTo>
                  <a:pt x="2783" y="2230"/>
                  <a:pt x="2268" y="2589"/>
                  <a:pt x="2050" y="3136"/>
                </a:cubicBezTo>
                <a:lnTo>
                  <a:pt x="600" y="6718"/>
                </a:lnTo>
                <a:cubicBezTo>
                  <a:pt x="586" y="6745"/>
                  <a:pt x="586" y="6787"/>
                  <a:pt x="586" y="6829"/>
                </a:cubicBezTo>
                <a:lnTo>
                  <a:pt x="586" y="9240"/>
                </a:lnTo>
                <a:cubicBezTo>
                  <a:pt x="252" y="9296"/>
                  <a:pt x="1" y="9574"/>
                  <a:pt x="1" y="9909"/>
                </a:cubicBezTo>
                <a:lnTo>
                  <a:pt x="1" y="10996"/>
                </a:lnTo>
                <a:cubicBezTo>
                  <a:pt x="1" y="11372"/>
                  <a:pt x="308" y="11665"/>
                  <a:pt x="670" y="11665"/>
                </a:cubicBezTo>
                <a:lnTo>
                  <a:pt x="3248" y="11665"/>
                </a:lnTo>
                <a:cubicBezTo>
                  <a:pt x="3248" y="12989"/>
                  <a:pt x="4321" y="14062"/>
                  <a:pt x="5645" y="14062"/>
                </a:cubicBezTo>
                <a:cubicBezTo>
                  <a:pt x="6969" y="14062"/>
                  <a:pt x="8042" y="12989"/>
                  <a:pt x="8042" y="11665"/>
                </a:cubicBezTo>
                <a:lnTo>
                  <a:pt x="13101" y="11665"/>
                </a:lnTo>
                <a:cubicBezTo>
                  <a:pt x="13143" y="12975"/>
                  <a:pt x="14202" y="14006"/>
                  <a:pt x="15498" y="14006"/>
                </a:cubicBezTo>
                <a:cubicBezTo>
                  <a:pt x="16794" y="14006"/>
                  <a:pt x="17853" y="12975"/>
                  <a:pt x="17895" y="11665"/>
                </a:cubicBezTo>
                <a:lnTo>
                  <a:pt x="19108" y="11665"/>
                </a:lnTo>
                <a:cubicBezTo>
                  <a:pt x="19484" y="11665"/>
                  <a:pt x="19790" y="11372"/>
                  <a:pt x="19790" y="10996"/>
                </a:cubicBezTo>
                <a:lnTo>
                  <a:pt x="19790" y="9909"/>
                </a:lnTo>
                <a:cubicBezTo>
                  <a:pt x="19790" y="9574"/>
                  <a:pt x="19540" y="9296"/>
                  <a:pt x="19205" y="9240"/>
                </a:cubicBezTo>
                <a:lnTo>
                  <a:pt x="19219" y="9240"/>
                </a:lnTo>
                <a:lnTo>
                  <a:pt x="19219" y="1450"/>
                </a:lnTo>
                <a:cubicBezTo>
                  <a:pt x="19219" y="655"/>
                  <a:pt x="18564" y="0"/>
                  <a:pt x="1777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nd Energy Engineer Job Description by Slidesgo">
  <a:themeElements>
    <a:clrScheme name="Simple Light">
      <a:dk1>
        <a:srgbClr val="EFEFEF"/>
      </a:dk1>
      <a:lt1>
        <a:srgbClr val="2A3C2C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EFEFE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</Words>
  <Application>Microsoft Office PowerPoint</Application>
  <PresentationFormat>On-screen Show (16:9)</PresentationFormat>
  <Paragraphs>69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PT Sans</vt:lpstr>
      <vt:lpstr>Arial</vt:lpstr>
      <vt:lpstr>Roboto Condensed Light</vt:lpstr>
      <vt:lpstr>DM Sans Medium</vt:lpstr>
      <vt:lpstr>Montserrat</vt:lpstr>
      <vt:lpstr>DM Sans</vt:lpstr>
      <vt:lpstr>Hind</vt:lpstr>
      <vt:lpstr>Wind Energy Engineer Job Description by Slidesgo</vt:lpstr>
      <vt:lpstr>Helping DHCD Evaluate the Installation of Heat-Pumps in Local Housing Authorities</vt:lpstr>
      <vt:lpstr>What are Heat Pumps?</vt:lpstr>
      <vt:lpstr>Department of Housing and Community Development (DHCD)</vt:lpstr>
      <vt:lpstr>What do you want LHAs to know? </vt:lpstr>
      <vt:lpstr>LHAs - Maintenance Cost</vt:lpstr>
      <vt:lpstr>Heat Pump Experience in Cold Weather</vt:lpstr>
      <vt:lpstr>LHA Concerns</vt:lpstr>
      <vt:lpstr>Takeaways: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DHCD Evaluate the Installation of Heat-Pumps in Local Housing Authorities</dc:title>
  <dc:creator>richard reibstein</dc:creator>
  <cp:lastModifiedBy>richard reibstein</cp:lastModifiedBy>
  <cp:revision>1</cp:revision>
  <dcterms:modified xsi:type="dcterms:W3CDTF">2023-07-12T17:49:54Z</dcterms:modified>
</cp:coreProperties>
</file>