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Maven Pro" panose="020B0604020202020204" charset="0"/>
      <p:regular r:id="rId11"/>
      <p:bold r:id="rId12"/>
    </p:embeddedFont>
    <p:embeddedFont>
      <p:font typeface="Nunito" pitchFamily="2"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59"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396157816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396157816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highlight>
                  <a:schemeClr val="accent6"/>
                </a:highlight>
              </a:rPr>
              <a:t>A study conducted in Rhode Island found that even a low level of lead concentration in blood in young children can affect test scores </a:t>
            </a:r>
            <a:endParaRPr sz="1800">
              <a:highlight>
                <a:schemeClr val="accent6"/>
              </a:highlight>
            </a:endParaRPr>
          </a:p>
          <a:p>
            <a:pPr marL="457200" lvl="0" indent="-342900" algn="l" rtl="0">
              <a:spcBef>
                <a:spcPts val="0"/>
              </a:spcBef>
              <a:spcAft>
                <a:spcPts val="0"/>
              </a:spcAft>
              <a:buSzPts val="1800"/>
              <a:buChar char="●"/>
            </a:pPr>
            <a:r>
              <a:rPr lang="en" sz="1800">
                <a:highlight>
                  <a:schemeClr val="accent6"/>
                </a:highlight>
              </a:rPr>
              <a:t>Much discourse surrounding lead poisoning tends to focus on children under the age of 6, however, this tends to leave out the dangers from bioaccumulation in adults  </a:t>
            </a:r>
            <a:endParaRPr sz="1800">
              <a:highlight>
                <a:schemeClr val="accent6"/>
              </a:highlight>
            </a:endParaRPr>
          </a:p>
          <a:p>
            <a:pPr marL="457200" lvl="0" indent="-342900" algn="l" rtl="0">
              <a:spcBef>
                <a:spcPts val="0"/>
              </a:spcBef>
              <a:spcAft>
                <a:spcPts val="0"/>
              </a:spcAft>
              <a:buSzPts val="1800"/>
              <a:buChar char="●"/>
            </a:pPr>
            <a:r>
              <a:rPr lang="en" sz="1800">
                <a:highlight>
                  <a:schemeClr val="accent6"/>
                </a:highlight>
              </a:rPr>
              <a:t>Efforts to shift this narrative that lead poisoning is only a danger to children have begun in MA legislation with Representative Eldridge’s introduction of a bill to change a piece of legislation regarding abatement of accessible structural materials containing lead with the term “premises in which a child under the age of six resides” and replacing it with the line “rental property” </a:t>
            </a:r>
            <a:endParaRPr sz="1800">
              <a:highlight>
                <a:schemeClr val="accent6"/>
              </a:highlight>
            </a:endParaRPr>
          </a:p>
          <a:p>
            <a:pPr marL="457200" lvl="0" indent="-342900" algn="l" rtl="0">
              <a:spcBef>
                <a:spcPts val="0"/>
              </a:spcBef>
              <a:spcAft>
                <a:spcPts val="0"/>
              </a:spcAft>
              <a:buSzPts val="1800"/>
              <a:buChar char="●"/>
            </a:pPr>
            <a:r>
              <a:rPr lang="en" sz="1800">
                <a:highlight>
                  <a:schemeClr val="accent6"/>
                </a:highlight>
              </a:rPr>
              <a:t>A large contributor to difficulties in advancements in removal has been inadequate funds for landlords to abate </a:t>
            </a:r>
            <a:endParaRPr sz="1800">
              <a:highlight>
                <a:schemeClr val="accent6"/>
              </a:highlight>
            </a:endParaRPr>
          </a:p>
          <a:p>
            <a:pPr marL="457200" lvl="0" indent="-342900" algn="l" rtl="0">
              <a:spcBef>
                <a:spcPts val="0"/>
              </a:spcBef>
              <a:spcAft>
                <a:spcPts val="0"/>
              </a:spcAft>
              <a:buSzPts val="1800"/>
              <a:buChar char="●"/>
            </a:pPr>
            <a:r>
              <a:rPr lang="en" sz="1800">
                <a:highlight>
                  <a:schemeClr val="accent6"/>
                </a:highlight>
              </a:rPr>
              <a:t>Representative Velis presented an act to establish a lead poisoning prevention trust fund to curb discrimination against families by funding removal (with household incomes of up to 100% of area median)</a:t>
            </a:r>
            <a:endParaRPr sz="1800">
              <a:highlight>
                <a:schemeClr val="accent6"/>
              </a:highlight>
            </a:endParaRPr>
          </a:p>
          <a:p>
            <a:pPr marL="457200" lvl="0" indent="-342900" algn="l" rtl="0">
              <a:spcBef>
                <a:spcPts val="0"/>
              </a:spcBef>
              <a:spcAft>
                <a:spcPts val="0"/>
              </a:spcAft>
              <a:buSzPts val="1800"/>
              <a:buChar char="●"/>
            </a:pPr>
            <a:r>
              <a:rPr lang="en" sz="1800">
                <a:highlight>
                  <a:schemeClr val="accent6"/>
                </a:highlight>
              </a:rPr>
              <a:t>In addition to roadblocks and limiting language in legislation, MA does not have a discovery rule, meaning that in order to receive aid for lead poisoning you must exhibit symptoms of a direct tie between harm and lead contamination </a:t>
            </a:r>
            <a:endParaRPr sz="1800">
              <a:highlight>
                <a:schemeClr val="accent6"/>
              </a:highlight>
            </a:endParaRPr>
          </a:p>
          <a:p>
            <a:pPr marL="457200" lvl="0" indent="-342900" algn="l" rtl="0">
              <a:spcBef>
                <a:spcPts val="0"/>
              </a:spcBef>
              <a:spcAft>
                <a:spcPts val="0"/>
              </a:spcAft>
              <a:buSzPts val="1800"/>
              <a:buChar char="●"/>
            </a:pPr>
            <a:r>
              <a:rPr lang="en" sz="1800">
                <a:highlight>
                  <a:schemeClr val="accent6"/>
                </a:highlight>
              </a:rPr>
              <a:t>This is problematic because lead poisoning can take years to display symptoms </a:t>
            </a:r>
            <a:endParaRPr sz="1800">
              <a:highlight>
                <a:schemeClr val="accent6"/>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3c29a7bb9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23c29a7bb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highlight>
                  <a:srgbClr val="FF00FF"/>
                </a:highlight>
              </a:rPr>
              <a:t>For our project this semester, we worked to organize a public event at the MA statehouse to promote legislation regarding lead poisoning abatement </a:t>
            </a:r>
            <a:endParaRPr>
              <a:highlight>
                <a:srgbClr val="FF00FF"/>
              </a:highlight>
            </a:endParaRPr>
          </a:p>
          <a:p>
            <a:pPr marL="457200" lvl="0" indent="-298450" algn="l" rtl="0">
              <a:spcBef>
                <a:spcPts val="0"/>
              </a:spcBef>
              <a:spcAft>
                <a:spcPts val="0"/>
              </a:spcAft>
              <a:buSzPts val="1100"/>
              <a:buChar char="●"/>
            </a:pPr>
            <a:r>
              <a:rPr lang="en">
                <a:highlight>
                  <a:srgbClr val="FF00FF"/>
                </a:highlight>
              </a:rPr>
              <a:t>We compiled an information packet with research on lead poisoning, current legislation, and where efforts for the future should be directed using examples from other states </a:t>
            </a:r>
            <a:endParaRPr>
              <a:highlight>
                <a:srgbClr val="FF00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396157816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2396157816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 sz="1700" b="1">
                <a:highlight>
                  <a:srgbClr val="FF00FF"/>
                </a:highlight>
              </a:rPr>
              <a:t>LEAD IN MUNITIONS INFO </a:t>
            </a:r>
            <a:endParaRPr sz="1700" b="1">
              <a:highlight>
                <a:srgbClr val="FF00FF"/>
              </a:highlight>
            </a:endParaRPr>
          </a:p>
          <a:p>
            <a:pPr marL="457200" lvl="0" indent="-336550" algn="l" rtl="0">
              <a:spcBef>
                <a:spcPts val="0"/>
              </a:spcBef>
              <a:spcAft>
                <a:spcPts val="0"/>
              </a:spcAft>
              <a:buSzPts val="1700"/>
              <a:buChar char="●"/>
            </a:pPr>
            <a:r>
              <a:rPr lang="en" sz="1700" b="1">
                <a:highlight>
                  <a:srgbClr val="FF00FF"/>
                </a:highlight>
              </a:rPr>
              <a:t>WILDLIFE INFO </a:t>
            </a:r>
            <a:endParaRPr sz="1700" b="1">
              <a:highlight>
                <a:srgbClr val="FF00FF"/>
              </a:highlight>
            </a:endParaRPr>
          </a:p>
          <a:p>
            <a:pPr marL="457200" lvl="0" indent="-336550" algn="l" rtl="0">
              <a:spcBef>
                <a:spcPts val="0"/>
              </a:spcBef>
              <a:spcAft>
                <a:spcPts val="0"/>
              </a:spcAft>
              <a:buSzPts val="1700"/>
              <a:buChar char="●"/>
            </a:pPr>
            <a:r>
              <a:rPr lang="en" sz="1700">
                <a:highlight>
                  <a:schemeClr val="accent6"/>
                </a:highlight>
              </a:rPr>
              <a:t>Schools and childcare facilities require a lot of attention in the lead issue </a:t>
            </a:r>
            <a:endParaRPr sz="1700">
              <a:highlight>
                <a:schemeClr val="accent6"/>
              </a:highlight>
            </a:endParaRPr>
          </a:p>
          <a:p>
            <a:pPr marL="914400" lvl="1" indent="-336550" algn="l" rtl="0">
              <a:spcBef>
                <a:spcPts val="0"/>
              </a:spcBef>
              <a:spcAft>
                <a:spcPts val="0"/>
              </a:spcAft>
              <a:buSzPts val="1700"/>
              <a:buChar char="○"/>
            </a:pPr>
            <a:r>
              <a:rPr lang="en" sz="1700">
                <a:highlight>
                  <a:schemeClr val="accent6"/>
                </a:highlight>
              </a:rPr>
              <a:t>Proposed bills have aimed to expand education on lead poisoning and looking at unconventional materials, such as jewelry, toys, and other goods </a:t>
            </a:r>
            <a:endParaRPr sz="1700">
              <a:highlight>
                <a:schemeClr val="accent6"/>
              </a:highlight>
            </a:endParaRPr>
          </a:p>
          <a:p>
            <a:pPr marL="457200" lvl="0" indent="-336550" algn="l" rtl="0">
              <a:spcBef>
                <a:spcPts val="0"/>
              </a:spcBef>
              <a:spcAft>
                <a:spcPts val="0"/>
              </a:spcAft>
              <a:buSzPts val="1700"/>
              <a:buChar char="●"/>
            </a:pPr>
            <a:r>
              <a:rPr lang="en" sz="1700">
                <a:highlight>
                  <a:schemeClr val="accent6"/>
                </a:highlight>
              </a:rPr>
              <a:t>Lead in housing units is where must attention is focused, primarily for housing units where children under the age of 6 reside </a:t>
            </a:r>
            <a:endParaRPr sz="1700">
              <a:highlight>
                <a:schemeClr val="accent6"/>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396157816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396157816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3961578166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396157816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highlight>
                  <a:srgbClr val="FF00FF"/>
                </a:highlight>
              </a:rPr>
              <a:t>In our project, we learned a lot about the many forms lead can take besides lead paint and water pipelines </a:t>
            </a:r>
            <a:endParaRPr>
              <a:highlight>
                <a:srgbClr val="FF00FF"/>
              </a:highlight>
            </a:endParaRPr>
          </a:p>
          <a:p>
            <a:pPr marL="457200" lvl="0" indent="-298450" algn="l" rtl="0">
              <a:spcBef>
                <a:spcPts val="0"/>
              </a:spcBef>
              <a:spcAft>
                <a:spcPts val="0"/>
              </a:spcAft>
              <a:buSzPts val="1100"/>
              <a:buChar char="●"/>
            </a:pPr>
            <a:r>
              <a:rPr lang="en">
                <a:highlight>
                  <a:srgbClr val="FF00FF"/>
                </a:highlight>
              </a:rPr>
              <a:t>We found that there was not much active legislation that helps homeowners and landlords get compensated for lead abatement </a:t>
            </a:r>
            <a:endParaRPr>
              <a:highlight>
                <a:srgbClr val="FF00FF"/>
              </a:highlight>
            </a:endParaRPr>
          </a:p>
          <a:p>
            <a:pPr marL="914400" lvl="1" indent="-298450" algn="l" rtl="0">
              <a:spcBef>
                <a:spcPts val="0"/>
              </a:spcBef>
              <a:spcAft>
                <a:spcPts val="0"/>
              </a:spcAft>
              <a:buSzPts val="1100"/>
              <a:buChar char="○"/>
            </a:pPr>
            <a:r>
              <a:rPr lang="en">
                <a:highlight>
                  <a:srgbClr val="FF00FF"/>
                </a:highlight>
              </a:rPr>
              <a:t>As a result, discrimination against families persists in rental housing units, rather than encouraging lead removal in all units </a:t>
            </a:r>
            <a:endParaRPr>
              <a:highlight>
                <a:srgbClr val="FF00FF"/>
              </a:highlight>
            </a:endParaRPr>
          </a:p>
          <a:p>
            <a:pPr marL="914400" lvl="1" indent="-298450" algn="l" rtl="0">
              <a:spcBef>
                <a:spcPts val="0"/>
              </a:spcBef>
              <a:spcAft>
                <a:spcPts val="0"/>
              </a:spcAft>
              <a:buSzPts val="1100"/>
              <a:buChar char="○"/>
            </a:pPr>
            <a:r>
              <a:rPr lang="en">
                <a:highlight>
                  <a:srgbClr val="FF00FF"/>
                </a:highlight>
              </a:rPr>
              <a:t>Additionally, lead removal requires specialized skills and training in safe practices of working with lead, so finding people with these skills is difficult and can put other untrained workers at high risk </a:t>
            </a:r>
            <a:endParaRPr>
              <a:highlight>
                <a:srgbClr val="FF00FF"/>
              </a:highlight>
            </a:endParaRPr>
          </a:p>
          <a:p>
            <a:pPr marL="457200" lvl="0" indent="-298450" algn="l" rtl="0">
              <a:spcBef>
                <a:spcPts val="0"/>
              </a:spcBef>
              <a:spcAft>
                <a:spcPts val="0"/>
              </a:spcAft>
              <a:buSzPts val="1100"/>
              <a:buChar cha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3961578166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2396157816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23c6ae0285a_1_8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23c6ae0285a_1_8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rm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0"/>
              </a:spcBef>
              <a:spcAft>
                <a:spcPts val="0"/>
              </a:spcAft>
              <a:buClr>
                <a:schemeClr val="lt1"/>
              </a:buClr>
              <a:buSzPts val="1100"/>
              <a:buChar char="○"/>
              <a:defRPr>
                <a:solidFill>
                  <a:schemeClr val="lt1"/>
                </a:solidFill>
              </a:defRPr>
            </a:lvl2pPr>
            <a:lvl3pPr marL="1371600" lvl="2" indent="-298450" algn="ctr">
              <a:spcBef>
                <a:spcPts val="0"/>
              </a:spcBef>
              <a:spcAft>
                <a:spcPts val="0"/>
              </a:spcAft>
              <a:buClr>
                <a:schemeClr val="lt1"/>
              </a:buClr>
              <a:buSzPts val="1100"/>
              <a:buChar char="■"/>
              <a:defRPr>
                <a:solidFill>
                  <a:schemeClr val="lt1"/>
                </a:solidFill>
              </a:defRPr>
            </a:lvl3pPr>
            <a:lvl4pPr marL="1828800" lvl="3" indent="-298450" algn="ctr">
              <a:spcBef>
                <a:spcPts val="0"/>
              </a:spcBef>
              <a:spcAft>
                <a:spcPts val="0"/>
              </a:spcAft>
              <a:buClr>
                <a:schemeClr val="lt1"/>
              </a:buClr>
              <a:buSzPts val="1100"/>
              <a:buChar char="●"/>
              <a:defRPr>
                <a:solidFill>
                  <a:schemeClr val="lt1"/>
                </a:solidFill>
              </a:defRPr>
            </a:lvl4pPr>
            <a:lvl5pPr marL="2286000" lvl="4" indent="-298450" algn="ctr">
              <a:spcBef>
                <a:spcPts val="0"/>
              </a:spcBef>
              <a:spcAft>
                <a:spcPts val="0"/>
              </a:spcAft>
              <a:buClr>
                <a:schemeClr val="lt1"/>
              </a:buClr>
              <a:buSzPts val="1100"/>
              <a:buChar char="○"/>
              <a:defRPr>
                <a:solidFill>
                  <a:schemeClr val="lt1"/>
                </a:solidFill>
              </a:defRPr>
            </a:lvl5pPr>
            <a:lvl6pPr marL="2743200" lvl="5" indent="-298450" algn="ctr">
              <a:spcBef>
                <a:spcPts val="0"/>
              </a:spcBef>
              <a:spcAft>
                <a:spcPts val="0"/>
              </a:spcAft>
              <a:buClr>
                <a:schemeClr val="lt1"/>
              </a:buClr>
              <a:buSzPts val="1100"/>
              <a:buChar char="■"/>
              <a:defRPr>
                <a:solidFill>
                  <a:schemeClr val="lt1"/>
                </a:solidFill>
              </a:defRPr>
            </a:lvl6pPr>
            <a:lvl7pPr marL="3200400" lvl="6" indent="-298450" algn="ctr">
              <a:spcBef>
                <a:spcPts val="0"/>
              </a:spcBef>
              <a:spcAft>
                <a:spcPts val="0"/>
              </a:spcAft>
              <a:buClr>
                <a:schemeClr val="lt1"/>
              </a:buClr>
              <a:buSzPts val="1100"/>
              <a:buChar char="●"/>
              <a:defRPr>
                <a:solidFill>
                  <a:schemeClr val="lt1"/>
                </a:solidFill>
              </a:defRPr>
            </a:lvl7pPr>
            <a:lvl8pPr marL="3657600" lvl="7" indent="-298450" algn="ctr">
              <a:spcBef>
                <a:spcPts val="0"/>
              </a:spcBef>
              <a:spcAft>
                <a:spcPts val="0"/>
              </a:spcAft>
              <a:buClr>
                <a:schemeClr val="lt1"/>
              </a:buClr>
              <a:buSzPts val="1100"/>
              <a:buChar char="○"/>
              <a:defRPr>
                <a:solidFill>
                  <a:schemeClr val="lt1"/>
                </a:solidFill>
              </a:defRPr>
            </a:lvl8pPr>
            <a:lvl9pPr marL="4114800" lvl="8" indent="-298450" algn="ctr">
              <a:spcBef>
                <a:spcPts val="0"/>
              </a:spcBef>
              <a:spcAft>
                <a:spcPts val="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nchh.org/resources/financing-and-funding/financial-help-for-home-repair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www.hud.gov/program_offices/spm/gmomgmt/grantsinfo/fundingopps/fy22lhr" TargetMode="External"/><Relationship Id="rId4" Type="http://schemas.openxmlformats.org/officeDocument/2006/relationships/hyperlink" Target="https://www.epa.gov/ground-water-and-drinking-water/funding-lead-service-line-replacemen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malegislature.gov/Bill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hud.gov/program_offices/spm/gmomgmt/grantsinfo/fundingopps/fy22lhr" TargetMode="External"/><Relationship Id="rId5" Type="http://schemas.openxmlformats.org/officeDocument/2006/relationships/hyperlink" Target="https://nchh.org/resources/financing-and-funding/financial-help-for-home-repairs/" TargetMode="External"/><Relationship Id="rId4" Type="http://schemas.openxmlformats.org/officeDocument/2006/relationships/hyperlink" Target="https://www.epa.gov/newenglandhc/success-stories-huc-massachusett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3800"/>
              <a:t>Helping Legislators Get Support for Their Bills To Curb Lead Poisoning </a:t>
            </a:r>
            <a:endParaRPr sz="3800"/>
          </a:p>
        </p:txBody>
      </p:sp>
      <p:sp>
        <p:nvSpPr>
          <p:cNvPr id="278" name="Google Shape;278;p13"/>
          <p:cNvSpPr txBox="1">
            <a:spLocks noGrp="1"/>
          </p:cNvSpPr>
          <p:nvPr>
            <p:ph type="subTitle" idx="1"/>
          </p:nvPr>
        </p:nvSpPr>
        <p:spPr>
          <a:xfrm>
            <a:off x="311700" y="3733250"/>
            <a:ext cx="8520600" cy="7926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 sz="2200"/>
              <a:t>           Aubrey Hoes and Hannah Waskelis</a:t>
            </a:r>
            <a:endParaRPr sz="2200"/>
          </a:p>
          <a:p>
            <a:pPr marL="0" lvl="0" indent="0" algn="l" rtl="0">
              <a:spcBef>
                <a:spcPts val="0"/>
              </a:spcBef>
              <a:spcAft>
                <a:spcPts val="0"/>
              </a:spcAft>
              <a:buNone/>
            </a:pPr>
            <a:endParaRPr sz="2200"/>
          </a:p>
          <a:p>
            <a:pPr marL="0" lvl="0" indent="0" algn="l" rtl="0">
              <a:spcBef>
                <a:spcPts val="0"/>
              </a:spcBef>
              <a:spcAft>
                <a:spcPts val="0"/>
              </a:spcAft>
              <a:buNone/>
            </a:pPr>
            <a:r>
              <a:rPr lang="en" sz="2200"/>
              <a:t>           </a:t>
            </a:r>
            <a:r>
              <a:rPr lang="en" sz="1771"/>
              <a:t>EE 538</a:t>
            </a:r>
            <a:endParaRPr sz="177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282"/>
        <p:cNvGrpSpPr/>
        <p:nvPr/>
      </p:nvGrpSpPr>
      <p:grpSpPr>
        <a:xfrm>
          <a:off x="0" y="0"/>
          <a:ext cx="0" cy="0"/>
          <a:chOff x="0" y="0"/>
          <a:chExt cx="0" cy="0"/>
        </a:xfrm>
      </p:grpSpPr>
      <p:pic>
        <p:nvPicPr>
          <p:cNvPr id="283" name="Google Shape;283;p14"/>
          <p:cNvPicPr preferRelativeResize="0"/>
          <p:nvPr/>
        </p:nvPicPr>
        <p:blipFill>
          <a:blip r:embed="rId3">
            <a:alphaModFix/>
          </a:blip>
          <a:stretch>
            <a:fillRect/>
          </a:stretch>
        </p:blipFill>
        <p:spPr>
          <a:xfrm>
            <a:off x="4973050" y="0"/>
            <a:ext cx="4184650" cy="5160398"/>
          </a:xfrm>
          <a:prstGeom prst="rect">
            <a:avLst/>
          </a:prstGeom>
          <a:noFill/>
          <a:ln>
            <a:noFill/>
          </a:ln>
        </p:spPr>
      </p:pic>
      <p:sp>
        <p:nvSpPr>
          <p:cNvPr id="284" name="Google Shape;284;p1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FFFFFF"/>
                </a:solidFill>
              </a:rPr>
              <a:t>Severity of the lead issue</a:t>
            </a:r>
            <a:endParaRPr>
              <a:solidFill>
                <a:srgbClr val="FFFFFF"/>
              </a:solidFill>
            </a:endParaRPr>
          </a:p>
        </p:txBody>
      </p:sp>
      <p:sp>
        <p:nvSpPr>
          <p:cNvPr id="285" name="Google Shape;285;p14"/>
          <p:cNvSpPr txBox="1">
            <a:spLocks noGrp="1"/>
          </p:cNvSpPr>
          <p:nvPr>
            <p:ph type="body" idx="1"/>
          </p:nvPr>
        </p:nvSpPr>
        <p:spPr>
          <a:xfrm>
            <a:off x="1303800" y="1597875"/>
            <a:ext cx="7030500" cy="2933700"/>
          </a:xfrm>
          <a:prstGeom prst="rect">
            <a:avLst/>
          </a:prstGeom>
        </p:spPr>
        <p:txBody>
          <a:bodyPr spcFirstLastPara="1" wrap="square" lIns="91425" tIns="91425" rIns="91425" bIns="91425" anchor="t" anchorCtr="0">
            <a:normAutofit/>
          </a:bodyPr>
          <a:lstStyle/>
          <a:p>
            <a:pPr marL="457200" lvl="0" indent="-311150" algn="l" rtl="0">
              <a:lnSpc>
                <a:spcPct val="200000"/>
              </a:lnSpc>
              <a:spcBef>
                <a:spcPts val="0"/>
              </a:spcBef>
              <a:spcAft>
                <a:spcPts val="0"/>
              </a:spcAft>
              <a:buClr>
                <a:srgbClr val="FFFFFF"/>
              </a:buClr>
              <a:buSzPts val="1300"/>
              <a:buChar char="●"/>
            </a:pPr>
            <a:r>
              <a:rPr lang="en">
                <a:solidFill>
                  <a:srgbClr val="FFFFFF"/>
                </a:solidFill>
              </a:rPr>
              <a:t>Decrease in test scores due to low blood level (Aizer et. al, 2018)</a:t>
            </a:r>
            <a:endParaRPr>
              <a:solidFill>
                <a:srgbClr val="FFFFFF"/>
              </a:solidFill>
            </a:endParaRPr>
          </a:p>
          <a:p>
            <a:pPr marL="457200" lvl="0" indent="-311150" algn="l" rtl="0">
              <a:lnSpc>
                <a:spcPct val="200000"/>
              </a:lnSpc>
              <a:spcBef>
                <a:spcPts val="0"/>
              </a:spcBef>
              <a:spcAft>
                <a:spcPts val="0"/>
              </a:spcAft>
              <a:buClr>
                <a:srgbClr val="FFFFFF"/>
              </a:buClr>
              <a:buSzPts val="1300"/>
              <a:buChar char="●"/>
            </a:pPr>
            <a:r>
              <a:rPr lang="en">
                <a:solidFill>
                  <a:srgbClr val="FFFFFF"/>
                </a:solidFill>
              </a:rPr>
              <a:t>Focus on children under six </a:t>
            </a:r>
            <a:endParaRPr>
              <a:solidFill>
                <a:srgbClr val="FFFFFF"/>
              </a:solidFill>
            </a:endParaRPr>
          </a:p>
          <a:p>
            <a:pPr marL="914400" lvl="1" indent="-298450" algn="l" rtl="0">
              <a:lnSpc>
                <a:spcPct val="200000"/>
              </a:lnSpc>
              <a:spcBef>
                <a:spcPts val="0"/>
              </a:spcBef>
              <a:spcAft>
                <a:spcPts val="0"/>
              </a:spcAft>
              <a:buClr>
                <a:srgbClr val="FFFFFF"/>
              </a:buClr>
              <a:buSzPts val="1100"/>
              <a:buChar char="○"/>
            </a:pPr>
            <a:r>
              <a:rPr lang="en">
                <a:solidFill>
                  <a:srgbClr val="FFFFFF"/>
                </a:solidFill>
              </a:rPr>
              <a:t>Representative Eldridge’s bill to change terms for inclusivity </a:t>
            </a:r>
            <a:endParaRPr>
              <a:solidFill>
                <a:srgbClr val="FFFFFF"/>
              </a:solidFill>
            </a:endParaRPr>
          </a:p>
          <a:p>
            <a:pPr marL="457200" lvl="0" indent="-311150" algn="l" rtl="0">
              <a:lnSpc>
                <a:spcPct val="200000"/>
              </a:lnSpc>
              <a:spcBef>
                <a:spcPts val="0"/>
              </a:spcBef>
              <a:spcAft>
                <a:spcPts val="0"/>
              </a:spcAft>
              <a:buClr>
                <a:srgbClr val="FFFFFF"/>
              </a:buClr>
              <a:buSzPts val="1300"/>
              <a:buChar char="●"/>
            </a:pPr>
            <a:r>
              <a:rPr lang="en">
                <a:solidFill>
                  <a:srgbClr val="FFFFFF"/>
                </a:solidFill>
              </a:rPr>
              <a:t>Landlord lead abatement programs </a:t>
            </a:r>
            <a:endParaRPr>
              <a:solidFill>
                <a:srgbClr val="FFFFFF"/>
              </a:solidFill>
            </a:endParaRPr>
          </a:p>
          <a:p>
            <a:pPr marL="914400" lvl="1" indent="-298450" algn="l" rtl="0">
              <a:lnSpc>
                <a:spcPct val="200000"/>
              </a:lnSpc>
              <a:spcBef>
                <a:spcPts val="0"/>
              </a:spcBef>
              <a:spcAft>
                <a:spcPts val="0"/>
              </a:spcAft>
              <a:buClr>
                <a:srgbClr val="FFFFFF"/>
              </a:buClr>
              <a:buSzPts val="1100"/>
              <a:buChar char="○"/>
            </a:pPr>
            <a:r>
              <a:rPr lang="en">
                <a:solidFill>
                  <a:srgbClr val="FFFFFF"/>
                </a:solidFill>
              </a:rPr>
              <a:t>Representative Velis’ proposed bill to </a:t>
            </a:r>
            <a:endParaRPr>
              <a:solidFill>
                <a:srgbClr val="FFFFFF"/>
              </a:solidFill>
            </a:endParaRPr>
          </a:p>
          <a:p>
            <a:pPr marL="0" lvl="0" indent="0" algn="l" rtl="0">
              <a:lnSpc>
                <a:spcPct val="200000"/>
              </a:lnSpc>
              <a:spcBef>
                <a:spcPts val="1200"/>
              </a:spcBef>
              <a:spcAft>
                <a:spcPts val="1200"/>
              </a:spcAft>
              <a:buNone/>
            </a:pPr>
            <a:endParaRPr>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289"/>
        <p:cNvGrpSpPr/>
        <p:nvPr/>
      </p:nvGrpSpPr>
      <p:grpSpPr>
        <a:xfrm>
          <a:off x="0" y="0"/>
          <a:ext cx="0" cy="0"/>
          <a:chOff x="0" y="0"/>
          <a:chExt cx="0" cy="0"/>
        </a:xfrm>
      </p:grpSpPr>
      <p:sp>
        <p:nvSpPr>
          <p:cNvPr id="290" name="Google Shape;290;p1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lt1"/>
                </a:solidFill>
              </a:rPr>
              <a:t>Our Project	</a:t>
            </a:r>
            <a:endParaRPr>
              <a:solidFill>
                <a:schemeClr val="lt1"/>
              </a:solidFill>
            </a:endParaRPr>
          </a:p>
        </p:txBody>
      </p:sp>
      <p:sp>
        <p:nvSpPr>
          <p:cNvPr id="291" name="Google Shape;291;p15"/>
          <p:cNvSpPr txBox="1">
            <a:spLocks noGrp="1"/>
          </p:cNvSpPr>
          <p:nvPr>
            <p:ph type="body" idx="1"/>
          </p:nvPr>
        </p:nvSpPr>
        <p:spPr>
          <a:xfrm>
            <a:off x="636500" y="1990050"/>
            <a:ext cx="7030500" cy="2541600"/>
          </a:xfrm>
          <a:prstGeom prst="rect">
            <a:avLst/>
          </a:prstGeom>
        </p:spPr>
        <p:txBody>
          <a:bodyPr spcFirstLastPara="1" wrap="square" lIns="91425" tIns="91425" rIns="91425" bIns="91425" anchor="t" anchorCtr="0">
            <a:normAutofit/>
          </a:bodyPr>
          <a:lstStyle/>
          <a:p>
            <a:pPr marL="457200" lvl="0" indent="-311150" algn="l" rtl="0">
              <a:lnSpc>
                <a:spcPct val="200000"/>
              </a:lnSpc>
              <a:spcBef>
                <a:spcPts val="0"/>
              </a:spcBef>
              <a:spcAft>
                <a:spcPts val="0"/>
              </a:spcAft>
              <a:buClr>
                <a:schemeClr val="lt1"/>
              </a:buClr>
              <a:buSzPts val="1300"/>
              <a:buChar char="●"/>
            </a:pPr>
            <a:r>
              <a:rPr lang="en">
                <a:solidFill>
                  <a:schemeClr val="lt1"/>
                </a:solidFill>
              </a:rPr>
              <a:t>Organized an event at the statehouse </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Conducted research on legislative gaps</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Interviewed field experts</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Compiled information for distribution</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Established connections with orgs, action groups</a:t>
            </a:r>
            <a:endParaRPr>
              <a:solidFill>
                <a:schemeClr val="lt1"/>
              </a:solidFill>
            </a:endParaRPr>
          </a:p>
          <a:p>
            <a:pPr marL="457200" lvl="0" indent="0" algn="l" rtl="0">
              <a:lnSpc>
                <a:spcPct val="200000"/>
              </a:lnSpc>
              <a:spcBef>
                <a:spcPts val="1200"/>
              </a:spcBef>
              <a:spcAft>
                <a:spcPts val="1200"/>
              </a:spcAft>
              <a:buNone/>
            </a:pPr>
            <a:endParaRPr>
              <a:solidFill>
                <a:schemeClr val="lt1"/>
              </a:solidFill>
            </a:endParaRPr>
          </a:p>
        </p:txBody>
      </p:sp>
      <p:pic>
        <p:nvPicPr>
          <p:cNvPr id="292" name="Google Shape;292;p15"/>
          <p:cNvPicPr preferRelativeResize="0"/>
          <p:nvPr/>
        </p:nvPicPr>
        <p:blipFill rotWithShape="1">
          <a:blip r:embed="rId3">
            <a:alphaModFix/>
          </a:blip>
          <a:srcRect t="10869" r="7398" b="21065"/>
          <a:stretch/>
        </p:blipFill>
        <p:spPr>
          <a:xfrm>
            <a:off x="4805875" y="472800"/>
            <a:ext cx="1743300" cy="1752300"/>
          </a:xfrm>
          <a:prstGeom prst="ellipse">
            <a:avLst/>
          </a:prstGeom>
          <a:noFill/>
          <a:ln w="38100" cap="flat" cmpd="sng">
            <a:solidFill>
              <a:schemeClr val="accent1"/>
            </a:solidFill>
            <a:prstDash val="solid"/>
            <a:round/>
            <a:headEnd type="none" w="sm" len="sm"/>
            <a:tailEnd type="none" w="sm" len="sm"/>
          </a:ln>
        </p:spPr>
      </p:pic>
      <p:pic>
        <p:nvPicPr>
          <p:cNvPr id="293" name="Google Shape;293;p15"/>
          <p:cNvPicPr preferRelativeResize="0"/>
          <p:nvPr/>
        </p:nvPicPr>
        <p:blipFill rotWithShape="1">
          <a:blip r:embed="rId4">
            <a:alphaModFix/>
          </a:blip>
          <a:srcRect l="183786" t="-61369" r="-314414" b="-69257"/>
          <a:stretch/>
        </p:blipFill>
        <p:spPr>
          <a:xfrm>
            <a:off x="5080475" y="235000"/>
            <a:ext cx="4762500" cy="4838700"/>
          </a:xfrm>
          <a:prstGeom prst="rect">
            <a:avLst/>
          </a:prstGeom>
          <a:noFill/>
          <a:ln>
            <a:noFill/>
          </a:ln>
        </p:spPr>
      </p:pic>
      <p:pic>
        <p:nvPicPr>
          <p:cNvPr id="294" name="Google Shape;294;p15"/>
          <p:cNvPicPr preferRelativeResize="0"/>
          <p:nvPr/>
        </p:nvPicPr>
        <p:blipFill rotWithShape="1">
          <a:blip r:embed="rId5">
            <a:alphaModFix/>
          </a:blip>
          <a:srcRect t="5614" b="9575"/>
          <a:stretch/>
        </p:blipFill>
        <p:spPr>
          <a:xfrm>
            <a:off x="6908225" y="2738250"/>
            <a:ext cx="1784100" cy="1793400"/>
          </a:xfrm>
          <a:prstGeom prst="ellipse">
            <a:avLst/>
          </a:prstGeom>
          <a:noFill/>
          <a:ln w="38100" cap="flat" cmpd="sng">
            <a:solidFill>
              <a:schemeClr val="accent1"/>
            </a:solidFill>
            <a:prstDash val="solid"/>
            <a:round/>
            <a:headEnd type="none" w="sm" len="sm"/>
            <a:tailEnd type="none" w="sm" len="sm"/>
          </a:ln>
        </p:spPr>
      </p:pic>
      <p:pic>
        <p:nvPicPr>
          <p:cNvPr id="295" name="Google Shape;295;p15"/>
          <p:cNvPicPr preferRelativeResize="0"/>
          <p:nvPr/>
        </p:nvPicPr>
        <p:blipFill rotWithShape="1">
          <a:blip r:embed="rId6">
            <a:alphaModFix/>
          </a:blip>
          <a:srcRect l="15763" r="19259" b="53124"/>
          <a:stretch/>
        </p:blipFill>
        <p:spPr>
          <a:xfrm>
            <a:off x="6908225" y="435975"/>
            <a:ext cx="1784100" cy="1793400"/>
          </a:xfrm>
          <a:prstGeom prst="ellipse">
            <a:avLst/>
          </a:prstGeom>
          <a:noFill/>
          <a:ln w="38100" cap="flat" cmpd="sng">
            <a:solidFill>
              <a:schemeClr val="accent1"/>
            </a:solidFill>
            <a:prstDash val="solid"/>
            <a:round/>
            <a:headEnd type="none" w="sm" len="sm"/>
            <a:tailEnd type="none" w="sm" len="sm"/>
          </a:ln>
        </p:spPr>
      </p:pic>
      <p:sp>
        <p:nvSpPr>
          <p:cNvPr id="296" name="Google Shape;296;p15"/>
          <p:cNvSpPr txBox="1"/>
          <p:nvPr/>
        </p:nvSpPr>
        <p:spPr>
          <a:xfrm>
            <a:off x="6975575" y="4531650"/>
            <a:ext cx="16494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solidFill>
                  <a:schemeClr val="lt1"/>
                </a:solidFill>
                <a:latin typeface="Nunito"/>
                <a:ea typeface="Nunito"/>
                <a:cs typeface="Nunito"/>
                <a:sym typeface="Nunito"/>
              </a:rPr>
              <a:t>Jessica Reyes, Professor</a:t>
            </a:r>
            <a:endParaRPr sz="1000" b="1">
              <a:solidFill>
                <a:schemeClr val="lt1"/>
              </a:solidFill>
              <a:latin typeface="Nunito"/>
              <a:ea typeface="Nunito"/>
              <a:cs typeface="Nunito"/>
              <a:sym typeface="Nunito"/>
            </a:endParaRPr>
          </a:p>
          <a:p>
            <a:pPr marL="0" lvl="0" indent="0" algn="ctr" rtl="0">
              <a:spcBef>
                <a:spcPts val="0"/>
              </a:spcBef>
              <a:spcAft>
                <a:spcPts val="0"/>
              </a:spcAft>
              <a:buNone/>
            </a:pPr>
            <a:r>
              <a:rPr lang="en" sz="1000">
                <a:solidFill>
                  <a:schemeClr val="lt1"/>
                </a:solidFill>
                <a:latin typeface="Nunito"/>
                <a:ea typeface="Nunito"/>
                <a:cs typeface="Nunito"/>
                <a:sym typeface="Nunito"/>
              </a:rPr>
              <a:t>Amherst College</a:t>
            </a:r>
            <a:endParaRPr sz="1000">
              <a:solidFill>
                <a:schemeClr val="lt1"/>
              </a:solidFill>
              <a:latin typeface="Nunito"/>
              <a:ea typeface="Nunito"/>
              <a:cs typeface="Nunito"/>
              <a:sym typeface="Nunito"/>
            </a:endParaRPr>
          </a:p>
        </p:txBody>
      </p:sp>
      <p:sp>
        <p:nvSpPr>
          <p:cNvPr id="297" name="Google Shape;297;p15"/>
          <p:cNvSpPr txBox="1"/>
          <p:nvPr/>
        </p:nvSpPr>
        <p:spPr>
          <a:xfrm>
            <a:off x="6975575" y="2229375"/>
            <a:ext cx="16494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solidFill>
                  <a:schemeClr val="lt1"/>
                </a:solidFill>
                <a:latin typeface="Nunito"/>
                <a:ea typeface="Nunito"/>
                <a:cs typeface="Nunito"/>
                <a:sym typeface="Nunito"/>
              </a:rPr>
              <a:t>Mark Pokras, DVM</a:t>
            </a:r>
            <a:endParaRPr sz="1000" b="1">
              <a:solidFill>
                <a:schemeClr val="lt1"/>
              </a:solidFill>
              <a:latin typeface="Nunito"/>
              <a:ea typeface="Nunito"/>
              <a:cs typeface="Nunito"/>
              <a:sym typeface="Nunito"/>
            </a:endParaRPr>
          </a:p>
          <a:p>
            <a:pPr marL="0" lvl="0" indent="0" algn="ctr" rtl="0">
              <a:spcBef>
                <a:spcPts val="0"/>
              </a:spcBef>
              <a:spcAft>
                <a:spcPts val="0"/>
              </a:spcAft>
              <a:buNone/>
            </a:pPr>
            <a:r>
              <a:rPr lang="en" sz="1000">
                <a:solidFill>
                  <a:schemeClr val="lt1"/>
                </a:solidFill>
                <a:latin typeface="Nunito"/>
                <a:ea typeface="Nunito"/>
                <a:cs typeface="Nunito"/>
                <a:sym typeface="Nunito"/>
              </a:rPr>
              <a:t>Tufts University</a:t>
            </a:r>
            <a:endParaRPr sz="1000">
              <a:solidFill>
                <a:schemeClr val="lt1"/>
              </a:solidFill>
              <a:latin typeface="Nunito"/>
              <a:ea typeface="Nunito"/>
              <a:cs typeface="Nunito"/>
              <a:sym typeface="Nunito"/>
            </a:endParaRPr>
          </a:p>
        </p:txBody>
      </p:sp>
      <p:sp>
        <p:nvSpPr>
          <p:cNvPr id="298" name="Google Shape;298;p15"/>
          <p:cNvSpPr txBox="1"/>
          <p:nvPr/>
        </p:nvSpPr>
        <p:spPr>
          <a:xfrm>
            <a:off x="4499875" y="2229375"/>
            <a:ext cx="23553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solidFill>
                  <a:schemeClr val="lt1"/>
                </a:solidFill>
                <a:latin typeface="Nunito"/>
                <a:ea typeface="Nunito"/>
                <a:cs typeface="Nunito"/>
                <a:sym typeface="Nunito"/>
              </a:rPr>
              <a:t>Elana Brochin, Program Director</a:t>
            </a:r>
            <a:endParaRPr sz="1000" b="1">
              <a:solidFill>
                <a:schemeClr val="lt1"/>
              </a:solidFill>
              <a:latin typeface="Nunito"/>
              <a:ea typeface="Nunito"/>
              <a:cs typeface="Nunito"/>
              <a:sym typeface="Nunito"/>
            </a:endParaRPr>
          </a:p>
          <a:p>
            <a:pPr marL="0" lvl="0" indent="0" algn="ctr" rtl="0">
              <a:spcBef>
                <a:spcPts val="0"/>
              </a:spcBef>
              <a:spcAft>
                <a:spcPts val="0"/>
              </a:spcAft>
              <a:buNone/>
            </a:pPr>
            <a:r>
              <a:rPr lang="en" sz="1000">
                <a:solidFill>
                  <a:schemeClr val="lt1"/>
                </a:solidFill>
                <a:latin typeface="Nunito"/>
                <a:ea typeface="Nunito"/>
                <a:cs typeface="Nunito"/>
                <a:sym typeface="Nunito"/>
              </a:rPr>
              <a:t>MACDC</a:t>
            </a:r>
            <a:endParaRPr sz="1000">
              <a:solidFill>
                <a:schemeClr val="lt1"/>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02"/>
        <p:cNvGrpSpPr/>
        <p:nvPr/>
      </p:nvGrpSpPr>
      <p:grpSpPr>
        <a:xfrm>
          <a:off x="0" y="0"/>
          <a:ext cx="0" cy="0"/>
          <a:chOff x="0" y="0"/>
          <a:chExt cx="0" cy="0"/>
        </a:xfrm>
      </p:grpSpPr>
      <p:sp>
        <p:nvSpPr>
          <p:cNvPr id="303" name="Google Shape;303;p1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FFFFFF"/>
                </a:solidFill>
              </a:rPr>
              <a:t>Topic Areas </a:t>
            </a:r>
            <a:endParaRPr>
              <a:solidFill>
                <a:srgbClr val="FFFFFF"/>
              </a:solidFill>
            </a:endParaRPr>
          </a:p>
        </p:txBody>
      </p:sp>
      <p:sp>
        <p:nvSpPr>
          <p:cNvPr id="304" name="Google Shape;304;p16"/>
          <p:cNvSpPr txBox="1">
            <a:spLocks noGrp="1"/>
          </p:cNvSpPr>
          <p:nvPr>
            <p:ph type="body" idx="1"/>
          </p:nvPr>
        </p:nvSpPr>
        <p:spPr>
          <a:xfrm>
            <a:off x="342325" y="1971400"/>
            <a:ext cx="7030500" cy="2541600"/>
          </a:xfrm>
          <a:prstGeom prst="rect">
            <a:avLst/>
          </a:prstGeom>
        </p:spPr>
        <p:txBody>
          <a:bodyPr spcFirstLastPara="1" wrap="square" lIns="91425" tIns="91425" rIns="91425" bIns="91425" anchor="t" anchorCtr="0">
            <a:normAutofit/>
          </a:bodyPr>
          <a:lstStyle/>
          <a:p>
            <a:pPr marL="457200" lvl="0" indent="-311150" algn="l" rtl="0">
              <a:lnSpc>
                <a:spcPct val="200000"/>
              </a:lnSpc>
              <a:spcBef>
                <a:spcPts val="0"/>
              </a:spcBef>
              <a:spcAft>
                <a:spcPts val="0"/>
              </a:spcAft>
              <a:buClr>
                <a:schemeClr val="lt1"/>
              </a:buClr>
              <a:buSzPts val="1300"/>
              <a:buChar char="●"/>
            </a:pPr>
            <a:r>
              <a:rPr lang="en">
                <a:solidFill>
                  <a:schemeClr val="lt1"/>
                </a:solidFill>
              </a:rPr>
              <a:t>Lead in munitions and shooting ranges </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Wildlife </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Schools and childcare facilities </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Lead in housing units </a:t>
            </a:r>
            <a:endParaRPr>
              <a:solidFill>
                <a:schemeClr val="lt1"/>
              </a:solidFill>
            </a:endParaRPr>
          </a:p>
          <a:p>
            <a:pPr marL="914400" lvl="1" indent="-298450" algn="l" rtl="0">
              <a:lnSpc>
                <a:spcPct val="200000"/>
              </a:lnSpc>
              <a:spcBef>
                <a:spcPts val="0"/>
              </a:spcBef>
              <a:spcAft>
                <a:spcPts val="0"/>
              </a:spcAft>
              <a:buClr>
                <a:schemeClr val="lt1"/>
              </a:buClr>
              <a:buSzPts val="1100"/>
              <a:buChar char="○"/>
            </a:pPr>
            <a:r>
              <a:rPr lang="en">
                <a:solidFill>
                  <a:schemeClr val="lt1"/>
                </a:solidFill>
              </a:rPr>
              <a:t>Paint, plumbing, water service lines </a:t>
            </a:r>
            <a:endParaRPr>
              <a:solidFill>
                <a:schemeClr val="lt1"/>
              </a:solidFill>
            </a:endParaRPr>
          </a:p>
        </p:txBody>
      </p:sp>
      <p:pic>
        <p:nvPicPr>
          <p:cNvPr id="305" name="Google Shape;305;p16"/>
          <p:cNvPicPr preferRelativeResize="0"/>
          <p:nvPr/>
        </p:nvPicPr>
        <p:blipFill rotWithShape="1">
          <a:blip r:embed="rId3">
            <a:alphaModFix/>
          </a:blip>
          <a:srcRect l="16354" r="26619"/>
          <a:stretch/>
        </p:blipFill>
        <p:spPr>
          <a:xfrm>
            <a:off x="4572000" y="-36925"/>
            <a:ext cx="4909800" cy="5226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09"/>
        <p:cNvGrpSpPr/>
        <p:nvPr/>
      </p:nvGrpSpPr>
      <p:grpSpPr>
        <a:xfrm>
          <a:off x="0" y="0"/>
          <a:ext cx="0" cy="0"/>
          <a:chOff x="0" y="0"/>
          <a:chExt cx="0" cy="0"/>
        </a:xfrm>
      </p:grpSpPr>
      <p:sp>
        <p:nvSpPr>
          <p:cNvPr id="310" name="Google Shape;310;p17"/>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lt1"/>
                </a:solidFill>
              </a:rPr>
              <a:t>Potential Solutions </a:t>
            </a:r>
            <a:endParaRPr>
              <a:solidFill>
                <a:schemeClr val="lt1"/>
              </a:solidFill>
            </a:endParaRPr>
          </a:p>
        </p:txBody>
      </p:sp>
      <p:sp>
        <p:nvSpPr>
          <p:cNvPr id="311" name="Google Shape;311;p17"/>
          <p:cNvSpPr txBox="1">
            <a:spLocks noGrp="1"/>
          </p:cNvSpPr>
          <p:nvPr>
            <p:ph type="body" idx="1"/>
          </p:nvPr>
        </p:nvSpPr>
        <p:spPr>
          <a:xfrm>
            <a:off x="311700" y="1030350"/>
            <a:ext cx="8520600" cy="4041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solidFill>
                <a:schemeClr val="lt1"/>
              </a:solidFill>
            </a:endParaRPr>
          </a:p>
          <a:p>
            <a:pPr marL="457200" lvl="0" indent="-311150" algn="l" rtl="0">
              <a:spcBef>
                <a:spcPts val="1200"/>
              </a:spcBef>
              <a:spcAft>
                <a:spcPts val="0"/>
              </a:spcAft>
              <a:buClr>
                <a:schemeClr val="lt1"/>
              </a:buClr>
              <a:buSzPts val="1300"/>
              <a:buChar char="●"/>
            </a:pPr>
            <a:r>
              <a:rPr lang="en">
                <a:solidFill>
                  <a:schemeClr val="lt1"/>
                </a:solidFill>
              </a:rPr>
              <a:t>Providing access to resources to get funding for lead removal </a:t>
            </a:r>
            <a:endParaRPr>
              <a:solidFill>
                <a:schemeClr val="lt1"/>
              </a:solidFill>
            </a:endParaRPr>
          </a:p>
          <a:p>
            <a:pPr marL="914400" lvl="1" indent="-298450" algn="l" rtl="0">
              <a:spcBef>
                <a:spcPts val="0"/>
              </a:spcBef>
              <a:spcAft>
                <a:spcPts val="0"/>
              </a:spcAft>
              <a:buClr>
                <a:schemeClr val="lt1"/>
              </a:buClr>
              <a:buSzPts val="1100"/>
              <a:buChar char="○"/>
            </a:pPr>
            <a:r>
              <a:rPr lang="en" b="1">
                <a:solidFill>
                  <a:schemeClr val="lt1"/>
                </a:solidFill>
              </a:rPr>
              <a:t>National Center for Healthy Housing (NCHH</a:t>
            </a:r>
            <a:r>
              <a:rPr lang="en">
                <a:solidFill>
                  <a:schemeClr val="lt1"/>
                </a:solidFill>
              </a:rPr>
              <a:t>) </a:t>
            </a:r>
            <a:r>
              <a:rPr lang="en" u="sng">
                <a:solidFill>
                  <a:schemeClr val="lt1"/>
                </a:solidFill>
                <a:hlinkClick r:id="rId3">
                  <a:extLst>
                    <a:ext uri="{A12FA001-AC4F-418D-AE19-62706E023703}">
                      <ahyp:hlinkClr xmlns:ahyp="http://schemas.microsoft.com/office/drawing/2018/hyperlinkcolor" val="tx"/>
                    </a:ext>
                  </a:extLst>
                </a:hlinkClick>
              </a:rPr>
              <a:t>website</a:t>
            </a:r>
            <a:r>
              <a:rPr lang="en">
                <a:solidFill>
                  <a:schemeClr val="lt1"/>
                </a:solidFill>
              </a:rPr>
              <a:t> providing resources for individuals to get funding to remove lead in their homes </a:t>
            </a:r>
            <a:endParaRPr>
              <a:solidFill>
                <a:schemeClr val="lt1"/>
              </a:solidFill>
            </a:endParaRPr>
          </a:p>
          <a:p>
            <a:pPr marL="914400" lvl="1" indent="-298450" algn="l" rtl="0">
              <a:spcBef>
                <a:spcPts val="0"/>
              </a:spcBef>
              <a:spcAft>
                <a:spcPts val="0"/>
              </a:spcAft>
              <a:buClr>
                <a:schemeClr val="lt1"/>
              </a:buClr>
              <a:buSzPts val="1100"/>
              <a:buChar char="○"/>
            </a:pPr>
            <a:r>
              <a:rPr lang="en" b="1">
                <a:solidFill>
                  <a:schemeClr val="lt1"/>
                </a:solidFill>
              </a:rPr>
              <a:t>Environmental Protection Agency </a:t>
            </a:r>
            <a:r>
              <a:rPr lang="en">
                <a:solidFill>
                  <a:schemeClr val="lt1"/>
                </a:solidFill>
              </a:rPr>
              <a:t> </a:t>
            </a:r>
            <a:r>
              <a:rPr lang="en" u="sng">
                <a:solidFill>
                  <a:schemeClr val="lt1"/>
                </a:solidFill>
                <a:hlinkClick r:id="rId4">
                  <a:extLst>
                    <a:ext uri="{A12FA001-AC4F-418D-AE19-62706E023703}">
                      <ahyp:hlinkClr xmlns:ahyp="http://schemas.microsoft.com/office/drawing/2018/hyperlinkcolor" val="tx"/>
                    </a:ext>
                  </a:extLst>
                </a:hlinkClick>
              </a:rPr>
              <a:t>website</a:t>
            </a:r>
            <a:r>
              <a:rPr lang="en">
                <a:solidFill>
                  <a:schemeClr val="lt1"/>
                </a:solidFill>
              </a:rPr>
              <a:t> gives useful information in finding funding for lead service line replacement </a:t>
            </a:r>
            <a:endParaRPr>
              <a:solidFill>
                <a:schemeClr val="lt1"/>
              </a:solidFill>
            </a:endParaRPr>
          </a:p>
          <a:p>
            <a:pPr marL="914400" lvl="1" indent="-298450" algn="l" rtl="0">
              <a:spcBef>
                <a:spcPts val="0"/>
              </a:spcBef>
              <a:spcAft>
                <a:spcPts val="0"/>
              </a:spcAft>
              <a:buClr>
                <a:schemeClr val="lt1"/>
              </a:buClr>
              <a:buSzPts val="1100"/>
              <a:buChar char="○"/>
            </a:pPr>
            <a:r>
              <a:rPr lang="en" b="1">
                <a:solidFill>
                  <a:schemeClr val="lt1"/>
                </a:solidFill>
              </a:rPr>
              <a:t>HUD Lead-Hazard Control Grant Program</a:t>
            </a:r>
            <a:r>
              <a:rPr lang="en">
                <a:solidFill>
                  <a:schemeClr val="lt1"/>
                </a:solidFill>
              </a:rPr>
              <a:t> </a:t>
            </a:r>
            <a:r>
              <a:rPr lang="en" u="sng">
                <a:solidFill>
                  <a:schemeClr val="lt1"/>
                </a:solidFill>
                <a:hlinkClick r:id="rId5">
                  <a:extLst>
                    <a:ext uri="{A12FA001-AC4F-418D-AE19-62706E023703}">
                      <ahyp:hlinkClr xmlns:ahyp="http://schemas.microsoft.com/office/drawing/2018/hyperlinkcolor" val="tx"/>
                    </a:ext>
                  </a:extLst>
                </a:hlinkClick>
              </a:rPr>
              <a:t>website</a:t>
            </a:r>
            <a:endParaRPr>
              <a:solidFill>
                <a:schemeClr val="lt1"/>
              </a:solidFill>
            </a:endParaRPr>
          </a:p>
          <a:p>
            <a:pPr marL="1371600" lvl="2" indent="-298450" algn="l" rtl="0">
              <a:spcBef>
                <a:spcPts val="0"/>
              </a:spcBef>
              <a:spcAft>
                <a:spcPts val="0"/>
              </a:spcAft>
              <a:buClr>
                <a:schemeClr val="lt1"/>
              </a:buClr>
              <a:buSzPts val="1100"/>
              <a:buChar char="■"/>
            </a:pPr>
            <a:r>
              <a:rPr lang="en">
                <a:solidFill>
                  <a:schemeClr val="lt1"/>
                </a:solidFill>
              </a:rPr>
              <a:t>Provided </a:t>
            </a:r>
            <a:r>
              <a:rPr lang="en" b="1">
                <a:solidFill>
                  <a:schemeClr val="lt1"/>
                </a:solidFill>
              </a:rPr>
              <a:t>$403,761,572 </a:t>
            </a:r>
            <a:r>
              <a:rPr lang="en">
                <a:solidFill>
                  <a:schemeClr val="lt1"/>
                </a:solidFill>
              </a:rPr>
              <a:t>in 2022 to </a:t>
            </a:r>
            <a:r>
              <a:rPr lang="en" b="1">
                <a:solidFill>
                  <a:schemeClr val="lt1"/>
                </a:solidFill>
              </a:rPr>
              <a:t>provide families with grants to remove lead</a:t>
            </a:r>
            <a:r>
              <a:rPr lang="en">
                <a:solidFill>
                  <a:schemeClr val="lt1"/>
                </a:solidFill>
              </a:rPr>
              <a:t> (prioritizing low-income households  with children under six) </a:t>
            </a:r>
            <a:endParaRPr>
              <a:solidFill>
                <a:schemeClr val="lt1"/>
              </a:solidFill>
            </a:endParaRPr>
          </a:p>
          <a:p>
            <a:pPr marL="457200" lvl="0" indent="0" algn="l" rtl="0">
              <a:spcBef>
                <a:spcPts val="1200"/>
              </a:spcBef>
              <a:spcAft>
                <a:spcPts val="0"/>
              </a:spcAft>
              <a:buNone/>
            </a:pPr>
            <a:endParaRPr>
              <a:solidFill>
                <a:schemeClr val="lt1"/>
              </a:solidFill>
            </a:endParaRPr>
          </a:p>
          <a:p>
            <a:pPr marL="457200" lvl="0" indent="-311150" algn="l" rtl="0">
              <a:spcBef>
                <a:spcPts val="1200"/>
              </a:spcBef>
              <a:spcAft>
                <a:spcPts val="0"/>
              </a:spcAft>
              <a:buClr>
                <a:schemeClr val="lt1"/>
              </a:buClr>
              <a:buSzPts val="1300"/>
              <a:buChar char="●"/>
            </a:pPr>
            <a:r>
              <a:rPr lang="en">
                <a:solidFill>
                  <a:schemeClr val="lt1"/>
                </a:solidFill>
              </a:rPr>
              <a:t>Education on the dangers of lead poisoning </a:t>
            </a:r>
            <a:endParaRPr>
              <a:solidFill>
                <a:schemeClr val="lt1"/>
              </a:solidFill>
            </a:endParaRPr>
          </a:p>
          <a:p>
            <a:pPr marL="914400" lvl="1" indent="-298450" algn="l" rtl="0">
              <a:spcBef>
                <a:spcPts val="0"/>
              </a:spcBef>
              <a:spcAft>
                <a:spcPts val="0"/>
              </a:spcAft>
              <a:buClr>
                <a:schemeClr val="lt1"/>
              </a:buClr>
              <a:buSzPts val="1100"/>
              <a:buChar char="○"/>
            </a:pPr>
            <a:r>
              <a:rPr lang="en">
                <a:solidFill>
                  <a:schemeClr val="lt1"/>
                </a:solidFill>
              </a:rPr>
              <a:t>Representative Hawkins presented a bill (S.260) regarding expansion of elementary and secondary education on climate justice, including lead poisoning </a:t>
            </a:r>
            <a:endParaRPr>
              <a:solidFill>
                <a:schemeClr val="lt1"/>
              </a:solidFill>
            </a:endParaRPr>
          </a:p>
          <a:p>
            <a:pPr marL="914400" lvl="1" indent="-298450" algn="l" rtl="0">
              <a:spcBef>
                <a:spcPts val="0"/>
              </a:spcBef>
              <a:spcAft>
                <a:spcPts val="0"/>
              </a:spcAft>
              <a:buClr>
                <a:schemeClr val="lt1"/>
              </a:buClr>
              <a:buSzPts val="1100"/>
              <a:buChar char="○"/>
            </a:pPr>
            <a:r>
              <a:rPr lang="en">
                <a:solidFill>
                  <a:schemeClr val="lt1"/>
                </a:solidFill>
              </a:rPr>
              <a:t>Representative Peisch presented a bill (H.2248), which includes new consumer goods. Like pottery and jewelry, to the list of educational/publicity programs </a:t>
            </a:r>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15"/>
        <p:cNvGrpSpPr/>
        <p:nvPr/>
      </p:nvGrpSpPr>
      <p:grpSpPr>
        <a:xfrm>
          <a:off x="0" y="0"/>
          <a:ext cx="0" cy="0"/>
          <a:chOff x="0" y="0"/>
          <a:chExt cx="0" cy="0"/>
        </a:xfrm>
      </p:grpSpPr>
      <p:pic>
        <p:nvPicPr>
          <p:cNvPr id="316" name="Google Shape;316;p18"/>
          <p:cNvPicPr preferRelativeResize="0"/>
          <p:nvPr/>
        </p:nvPicPr>
        <p:blipFill>
          <a:blip r:embed="rId3">
            <a:alphaModFix/>
          </a:blip>
          <a:stretch>
            <a:fillRect/>
          </a:stretch>
        </p:blipFill>
        <p:spPr>
          <a:xfrm>
            <a:off x="5029200" y="0"/>
            <a:ext cx="4114800" cy="5143500"/>
          </a:xfrm>
          <a:prstGeom prst="rect">
            <a:avLst/>
          </a:prstGeom>
          <a:noFill/>
          <a:ln>
            <a:noFill/>
          </a:ln>
        </p:spPr>
      </p:pic>
      <p:sp>
        <p:nvSpPr>
          <p:cNvPr id="317" name="Google Shape;317;p18"/>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FFFFFF"/>
                </a:solidFill>
              </a:rPr>
              <a:t>Takeaways</a:t>
            </a:r>
            <a:r>
              <a:rPr lang="en"/>
              <a:t>  </a:t>
            </a:r>
            <a:endParaRPr/>
          </a:p>
        </p:txBody>
      </p:sp>
      <p:sp>
        <p:nvSpPr>
          <p:cNvPr id="318" name="Google Shape;318;p18"/>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p>
            <a:pPr marL="457200" lvl="0" indent="-311150" algn="l" rtl="0">
              <a:lnSpc>
                <a:spcPct val="200000"/>
              </a:lnSpc>
              <a:spcBef>
                <a:spcPts val="0"/>
              </a:spcBef>
              <a:spcAft>
                <a:spcPts val="0"/>
              </a:spcAft>
              <a:buClr>
                <a:schemeClr val="lt1"/>
              </a:buClr>
              <a:buSzPts val="1300"/>
              <a:buChar char="●"/>
            </a:pPr>
            <a:r>
              <a:rPr lang="en">
                <a:solidFill>
                  <a:schemeClr val="lt1"/>
                </a:solidFill>
              </a:rPr>
              <a:t>Importance of lead abatement </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Difficulty in seeking assistance (financial and labor) in removing lead </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Massachusetts, once leading the country, lacks crucial lead legislation</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Full extent of lead danger has not been politically realized</a:t>
            </a:r>
            <a:endParaRPr>
              <a:solidFill>
                <a:schemeClr val="lt1"/>
              </a:solidFill>
            </a:endParaRPr>
          </a:p>
          <a:p>
            <a:pPr marL="457200" lvl="0" indent="-311150" algn="l" rtl="0">
              <a:lnSpc>
                <a:spcPct val="200000"/>
              </a:lnSpc>
              <a:spcBef>
                <a:spcPts val="0"/>
              </a:spcBef>
              <a:spcAft>
                <a:spcPts val="0"/>
              </a:spcAft>
              <a:buClr>
                <a:schemeClr val="lt1"/>
              </a:buClr>
              <a:buSzPts val="1300"/>
              <a:buChar char="●"/>
            </a:pPr>
            <a:r>
              <a:rPr lang="en">
                <a:solidFill>
                  <a:schemeClr val="lt1"/>
                </a:solidFill>
              </a:rPr>
              <a:t>Change is difficult</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22"/>
        <p:cNvGrpSpPr/>
        <p:nvPr/>
      </p:nvGrpSpPr>
      <p:grpSpPr>
        <a:xfrm>
          <a:off x="0" y="0"/>
          <a:ext cx="0" cy="0"/>
          <a:chOff x="0" y="0"/>
          <a:chExt cx="0" cy="0"/>
        </a:xfrm>
      </p:grpSpPr>
      <p:sp>
        <p:nvSpPr>
          <p:cNvPr id="323" name="Google Shape;323;p19"/>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FFFFFF"/>
                </a:solidFill>
              </a:rPr>
              <a:t>References: </a:t>
            </a:r>
            <a:endParaRPr>
              <a:solidFill>
                <a:srgbClr val="FFFFFF"/>
              </a:solidFill>
            </a:endParaRPr>
          </a:p>
        </p:txBody>
      </p:sp>
      <p:sp>
        <p:nvSpPr>
          <p:cNvPr id="324" name="Google Shape;324;p19"/>
          <p:cNvSpPr txBox="1">
            <a:spLocks noGrp="1"/>
          </p:cNvSpPr>
          <p:nvPr>
            <p:ph type="body" idx="1"/>
          </p:nvPr>
        </p:nvSpPr>
        <p:spPr>
          <a:xfrm>
            <a:off x="857250" y="1597875"/>
            <a:ext cx="7477200" cy="2933700"/>
          </a:xfrm>
          <a:prstGeom prst="rect">
            <a:avLst/>
          </a:prstGeom>
        </p:spPr>
        <p:txBody>
          <a:bodyPr spcFirstLastPara="1" wrap="square" lIns="91425" tIns="91425" rIns="91425" bIns="91425" anchor="t" anchorCtr="0">
            <a:normAutofit/>
          </a:bodyPr>
          <a:lstStyle/>
          <a:p>
            <a:pPr marL="342900" lvl="0" indent="-342900" algn="l" rtl="0">
              <a:spcBef>
                <a:spcPts val="0"/>
              </a:spcBef>
              <a:spcAft>
                <a:spcPts val="0"/>
              </a:spcAft>
              <a:buNone/>
            </a:pPr>
            <a:r>
              <a:rPr lang="en" sz="1100">
                <a:solidFill>
                  <a:srgbClr val="FFFFFF"/>
                </a:solidFill>
                <a:latin typeface="Times New Roman"/>
                <a:ea typeface="Times New Roman"/>
                <a:cs typeface="Times New Roman"/>
                <a:sym typeface="Times New Roman"/>
              </a:rPr>
              <a:t>Aizer, Anna, Janet Currie, Peter Simon, and Patrick Vivier. 2018. "Do Low Levels of Blood Lead Reduce Children's Future Test Scores?" American Economic Journal: Applied Economics, 10 (1): 307-41. DOI: 10.1257/app.20160404 </a:t>
            </a:r>
            <a:endParaRPr sz="1100" i="1">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endParaRPr sz="1100" i="1">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r>
              <a:rPr lang="en" sz="1100" i="1">
                <a:solidFill>
                  <a:srgbClr val="FFFFFF"/>
                </a:solidFill>
                <a:latin typeface="Times New Roman"/>
                <a:ea typeface="Times New Roman"/>
                <a:cs typeface="Times New Roman"/>
                <a:sym typeface="Times New Roman"/>
              </a:rPr>
              <a:t>Massachusetts Legislature</a:t>
            </a:r>
            <a:r>
              <a:rPr lang="en" sz="1100">
                <a:solidFill>
                  <a:srgbClr val="FFFFFF"/>
                </a:solidFill>
                <a:latin typeface="Times New Roman"/>
                <a:ea typeface="Times New Roman"/>
                <a:cs typeface="Times New Roman"/>
                <a:sym typeface="Times New Roman"/>
              </a:rPr>
              <a:t>. Bills &amp; laws. (n.d.). Retrieved April 24, 2023, from </a:t>
            </a:r>
            <a:r>
              <a:rPr lang="en" sz="1100" u="sng">
                <a:solidFill>
                  <a:srgbClr val="FFFFFF"/>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https://malegislature.gov/Bills</a:t>
            </a:r>
            <a:r>
              <a:rPr lang="en" sz="1100">
                <a:solidFill>
                  <a:srgbClr val="FFFFFF"/>
                </a:solidFill>
                <a:latin typeface="Times New Roman"/>
                <a:ea typeface="Times New Roman"/>
                <a:cs typeface="Times New Roman"/>
                <a:sym typeface="Times New Roman"/>
              </a:rPr>
              <a:t> </a:t>
            </a:r>
            <a:endParaRPr sz="1100">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endParaRPr sz="1100">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r>
              <a:rPr lang="en" sz="1100">
                <a:solidFill>
                  <a:srgbClr val="FFFFFF"/>
                </a:solidFill>
                <a:latin typeface="Times New Roman"/>
                <a:ea typeface="Times New Roman"/>
                <a:cs typeface="Times New Roman"/>
                <a:sym typeface="Times New Roman"/>
              </a:rPr>
              <a:t>Environmental Protection Agency. (n.d.). </a:t>
            </a:r>
            <a:r>
              <a:rPr lang="en" sz="1100" i="1">
                <a:solidFill>
                  <a:srgbClr val="FFFFFF"/>
                </a:solidFill>
                <a:latin typeface="Times New Roman"/>
                <a:ea typeface="Times New Roman"/>
                <a:cs typeface="Times New Roman"/>
                <a:sym typeface="Times New Roman"/>
              </a:rPr>
              <a:t>Success Stories for HUC in Massachusetts</a:t>
            </a:r>
            <a:r>
              <a:rPr lang="en" sz="1100">
                <a:solidFill>
                  <a:srgbClr val="FFFFFF"/>
                </a:solidFill>
                <a:latin typeface="Times New Roman"/>
                <a:ea typeface="Times New Roman"/>
                <a:cs typeface="Times New Roman"/>
                <a:sym typeface="Times New Roman"/>
              </a:rPr>
              <a:t>. EPA Healthy Urban Communities in New England. Retrieved April 24, 2023, from </a:t>
            </a:r>
            <a:r>
              <a:rPr lang="en" sz="1100" u="sng">
                <a:solidFill>
                  <a:srgbClr val="FFFFFF"/>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https://www.epa.gov/newenglandhc/success-stories-huc-massachusetts</a:t>
            </a:r>
            <a:r>
              <a:rPr lang="en" sz="1100">
                <a:solidFill>
                  <a:srgbClr val="FFFFFF"/>
                </a:solidFill>
                <a:latin typeface="Times New Roman"/>
                <a:ea typeface="Times New Roman"/>
                <a:cs typeface="Times New Roman"/>
                <a:sym typeface="Times New Roman"/>
              </a:rPr>
              <a:t> </a:t>
            </a:r>
            <a:endParaRPr sz="1100">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endParaRPr sz="1100">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r>
              <a:rPr lang="en" sz="1100">
                <a:solidFill>
                  <a:srgbClr val="FFFFFF"/>
                </a:solidFill>
                <a:latin typeface="Times New Roman"/>
                <a:ea typeface="Times New Roman"/>
                <a:cs typeface="Times New Roman"/>
                <a:sym typeface="Times New Roman"/>
              </a:rPr>
              <a:t>Financial help for home repairs. National Center for Healthy Housing. (n.d.). Retrieved April 24, 2023, from </a:t>
            </a:r>
            <a:endParaRPr sz="1100">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r>
              <a:rPr lang="en" sz="1100" u="sng">
                <a:solidFill>
                  <a:srgbClr val="FFFFFF"/>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https://nchh.org/resources/financing-and-funding/financial-help-for-home-repairs/</a:t>
            </a:r>
            <a:r>
              <a:rPr lang="en" sz="1100">
                <a:solidFill>
                  <a:srgbClr val="FFFFFF"/>
                </a:solidFill>
                <a:latin typeface="Times New Roman"/>
                <a:ea typeface="Times New Roman"/>
                <a:cs typeface="Times New Roman"/>
                <a:sym typeface="Times New Roman"/>
              </a:rPr>
              <a:t> </a:t>
            </a:r>
            <a:endParaRPr sz="1100">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endParaRPr sz="1100">
              <a:solidFill>
                <a:srgbClr val="FFFFFF"/>
              </a:solidFill>
              <a:latin typeface="Times New Roman"/>
              <a:ea typeface="Times New Roman"/>
              <a:cs typeface="Times New Roman"/>
              <a:sym typeface="Times New Roman"/>
            </a:endParaRPr>
          </a:p>
          <a:p>
            <a:pPr marL="342900" lvl="0" indent="-342900" algn="l" rtl="0">
              <a:spcBef>
                <a:spcPts val="0"/>
              </a:spcBef>
              <a:spcAft>
                <a:spcPts val="0"/>
              </a:spcAft>
              <a:buNone/>
            </a:pPr>
            <a:r>
              <a:rPr lang="en" sz="1100">
                <a:solidFill>
                  <a:srgbClr val="FFFFFF"/>
                </a:solidFill>
                <a:latin typeface="Times New Roman"/>
                <a:ea typeface="Times New Roman"/>
                <a:cs typeface="Times New Roman"/>
                <a:sym typeface="Times New Roman"/>
              </a:rPr>
              <a:t>FY 2022 lead hazard reduction grant program. U.S. Department of Housing and Urban Development (HUD). (n.d.). Retrieved April 24, 2023, from </a:t>
            </a:r>
            <a:r>
              <a:rPr lang="en" sz="1100" u="sng">
                <a:solidFill>
                  <a:srgbClr val="FFFFFF"/>
                </a:solid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https://www.hud.gov/program_offices/spm/gmomgmt/grantsinfo/fundingopps/fy22lhr</a:t>
            </a:r>
            <a:r>
              <a:rPr lang="en" sz="1100">
                <a:solidFill>
                  <a:srgbClr val="FFFFFF"/>
                </a:solidFill>
                <a:latin typeface="Times New Roman"/>
                <a:ea typeface="Times New Roman"/>
                <a:cs typeface="Times New Roman"/>
                <a:sym typeface="Times New Roman"/>
              </a:rPr>
              <a:t> </a:t>
            </a:r>
            <a:endParaRPr sz="1100">
              <a:solidFill>
                <a:srgbClr val="FFFFFF"/>
              </a:solidFill>
              <a:latin typeface="Times New Roman"/>
              <a:ea typeface="Times New Roman"/>
              <a:cs typeface="Times New Roman"/>
              <a:sym typeface="Times New Roman"/>
            </a:endParaRPr>
          </a:p>
          <a:p>
            <a:pPr marL="0" lvl="0" indent="0" algn="l" rtl="0">
              <a:spcBef>
                <a:spcPts val="0"/>
              </a:spcBef>
              <a:spcAft>
                <a:spcPts val="0"/>
              </a:spcAft>
              <a:buNone/>
            </a:pPr>
            <a:endParaRPr sz="110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28"/>
        <p:cNvGrpSpPr/>
        <p:nvPr/>
      </p:nvGrpSpPr>
      <p:grpSpPr>
        <a:xfrm>
          <a:off x="0" y="0"/>
          <a:ext cx="0" cy="0"/>
          <a:chOff x="0" y="0"/>
          <a:chExt cx="0" cy="0"/>
        </a:xfrm>
      </p:grpSpPr>
      <p:sp>
        <p:nvSpPr>
          <p:cNvPr id="329" name="Google Shape;329;p20"/>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lt1"/>
                </a:solidFill>
              </a:rPr>
              <a:t>Image Citations:</a:t>
            </a:r>
            <a:endParaRPr>
              <a:solidFill>
                <a:schemeClr val="lt1"/>
              </a:solidFill>
            </a:endParaRPr>
          </a:p>
        </p:txBody>
      </p:sp>
      <p:sp>
        <p:nvSpPr>
          <p:cNvPr id="330" name="Google Shape;330;p20"/>
          <p:cNvSpPr txBox="1">
            <a:spLocks noGrp="1"/>
          </p:cNvSpPr>
          <p:nvPr>
            <p:ph type="body" idx="1"/>
          </p:nvPr>
        </p:nvSpPr>
        <p:spPr>
          <a:xfrm>
            <a:off x="878775" y="1597875"/>
            <a:ext cx="7491600" cy="2541600"/>
          </a:xfrm>
          <a:prstGeom prst="rect">
            <a:avLst/>
          </a:prstGeom>
        </p:spPr>
        <p:txBody>
          <a:bodyPr spcFirstLastPara="1" wrap="square" lIns="91425" tIns="91425" rIns="91425" bIns="91425" anchor="t" anchorCtr="0">
            <a:normAutofit fontScale="25000" lnSpcReduction="20000"/>
          </a:bodyPr>
          <a:lstStyle/>
          <a:p>
            <a:pPr marL="355600" lvl="0" indent="-355600" algn="l" rtl="0">
              <a:lnSpc>
                <a:spcPct val="115000"/>
              </a:lnSpc>
              <a:spcBef>
                <a:spcPts val="1200"/>
              </a:spcBef>
              <a:spcAft>
                <a:spcPts val="0"/>
              </a:spcAft>
              <a:buNone/>
            </a:pPr>
            <a:r>
              <a:rPr lang="en" sz="4400">
                <a:solidFill>
                  <a:schemeClr val="lt1"/>
                </a:solidFill>
                <a:latin typeface="Times New Roman"/>
                <a:ea typeface="Times New Roman"/>
                <a:cs typeface="Times New Roman"/>
                <a:sym typeface="Times New Roman"/>
              </a:rPr>
              <a:t>Ferré-sadurní, Luis. “11,168 Children Tested Positive for Lead. the City Didn't Inspect the Homes.” The New York Times, 26 Sept. 2019, https://www.nytimes.com/2019/09/26/nyregion/nyc-lead-exposure.html. </a:t>
            </a:r>
            <a:endParaRPr sz="4400">
              <a:solidFill>
                <a:schemeClr val="lt1"/>
              </a:solidFill>
              <a:latin typeface="Times New Roman"/>
              <a:ea typeface="Times New Roman"/>
              <a:cs typeface="Times New Roman"/>
              <a:sym typeface="Times New Roman"/>
            </a:endParaRPr>
          </a:p>
          <a:p>
            <a:pPr marL="355600" lvl="0" indent="-355600" algn="l" rtl="0">
              <a:lnSpc>
                <a:spcPct val="115000"/>
              </a:lnSpc>
              <a:spcBef>
                <a:spcPts val="1200"/>
              </a:spcBef>
              <a:spcAft>
                <a:spcPts val="0"/>
              </a:spcAft>
              <a:buNone/>
            </a:pPr>
            <a:endParaRPr sz="1600">
              <a:solidFill>
                <a:schemeClr val="lt1"/>
              </a:solidFill>
              <a:latin typeface="Times New Roman"/>
              <a:ea typeface="Times New Roman"/>
              <a:cs typeface="Times New Roman"/>
              <a:sym typeface="Times New Roman"/>
            </a:endParaRPr>
          </a:p>
          <a:p>
            <a:pPr marL="342900" lvl="0" indent="-342900" algn="l" rtl="0">
              <a:lnSpc>
                <a:spcPct val="115000"/>
              </a:lnSpc>
              <a:spcBef>
                <a:spcPts val="1200"/>
              </a:spcBef>
              <a:spcAft>
                <a:spcPts val="0"/>
              </a:spcAft>
              <a:buNone/>
            </a:pPr>
            <a:r>
              <a:rPr lang="en" sz="4400" i="1">
                <a:solidFill>
                  <a:schemeClr val="lt1"/>
                </a:solidFill>
                <a:latin typeface="Times New Roman"/>
                <a:ea typeface="Times New Roman"/>
                <a:cs typeface="Times New Roman"/>
                <a:sym typeface="Times New Roman"/>
              </a:rPr>
              <a:t>Jessica Wolpaw Reyes.</a:t>
            </a:r>
            <a:r>
              <a:rPr lang="en" sz="4400">
                <a:solidFill>
                  <a:schemeClr val="lt1"/>
                </a:solidFill>
                <a:latin typeface="Times New Roman"/>
                <a:ea typeface="Times New Roman"/>
                <a:cs typeface="Times New Roman"/>
                <a:sym typeface="Times New Roman"/>
              </a:rPr>
              <a:t> </a:t>
            </a:r>
            <a:r>
              <a:rPr lang="en" sz="4400" i="1">
                <a:solidFill>
                  <a:schemeClr val="lt1"/>
                </a:solidFill>
                <a:latin typeface="Times New Roman"/>
                <a:ea typeface="Times New Roman"/>
                <a:cs typeface="Times New Roman"/>
                <a:sym typeface="Times New Roman"/>
              </a:rPr>
              <a:t>Harvard Stone Program in Wealth Distribution, Inequality, and Social Policy</a:t>
            </a:r>
            <a:r>
              <a:rPr lang="en" sz="4400">
                <a:solidFill>
                  <a:schemeClr val="lt1"/>
                </a:solidFill>
                <a:latin typeface="Times New Roman"/>
                <a:ea typeface="Times New Roman"/>
                <a:cs typeface="Times New Roman"/>
                <a:sym typeface="Times New Roman"/>
              </a:rPr>
              <a:t>, https://inequality.hks.harvard.edu/people/jessica-wolpaw-reyes. </a:t>
            </a:r>
            <a:endParaRPr sz="4400">
              <a:solidFill>
                <a:schemeClr val="lt1"/>
              </a:solidFill>
              <a:latin typeface="Times New Roman"/>
              <a:ea typeface="Times New Roman"/>
              <a:cs typeface="Times New Roman"/>
              <a:sym typeface="Times New Roman"/>
            </a:endParaRPr>
          </a:p>
          <a:p>
            <a:pPr marL="342900" lvl="0" indent="-342900" algn="l" rtl="0">
              <a:lnSpc>
                <a:spcPct val="115000"/>
              </a:lnSpc>
              <a:spcBef>
                <a:spcPts val="1200"/>
              </a:spcBef>
              <a:spcAft>
                <a:spcPts val="0"/>
              </a:spcAft>
              <a:buNone/>
            </a:pPr>
            <a:endParaRPr sz="800">
              <a:solidFill>
                <a:schemeClr val="lt1"/>
              </a:solidFill>
              <a:latin typeface="Times New Roman"/>
              <a:ea typeface="Times New Roman"/>
              <a:cs typeface="Times New Roman"/>
              <a:sym typeface="Times New Roman"/>
            </a:endParaRPr>
          </a:p>
          <a:p>
            <a:pPr marL="342900" lvl="0" indent="-342900" algn="l" rtl="0">
              <a:lnSpc>
                <a:spcPct val="115000"/>
              </a:lnSpc>
              <a:spcBef>
                <a:spcPts val="1200"/>
              </a:spcBef>
              <a:spcAft>
                <a:spcPts val="0"/>
              </a:spcAft>
              <a:buNone/>
            </a:pPr>
            <a:r>
              <a:rPr lang="en" sz="4400" i="1">
                <a:solidFill>
                  <a:schemeClr val="lt1"/>
                </a:solidFill>
                <a:latin typeface="Times New Roman"/>
                <a:ea typeface="Times New Roman"/>
                <a:cs typeface="Times New Roman"/>
                <a:sym typeface="Times New Roman"/>
              </a:rPr>
              <a:t>Mark Pokras, D.V.M.</a:t>
            </a:r>
            <a:r>
              <a:rPr lang="en" sz="4400">
                <a:solidFill>
                  <a:schemeClr val="lt1"/>
                </a:solidFill>
                <a:latin typeface="Times New Roman"/>
                <a:ea typeface="Times New Roman"/>
                <a:cs typeface="Times New Roman"/>
                <a:sym typeface="Times New Roman"/>
              </a:rPr>
              <a:t> </a:t>
            </a:r>
            <a:r>
              <a:rPr lang="en" sz="4400" i="1">
                <a:solidFill>
                  <a:schemeClr val="lt1"/>
                </a:solidFill>
                <a:latin typeface="Times New Roman"/>
                <a:ea typeface="Times New Roman"/>
                <a:cs typeface="Times New Roman"/>
                <a:sym typeface="Times New Roman"/>
              </a:rPr>
              <a:t>Cummings School of Veterinary Medicine</a:t>
            </a:r>
            <a:r>
              <a:rPr lang="en" sz="4400">
                <a:solidFill>
                  <a:schemeClr val="lt1"/>
                </a:solidFill>
                <a:latin typeface="Times New Roman"/>
                <a:ea typeface="Times New Roman"/>
                <a:cs typeface="Times New Roman"/>
                <a:sym typeface="Times New Roman"/>
              </a:rPr>
              <a:t>, Tufts University, https://vet.tufts.edu/people/staff/mark-pokras-dvm. </a:t>
            </a:r>
            <a:endParaRPr sz="4400">
              <a:solidFill>
                <a:schemeClr val="lt1"/>
              </a:solidFill>
              <a:latin typeface="Times New Roman"/>
              <a:ea typeface="Times New Roman"/>
              <a:cs typeface="Times New Roman"/>
              <a:sym typeface="Times New Roman"/>
            </a:endParaRPr>
          </a:p>
          <a:p>
            <a:pPr marL="342900" lvl="0" indent="-342900" algn="l" rtl="0">
              <a:lnSpc>
                <a:spcPct val="115000"/>
              </a:lnSpc>
              <a:spcBef>
                <a:spcPts val="1200"/>
              </a:spcBef>
              <a:spcAft>
                <a:spcPts val="0"/>
              </a:spcAft>
              <a:buNone/>
            </a:pPr>
            <a:endParaRPr sz="2000">
              <a:solidFill>
                <a:schemeClr val="lt1"/>
              </a:solidFill>
              <a:latin typeface="Times New Roman"/>
              <a:ea typeface="Times New Roman"/>
              <a:cs typeface="Times New Roman"/>
              <a:sym typeface="Times New Roman"/>
            </a:endParaRPr>
          </a:p>
          <a:p>
            <a:pPr marL="342900" lvl="0" indent="-342900" algn="l" rtl="0">
              <a:lnSpc>
                <a:spcPct val="150000"/>
              </a:lnSpc>
              <a:spcBef>
                <a:spcPts val="1200"/>
              </a:spcBef>
              <a:spcAft>
                <a:spcPts val="0"/>
              </a:spcAft>
              <a:buNone/>
            </a:pPr>
            <a:r>
              <a:rPr lang="en" sz="4400">
                <a:solidFill>
                  <a:schemeClr val="lt1"/>
                </a:solidFill>
                <a:latin typeface="Times New Roman"/>
                <a:ea typeface="Times New Roman"/>
                <a:cs typeface="Times New Roman"/>
                <a:sym typeface="Times New Roman"/>
              </a:rPr>
              <a:t>“Elana Brochin .” </a:t>
            </a:r>
            <a:r>
              <a:rPr lang="en" sz="4400" i="1">
                <a:solidFill>
                  <a:schemeClr val="lt1"/>
                </a:solidFill>
                <a:latin typeface="Times New Roman"/>
                <a:ea typeface="Times New Roman"/>
                <a:cs typeface="Times New Roman"/>
                <a:sym typeface="Times New Roman"/>
              </a:rPr>
              <a:t>Linkedin</a:t>
            </a:r>
            <a:r>
              <a:rPr lang="en" sz="4400">
                <a:solidFill>
                  <a:schemeClr val="lt1"/>
                </a:solidFill>
                <a:latin typeface="Times New Roman"/>
                <a:ea typeface="Times New Roman"/>
                <a:cs typeface="Times New Roman"/>
                <a:sym typeface="Times New Roman"/>
              </a:rPr>
              <a:t>, https://www.linkedin.com/in/elana-brochin-910b2821. </a:t>
            </a:r>
            <a:endParaRPr sz="4400">
              <a:solidFill>
                <a:schemeClr val="lt1"/>
              </a:solidFill>
              <a:latin typeface="Times New Roman"/>
              <a:ea typeface="Times New Roman"/>
              <a:cs typeface="Times New Roman"/>
              <a:sym typeface="Times New Roman"/>
            </a:endParaRPr>
          </a:p>
          <a:p>
            <a:pPr marL="355600" lvl="0" indent="-355600" algn="l" rtl="0">
              <a:spcBef>
                <a:spcPts val="1200"/>
              </a:spcBef>
              <a:spcAft>
                <a:spcPts val="0"/>
              </a:spcAft>
              <a:buNone/>
            </a:pPr>
            <a:endParaRPr sz="1100">
              <a:solidFill>
                <a:schemeClr val="lt1"/>
              </a:solidFill>
              <a:latin typeface="Times New Roman"/>
              <a:ea typeface="Times New Roman"/>
              <a:cs typeface="Times New Roman"/>
              <a:sym typeface="Times New Roman"/>
            </a:endParaRPr>
          </a:p>
          <a:p>
            <a:pPr marL="355600" lvl="0" indent="-355600" algn="l" rtl="0">
              <a:spcBef>
                <a:spcPts val="1200"/>
              </a:spcBef>
              <a:spcAft>
                <a:spcPts val="0"/>
              </a:spcAft>
              <a:buNone/>
            </a:pPr>
            <a:endParaRPr sz="1100">
              <a:solidFill>
                <a:schemeClr val="lt1"/>
              </a:solidFill>
              <a:latin typeface="Times New Roman"/>
              <a:ea typeface="Times New Roman"/>
              <a:cs typeface="Times New Roman"/>
              <a:sym typeface="Times New Roman"/>
            </a:endParaRPr>
          </a:p>
          <a:p>
            <a:pPr marL="355600" lvl="0" indent="-355600" algn="l" rtl="0">
              <a:spcBef>
                <a:spcPts val="1200"/>
              </a:spcBef>
              <a:spcAft>
                <a:spcPts val="0"/>
              </a:spcAft>
              <a:buNone/>
            </a:pPr>
            <a:endParaRPr sz="1100">
              <a:solidFill>
                <a:schemeClr val="lt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1088</Words>
  <Application>Microsoft Office PowerPoint</Application>
  <PresentationFormat>On-screen Show (16:9)</PresentationFormat>
  <Paragraphs>84</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Maven Pro</vt:lpstr>
      <vt:lpstr>Nunito</vt:lpstr>
      <vt:lpstr>Times New Roman</vt:lpstr>
      <vt:lpstr>Momentum</vt:lpstr>
      <vt:lpstr>Helping Legislators Get Support for Their Bills To Curb Lead Poisoning </vt:lpstr>
      <vt:lpstr>Severity of the lead issue</vt:lpstr>
      <vt:lpstr>Our Project </vt:lpstr>
      <vt:lpstr>Topic Areas </vt:lpstr>
      <vt:lpstr>Potential Solutions </vt:lpstr>
      <vt:lpstr>Takeaways  </vt:lpstr>
      <vt:lpstr>References: </vt:lpstr>
      <vt:lpstr>Image Citations: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Helping Legislators Get Support for Their Bills To Curb Lead Poisoning </dc:title>
  <dc:creator>richard reibstein</dc:creator>
  <cp:lastModifiedBy>richard reibstein</cp:lastModifiedBy>
  <cp:revision>1</cp:revision>
  <dcterms:modified xsi:type="dcterms:W3CDTF">2023-07-12T20:57:27Z</dcterms:modified>
</cp:coreProperties>
</file>