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ubao Narrow" panose="020B0604020202020204" charset="0"/>
      <p:regular r:id="rId17"/>
    </p:embeddedFont>
    <p:embeddedFont>
      <p:font typeface="Rustic Printe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3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14.12.2023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597529">
            <a:off x="6534212" y="-1931075"/>
            <a:ext cx="5218258" cy="14121056"/>
            <a:chOff x="0" y="0"/>
            <a:chExt cx="1125832" cy="3046598"/>
          </a:xfrm>
        </p:grpSpPr>
        <p:sp>
          <p:nvSpPr>
            <p:cNvPr id="3" name="Freeform 3"/>
            <p:cNvSpPr/>
            <p:nvPr/>
          </p:nvSpPr>
          <p:spPr>
            <a:xfrm>
              <a:off x="0" y="-381"/>
              <a:ext cx="1125832" cy="3047233"/>
            </a:xfrm>
            <a:custGeom>
              <a:avLst/>
              <a:gdLst/>
              <a:ahLst/>
              <a:cxnLst/>
              <a:rect l="l" t="t" r="r" b="b"/>
              <a:pathLst>
                <a:path w="1125832" h="3047233">
                  <a:moveTo>
                    <a:pt x="1111608" y="2655819"/>
                  </a:moveTo>
                  <a:lnTo>
                    <a:pt x="1111608" y="1347974"/>
                  </a:lnTo>
                  <a:cubicBezTo>
                    <a:pt x="1112370" y="792746"/>
                    <a:pt x="1113005" y="498475"/>
                    <a:pt x="1113005" y="398018"/>
                  </a:cubicBezTo>
                  <a:cubicBezTo>
                    <a:pt x="1113005" y="327025"/>
                    <a:pt x="1070460" y="267970"/>
                    <a:pt x="1055347" y="208026"/>
                  </a:cubicBezTo>
                  <a:cubicBezTo>
                    <a:pt x="1040996" y="151257"/>
                    <a:pt x="958319" y="106680"/>
                    <a:pt x="890755" y="71374"/>
                  </a:cubicBezTo>
                  <a:cubicBezTo>
                    <a:pt x="813412" y="30734"/>
                    <a:pt x="747245" y="0"/>
                    <a:pt x="688825" y="381"/>
                  </a:cubicBezTo>
                  <a:cubicBezTo>
                    <a:pt x="669379" y="508"/>
                    <a:pt x="619748" y="635"/>
                    <a:pt x="602149" y="762"/>
                  </a:cubicBezTo>
                  <a:cubicBezTo>
                    <a:pt x="480441" y="1270"/>
                    <a:pt x="300101" y="1143"/>
                    <a:pt x="171958" y="762"/>
                  </a:cubicBezTo>
                  <a:cubicBezTo>
                    <a:pt x="156845" y="762"/>
                    <a:pt x="142494" y="762"/>
                    <a:pt x="128905" y="762"/>
                  </a:cubicBezTo>
                  <a:cubicBezTo>
                    <a:pt x="58928" y="508"/>
                    <a:pt x="0" y="13081"/>
                    <a:pt x="0" y="13081"/>
                  </a:cubicBezTo>
                  <a:lnTo>
                    <a:pt x="14097" y="106045"/>
                  </a:lnTo>
                  <a:lnTo>
                    <a:pt x="25400" y="208534"/>
                  </a:lnTo>
                  <a:lnTo>
                    <a:pt x="11303" y="308610"/>
                  </a:lnTo>
                  <a:lnTo>
                    <a:pt x="25400" y="392049"/>
                  </a:lnTo>
                  <a:lnTo>
                    <a:pt x="25400" y="1714229"/>
                  </a:lnTo>
                  <a:cubicBezTo>
                    <a:pt x="24638" y="2269457"/>
                    <a:pt x="24003" y="2549393"/>
                    <a:pt x="24003" y="2649850"/>
                  </a:cubicBezTo>
                  <a:cubicBezTo>
                    <a:pt x="24003" y="2720843"/>
                    <a:pt x="66548" y="2792598"/>
                    <a:pt x="81661" y="2852542"/>
                  </a:cubicBezTo>
                  <a:cubicBezTo>
                    <a:pt x="96012" y="2909311"/>
                    <a:pt x="165989" y="2966588"/>
                    <a:pt x="233553" y="3001894"/>
                  </a:cubicBezTo>
                  <a:cubicBezTo>
                    <a:pt x="311023" y="3042534"/>
                    <a:pt x="389890" y="3035168"/>
                    <a:pt x="448310" y="3034787"/>
                  </a:cubicBezTo>
                  <a:cubicBezTo>
                    <a:pt x="468122" y="3034660"/>
                    <a:pt x="531876" y="3047233"/>
                    <a:pt x="554482" y="3047106"/>
                  </a:cubicBezTo>
                  <a:cubicBezTo>
                    <a:pt x="755246" y="3046217"/>
                    <a:pt x="1099035" y="3034787"/>
                    <a:pt x="1099035" y="3034787"/>
                  </a:cubicBezTo>
                  <a:lnTo>
                    <a:pt x="1110338" y="2941823"/>
                  </a:lnTo>
                  <a:lnTo>
                    <a:pt x="1111735" y="2839334"/>
                  </a:lnTo>
                  <a:lnTo>
                    <a:pt x="1125832" y="2739258"/>
                  </a:lnTo>
                  <a:lnTo>
                    <a:pt x="1111735" y="2655819"/>
                  </a:lnTo>
                  <a:close/>
                </a:path>
              </a:pathLst>
            </a:custGeom>
            <a:solidFill>
              <a:srgbClr val="159656"/>
            </a:solidFill>
          </p:spPr>
        </p:sp>
      </p:grpSp>
      <p:sp>
        <p:nvSpPr>
          <p:cNvPr id="4" name="TextBox 4"/>
          <p:cNvSpPr txBox="1"/>
          <p:nvPr/>
        </p:nvSpPr>
        <p:spPr>
          <a:xfrm rot="-230044">
            <a:off x="660262" y="4003972"/>
            <a:ext cx="16760791" cy="252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1"/>
              </a:lnSpc>
              <a:spcBef>
                <a:spcPct val="0"/>
              </a:spcBef>
            </a:pPr>
            <a:r>
              <a:rPr lang="en-US" sz="14000">
                <a:solidFill>
                  <a:srgbClr val="E6DFDA"/>
                </a:solidFill>
                <a:latin typeface="Cubao Narrow"/>
              </a:rPr>
              <a:t>CAS EE 538 project</a:t>
            </a:r>
          </a:p>
        </p:txBody>
      </p:sp>
      <p:sp>
        <p:nvSpPr>
          <p:cNvPr id="5" name="Freeform 5"/>
          <p:cNvSpPr/>
          <p:nvPr/>
        </p:nvSpPr>
        <p:spPr>
          <a:xfrm rot="201640" flipH="1">
            <a:off x="12992609" y="3768836"/>
            <a:ext cx="4677380" cy="4813747"/>
          </a:xfrm>
          <a:custGeom>
            <a:avLst/>
            <a:gdLst/>
            <a:ahLst/>
            <a:cxnLst/>
            <a:rect l="l" t="t" r="r" b="b"/>
            <a:pathLst>
              <a:path w="4677380" h="4813747">
                <a:moveTo>
                  <a:pt x="4677380" y="0"/>
                </a:moveTo>
                <a:lnTo>
                  <a:pt x="0" y="0"/>
                </a:lnTo>
                <a:lnTo>
                  <a:pt x="0" y="4813747"/>
                </a:lnTo>
                <a:lnTo>
                  <a:pt x="4677380" y="4813747"/>
                </a:lnTo>
                <a:lnTo>
                  <a:pt x="467738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8011" y="1241189"/>
            <a:ext cx="3606112" cy="3606112"/>
          </a:xfrm>
          <a:custGeom>
            <a:avLst/>
            <a:gdLst/>
            <a:ahLst/>
            <a:cxnLst/>
            <a:rect l="l" t="t" r="r" b="b"/>
            <a:pathLst>
              <a:path w="3606112" h="3606112">
                <a:moveTo>
                  <a:pt x="0" y="0"/>
                </a:moveTo>
                <a:lnTo>
                  <a:pt x="3606112" y="0"/>
                </a:lnTo>
                <a:lnTo>
                  <a:pt x="3606112" y="3606112"/>
                </a:lnTo>
                <a:lnTo>
                  <a:pt x="0" y="36061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918303">
            <a:off x="14132407" y="-1757314"/>
            <a:ext cx="6253786" cy="3514628"/>
          </a:xfrm>
          <a:custGeom>
            <a:avLst/>
            <a:gdLst/>
            <a:ahLst/>
            <a:cxnLst/>
            <a:rect l="l" t="t" r="r" b="b"/>
            <a:pathLst>
              <a:path w="6253786" h="3514628">
                <a:moveTo>
                  <a:pt x="0" y="0"/>
                </a:moveTo>
                <a:lnTo>
                  <a:pt x="6253786" y="0"/>
                </a:lnTo>
                <a:lnTo>
                  <a:pt x="6253786" y="3514628"/>
                </a:lnTo>
                <a:lnTo>
                  <a:pt x="0" y="3514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772425"/>
            <a:ext cx="2938318" cy="2971750"/>
          </a:xfrm>
          <a:custGeom>
            <a:avLst/>
            <a:gdLst/>
            <a:ahLst/>
            <a:cxnLst/>
            <a:rect l="l" t="t" r="r" b="b"/>
            <a:pathLst>
              <a:path w="2938318" h="2971750">
                <a:moveTo>
                  <a:pt x="0" y="0"/>
                </a:moveTo>
                <a:lnTo>
                  <a:pt x="2938318" y="0"/>
                </a:lnTo>
                <a:lnTo>
                  <a:pt x="2938318" y="2971750"/>
                </a:lnTo>
                <a:lnTo>
                  <a:pt x="0" y="2971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264749" y="8625205"/>
            <a:ext cx="9758502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katherine chang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911018"/>
            <a:ext cx="22022652" cy="21969101"/>
            <a:chOff x="0" y="0"/>
            <a:chExt cx="1880235" cy="1875663"/>
          </a:xfrm>
        </p:grpSpPr>
        <p:sp>
          <p:nvSpPr>
            <p:cNvPr id="3" name="Freeform 3"/>
            <p:cNvSpPr/>
            <p:nvPr/>
          </p:nvSpPr>
          <p:spPr>
            <a:xfrm>
              <a:off x="-26416" y="-127"/>
              <a:ext cx="1922399" cy="1875663"/>
            </a:xfrm>
            <a:custGeom>
              <a:avLst/>
              <a:gdLst/>
              <a:ahLst/>
              <a:cxnLst/>
              <a:rect l="l" t="t" r="r" b="b"/>
              <a:pathLst>
                <a:path w="1922399" h="1875663">
                  <a:moveTo>
                    <a:pt x="1901063" y="1532636"/>
                  </a:moveTo>
                  <a:cubicBezTo>
                    <a:pt x="1889506" y="1463929"/>
                    <a:pt x="1874901" y="1380236"/>
                    <a:pt x="1834896" y="1340231"/>
                  </a:cubicBezTo>
                  <a:cubicBezTo>
                    <a:pt x="1784096" y="1289431"/>
                    <a:pt x="1695323" y="1200531"/>
                    <a:pt x="1562989" y="1219962"/>
                  </a:cubicBezTo>
                  <a:cubicBezTo>
                    <a:pt x="1695196" y="1200531"/>
                    <a:pt x="1748917" y="1211072"/>
                    <a:pt x="1807464" y="1170051"/>
                  </a:cubicBezTo>
                  <a:cubicBezTo>
                    <a:pt x="1872996" y="1124204"/>
                    <a:pt x="1896237" y="1048004"/>
                    <a:pt x="1896237" y="922147"/>
                  </a:cubicBezTo>
                  <a:cubicBezTo>
                    <a:pt x="1896237" y="834898"/>
                    <a:pt x="1872996" y="709041"/>
                    <a:pt x="1780032" y="671322"/>
                  </a:cubicBezTo>
                  <a:cubicBezTo>
                    <a:pt x="1721358" y="647573"/>
                    <a:pt x="1644777" y="629412"/>
                    <a:pt x="1558036" y="630174"/>
                  </a:cubicBezTo>
                  <a:cubicBezTo>
                    <a:pt x="1785493" y="628396"/>
                    <a:pt x="1881759" y="483108"/>
                    <a:pt x="1881124" y="392811"/>
                  </a:cubicBezTo>
                  <a:cubicBezTo>
                    <a:pt x="1879727" y="218440"/>
                    <a:pt x="1847596" y="61214"/>
                    <a:pt x="1536065" y="20574"/>
                  </a:cubicBezTo>
                  <a:lnTo>
                    <a:pt x="1271143" y="0"/>
                  </a:lnTo>
                  <a:lnTo>
                    <a:pt x="668020" y="4572"/>
                  </a:lnTo>
                  <a:lnTo>
                    <a:pt x="447421" y="17526"/>
                  </a:lnTo>
                  <a:cubicBezTo>
                    <a:pt x="196596" y="23241"/>
                    <a:pt x="82296" y="175641"/>
                    <a:pt x="37846" y="287274"/>
                  </a:cubicBezTo>
                  <a:cubicBezTo>
                    <a:pt x="0" y="382270"/>
                    <a:pt x="65024" y="496189"/>
                    <a:pt x="95758" y="542798"/>
                  </a:cubicBezTo>
                  <a:cubicBezTo>
                    <a:pt x="154051" y="630936"/>
                    <a:pt x="254508" y="639064"/>
                    <a:pt x="403352" y="637921"/>
                  </a:cubicBezTo>
                  <a:cubicBezTo>
                    <a:pt x="234188" y="639191"/>
                    <a:pt x="196596" y="645541"/>
                    <a:pt x="107696" y="797941"/>
                  </a:cubicBezTo>
                  <a:cubicBezTo>
                    <a:pt x="86741" y="833882"/>
                    <a:pt x="81915" y="892937"/>
                    <a:pt x="82296" y="922147"/>
                  </a:cubicBezTo>
                  <a:cubicBezTo>
                    <a:pt x="82550" y="933704"/>
                    <a:pt x="78613" y="1001395"/>
                    <a:pt x="88011" y="1035685"/>
                  </a:cubicBezTo>
                  <a:cubicBezTo>
                    <a:pt x="133096" y="1200531"/>
                    <a:pt x="230251" y="1229106"/>
                    <a:pt x="408305" y="1227709"/>
                  </a:cubicBezTo>
                  <a:cubicBezTo>
                    <a:pt x="244856" y="1228979"/>
                    <a:pt x="131572" y="1247775"/>
                    <a:pt x="72644" y="1354328"/>
                  </a:cubicBezTo>
                  <a:cubicBezTo>
                    <a:pt x="49530" y="1396111"/>
                    <a:pt x="26035" y="1476756"/>
                    <a:pt x="30734" y="1549781"/>
                  </a:cubicBezTo>
                  <a:cubicBezTo>
                    <a:pt x="41910" y="1724025"/>
                    <a:pt x="145923" y="1797304"/>
                    <a:pt x="302006" y="1823847"/>
                  </a:cubicBezTo>
                  <a:cubicBezTo>
                    <a:pt x="479171" y="1853946"/>
                    <a:pt x="668020" y="1867662"/>
                    <a:pt x="668020" y="1867662"/>
                  </a:cubicBezTo>
                  <a:lnTo>
                    <a:pt x="1285875" y="1875663"/>
                  </a:lnTo>
                  <a:lnTo>
                    <a:pt x="1521206" y="1862582"/>
                  </a:lnTo>
                  <a:cubicBezTo>
                    <a:pt x="1631442" y="1848993"/>
                    <a:pt x="1717167" y="1827657"/>
                    <a:pt x="1779524" y="1795653"/>
                  </a:cubicBezTo>
                  <a:cubicBezTo>
                    <a:pt x="1883410" y="1742186"/>
                    <a:pt x="1922399" y="1659001"/>
                    <a:pt x="1901190" y="1532509"/>
                  </a:cubicBezTo>
                  <a:close/>
                </a:path>
              </a:pathLst>
            </a:custGeom>
            <a:solidFill>
              <a:srgbClr val="159656"/>
            </a:solidFill>
          </p:spPr>
        </p:sp>
      </p:grpSp>
      <p:sp>
        <p:nvSpPr>
          <p:cNvPr id="4" name="Freeform 4"/>
          <p:cNvSpPr/>
          <p:nvPr/>
        </p:nvSpPr>
        <p:spPr>
          <a:xfrm rot="-1530150">
            <a:off x="-1066869" y="1348477"/>
            <a:ext cx="2823263" cy="1429277"/>
          </a:xfrm>
          <a:custGeom>
            <a:avLst/>
            <a:gdLst/>
            <a:ahLst/>
            <a:cxnLst/>
            <a:rect l="l" t="t" r="r" b="b"/>
            <a:pathLst>
              <a:path w="2823263" h="1429277">
                <a:moveTo>
                  <a:pt x="0" y="0"/>
                </a:moveTo>
                <a:lnTo>
                  <a:pt x="2823263" y="0"/>
                </a:lnTo>
                <a:lnTo>
                  <a:pt x="2823263" y="1429276"/>
                </a:lnTo>
                <a:lnTo>
                  <a:pt x="0" y="1429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137137" y="1143703"/>
            <a:ext cx="8857708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12000">
                <a:solidFill>
                  <a:srgbClr val="414141"/>
                </a:solidFill>
                <a:latin typeface="Cubao Narrow"/>
              </a:rPr>
              <a:t>the project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9193" y="5019675"/>
            <a:ext cx="9081041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4200">
                <a:solidFill>
                  <a:srgbClr val="E6DFDA"/>
                </a:solidFill>
                <a:latin typeface="Rustic Printed"/>
              </a:rPr>
              <a:t>Proposed solutions for a school in Greater LA to help alleviate urban heat islands &amp; its’ impact on young students through solar canopies &amp; cooling pavements </a:t>
            </a:r>
          </a:p>
        </p:txBody>
      </p:sp>
      <p:sp>
        <p:nvSpPr>
          <p:cNvPr id="7" name="Freeform 7"/>
          <p:cNvSpPr/>
          <p:nvPr/>
        </p:nvSpPr>
        <p:spPr>
          <a:xfrm rot="-624092">
            <a:off x="3685855" y="5186728"/>
            <a:ext cx="1631019" cy="2381806"/>
          </a:xfrm>
          <a:custGeom>
            <a:avLst/>
            <a:gdLst/>
            <a:ahLst/>
            <a:cxnLst/>
            <a:rect l="l" t="t" r="r" b="b"/>
            <a:pathLst>
              <a:path w="1631019" h="2381806">
                <a:moveTo>
                  <a:pt x="0" y="0"/>
                </a:moveTo>
                <a:lnTo>
                  <a:pt x="1631019" y="0"/>
                </a:lnTo>
                <a:lnTo>
                  <a:pt x="1631019" y="2381806"/>
                </a:lnTo>
                <a:lnTo>
                  <a:pt x="0" y="23818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866" y="1028700"/>
            <a:ext cx="5376217" cy="8390346"/>
            <a:chOff x="0" y="0"/>
            <a:chExt cx="2153090" cy="3360200"/>
          </a:xfrm>
        </p:grpSpPr>
        <p:sp>
          <p:nvSpPr>
            <p:cNvPr id="3" name="Freeform 3"/>
            <p:cNvSpPr/>
            <p:nvPr/>
          </p:nvSpPr>
          <p:spPr>
            <a:xfrm>
              <a:off x="-127" y="127"/>
              <a:ext cx="2152963" cy="3367186"/>
            </a:xfrm>
            <a:custGeom>
              <a:avLst/>
              <a:gdLst/>
              <a:ahLst/>
              <a:cxnLst/>
              <a:rect l="l" t="t" r="r" b="b"/>
              <a:pathLst>
                <a:path w="2152963" h="3367186">
                  <a:moveTo>
                    <a:pt x="1751897" y="3354486"/>
                  </a:moveTo>
                  <a:cubicBezTo>
                    <a:pt x="1696017" y="3367186"/>
                    <a:pt x="1670617" y="3354486"/>
                    <a:pt x="1613467" y="3354486"/>
                  </a:cubicBezTo>
                  <a:cubicBezTo>
                    <a:pt x="1556317" y="3354486"/>
                    <a:pt x="1465258" y="3341786"/>
                    <a:pt x="1465258" y="3341786"/>
                  </a:cubicBezTo>
                  <a:lnTo>
                    <a:pt x="707771" y="3341786"/>
                  </a:lnTo>
                  <a:lnTo>
                    <a:pt x="631063" y="3329086"/>
                  </a:lnTo>
                  <a:cubicBezTo>
                    <a:pt x="631063" y="3329086"/>
                    <a:pt x="533400" y="3341786"/>
                    <a:pt x="457581" y="3329086"/>
                  </a:cubicBezTo>
                  <a:cubicBezTo>
                    <a:pt x="381762" y="3316386"/>
                    <a:pt x="296418" y="3329086"/>
                    <a:pt x="296418" y="3329086"/>
                  </a:cubicBezTo>
                  <a:cubicBezTo>
                    <a:pt x="240284" y="3329086"/>
                    <a:pt x="162814" y="3324767"/>
                    <a:pt x="119507" y="3295557"/>
                  </a:cubicBezTo>
                  <a:cubicBezTo>
                    <a:pt x="47371" y="3246916"/>
                    <a:pt x="25400" y="3176685"/>
                    <a:pt x="0" y="3070894"/>
                  </a:cubicBezTo>
                  <a:lnTo>
                    <a:pt x="0" y="2870362"/>
                  </a:lnTo>
                  <a:cubicBezTo>
                    <a:pt x="0" y="2870362"/>
                    <a:pt x="12700" y="2785399"/>
                    <a:pt x="12700" y="2727106"/>
                  </a:cubicBezTo>
                  <a:cubicBezTo>
                    <a:pt x="12700" y="2668813"/>
                    <a:pt x="0" y="2578897"/>
                    <a:pt x="0" y="2578897"/>
                  </a:cubicBezTo>
                  <a:lnTo>
                    <a:pt x="0" y="803402"/>
                  </a:lnTo>
                  <a:cubicBezTo>
                    <a:pt x="0" y="803402"/>
                    <a:pt x="12700" y="767715"/>
                    <a:pt x="12700" y="688594"/>
                  </a:cubicBezTo>
                  <a:lnTo>
                    <a:pt x="12700" y="543560"/>
                  </a:lnTo>
                  <a:cubicBezTo>
                    <a:pt x="12700" y="543560"/>
                    <a:pt x="0" y="459740"/>
                    <a:pt x="12700" y="375920"/>
                  </a:cubicBezTo>
                  <a:cubicBezTo>
                    <a:pt x="25400" y="292100"/>
                    <a:pt x="23876" y="258064"/>
                    <a:pt x="64897" y="195072"/>
                  </a:cubicBezTo>
                  <a:cubicBezTo>
                    <a:pt x="87249" y="160782"/>
                    <a:pt x="184404" y="76708"/>
                    <a:pt x="215900" y="50800"/>
                  </a:cubicBezTo>
                  <a:cubicBezTo>
                    <a:pt x="215900" y="50800"/>
                    <a:pt x="305181" y="24130"/>
                    <a:pt x="401320" y="12700"/>
                  </a:cubicBezTo>
                  <a:cubicBezTo>
                    <a:pt x="508000" y="0"/>
                    <a:pt x="481584" y="0"/>
                    <a:pt x="622300" y="0"/>
                  </a:cubicBezTo>
                  <a:lnTo>
                    <a:pt x="1633914" y="0"/>
                  </a:lnTo>
                  <a:cubicBezTo>
                    <a:pt x="1733990" y="0"/>
                    <a:pt x="1802443" y="12700"/>
                    <a:pt x="1802443" y="12700"/>
                  </a:cubicBezTo>
                  <a:cubicBezTo>
                    <a:pt x="1866578" y="12700"/>
                    <a:pt x="1955351" y="36322"/>
                    <a:pt x="2013263" y="50800"/>
                  </a:cubicBezTo>
                  <a:cubicBezTo>
                    <a:pt x="2114863" y="76200"/>
                    <a:pt x="2140263" y="254000"/>
                    <a:pt x="2140263" y="350520"/>
                  </a:cubicBezTo>
                  <a:lnTo>
                    <a:pt x="2140263" y="2488091"/>
                  </a:lnTo>
                  <a:cubicBezTo>
                    <a:pt x="2140263" y="2488091"/>
                    <a:pt x="2152963" y="2856772"/>
                    <a:pt x="2152963" y="2889793"/>
                  </a:cubicBezTo>
                  <a:cubicBezTo>
                    <a:pt x="2152963" y="2922812"/>
                    <a:pt x="2130484" y="3030762"/>
                    <a:pt x="2112577" y="3076990"/>
                  </a:cubicBezTo>
                  <a:cubicBezTo>
                    <a:pt x="2087558" y="3141634"/>
                    <a:pt x="2097718" y="3198530"/>
                    <a:pt x="2045902" y="3242725"/>
                  </a:cubicBezTo>
                  <a:cubicBezTo>
                    <a:pt x="2009834" y="3273587"/>
                    <a:pt x="1955732" y="3310924"/>
                    <a:pt x="1910520" y="3328069"/>
                  </a:cubicBezTo>
                  <a:cubicBezTo>
                    <a:pt x="1865308" y="3345215"/>
                    <a:pt x="1807523" y="3341912"/>
                    <a:pt x="1751643" y="3354612"/>
                  </a:cubicBezTo>
                  <a:close/>
                </a:path>
              </a:pathLst>
            </a:custGeom>
            <a:solidFill>
              <a:srgbClr val="15965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7229639" y="1152026"/>
            <a:ext cx="6217104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12000">
                <a:solidFill>
                  <a:srgbClr val="159656"/>
                </a:solidFill>
                <a:latin typeface="Cubao Narrow"/>
              </a:rPr>
              <a:t>research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29639" y="3266236"/>
            <a:ext cx="10404686" cy="300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Greater LA is a prime example of an urban heat island where cities and suburbs are woven with concrete and asphalt that lead to warmer temperatures than nearby rural areas</a:t>
            </a:r>
          </a:p>
          <a:p>
            <a:pPr>
              <a:lnSpc>
                <a:spcPts val="3840"/>
              </a:lnSpc>
            </a:pPr>
            <a:endParaRPr lang="en-US" sz="32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Overall, the heat island effect makes the city of LA almost 6 degrees hotter than the surrounding desert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978368"/>
            <a:ext cx="4627239" cy="453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79"/>
              </a:lnSpc>
            </a:pPr>
            <a:r>
              <a:rPr lang="en-US" sz="4899">
                <a:solidFill>
                  <a:srgbClr val="E6DFDA"/>
                </a:solidFill>
                <a:latin typeface="Rustic Printed"/>
              </a:rPr>
              <a:t>Urban Heat Island:</a:t>
            </a:r>
          </a:p>
          <a:p>
            <a:pPr>
              <a:lnSpc>
                <a:spcPts val="4199"/>
              </a:lnSpc>
            </a:pPr>
            <a:r>
              <a:rPr lang="en-US" sz="3499">
                <a:solidFill>
                  <a:srgbClr val="E6DFDA"/>
                </a:solidFill>
                <a:latin typeface="Rustic Printed"/>
              </a:rPr>
              <a:t>occurs when a city experiences much warmer temperatures than nearby rural areas due to how well surfaces in each environment absorb and hold heat.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29639" y="6734175"/>
            <a:ext cx="8608543" cy="252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This added heat stress can be really dangerous during heat waves, especially at schools where kids are constantly outdoors.</a:t>
            </a:r>
          </a:p>
          <a:p>
            <a:pPr algn="ctr">
              <a:lnSpc>
                <a:spcPts val="3840"/>
              </a:lnSpc>
            </a:pPr>
            <a:endParaRPr lang="en-US" sz="3200">
              <a:solidFill>
                <a:srgbClr val="414141"/>
              </a:solidFill>
              <a:latin typeface="Rustic Printed"/>
            </a:endParaRPr>
          </a:p>
          <a:p>
            <a:pPr algn="ctr">
              <a:lnSpc>
                <a:spcPts val="3840"/>
              </a:lnSpc>
            </a:pPr>
            <a:endParaRPr lang="en-US" sz="3200">
              <a:solidFill>
                <a:srgbClr val="414141"/>
              </a:solidFill>
              <a:latin typeface="Rustic Print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170464"/>
            <a:ext cx="10404686" cy="592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Specifically in California, many students can’t take refuge since they attend campuses with more cement than greenery.</a:t>
            </a:r>
          </a:p>
          <a:p>
            <a:pPr>
              <a:lnSpc>
                <a:spcPts val="3840"/>
              </a:lnSpc>
            </a:pPr>
            <a:endParaRPr lang="en-US" sz="32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The simple fact that a child’s core is closer to the ground because they are shorter puts them at a greater risk. </a:t>
            </a:r>
          </a:p>
          <a:p>
            <a:pPr>
              <a:lnSpc>
                <a:spcPts val="3840"/>
              </a:lnSpc>
            </a:pPr>
            <a:endParaRPr lang="en-US" sz="32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Where kids play - whether its on grass and asphalt or rubber and artificial turf - has a big impact on heat exposure. </a:t>
            </a:r>
          </a:p>
          <a:p>
            <a:pPr>
              <a:lnSpc>
                <a:spcPts val="3840"/>
              </a:lnSpc>
            </a:pPr>
            <a:endParaRPr lang="en-US" sz="32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With synthetic surfaces, it creates microclimates that are similar to tiny heat islands within the heat island of the greater urban area</a:t>
            </a:r>
          </a:p>
        </p:txBody>
      </p:sp>
      <p:sp>
        <p:nvSpPr>
          <p:cNvPr id="3" name="Freeform 3"/>
          <p:cNvSpPr/>
          <p:nvPr/>
        </p:nvSpPr>
        <p:spPr>
          <a:xfrm>
            <a:off x="11984220" y="3469821"/>
            <a:ext cx="5275080" cy="3951514"/>
          </a:xfrm>
          <a:custGeom>
            <a:avLst/>
            <a:gdLst/>
            <a:ahLst/>
            <a:cxnLst/>
            <a:rect l="l" t="t" r="r" b="b"/>
            <a:pathLst>
              <a:path w="5275080" h="3951514">
                <a:moveTo>
                  <a:pt x="0" y="0"/>
                </a:moveTo>
                <a:lnTo>
                  <a:pt x="5275080" y="0"/>
                </a:lnTo>
                <a:lnTo>
                  <a:pt x="5275080" y="3951515"/>
                </a:lnTo>
                <a:lnTo>
                  <a:pt x="0" y="3951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362075"/>
            <a:ext cx="8768443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12000">
                <a:solidFill>
                  <a:srgbClr val="159656"/>
                </a:solidFill>
                <a:latin typeface="Cubao Narrow"/>
              </a:rPr>
              <a:t>research cont.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8363" y="330346"/>
            <a:ext cx="17751275" cy="9626308"/>
            <a:chOff x="0" y="0"/>
            <a:chExt cx="4675233" cy="25353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5233" cy="2535324"/>
            </a:xfrm>
            <a:custGeom>
              <a:avLst/>
              <a:gdLst/>
              <a:ahLst/>
              <a:cxnLst/>
              <a:rect l="l" t="t" r="r" b="b"/>
              <a:pathLst>
                <a:path w="4675233" h="2535324">
                  <a:moveTo>
                    <a:pt x="0" y="0"/>
                  </a:moveTo>
                  <a:lnTo>
                    <a:pt x="4675233" y="0"/>
                  </a:lnTo>
                  <a:lnTo>
                    <a:pt x="4675233" y="2535324"/>
                  </a:lnTo>
                  <a:lnTo>
                    <a:pt x="0" y="2535324"/>
                  </a:lnTo>
                  <a:close/>
                </a:path>
              </a:pathLst>
            </a:custGeom>
            <a:solidFill>
              <a:srgbClr val="E6DFD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5233" cy="25734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0076684">
            <a:off x="-1726981" y="7936637"/>
            <a:ext cx="5511363" cy="3692613"/>
          </a:xfrm>
          <a:custGeom>
            <a:avLst/>
            <a:gdLst/>
            <a:ahLst/>
            <a:cxnLst/>
            <a:rect l="l" t="t" r="r" b="b"/>
            <a:pathLst>
              <a:path w="5511363" h="3692613">
                <a:moveTo>
                  <a:pt x="0" y="0"/>
                </a:moveTo>
                <a:lnTo>
                  <a:pt x="5511362" y="0"/>
                </a:lnTo>
                <a:lnTo>
                  <a:pt x="5511362" y="3692613"/>
                </a:lnTo>
                <a:lnTo>
                  <a:pt x="0" y="3692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371238" y="830897"/>
            <a:ext cx="3239657" cy="2356942"/>
          </a:xfrm>
          <a:custGeom>
            <a:avLst/>
            <a:gdLst/>
            <a:ahLst/>
            <a:cxnLst/>
            <a:rect l="l" t="t" r="r" b="b"/>
            <a:pathLst>
              <a:path w="3239657" h="2356942">
                <a:moveTo>
                  <a:pt x="0" y="0"/>
                </a:moveTo>
                <a:lnTo>
                  <a:pt x="3239658" y="0"/>
                </a:lnTo>
                <a:lnTo>
                  <a:pt x="3239658" y="2356941"/>
                </a:lnTo>
                <a:lnTo>
                  <a:pt x="0" y="2356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584267">
            <a:off x="2032407" y="6130201"/>
            <a:ext cx="1885244" cy="3161086"/>
          </a:xfrm>
          <a:custGeom>
            <a:avLst/>
            <a:gdLst/>
            <a:ahLst/>
            <a:cxnLst/>
            <a:rect l="l" t="t" r="r" b="b"/>
            <a:pathLst>
              <a:path w="1885244" h="3161086">
                <a:moveTo>
                  <a:pt x="0" y="0"/>
                </a:moveTo>
                <a:lnTo>
                  <a:pt x="1885245" y="0"/>
                </a:lnTo>
                <a:lnTo>
                  <a:pt x="1885245" y="3161086"/>
                </a:lnTo>
                <a:lnTo>
                  <a:pt x="0" y="31610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492834" y="4245530"/>
            <a:ext cx="6924690" cy="4584145"/>
          </a:xfrm>
          <a:custGeom>
            <a:avLst/>
            <a:gdLst/>
            <a:ahLst/>
            <a:cxnLst/>
            <a:rect l="l" t="t" r="r" b="b"/>
            <a:pathLst>
              <a:path w="6924690" h="4584145">
                <a:moveTo>
                  <a:pt x="0" y="0"/>
                </a:moveTo>
                <a:lnTo>
                  <a:pt x="6924690" y="0"/>
                </a:lnTo>
                <a:lnTo>
                  <a:pt x="6924690" y="4584145"/>
                </a:lnTo>
                <a:lnTo>
                  <a:pt x="0" y="45841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37917" y="742543"/>
            <a:ext cx="13017262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0"/>
              </a:lnSpc>
              <a:spcBef>
                <a:spcPct val="0"/>
              </a:spcBef>
            </a:pPr>
            <a:r>
              <a:rPr lang="en-US" sz="12000">
                <a:solidFill>
                  <a:srgbClr val="414141"/>
                </a:solidFill>
                <a:latin typeface="Cubao Narrow"/>
              </a:rPr>
              <a:t>maple hill elementary </a:t>
            </a:r>
          </a:p>
        </p:txBody>
      </p:sp>
      <p:sp>
        <p:nvSpPr>
          <p:cNvPr id="10" name="TextBox 10"/>
          <p:cNvSpPr txBox="1"/>
          <p:nvPr/>
        </p:nvSpPr>
        <p:spPr>
          <a:xfrm rot="104797">
            <a:off x="4449233" y="2737679"/>
            <a:ext cx="934065" cy="115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E6DFDA"/>
                </a:solidFill>
                <a:latin typeface="Cubao Narrow"/>
              </a:rPr>
              <a:t>1</a:t>
            </a:r>
          </a:p>
        </p:txBody>
      </p:sp>
      <p:sp>
        <p:nvSpPr>
          <p:cNvPr id="11" name="TextBox 11"/>
          <p:cNvSpPr txBox="1"/>
          <p:nvPr/>
        </p:nvSpPr>
        <p:spPr>
          <a:xfrm rot="104797">
            <a:off x="4357514" y="5745473"/>
            <a:ext cx="934065" cy="115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E6DFDA"/>
                </a:solidFill>
                <a:latin typeface="Cubao Narrow"/>
              </a:rPr>
              <a:t>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07076" y="3308847"/>
            <a:ext cx="10404686" cy="252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Location: Diamond Bar, CA</a:t>
            </a:r>
          </a:p>
          <a:p>
            <a:pPr>
              <a:lnSpc>
                <a:spcPts val="3840"/>
              </a:lnSpc>
            </a:pPr>
            <a:endParaRPr lang="en-US" sz="32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Student Body: 500 </a:t>
            </a:r>
          </a:p>
          <a:p>
            <a:pPr>
              <a:lnSpc>
                <a:spcPts val="3840"/>
              </a:lnSpc>
            </a:pPr>
            <a:endParaRPr lang="en-US" sz="32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384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Average High: 91 F in August &amp; 88 F in September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09448" y="2862547"/>
            <a:ext cx="13469104" cy="4837290"/>
            <a:chOff x="0" y="0"/>
            <a:chExt cx="5394162" cy="1937258"/>
          </a:xfrm>
        </p:grpSpPr>
        <p:sp>
          <p:nvSpPr>
            <p:cNvPr id="3" name="Freeform 3"/>
            <p:cNvSpPr/>
            <p:nvPr/>
          </p:nvSpPr>
          <p:spPr>
            <a:xfrm>
              <a:off x="-127" y="127"/>
              <a:ext cx="5394035" cy="1944243"/>
            </a:xfrm>
            <a:custGeom>
              <a:avLst/>
              <a:gdLst/>
              <a:ahLst/>
              <a:cxnLst/>
              <a:rect l="l" t="t" r="r" b="b"/>
              <a:pathLst>
                <a:path w="5394035" h="1944243">
                  <a:moveTo>
                    <a:pt x="4992970" y="1931543"/>
                  </a:moveTo>
                  <a:cubicBezTo>
                    <a:pt x="4937090" y="1944243"/>
                    <a:pt x="4911690" y="1931543"/>
                    <a:pt x="4854540" y="1931543"/>
                  </a:cubicBezTo>
                  <a:cubicBezTo>
                    <a:pt x="4797390" y="1931543"/>
                    <a:pt x="4706330" y="1918843"/>
                    <a:pt x="4706330" y="1918843"/>
                  </a:cubicBezTo>
                  <a:lnTo>
                    <a:pt x="707771" y="1918843"/>
                  </a:lnTo>
                  <a:lnTo>
                    <a:pt x="631063" y="1906143"/>
                  </a:lnTo>
                  <a:cubicBezTo>
                    <a:pt x="631063" y="1906143"/>
                    <a:pt x="533400" y="1918843"/>
                    <a:pt x="457581" y="1906143"/>
                  </a:cubicBezTo>
                  <a:cubicBezTo>
                    <a:pt x="381762" y="1893443"/>
                    <a:pt x="296418" y="1906143"/>
                    <a:pt x="296418" y="1906143"/>
                  </a:cubicBezTo>
                  <a:cubicBezTo>
                    <a:pt x="240284" y="1906143"/>
                    <a:pt x="162814" y="1901825"/>
                    <a:pt x="119507" y="1872615"/>
                  </a:cubicBezTo>
                  <a:cubicBezTo>
                    <a:pt x="47371" y="1823974"/>
                    <a:pt x="25400" y="1753743"/>
                    <a:pt x="0" y="1647952"/>
                  </a:cubicBezTo>
                  <a:lnTo>
                    <a:pt x="0" y="1447419"/>
                  </a:lnTo>
                  <a:cubicBezTo>
                    <a:pt x="0" y="1447419"/>
                    <a:pt x="12700" y="1362456"/>
                    <a:pt x="12700" y="1304163"/>
                  </a:cubicBezTo>
                  <a:cubicBezTo>
                    <a:pt x="12700" y="1245870"/>
                    <a:pt x="0" y="1155954"/>
                    <a:pt x="0" y="1155954"/>
                  </a:cubicBezTo>
                  <a:lnTo>
                    <a:pt x="0" y="803402"/>
                  </a:lnTo>
                  <a:cubicBezTo>
                    <a:pt x="0" y="803402"/>
                    <a:pt x="12700" y="767715"/>
                    <a:pt x="12700" y="688594"/>
                  </a:cubicBezTo>
                  <a:lnTo>
                    <a:pt x="12700" y="543560"/>
                  </a:lnTo>
                  <a:cubicBezTo>
                    <a:pt x="12700" y="543560"/>
                    <a:pt x="0" y="459740"/>
                    <a:pt x="12700" y="375920"/>
                  </a:cubicBezTo>
                  <a:cubicBezTo>
                    <a:pt x="25400" y="292100"/>
                    <a:pt x="23876" y="258064"/>
                    <a:pt x="64897" y="195072"/>
                  </a:cubicBezTo>
                  <a:cubicBezTo>
                    <a:pt x="87249" y="160782"/>
                    <a:pt x="184404" y="76708"/>
                    <a:pt x="215900" y="50800"/>
                  </a:cubicBezTo>
                  <a:cubicBezTo>
                    <a:pt x="215900" y="50800"/>
                    <a:pt x="305181" y="24130"/>
                    <a:pt x="401320" y="12700"/>
                  </a:cubicBezTo>
                  <a:cubicBezTo>
                    <a:pt x="508000" y="0"/>
                    <a:pt x="481584" y="0"/>
                    <a:pt x="622300" y="0"/>
                  </a:cubicBezTo>
                  <a:lnTo>
                    <a:pt x="4874986" y="0"/>
                  </a:lnTo>
                  <a:cubicBezTo>
                    <a:pt x="4975062" y="0"/>
                    <a:pt x="5043516" y="12700"/>
                    <a:pt x="5043516" y="12700"/>
                  </a:cubicBezTo>
                  <a:cubicBezTo>
                    <a:pt x="5107651" y="12700"/>
                    <a:pt x="5196423" y="36322"/>
                    <a:pt x="5254335" y="50800"/>
                  </a:cubicBezTo>
                  <a:cubicBezTo>
                    <a:pt x="5355935" y="76200"/>
                    <a:pt x="5381335" y="254000"/>
                    <a:pt x="5381335" y="350520"/>
                  </a:cubicBezTo>
                  <a:lnTo>
                    <a:pt x="5381335" y="1065149"/>
                  </a:lnTo>
                  <a:cubicBezTo>
                    <a:pt x="5381335" y="1065149"/>
                    <a:pt x="5394035" y="1433830"/>
                    <a:pt x="5394035" y="1466850"/>
                  </a:cubicBezTo>
                  <a:cubicBezTo>
                    <a:pt x="5394035" y="1499870"/>
                    <a:pt x="5371556" y="1607820"/>
                    <a:pt x="5353649" y="1654048"/>
                  </a:cubicBezTo>
                  <a:cubicBezTo>
                    <a:pt x="5328630" y="1718691"/>
                    <a:pt x="5338791" y="1775587"/>
                    <a:pt x="5286974" y="1819783"/>
                  </a:cubicBezTo>
                  <a:cubicBezTo>
                    <a:pt x="5250906" y="1850644"/>
                    <a:pt x="5196804" y="1887982"/>
                    <a:pt x="5151592" y="1905127"/>
                  </a:cubicBezTo>
                  <a:cubicBezTo>
                    <a:pt x="5106380" y="1922272"/>
                    <a:pt x="5048596" y="1918970"/>
                    <a:pt x="4992716" y="1931670"/>
                  </a:cubicBezTo>
                  <a:close/>
                </a:path>
              </a:pathLst>
            </a:custGeom>
            <a:solidFill>
              <a:srgbClr val="E6DFD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5878552" y="-564503"/>
            <a:ext cx="4340601" cy="10851503"/>
          </a:xfrm>
          <a:custGeom>
            <a:avLst/>
            <a:gdLst/>
            <a:ahLst/>
            <a:cxnLst/>
            <a:rect l="l" t="t" r="r" b="b"/>
            <a:pathLst>
              <a:path w="4340601" h="10851503">
                <a:moveTo>
                  <a:pt x="0" y="0"/>
                </a:moveTo>
                <a:lnTo>
                  <a:pt x="4340601" y="0"/>
                </a:lnTo>
                <a:lnTo>
                  <a:pt x="4340601" y="10851503"/>
                </a:lnTo>
                <a:lnTo>
                  <a:pt x="0" y="10851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420640" y="-564503"/>
            <a:ext cx="3849161" cy="11076721"/>
          </a:xfrm>
          <a:custGeom>
            <a:avLst/>
            <a:gdLst/>
            <a:ahLst/>
            <a:cxnLst/>
            <a:rect l="l" t="t" r="r" b="b"/>
            <a:pathLst>
              <a:path w="3849161" h="11076721">
                <a:moveTo>
                  <a:pt x="0" y="0"/>
                </a:moveTo>
                <a:lnTo>
                  <a:pt x="3849160" y="0"/>
                </a:lnTo>
                <a:lnTo>
                  <a:pt x="3849160" y="11076721"/>
                </a:lnTo>
                <a:lnTo>
                  <a:pt x="0" y="110767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203910" y="4061992"/>
            <a:ext cx="1689238" cy="1332963"/>
          </a:xfrm>
          <a:custGeom>
            <a:avLst/>
            <a:gdLst/>
            <a:ahLst/>
            <a:cxnLst/>
            <a:rect l="l" t="t" r="r" b="b"/>
            <a:pathLst>
              <a:path w="1689238" h="1332963">
                <a:moveTo>
                  <a:pt x="0" y="0"/>
                </a:moveTo>
                <a:lnTo>
                  <a:pt x="1689238" y="0"/>
                </a:lnTo>
                <a:lnTo>
                  <a:pt x="1689238" y="1332963"/>
                </a:lnTo>
                <a:lnTo>
                  <a:pt x="0" y="13329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511191" y="4147448"/>
            <a:ext cx="7053943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414141"/>
                </a:solidFill>
                <a:latin typeface="Cubao Narrow"/>
              </a:rPr>
              <a:t>solutions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40624" y="5915802"/>
            <a:ext cx="852451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Rustic Printed"/>
              </a:rPr>
              <a:t>solar canopies &amp; cooling pavements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44076" y="4512306"/>
            <a:ext cx="15343780" cy="7245582"/>
            <a:chOff x="0" y="0"/>
            <a:chExt cx="3294302" cy="1555623"/>
          </a:xfrm>
        </p:grpSpPr>
        <p:sp>
          <p:nvSpPr>
            <p:cNvPr id="3" name="Freeform 3"/>
            <p:cNvSpPr/>
            <p:nvPr/>
          </p:nvSpPr>
          <p:spPr>
            <a:xfrm>
              <a:off x="-3302" y="-6096"/>
              <a:ext cx="3297477" cy="1567815"/>
            </a:xfrm>
            <a:custGeom>
              <a:avLst/>
              <a:gdLst/>
              <a:ahLst/>
              <a:cxnLst/>
              <a:rect l="l" t="t" r="r" b="b"/>
              <a:pathLst>
                <a:path w="3297477" h="1567815">
                  <a:moveTo>
                    <a:pt x="3268775" y="453009"/>
                  </a:moveTo>
                  <a:cubicBezTo>
                    <a:pt x="3264838" y="418465"/>
                    <a:pt x="3250487" y="385953"/>
                    <a:pt x="3227373" y="360045"/>
                  </a:cubicBezTo>
                  <a:cubicBezTo>
                    <a:pt x="3161206" y="285877"/>
                    <a:pt x="3018331" y="134493"/>
                    <a:pt x="2931844" y="101092"/>
                  </a:cubicBezTo>
                  <a:cubicBezTo>
                    <a:pt x="2774618" y="40513"/>
                    <a:pt x="2678225" y="18796"/>
                    <a:pt x="2641522" y="11938"/>
                  </a:cubicBezTo>
                  <a:cubicBezTo>
                    <a:pt x="2631362" y="10033"/>
                    <a:pt x="2621202" y="9144"/>
                    <a:pt x="2610788" y="9144"/>
                  </a:cubicBezTo>
                  <a:lnTo>
                    <a:pt x="730250" y="9144"/>
                  </a:lnTo>
                  <a:cubicBezTo>
                    <a:pt x="725551" y="9144"/>
                    <a:pt x="720852" y="8890"/>
                    <a:pt x="716153" y="8509"/>
                  </a:cubicBezTo>
                  <a:cubicBezTo>
                    <a:pt x="689483" y="6350"/>
                    <a:pt x="581660" y="0"/>
                    <a:pt x="415671" y="22352"/>
                  </a:cubicBezTo>
                  <a:cubicBezTo>
                    <a:pt x="240411" y="45974"/>
                    <a:pt x="160147" y="144399"/>
                    <a:pt x="72009" y="254889"/>
                  </a:cubicBezTo>
                  <a:cubicBezTo>
                    <a:pt x="72009" y="254889"/>
                    <a:pt x="20193" y="322199"/>
                    <a:pt x="11430" y="479171"/>
                  </a:cubicBezTo>
                  <a:cubicBezTo>
                    <a:pt x="5588" y="583057"/>
                    <a:pt x="0" y="853186"/>
                    <a:pt x="5461" y="1024001"/>
                  </a:cubicBezTo>
                  <a:cubicBezTo>
                    <a:pt x="8001" y="1103884"/>
                    <a:pt x="43053" y="1180084"/>
                    <a:pt x="81153" y="1246759"/>
                  </a:cubicBezTo>
                  <a:cubicBezTo>
                    <a:pt x="133858" y="1339088"/>
                    <a:pt x="216916" y="1413256"/>
                    <a:pt x="319786" y="1454150"/>
                  </a:cubicBezTo>
                  <a:cubicBezTo>
                    <a:pt x="330581" y="1458468"/>
                    <a:pt x="341249" y="1462532"/>
                    <a:pt x="351790" y="1466596"/>
                  </a:cubicBezTo>
                  <a:cubicBezTo>
                    <a:pt x="403733" y="1486662"/>
                    <a:pt x="449072" y="1502410"/>
                    <a:pt x="487807" y="1514856"/>
                  </a:cubicBezTo>
                  <a:cubicBezTo>
                    <a:pt x="579374" y="1544193"/>
                    <a:pt x="675132" y="1558671"/>
                    <a:pt x="797451" y="1558671"/>
                  </a:cubicBezTo>
                  <a:lnTo>
                    <a:pt x="1015896" y="1558671"/>
                  </a:lnTo>
                  <a:cubicBezTo>
                    <a:pt x="1015896" y="1558671"/>
                    <a:pt x="2266772" y="1558671"/>
                    <a:pt x="2266772" y="1558671"/>
                  </a:cubicBezTo>
                  <a:lnTo>
                    <a:pt x="2553257" y="1558671"/>
                  </a:lnTo>
                  <a:cubicBezTo>
                    <a:pt x="2557956" y="1558671"/>
                    <a:pt x="2562655" y="1558925"/>
                    <a:pt x="2567354" y="1559306"/>
                  </a:cubicBezTo>
                  <a:cubicBezTo>
                    <a:pt x="2594024" y="1561465"/>
                    <a:pt x="2701847" y="1567815"/>
                    <a:pt x="2867836" y="1545463"/>
                  </a:cubicBezTo>
                  <a:cubicBezTo>
                    <a:pt x="3043223" y="1521841"/>
                    <a:pt x="3120566" y="1453261"/>
                    <a:pt x="3208577" y="1342771"/>
                  </a:cubicBezTo>
                  <a:cubicBezTo>
                    <a:pt x="3208577" y="1342771"/>
                    <a:pt x="3208577" y="1342771"/>
                    <a:pt x="3208831" y="1342390"/>
                  </a:cubicBezTo>
                  <a:cubicBezTo>
                    <a:pt x="3243629" y="1295781"/>
                    <a:pt x="3264203" y="1240155"/>
                    <a:pt x="3268521" y="1182243"/>
                  </a:cubicBezTo>
                  <a:cubicBezTo>
                    <a:pt x="3277919" y="1055624"/>
                    <a:pt x="3295699" y="807085"/>
                    <a:pt x="3297350" y="719201"/>
                  </a:cubicBezTo>
                  <a:cubicBezTo>
                    <a:pt x="3297477" y="711962"/>
                    <a:pt x="3297096" y="704723"/>
                    <a:pt x="3296334" y="697484"/>
                  </a:cubicBezTo>
                  <a:lnTo>
                    <a:pt x="3268648" y="453136"/>
                  </a:lnTo>
                  <a:close/>
                </a:path>
              </a:pathLst>
            </a:custGeom>
            <a:solidFill>
              <a:srgbClr val="15965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403489" y="3790157"/>
            <a:ext cx="15135443" cy="6962605"/>
            <a:chOff x="0" y="0"/>
            <a:chExt cx="3381643" cy="1555623"/>
          </a:xfrm>
        </p:grpSpPr>
        <p:sp>
          <p:nvSpPr>
            <p:cNvPr id="5" name="Freeform 5"/>
            <p:cNvSpPr/>
            <p:nvPr/>
          </p:nvSpPr>
          <p:spPr>
            <a:xfrm>
              <a:off x="-3302" y="-6096"/>
              <a:ext cx="3384818" cy="1567815"/>
            </a:xfrm>
            <a:custGeom>
              <a:avLst/>
              <a:gdLst/>
              <a:ahLst/>
              <a:cxnLst/>
              <a:rect l="l" t="t" r="r" b="b"/>
              <a:pathLst>
                <a:path w="3384818" h="1567815">
                  <a:moveTo>
                    <a:pt x="3356116" y="453009"/>
                  </a:moveTo>
                  <a:cubicBezTo>
                    <a:pt x="3352179" y="418465"/>
                    <a:pt x="3337828" y="385953"/>
                    <a:pt x="3314713" y="360045"/>
                  </a:cubicBezTo>
                  <a:cubicBezTo>
                    <a:pt x="3248547" y="285877"/>
                    <a:pt x="3105672" y="134493"/>
                    <a:pt x="3019185" y="101092"/>
                  </a:cubicBezTo>
                  <a:cubicBezTo>
                    <a:pt x="2861959" y="40513"/>
                    <a:pt x="2765566" y="18796"/>
                    <a:pt x="2728863" y="11938"/>
                  </a:cubicBezTo>
                  <a:cubicBezTo>
                    <a:pt x="2718703" y="10033"/>
                    <a:pt x="2708542" y="9144"/>
                    <a:pt x="2698129" y="9144"/>
                  </a:cubicBezTo>
                  <a:lnTo>
                    <a:pt x="730250" y="9144"/>
                  </a:lnTo>
                  <a:cubicBezTo>
                    <a:pt x="725551" y="9144"/>
                    <a:pt x="720852" y="8890"/>
                    <a:pt x="716153" y="8509"/>
                  </a:cubicBezTo>
                  <a:cubicBezTo>
                    <a:pt x="689483" y="6350"/>
                    <a:pt x="581660" y="0"/>
                    <a:pt x="415671" y="22352"/>
                  </a:cubicBezTo>
                  <a:cubicBezTo>
                    <a:pt x="240411" y="45974"/>
                    <a:pt x="160147" y="144399"/>
                    <a:pt x="72009" y="254889"/>
                  </a:cubicBezTo>
                  <a:cubicBezTo>
                    <a:pt x="72009" y="254889"/>
                    <a:pt x="20193" y="322199"/>
                    <a:pt x="11430" y="479171"/>
                  </a:cubicBezTo>
                  <a:cubicBezTo>
                    <a:pt x="5588" y="583057"/>
                    <a:pt x="0" y="853186"/>
                    <a:pt x="5461" y="1024001"/>
                  </a:cubicBezTo>
                  <a:cubicBezTo>
                    <a:pt x="8001" y="1103884"/>
                    <a:pt x="43053" y="1180084"/>
                    <a:pt x="81153" y="1246759"/>
                  </a:cubicBezTo>
                  <a:cubicBezTo>
                    <a:pt x="133858" y="1339088"/>
                    <a:pt x="216916" y="1413256"/>
                    <a:pt x="319786" y="1454150"/>
                  </a:cubicBezTo>
                  <a:cubicBezTo>
                    <a:pt x="330581" y="1458468"/>
                    <a:pt x="341249" y="1462532"/>
                    <a:pt x="351790" y="1466596"/>
                  </a:cubicBezTo>
                  <a:cubicBezTo>
                    <a:pt x="403733" y="1486662"/>
                    <a:pt x="449072" y="1502410"/>
                    <a:pt x="487807" y="1514856"/>
                  </a:cubicBezTo>
                  <a:cubicBezTo>
                    <a:pt x="579374" y="1544193"/>
                    <a:pt x="675132" y="1558671"/>
                    <a:pt x="799653" y="1558671"/>
                  </a:cubicBezTo>
                  <a:lnTo>
                    <a:pt x="1028825" y="1558671"/>
                  </a:lnTo>
                  <a:cubicBezTo>
                    <a:pt x="1028825" y="1558671"/>
                    <a:pt x="2341123" y="1558671"/>
                    <a:pt x="2341123" y="1558671"/>
                  </a:cubicBezTo>
                  <a:lnTo>
                    <a:pt x="2640598" y="1558671"/>
                  </a:lnTo>
                  <a:cubicBezTo>
                    <a:pt x="2645297" y="1558671"/>
                    <a:pt x="2649996" y="1558925"/>
                    <a:pt x="2654695" y="1559306"/>
                  </a:cubicBezTo>
                  <a:cubicBezTo>
                    <a:pt x="2681365" y="1561465"/>
                    <a:pt x="2789188" y="1567815"/>
                    <a:pt x="2955177" y="1545463"/>
                  </a:cubicBezTo>
                  <a:cubicBezTo>
                    <a:pt x="3130564" y="1521841"/>
                    <a:pt x="3207907" y="1453261"/>
                    <a:pt x="3295918" y="1342771"/>
                  </a:cubicBezTo>
                  <a:cubicBezTo>
                    <a:pt x="3295918" y="1342771"/>
                    <a:pt x="3295918" y="1342771"/>
                    <a:pt x="3296172" y="1342390"/>
                  </a:cubicBezTo>
                  <a:cubicBezTo>
                    <a:pt x="3330969" y="1295781"/>
                    <a:pt x="3351543" y="1240155"/>
                    <a:pt x="3355862" y="1182243"/>
                  </a:cubicBezTo>
                  <a:cubicBezTo>
                    <a:pt x="3365260" y="1055624"/>
                    <a:pt x="3383040" y="807085"/>
                    <a:pt x="3384691" y="719201"/>
                  </a:cubicBezTo>
                  <a:cubicBezTo>
                    <a:pt x="3384818" y="711962"/>
                    <a:pt x="3384437" y="704723"/>
                    <a:pt x="3383674" y="697484"/>
                  </a:cubicBezTo>
                  <a:lnTo>
                    <a:pt x="3355988" y="453136"/>
                  </a:lnTo>
                  <a:close/>
                </a:path>
              </a:pathLst>
            </a:custGeom>
            <a:solidFill>
              <a:srgbClr val="159656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2015966" y="1314402"/>
            <a:ext cx="4737516" cy="2653009"/>
          </a:xfrm>
          <a:custGeom>
            <a:avLst/>
            <a:gdLst/>
            <a:ahLst/>
            <a:cxnLst/>
            <a:rect l="l" t="t" r="r" b="b"/>
            <a:pathLst>
              <a:path w="4737516" h="2653009">
                <a:moveTo>
                  <a:pt x="0" y="0"/>
                </a:moveTo>
                <a:lnTo>
                  <a:pt x="4737517" y="0"/>
                </a:lnTo>
                <a:lnTo>
                  <a:pt x="4737517" y="2653009"/>
                </a:lnTo>
                <a:lnTo>
                  <a:pt x="0" y="26530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 rot="805857">
            <a:off x="5607093" y="2312207"/>
            <a:ext cx="5365181" cy="1784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414141"/>
                </a:solidFill>
                <a:latin typeface="Cubao Narrow"/>
              </a:rPr>
              <a:t>canopies</a:t>
            </a:r>
          </a:p>
        </p:txBody>
      </p:sp>
      <p:sp>
        <p:nvSpPr>
          <p:cNvPr id="8" name="TextBox 8"/>
          <p:cNvSpPr txBox="1"/>
          <p:nvPr/>
        </p:nvSpPr>
        <p:spPr>
          <a:xfrm rot="265864">
            <a:off x="1649055" y="1996344"/>
            <a:ext cx="3559907" cy="1621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414141"/>
                </a:solidFill>
                <a:latin typeface="Cubao Narrow"/>
              </a:rPr>
              <a:t>solar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31954" y="6172200"/>
            <a:ext cx="7079326" cy="222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19"/>
              </a:lnSpc>
            </a:pPr>
            <a:r>
              <a:rPr lang="en-US" sz="5099">
                <a:solidFill>
                  <a:srgbClr val="E6DFDA"/>
                </a:solidFill>
                <a:latin typeface="Rustic Printed"/>
              </a:rPr>
              <a:t>COST ESTIMATE:</a:t>
            </a:r>
          </a:p>
          <a:p>
            <a:pPr>
              <a:lnSpc>
                <a:spcPts val="6119"/>
              </a:lnSpc>
            </a:pPr>
            <a:r>
              <a:rPr lang="en-US" sz="5099">
                <a:solidFill>
                  <a:srgbClr val="E6DFDA"/>
                </a:solidFill>
                <a:latin typeface="Rustic Printed"/>
              </a:rPr>
              <a:t> $38k for one solar canopy </a:t>
            </a:r>
          </a:p>
          <a:p>
            <a:pPr>
              <a:lnSpc>
                <a:spcPts val="4320"/>
              </a:lnSpc>
            </a:pPr>
            <a:endParaRPr lang="en-US" sz="5099">
              <a:solidFill>
                <a:srgbClr val="E6DFDA"/>
              </a:solidFill>
              <a:latin typeface="Rustic Printe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5038725"/>
            <a:ext cx="7298481" cy="3362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en-US" sz="3600">
                <a:solidFill>
                  <a:srgbClr val="E6DFDA"/>
                </a:solidFill>
                <a:latin typeface="Rustic Printed"/>
              </a:rPr>
              <a:t>BENEFITS</a:t>
            </a:r>
          </a:p>
          <a:p>
            <a:pPr marL="777240" lvl="1" indent="-388620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E6DFDA"/>
                </a:solidFill>
                <a:latin typeface="Rustic Printed"/>
              </a:rPr>
              <a:t>protect students from the heat in the summer and rain in the winter</a:t>
            </a:r>
          </a:p>
          <a:p>
            <a:pPr marL="777240" lvl="1" indent="-388620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E6DFDA"/>
                </a:solidFill>
                <a:latin typeface="Rustic Printed"/>
              </a:rPr>
              <a:t>reduce cost of energy</a:t>
            </a:r>
          </a:p>
          <a:p>
            <a:pPr marL="777240" lvl="1" indent="-388620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E6DFDA"/>
                </a:solidFill>
                <a:latin typeface="Rustic Printed"/>
              </a:rPr>
              <a:t>great way to teach students about solar energy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7027806" y="-5654589"/>
            <a:ext cx="4329062" cy="16210882"/>
            <a:chOff x="0" y="0"/>
            <a:chExt cx="1027438" cy="3847411"/>
          </a:xfrm>
        </p:grpSpPr>
        <p:sp>
          <p:nvSpPr>
            <p:cNvPr id="3" name="Freeform 3"/>
            <p:cNvSpPr/>
            <p:nvPr/>
          </p:nvSpPr>
          <p:spPr>
            <a:xfrm>
              <a:off x="0" y="-381"/>
              <a:ext cx="1027438" cy="3848046"/>
            </a:xfrm>
            <a:custGeom>
              <a:avLst/>
              <a:gdLst/>
              <a:ahLst/>
              <a:cxnLst/>
              <a:rect l="l" t="t" r="r" b="b"/>
              <a:pathLst>
                <a:path w="1027438" h="3848046">
                  <a:moveTo>
                    <a:pt x="1013214" y="3456632"/>
                  </a:moveTo>
                  <a:lnTo>
                    <a:pt x="1013214" y="1666979"/>
                  </a:lnTo>
                  <a:cubicBezTo>
                    <a:pt x="1013976" y="847160"/>
                    <a:pt x="1014611" y="498475"/>
                    <a:pt x="1014611" y="398018"/>
                  </a:cubicBezTo>
                  <a:cubicBezTo>
                    <a:pt x="1014611" y="327025"/>
                    <a:pt x="972066" y="267970"/>
                    <a:pt x="956953" y="208026"/>
                  </a:cubicBezTo>
                  <a:cubicBezTo>
                    <a:pt x="942602" y="151257"/>
                    <a:pt x="859925" y="106680"/>
                    <a:pt x="792361" y="71374"/>
                  </a:cubicBezTo>
                  <a:cubicBezTo>
                    <a:pt x="715018" y="30734"/>
                    <a:pt x="648851" y="0"/>
                    <a:pt x="590431" y="381"/>
                  </a:cubicBezTo>
                  <a:cubicBezTo>
                    <a:pt x="572078" y="508"/>
                    <a:pt x="564664" y="635"/>
                    <a:pt x="562035" y="762"/>
                  </a:cubicBezTo>
                  <a:cubicBezTo>
                    <a:pt x="480441" y="1270"/>
                    <a:pt x="300101" y="1143"/>
                    <a:pt x="171958" y="762"/>
                  </a:cubicBezTo>
                  <a:cubicBezTo>
                    <a:pt x="156845" y="762"/>
                    <a:pt x="142494" y="762"/>
                    <a:pt x="128905" y="762"/>
                  </a:cubicBezTo>
                  <a:cubicBezTo>
                    <a:pt x="58928" y="508"/>
                    <a:pt x="0" y="13081"/>
                    <a:pt x="0" y="13081"/>
                  </a:cubicBezTo>
                  <a:lnTo>
                    <a:pt x="14097" y="106045"/>
                  </a:lnTo>
                  <a:lnTo>
                    <a:pt x="25400" y="208534"/>
                  </a:lnTo>
                  <a:lnTo>
                    <a:pt x="11303" y="308610"/>
                  </a:lnTo>
                  <a:lnTo>
                    <a:pt x="25400" y="392049"/>
                  </a:lnTo>
                  <a:lnTo>
                    <a:pt x="25400" y="2207770"/>
                  </a:lnTo>
                  <a:cubicBezTo>
                    <a:pt x="24638" y="3027589"/>
                    <a:pt x="24003" y="3350206"/>
                    <a:pt x="24003" y="3450663"/>
                  </a:cubicBezTo>
                  <a:cubicBezTo>
                    <a:pt x="24003" y="3521656"/>
                    <a:pt x="66548" y="3593411"/>
                    <a:pt x="81661" y="3653355"/>
                  </a:cubicBezTo>
                  <a:cubicBezTo>
                    <a:pt x="96012" y="3710124"/>
                    <a:pt x="165989" y="3767401"/>
                    <a:pt x="233553" y="3802707"/>
                  </a:cubicBezTo>
                  <a:cubicBezTo>
                    <a:pt x="311023" y="3843346"/>
                    <a:pt x="389890" y="3835981"/>
                    <a:pt x="448310" y="3835600"/>
                  </a:cubicBezTo>
                  <a:cubicBezTo>
                    <a:pt x="468122" y="3835472"/>
                    <a:pt x="531876" y="3848046"/>
                    <a:pt x="554482" y="3847919"/>
                  </a:cubicBezTo>
                  <a:cubicBezTo>
                    <a:pt x="656852" y="3847030"/>
                    <a:pt x="1000641" y="3835600"/>
                    <a:pt x="1000641" y="3835600"/>
                  </a:cubicBezTo>
                  <a:lnTo>
                    <a:pt x="1011944" y="3742636"/>
                  </a:lnTo>
                  <a:lnTo>
                    <a:pt x="1013341" y="3640146"/>
                  </a:lnTo>
                  <a:lnTo>
                    <a:pt x="1027438" y="3540071"/>
                  </a:lnTo>
                  <a:lnTo>
                    <a:pt x="1013341" y="3456632"/>
                  </a:lnTo>
                  <a:close/>
                </a:path>
              </a:pathLst>
            </a:custGeom>
            <a:solidFill>
              <a:srgbClr val="159656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4412494" y="4113814"/>
            <a:ext cx="1122125" cy="2048484"/>
          </a:xfrm>
          <a:custGeom>
            <a:avLst/>
            <a:gdLst/>
            <a:ahLst/>
            <a:cxnLst/>
            <a:rect l="l" t="t" r="r" b="b"/>
            <a:pathLst>
              <a:path w="1122125" h="2048484">
                <a:moveTo>
                  <a:pt x="0" y="0"/>
                </a:moveTo>
                <a:lnTo>
                  <a:pt x="1122126" y="0"/>
                </a:lnTo>
                <a:lnTo>
                  <a:pt x="1122126" y="2048484"/>
                </a:lnTo>
                <a:lnTo>
                  <a:pt x="0" y="20484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748340" y="4113814"/>
            <a:ext cx="1122125" cy="2048484"/>
          </a:xfrm>
          <a:custGeom>
            <a:avLst/>
            <a:gdLst/>
            <a:ahLst/>
            <a:cxnLst/>
            <a:rect l="l" t="t" r="r" b="b"/>
            <a:pathLst>
              <a:path w="1122125" h="2048484">
                <a:moveTo>
                  <a:pt x="0" y="0"/>
                </a:moveTo>
                <a:lnTo>
                  <a:pt x="1122125" y="0"/>
                </a:lnTo>
                <a:lnTo>
                  <a:pt x="1122125" y="2048484"/>
                </a:lnTo>
                <a:lnTo>
                  <a:pt x="0" y="20484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22512" y="4696215"/>
            <a:ext cx="5316914" cy="5395392"/>
          </a:xfrm>
          <a:custGeom>
            <a:avLst/>
            <a:gdLst/>
            <a:ahLst/>
            <a:cxnLst/>
            <a:rect l="l" t="t" r="r" b="b"/>
            <a:pathLst>
              <a:path w="5316914" h="5395392">
                <a:moveTo>
                  <a:pt x="0" y="0"/>
                </a:moveTo>
                <a:lnTo>
                  <a:pt x="5316914" y="0"/>
                </a:lnTo>
                <a:lnTo>
                  <a:pt x="5316914" y="5395393"/>
                </a:lnTo>
                <a:lnTo>
                  <a:pt x="0" y="5395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428881" y="1260227"/>
            <a:ext cx="7714150" cy="271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E6DFDA"/>
                </a:solidFill>
                <a:latin typeface="Cubao Narrow"/>
              </a:rPr>
              <a:t>cooling </a:t>
            </a:r>
          </a:p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E6DFDA"/>
                </a:solidFill>
                <a:latin typeface="Cubao Narrow"/>
              </a:rPr>
              <a:t>pavement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64240" y="1594944"/>
            <a:ext cx="7567669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4200">
                <a:solidFill>
                  <a:srgbClr val="E6DFDA"/>
                </a:solidFill>
                <a:latin typeface="Rustic Printed"/>
              </a:rPr>
              <a:t>COST ESTIMATE: </a:t>
            </a:r>
          </a:p>
          <a:p>
            <a:pPr>
              <a:lnSpc>
                <a:spcPts val="5040"/>
              </a:lnSpc>
            </a:pPr>
            <a:r>
              <a:rPr lang="en-US" sz="4200">
                <a:solidFill>
                  <a:srgbClr val="E6DFDA"/>
                </a:solidFill>
                <a:latin typeface="Rustic Printed"/>
              </a:rPr>
              <a:t>$33k to cover 6600 sq yds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31987" y="6803362"/>
            <a:ext cx="5331146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59656"/>
                </a:solidFill>
                <a:latin typeface="Cubao Narrow"/>
              </a:rPr>
              <a:t>avoided air conditioning costs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67299" y="6803362"/>
            <a:ext cx="4882573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59656"/>
                </a:solidFill>
                <a:latin typeface="Cubao Narrow"/>
              </a:rPr>
              <a:t>lower surface temperature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58880" y="7919356"/>
            <a:ext cx="4882573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Even with a one degree reduction, schools can save tons of money in avoided air conditioning costs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72511" y="7846447"/>
            <a:ext cx="4882573" cy="175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Cooling pavements have the opportunity to lower surface temperatures 10.5 to 12 degrees lower than traditional asphalt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5597" y="5813152"/>
            <a:ext cx="4882573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F5F6F4"/>
                </a:solidFill>
                <a:latin typeface="Cubao Narrow"/>
              </a:rPr>
              <a:t>what it is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07137" y="6598964"/>
            <a:ext cx="4399493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5F6F4"/>
                </a:solidFill>
                <a:latin typeface="Rustic Printed"/>
              </a:rPr>
              <a:t>cooling pavements are light colored coverings that is made up of light colored pigments and a nano engineered concrete.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538216"/>
            <a:ext cx="16230600" cy="11088150"/>
            <a:chOff x="0" y="0"/>
            <a:chExt cx="6221534" cy="42503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26614" cy="4250196"/>
            </a:xfrm>
            <a:custGeom>
              <a:avLst/>
              <a:gdLst/>
              <a:ahLst/>
              <a:cxnLst/>
              <a:rect l="l" t="t" r="r" b="b"/>
              <a:pathLst>
                <a:path w="6226614" h="4250196">
                  <a:moveTo>
                    <a:pt x="6208199" y="3683269"/>
                  </a:moveTo>
                  <a:lnTo>
                    <a:pt x="6220390" y="3834779"/>
                  </a:lnTo>
                  <a:lnTo>
                    <a:pt x="6109901" y="3825001"/>
                  </a:lnTo>
                  <a:lnTo>
                    <a:pt x="6009951" y="3834779"/>
                  </a:lnTo>
                  <a:lnTo>
                    <a:pt x="5929307" y="3825001"/>
                  </a:lnTo>
                  <a:lnTo>
                    <a:pt x="5824277" y="3834779"/>
                  </a:lnTo>
                  <a:lnTo>
                    <a:pt x="449961" y="3834779"/>
                  </a:lnTo>
                  <a:lnTo>
                    <a:pt x="326263" y="3854338"/>
                  </a:lnTo>
                  <a:lnTo>
                    <a:pt x="219202" y="3844558"/>
                  </a:lnTo>
                  <a:lnTo>
                    <a:pt x="151003" y="3834779"/>
                  </a:lnTo>
                  <a:lnTo>
                    <a:pt x="6858" y="3834779"/>
                  </a:lnTo>
                  <a:lnTo>
                    <a:pt x="6858" y="3705494"/>
                  </a:lnTo>
                  <a:cubicBezTo>
                    <a:pt x="6858" y="3705494"/>
                    <a:pt x="12573" y="3651138"/>
                    <a:pt x="6858" y="3597797"/>
                  </a:cubicBezTo>
                  <a:cubicBezTo>
                    <a:pt x="889" y="3541918"/>
                    <a:pt x="6858" y="3509659"/>
                    <a:pt x="6858" y="3509659"/>
                  </a:cubicBezTo>
                  <a:lnTo>
                    <a:pt x="6858" y="1281167"/>
                  </a:lnTo>
                  <a:cubicBezTo>
                    <a:pt x="6858" y="1281167"/>
                    <a:pt x="889" y="825235"/>
                    <a:pt x="6858" y="769112"/>
                  </a:cubicBezTo>
                  <a:cubicBezTo>
                    <a:pt x="12827" y="723519"/>
                    <a:pt x="13081" y="726948"/>
                    <a:pt x="19050" y="680466"/>
                  </a:cubicBezTo>
                  <a:lnTo>
                    <a:pt x="17272" y="429260"/>
                  </a:lnTo>
                  <a:cubicBezTo>
                    <a:pt x="17272" y="429260"/>
                    <a:pt x="108585" y="417576"/>
                    <a:pt x="195961" y="425450"/>
                  </a:cubicBezTo>
                  <a:cubicBezTo>
                    <a:pt x="283337" y="433324"/>
                    <a:pt x="266954" y="417576"/>
                    <a:pt x="309372" y="423037"/>
                  </a:cubicBezTo>
                  <a:cubicBezTo>
                    <a:pt x="351790" y="428498"/>
                    <a:pt x="395351" y="421259"/>
                    <a:pt x="395351" y="421259"/>
                  </a:cubicBezTo>
                  <a:lnTo>
                    <a:pt x="5831644" y="405765"/>
                  </a:lnTo>
                  <a:cubicBezTo>
                    <a:pt x="5831644" y="405765"/>
                    <a:pt x="5884095" y="407924"/>
                    <a:pt x="5924226" y="403860"/>
                  </a:cubicBezTo>
                  <a:cubicBezTo>
                    <a:pt x="5964358" y="399796"/>
                    <a:pt x="6018969" y="392303"/>
                    <a:pt x="6018969" y="392303"/>
                  </a:cubicBezTo>
                  <a:cubicBezTo>
                    <a:pt x="6018969" y="392303"/>
                    <a:pt x="6042464" y="398145"/>
                    <a:pt x="6078786" y="400558"/>
                  </a:cubicBezTo>
                  <a:cubicBezTo>
                    <a:pt x="6115234" y="402971"/>
                    <a:pt x="6162479" y="398780"/>
                    <a:pt x="6162479" y="398780"/>
                  </a:cubicBezTo>
                  <a:lnTo>
                    <a:pt x="6204770" y="467614"/>
                  </a:lnTo>
                  <a:lnTo>
                    <a:pt x="6214549" y="572135"/>
                  </a:lnTo>
                  <a:lnTo>
                    <a:pt x="6220645" y="571881"/>
                  </a:lnTo>
                  <a:lnTo>
                    <a:pt x="6220645" y="3515375"/>
                  </a:lnTo>
                  <a:cubicBezTo>
                    <a:pt x="6220645" y="3515375"/>
                    <a:pt x="6214676" y="3551951"/>
                    <a:pt x="6220645" y="3598051"/>
                  </a:cubicBezTo>
                  <a:cubicBezTo>
                    <a:pt x="6226614" y="3644152"/>
                    <a:pt x="6208452" y="3683522"/>
                    <a:pt x="6208452" y="3683522"/>
                  </a:cubicBezTo>
                  <a:close/>
                  <a:moveTo>
                    <a:pt x="352171" y="346329"/>
                  </a:moveTo>
                  <a:lnTo>
                    <a:pt x="5866061" y="351917"/>
                  </a:lnTo>
                  <a:cubicBezTo>
                    <a:pt x="6047544" y="353187"/>
                    <a:pt x="6218232" y="294259"/>
                    <a:pt x="6218232" y="229870"/>
                  </a:cubicBezTo>
                  <a:cubicBezTo>
                    <a:pt x="6218232" y="74803"/>
                    <a:pt x="6114981" y="64643"/>
                    <a:pt x="5939213" y="23114"/>
                  </a:cubicBezTo>
                  <a:lnTo>
                    <a:pt x="5663623" y="3302"/>
                  </a:lnTo>
                  <a:lnTo>
                    <a:pt x="478282" y="0"/>
                  </a:lnTo>
                  <a:lnTo>
                    <a:pt x="302133" y="6858"/>
                  </a:lnTo>
                  <a:cubicBezTo>
                    <a:pt x="102362" y="37719"/>
                    <a:pt x="5842" y="63246"/>
                    <a:pt x="25654" y="209169"/>
                  </a:cubicBezTo>
                  <a:cubicBezTo>
                    <a:pt x="37973" y="299847"/>
                    <a:pt x="170688" y="345059"/>
                    <a:pt x="352171" y="346329"/>
                  </a:cubicBezTo>
                  <a:close/>
                  <a:moveTo>
                    <a:pt x="5866061" y="3903868"/>
                  </a:moveTo>
                  <a:lnTo>
                    <a:pt x="352171" y="3898279"/>
                  </a:lnTo>
                  <a:cubicBezTo>
                    <a:pt x="170688" y="3897009"/>
                    <a:pt x="0" y="3955938"/>
                    <a:pt x="0" y="4020327"/>
                  </a:cubicBezTo>
                  <a:cubicBezTo>
                    <a:pt x="0" y="4175394"/>
                    <a:pt x="103251" y="4185553"/>
                    <a:pt x="279019" y="4227083"/>
                  </a:cubicBezTo>
                  <a:lnTo>
                    <a:pt x="554609" y="4246895"/>
                  </a:lnTo>
                  <a:lnTo>
                    <a:pt x="5739950" y="4250196"/>
                  </a:lnTo>
                  <a:lnTo>
                    <a:pt x="5916099" y="4243339"/>
                  </a:lnTo>
                  <a:cubicBezTo>
                    <a:pt x="6115869" y="4212478"/>
                    <a:pt x="6212389" y="4186951"/>
                    <a:pt x="6192577" y="4040901"/>
                  </a:cubicBezTo>
                  <a:cubicBezTo>
                    <a:pt x="6180258" y="3950222"/>
                    <a:pt x="6047544" y="3905010"/>
                    <a:pt x="5866061" y="3903740"/>
                  </a:cubicBezTo>
                  <a:close/>
                </a:path>
              </a:pathLst>
            </a:custGeom>
            <a:solidFill>
              <a:srgbClr val="E6DFD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-1933208" y="358693"/>
            <a:ext cx="7077456" cy="8229600"/>
          </a:xfrm>
          <a:custGeom>
            <a:avLst/>
            <a:gdLst/>
            <a:ahLst/>
            <a:cxnLst/>
            <a:rect l="l" t="t" r="r" b="b"/>
            <a:pathLst>
              <a:path w="7077456" h="8229600">
                <a:moveTo>
                  <a:pt x="0" y="0"/>
                </a:moveTo>
                <a:lnTo>
                  <a:pt x="7077456" y="0"/>
                </a:lnTo>
                <a:lnTo>
                  <a:pt x="70774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7479150"/>
            <a:ext cx="17981288" cy="3792417"/>
          </a:xfrm>
          <a:custGeom>
            <a:avLst/>
            <a:gdLst/>
            <a:ahLst/>
            <a:cxnLst/>
            <a:rect l="l" t="t" r="r" b="b"/>
            <a:pathLst>
              <a:path w="17981288" h="3792417">
                <a:moveTo>
                  <a:pt x="0" y="0"/>
                </a:moveTo>
                <a:lnTo>
                  <a:pt x="17981288" y="0"/>
                </a:lnTo>
                <a:lnTo>
                  <a:pt x="17981288" y="3792417"/>
                </a:lnTo>
                <a:lnTo>
                  <a:pt x="0" y="37924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82339" y="2219325"/>
            <a:ext cx="15076961" cy="271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414141"/>
                </a:solidFill>
                <a:latin typeface="Cubao Narrow"/>
              </a:rPr>
              <a:t>cost effective alternatives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6541" y="5095875"/>
            <a:ext cx="4882573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414141"/>
                </a:solidFill>
                <a:latin typeface="Cubao Narrow"/>
              </a:rPr>
              <a:t>solar canopies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46273" y="5095875"/>
            <a:ext cx="4882573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414141"/>
                </a:solidFill>
                <a:latin typeface="Cubao Narrow"/>
              </a:rPr>
              <a:t>cooling pavements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360314" y="5819775"/>
            <a:ext cx="4882573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planting more trees and/or regular canopies to provide as shade for students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37780" y="5819775"/>
            <a:ext cx="5191065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add more areas with grass or encourage students to play on grassy areas during heat waves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9128" y="2647950"/>
            <a:ext cx="19566255" cy="4034128"/>
            <a:chOff x="0" y="0"/>
            <a:chExt cx="8818669" cy="18182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18669" cy="1830279"/>
            </a:xfrm>
            <a:custGeom>
              <a:avLst/>
              <a:gdLst/>
              <a:ahLst/>
              <a:cxnLst/>
              <a:rect l="l" t="t" r="r" b="b"/>
              <a:pathLst>
                <a:path w="8818669" h="1830279">
                  <a:moveTo>
                    <a:pt x="8805969" y="364363"/>
                  </a:moveTo>
                  <a:cubicBezTo>
                    <a:pt x="8767869" y="110363"/>
                    <a:pt x="8666269" y="8763"/>
                    <a:pt x="8437669" y="34163"/>
                  </a:cubicBezTo>
                  <a:cubicBezTo>
                    <a:pt x="8242470" y="55880"/>
                    <a:pt x="8082069" y="193421"/>
                    <a:pt x="8082069" y="389763"/>
                  </a:cubicBezTo>
                  <a:cubicBezTo>
                    <a:pt x="8082069" y="193421"/>
                    <a:pt x="7922811" y="34163"/>
                    <a:pt x="7726469" y="34163"/>
                  </a:cubicBezTo>
                  <a:cubicBezTo>
                    <a:pt x="7530126" y="34163"/>
                    <a:pt x="7370869" y="193421"/>
                    <a:pt x="7370869" y="389763"/>
                  </a:cubicBezTo>
                  <a:cubicBezTo>
                    <a:pt x="7370869" y="201295"/>
                    <a:pt x="7300638" y="30861"/>
                    <a:pt x="7104169" y="17399"/>
                  </a:cubicBezTo>
                  <a:lnTo>
                    <a:pt x="7104169" y="16383"/>
                  </a:lnTo>
                  <a:cubicBezTo>
                    <a:pt x="7104169" y="16383"/>
                    <a:pt x="7063910" y="12573"/>
                    <a:pt x="7063910" y="12573"/>
                  </a:cubicBezTo>
                  <a:lnTo>
                    <a:pt x="1828800" y="12573"/>
                  </a:lnTo>
                  <a:cubicBezTo>
                    <a:pt x="1812290" y="11811"/>
                    <a:pt x="1795399" y="11811"/>
                    <a:pt x="1778000" y="12573"/>
                  </a:cubicBezTo>
                  <a:cubicBezTo>
                    <a:pt x="1581785" y="21717"/>
                    <a:pt x="1422400" y="171831"/>
                    <a:pt x="1422400" y="368173"/>
                  </a:cubicBezTo>
                  <a:cubicBezTo>
                    <a:pt x="1422400" y="171831"/>
                    <a:pt x="1263142" y="12573"/>
                    <a:pt x="1066800" y="12573"/>
                  </a:cubicBezTo>
                  <a:cubicBezTo>
                    <a:pt x="870458" y="12573"/>
                    <a:pt x="711200" y="171831"/>
                    <a:pt x="711200" y="368173"/>
                  </a:cubicBezTo>
                  <a:cubicBezTo>
                    <a:pt x="711200" y="171958"/>
                    <a:pt x="520700" y="0"/>
                    <a:pt x="419100" y="0"/>
                  </a:cubicBezTo>
                  <a:cubicBezTo>
                    <a:pt x="222758" y="0"/>
                    <a:pt x="88900" y="127000"/>
                    <a:pt x="25400" y="317500"/>
                  </a:cubicBezTo>
                  <a:lnTo>
                    <a:pt x="0" y="546100"/>
                  </a:lnTo>
                  <a:lnTo>
                    <a:pt x="0" y="1224616"/>
                  </a:lnTo>
                  <a:lnTo>
                    <a:pt x="12700" y="1415116"/>
                  </a:lnTo>
                  <a:cubicBezTo>
                    <a:pt x="63500" y="1631016"/>
                    <a:pt x="164592" y="1816563"/>
                    <a:pt x="355600" y="1770716"/>
                  </a:cubicBezTo>
                  <a:cubicBezTo>
                    <a:pt x="673100" y="1694516"/>
                    <a:pt x="711200" y="1598758"/>
                    <a:pt x="711200" y="1402416"/>
                  </a:cubicBezTo>
                  <a:cubicBezTo>
                    <a:pt x="711200" y="1598758"/>
                    <a:pt x="870458" y="1758016"/>
                    <a:pt x="1066800" y="1758016"/>
                  </a:cubicBezTo>
                  <a:cubicBezTo>
                    <a:pt x="1263142" y="1758016"/>
                    <a:pt x="1422400" y="1598758"/>
                    <a:pt x="1422400" y="1402416"/>
                  </a:cubicBezTo>
                  <a:cubicBezTo>
                    <a:pt x="1422400" y="1598758"/>
                    <a:pt x="1460500" y="1808816"/>
                    <a:pt x="1752600" y="1796116"/>
                  </a:cubicBezTo>
                  <a:cubicBezTo>
                    <a:pt x="1756918" y="1795989"/>
                    <a:pt x="1761109" y="1795481"/>
                    <a:pt x="1765300" y="1795100"/>
                  </a:cubicBezTo>
                  <a:lnTo>
                    <a:pt x="1765300" y="1796624"/>
                  </a:lnTo>
                  <a:cubicBezTo>
                    <a:pt x="1765300" y="1796624"/>
                    <a:pt x="6888269" y="1796624"/>
                    <a:pt x="6888269" y="1796624"/>
                  </a:cubicBezTo>
                  <a:lnTo>
                    <a:pt x="7002569" y="1799926"/>
                  </a:lnTo>
                  <a:lnTo>
                    <a:pt x="7002569" y="1799545"/>
                  </a:lnTo>
                  <a:cubicBezTo>
                    <a:pt x="7006633" y="1799672"/>
                    <a:pt x="7010697" y="1799926"/>
                    <a:pt x="7015269" y="1799926"/>
                  </a:cubicBezTo>
                  <a:cubicBezTo>
                    <a:pt x="7269269" y="1799926"/>
                    <a:pt x="7370869" y="1620348"/>
                    <a:pt x="7370869" y="1423879"/>
                  </a:cubicBezTo>
                  <a:cubicBezTo>
                    <a:pt x="7370869" y="1620221"/>
                    <a:pt x="7530126" y="1779479"/>
                    <a:pt x="7726469" y="1779479"/>
                  </a:cubicBezTo>
                  <a:cubicBezTo>
                    <a:pt x="7922811" y="1779479"/>
                    <a:pt x="8082069" y="1620221"/>
                    <a:pt x="8082069" y="1423879"/>
                  </a:cubicBezTo>
                  <a:cubicBezTo>
                    <a:pt x="8082069" y="1620221"/>
                    <a:pt x="8120169" y="1830279"/>
                    <a:pt x="8412269" y="1817579"/>
                  </a:cubicBezTo>
                  <a:cubicBezTo>
                    <a:pt x="8608484" y="1809070"/>
                    <a:pt x="8746660" y="1699088"/>
                    <a:pt x="8780569" y="1563579"/>
                  </a:cubicBezTo>
                  <a:cubicBezTo>
                    <a:pt x="8818669" y="1411179"/>
                    <a:pt x="8818669" y="1258779"/>
                    <a:pt x="8818669" y="1258779"/>
                  </a:cubicBezTo>
                  <a:lnTo>
                    <a:pt x="8818669" y="567563"/>
                  </a:lnTo>
                  <a:lnTo>
                    <a:pt x="8805969" y="364363"/>
                  </a:lnTo>
                  <a:close/>
                </a:path>
              </a:pathLst>
            </a:custGeom>
            <a:solidFill>
              <a:srgbClr val="159656"/>
            </a:solidFill>
          </p:spPr>
        </p:sp>
      </p:grpSp>
      <p:sp>
        <p:nvSpPr>
          <p:cNvPr id="4" name="Freeform 4"/>
          <p:cNvSpPr/>
          <p:nvPr/>
        </p:nvSpPr>
        <p:spPr>
          <a:xfrm rot="-500082">
            <a:off x="14803464" y="1815362"/>
            <a:ext cx="2927741" cy="3045764"/>
          </a:xfrm>
          <a:custGeom>
            <a:avLst/>
            <a:gdLst/>
            <a:ahLst/>
            <a:cxnLst/>
            <a:rect l="l" t="t" r="r" b="b"/>
            <a:pathLst>
              <a:path w="2927741" h="3045764">
                <a:moveTo>
                  <a:pt x="0" y="0"/>
                </a:moveTo>
                <a:lnTo>
                  <a:pt x="2927741" y="0"/>
                </a:lnTo>
                <a:lnTo>
                  <a:pt x="2927741" y="3045764"/>
                </a:lnTo>
                <a:lnTo>
                  <a:pt x="0" y="30457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40897" y="5893849"/>
            <a:ext cx="3546533" cy="1737801"/>
          </a:xfrm>
          <a:custGeom>
            <a:avLst/>
            <a:gdLst/>
            <a:ahLst/>
            <a:cxnLst/>
            <a:rect l="l" t="t" r="r" b="b"/>
            <a:pathLst>
              <a:path w="3546533" h="1737801">
                <a:moveTo>
                  <a:pt x="0" y="0"/>
                </a:moveTo>
                <a:lnTo>
                  <a:pt x="3546533" y="0"/>
                </a:lnTo>
                <a:lnTo>
                  <a:pt x="3546533" y="1737802"/>
                </a:lnTo>
                <a:lnTo>
                  <a:pt x="0" y="17378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05520" y="4038269"/>
            <a:ext cx="15076961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E6DFDA"/>
                </a:solidFill>
                <a:latin typeface="Cubao Narrow"/>
              </a:rPr>
              <a:t>Questions and Discussion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78853" y="5195556"/>
            <a:ext cx="1333029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E6DFDA"/>
                </a:solidFill>
                <a:latin typeface="Rustic Printed"/>
              </a:rPr>
              <a:t>We invite your questions, thoughts, and ideas.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Microsoft Office PowerPoint</Application>
  <PresentationFormat>Custom</PresentationFormat>
  <Paragraphs>56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Arial</vt:lpstr>
      <vt:lpstr>Rustic Printed</vt:lpstr>
      <vt:lpstr>Cubao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presentation</dc:title>
  <dc:creator>richard reibstein</dc:creator>
  <cp:lastModifiedBy>richard reibstein</cp:lastModifiedBy>
  <cp:revision>1</cp:revision>
  <dcterms:created xsi:type="dcterms:W3CDTF">2006-08-16T00:00:00Z</dcterms:created>
  <dcterms:modified xsi:type="dcterms:W3CDTF">2023-12-14T22:34:49Z</dcterms:modified>
  <dc:identifier>DAF1qOCBdMw</dc:identifier>
</cp:coreProperties>
</file>