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59" r:id="rId4"/>
    <p:sldId id="260" r:id="rId5"/>
    <p:sldId id="261" r:id="rId6"/>
    <p:sldId id="262" r:id="rId7"/>
    <p:sldId id="263" r:id="rId8"/>
    <p:sldId id="270" r:id="rId9"/>
    <p:sldId id="271" r:id="rId10"/>
    <p:sldId id="264"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91A0D9-C6C9-4DA5-9484-3D4F3B55B61D}" type="datetimeFigureOut">
              <a:rPr lang="en-US" smtClean="0"/>
              <a:t>12/9/2023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C1DF9-3DBA-406F-BB51-ABC8AF6C41F3}" type="slidenum">
              <a:rPr lang="en-US" smtClean="0"/>
              <a:t>‹#›</a:t>
            </a:fld>
            <a:endParaRPr lang="en-US"/>
          </a:p>
        </p:txBody>
      </p:sp>
    </p:spTree>
    <p:extLst>
      <p:ext uri="{BB962C8B-B14F-4D97-AF65-F5344CB8AC3E}">
        <p14:creationId xmlns:p14="http://schemas.microsoft.com/office/powerpoint/2010/main" val="1898277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https://nyis.info/invasive_species/garlic-mustard/</a:t>
            </a:r>
          </a:p>
        </p:txBody>
      </p:sp>
      <p:sp>
        <p:nvSpPr>
          <p:cNvPr id="4" name="Slide Number Placeholder 3"/>
          <p:cNvSpPr>
            <a:spLocks noGrp="1"/>
          </p:cNvSpPr>
          <p:nvPr>
            <p:ph type="sldNum" sz="quarter" idx="5"/>
          </p:nvPr>
        </p:nvSpPr>
        <p:spPr/>
        <p:txBody>
          <a:bodyPr/>
          <a:lstStyle/>
          <a:p>
            <a:fld id="{55CC1DF9-3DBA-406F-BB51-ABC8AF6C41F3}" type="slidenum">
              <a:rPr lang="en-US" smtClean="0"/>
              <a:t>1</a:t>
            </a:fld>
            <a:endParaRPr lang="en-US"/>
          </a:p>
        </p:txBody>
      </p:sp>
    </p:spTree>
    <p:extLst>
      <p:ext uri="{BB962C8B-B14F-4D97-AF65-F5344CB8AC3E}">
        <p14:creationId xmlns:p14="http://schemas.microsoft.com/office/powerpoint/2010/main" val="2785000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https://education.nationalgeographic.org/resource/invasive-species/</a:t>
            </a:r>
          </a:p>
          <a:p>
            <a:r>
              <a:rPr lang="en-US" dirty="0"/>
              <a:t>https://www.southernliving.com/garden/shrubs/burning-bush-invasive-species</a:t>
            </a:r>
          </a:p>
          <a:p>
            <a:endParaRPr lang="en-US" dirty="0"/>
          </a:p>
        </p:txBody>
      </p:sp>
      <p:sp>
        <p:nvSpPr>
          <p:cNvPr id="4" name="Slide Number Placeholder 3"/>
          <p:cNvSpPr>
            <a:spLocks noGrp="1"/>
          </p:cNvSpPr>
          <p:nvPr>
            <p:ph type="sldNum" sz="quarter" idx="5"/>
          </p:nvPr>
        </p:nvSpPr>
        <p:spPr/>
        <p:txBody>
          <a:bodyPr/>
          <a:lstStyle/>
          <a:p>
            <a:fld id="{55CC1DF9-3DBA-406F-BB51-ABC8AF6C41F3}" type="slidenum">
              <a:rPr lang="en-US" smtClean="0"/>
              <a:t>2</a:t>
            </a:fld>
            <a:endParaRPr lang="en-US"/>
          </a:p>
        </p:txBody>
      </p:sp>
    </p:spTree>
    <p:extLst>
      <p:ext uri="{BB962C8B-B14F-4D97-AF65-F5344CB8AC3E}">
        <p14:creationId xmlns:p14="http://schemas.microsoft.com/office/powerpoint/2010/main" val="3720185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https://www.eurokidsindia.com/blog/how-we-can-explain-biodiversity-to-children.php</a:t>
            </a:r>
          </a:p>
        </p:txBody>
      </p:sp>
      <p:sp>
        <p:nvSpPr>
          <p:cNvPr id="4" name="Slide Number Placeholder 3"/>
          <p:cNvSpPr>
            <a:spLocks noGrp="1"/>
          </p:cNvSpPr>
          <p:nvPr>
            <p:ph type="sldNum" sz="quarter" idx="5"/>
          </p:nvPr>
        </p:nvSpPr>
        <p:spPr/>
        <p:txBody>
          <a:bodyPr/>
          <a:lstStyle/>
          <a:p>
            <a:fld id="{55CC1DF9-3DBA-406F-BB51-ABC8AF6C41F3}" type="slidenum">
              <a:rPr lang="en-US" smtClean="0"/>
              <a:t>3</a:t>
            </a:fld>
            <a:endParaRPr lang="en-US"/>
          </a:p>
        </p:txBody>
      </p:sp>
    </p:spTree>
    <p:extLst>
      <p:ext uri="{BB962C8B-B14F-4D97-AF65-F5344CB8AC3E}">
        <p14:creationId xmlns:p14="http://schemas.microsoft.com/office/powerpoint/2010/main" val="301529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https://mrhillmusings.com/2022/04/24/eight-benefits-of-being-a-specialist-teacher/</a:t>
            </a:r>
          </a:p>
          <a:p>
            <a:r>
              <a:rPr lang="en-US" dirty="0"/>
              <a:t>https://ohioriverfdn.org/habitat-restoration/invasive-species-removal/</a:t>
            </a:r>
          </a:p>
        </p:txBody>
      </p:sp>
      <p:sp>
        <p:nvSpPr>
          <p:cNvPr id="4" name="Slide Number Placeholder 3"/>
          <p:cNvSpPr>
            <a:spLocks noGrp="1"/>
          </p:cNvSpPr>
          <p:nvPr>
            <p:ph type="sldNum" sz="quarter" idx="5"/>
          </p:nvPr>
        </p:nvSpPr>
        <p:spPr/>
        <p:txBody>
          <a:bodyPr/>
          <a:lstStyle/>
          <a:p>
            <a:fld id="{55CC1DF9-3DBA-406F-BB51-ABC8AF6C41F3}" type="slidenum">
              <a:rPr lang="en-US" smtClean="0"/>
              <a:t>6</a:t>
            </a:fld>
            <a:endParaRPr lang="en-US"/>
          </a:p>
        </p:txBody>
      </p:sp>
    </p:spTree>
    <p:extLst>
      <p:ext uri="{BB962C8B-B14F-4D97-AF65-F5344CB8AC3E}">
        <p14:creationId xmlns:p14="http://schemas.microsoft.com/office/powerpoint/2010/main" val="3023113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338424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2464930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3196139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F9951B-1C3A-4BBD-8319-2325CF9F2F9A}" type="datetimeFigureOut">
              <a:rPr lang="en-US" smtClean="0"/>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2608891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F9951B-1C3A-4BBD-8319-2325CF9F2F9A}" type="datetimeFigureOut">
              <a:rPr lang="en-US" smtClean="0"/>
              <a:t>12/9/2023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3697830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F9951B-1C3A-4BBD-8319-2325CF9F2F9A}" type="datetimeFigureOut">
              <a:rPr lang="en-US" smtClean="0"/>
              <a:t>12/9/2023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513785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9951B-1C3A-4BBD-8319-2325CF9F2F9A}" type="datetimeFigureOut">
              <a:rPr lang="en-US" smtClean="0"/>
              <a:t>12/9/2023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1268255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F9951B-1C3A-4BBD-8319-2325CF9F2F9A}" type="datetimeFigureOut">
              <a:rPr lang="en-US" smtClean="0"/>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4145216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F9951B-1C3A-4BBD-8319-2325CF9F2F9A}" type="datetimeFigureOut">
              <a:rPr lang="en-US" smtClean="0"/>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3737240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438323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13635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3852194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38748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2427965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3774095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F9951B-1C3A-4BBD-8319-2325CF9F2F9A}" type="datetimeFigureOut">
              <a:rPr lang="en-US" smtClean="0"/>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DBBB3B-FC6E-46B0-A83A-90A2D158D14B}" type="slidenum">
              <a:rPr lang="en-US" smtClean="0"/>
              <a:t>‹#›</a:t>
            </a:fld>
            <a:endParaRPr lang="en-US"/>
          </a:p>
        </p:txBody>
      </p:sp>
    </p:spTree>
    <p:extLst>
      <p:ext uri="{BB962C8B-B14F-4D97-AF65-F5344CB8AC3E}">
        <p14:creationId xmlns:p14="http://schemas.microsoft.com/office/powerpoint/2010/main" val="266371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6F9951B-1C3A-4BBD-8319-2325CF9F2F9A}" type="datetimeFigureOut">
              <a:rPr lang="en-US" smtClean="0"/>
              <a:t>12/9/2023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CDBBB3B-FC6E-46B0-A83A-90A2D158D14B}" type="slidenum">
              <a:rPr lang="en-US" smtClean="0"/>
              <a:t>‹#›</a:t>
            </a:fld>
            <a:endParaRPr lang="en-US"/>
          </a:p>
        </p:txBody>
      </p:sp>
    </p:spTree>
    <p:extLst>
      <p:ext uri="{BB962C8B-B14F-4D97-AF65-F5344CB8AC3E}">
        <p14:creationId xmlns:p14="http://schemas.microsoft.com/office/powerpoint/2010/main" val="30968358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Garlic Mustard – New York Invasive Species Information">
            <a:extLst>
              <a:ext uri="{FF2B5EF4-FFF2-40B4-BE49-F238E27FC236}">
                <a16:creationId xmlns:a16="http://schemas.microsoft.com/office/drawing/2014/main" id="{2BE11277-01DE-193F-874E-1F53EB2EAD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91" t="8968" b="10185"/>
          <a:stretch/>
        </p:blipFill>
        <p:spPr bwMode="auto">
          <a:xfrm>
            <a:off x="1"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1" name="Isosceles Triangle 1030">
            <a:extLst>
              <a:ext uri="{FF2B5EF4-FFF2-40B4-BE49-F238E27FC236}">
                <a16:creationId xmlns:a16="http://schemas.microsoft.com/office/drawing/2014/main" id="{3559A5F2-8BE0-4998-A1E4-1B145465A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3" name="Parallelogram 1032">
            <a:extLst>
              <a:ext uri="{FF2B5EF4-FFF2-40B4-BE49-F238E27FC236}">
                <a16:creationId xmlns:a16="http://schemas.microsoft.com/office/drawing/2014/main" id="{3A6596D4-D53C-424F-9F16-CC8686C07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4541" y="0"/>
            <a:ext cx="7315200" cy="6858000"/>
          </a:xfrm>
          <a:prstGeom prst="parallelogram">
            <a:avLst>
              <a:gd name="adj" fmla="val 14937"/>
            </a:avLst>
          </a:prstGeom>
          <a:solidFill>
            <a:schemeClr val="tx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5" name="Straight Connector 1034">
            <a:extLst>
              <a:ext uri="{FF2B5EF4-FFF2-40B4-BE49-F238E27FC236}">
                <a16:creationId xmlns:a16="http://schemas.microsoft.com/office/drawing/2014/main" id="{81BB890B-70D4-42FE-A599-6AEF1A42D9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3842D646-B58C-43C8-8152-01BC782B72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39" name="Rectangle 23">
            <a:extLst>
              <a:ext uri="{FF2B5EF4-FFF2-40B4-BE49-F238E27FC236}">
                <a16:creationId xmlns:a16="http://schemas.microsoft.com/office/drawing/2014/main" id="{9772CABD-4211-42AA-B349-D4002E52F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Rectangle 25">
            <a:extLst>
              <a:ext uri="{FF2B5EF4-FFF2-40B4-BE49-F238E27FC236}">
                <a16:creationId xmlns:a16="http://schemas.microsoft.com/office/drawing/2014/main" id="{BBD91630-4DBA-4294-8016-FEB5C3B0C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3" name="Isosceles Triangle 1042">
            <a:extLst>
              <a:ext uri="{FF2B5EF4-FFF2-40B4-BE49-F238E27FC236}">
                <a16:creationId xmlns:a16="http://schemas.microsoft.com/office/drawing/2014/main" id="{E67D1587-504D-41BC-9D48-B61257BFB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BBF8C6D-75AB-B5FF-FCEE-F909087E12EA}"/>
              </a:ext>
            </a:extLst>
          </p:cNvPr>
          <p:cNvSpPr>
            <a:spLocks noGrp="1"/>
          </p:cNvSpPr>
          <p:nvPr>
            <p:ph type="ctrTitle"/>
          </p:nvPr>
        </p:nvSpPr>
        <p:spPr>
          <a:xfrm>
            <a:off x="4704200" y="1678665"/>
            <a:ext cx="4569803" cy="2369131"/>
          </a:xfrm>
        </p:spPr>
        <p:txBody>
          <a:bodyPr>
            <a:normAutofit/>
          </a:bodyPr>
          <a:lstStyle/>
          <a:p>
            <a:pPr>
              <a:lnSpc>
                <a:spcPct val="90000"/>
              </a:lnSpc>
            </a:pPr>
            <a:r>
              <a:rPr lang="en-US"/>
              <a:t>How Towns Can Act on Invasives</a:t>
            </a:r>
          </a:p>
        </p:txBody>
      </p:sp>
      <p:sp>
        <p:nvSpPr>
          <p:cNvPr id="3" name="Subtitle 2">
            <a:extLst>
              <a:ext uri="{FF2B5EF4-FFF2-40B4-BE49-F238E27FC236}">
                <a16:creationId xmlns:a16="http://schemas.microsoft.com/office/drawing/2014/main" id="{91978FC1-BCAC-18F8-EE65-F82687BF799A}"/>
              </a:ext>
            </a:extLst>
          </p:cNvPr>
          <p:cNvSpPr>
            <a:spLocks noGrp="1"/>
          </p:cNvSpPr>
          <p:nvPr>
            <p:ph type="subTitle" idx="1"/>
          </p:nvPr>
        </p:nvSpPr>
        <p:spPr>
          <a:xfrm>
            <a:off x="4700964" y="4050832"/>
            <a:ext cx="4573037" cy="1096899"/>
          </a:xfrm>
        </p:spPr>
        <p:txBody>
          <a:bodyPr>
            <a:normAutofit/>
          </a:bodyPr>
          <a:lstStyle/>
          <a:p>
            <a:r>
              <a:rPr lang="en-US">
                <a:solidFill>
                  <a:schemeClr val="bg1"/>
                </a:solidFill>
              </a:rPr>
              <a:t>Presented by Yihong (Ethan) Xiao</a:t>
            </a:r>
          </a:p>
        </p:txBody>
      </p:sp>
      <p:sp>
        <p:nvSpPr>
          <p:cNvPr id="1045" name="Rectangle 27">
            <a:extLst>
              <a:ext uri="{FF2B5EF4-FFF2-40B4-BE49-F238E27FC236}">
                <a16:creationId xmlns:a16="http://schemas.microsoft.com/office/drawing/2014/main" id="{8765DD1A-F044-4DE7-8A9B-7C30DC85A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7" name="Rectangle 28">
            <a:extLst>
              <a:ext uri="{FF2B5EF4-FFF2-40B4-BE49-F238E27FC236}">
                <a16:creationId xmlns:a16="http://schemas.microsoft.com/office/drawing/2014/main" id="{2FE2170D-72D6-48A8-8E9A-BFF3BF03D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9" name="Rectangle 29">
            <a:extLst>
              <a:ext uri="{FF2B5EF4-FFF2-40B4-BE49-F238E27FC236}">
                <a16:creationId xmlns:a16="http://schemas.microsoft.com/office/drawing/2014/main" id="{01D19436-094D-463D-AFEA-870FDBD0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1" name="Isosceles Triangle 1050">
            <a:extLst>
              <a:ext uri="{FF2B5EF4-FFF2-40B4-BE49-F238E27FC236}">
                <a16:creationId xmlns:a16="http://schemas.microsoft.com/office/drawing/2014/main" id="{9A2DE6E0-967C-4C58-8558-EC08F1138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0886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6" name="Rectangle 2075">
            <a:extLst>
              <a:ext uri="{FF2B5EF4-FFF2-40B4-BE49-F238E27FC236}">
                <a16:creationId xmlns:a16="http://schemas.microsoft.com/office/drawing/2014/main" id="{8267EEE4-6354-4F1C-9484-951F0EB92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121856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3CD5CF95-9ACB-B119-5536-B620EED63916}"/>
              </a:ext>
            </a:extLst>
          </p:cNvPr>
          <p:cNvSpPr>
            <a:spLocks noGrp="1"/>
          </p:cNvSpPr>
          <p:nvPr>
            <p:ph type="title"/>
          </p:nvPr>
        </p:nvSpPr>
        <p:spPr>
          <a:xfrm>
            <a:off x="989768" y="609600"/>
            <a:ext cx="5498361" cy="1320800"/>
          </a:xfrm>
        </p:spPr>
        <p:txBody>
          <a:bodyPr anchor="ctr">
            <a:normAutofit/>
          </a:bodyPr>
          <a:lstStyle/>
          <a:p>
            <a:r>
              <a:rPr lang="en-US" altLang="zh-CN" dirty="0"/>
              <a:t>What are Invasive Species?</a:t>
            </a:r>
            <a:endParaRPr lang="en-US" dirty="0"/>
          </a:p>
        </p:txBody>
      </p:sp>
      <p:sp>
        <p:nvSpPr>
          <p:cNvPr id="2078" name="Isosceles Triangle 2077">
            <a:extLst>
              <a:ext uri="{FF2B5EF4-FFF2-40B4-BE49-F238E27FC236}">
                <a16:creationId xmlns:a16="http://schemas.microsoft.com/office/drawing/2014/main" id="{0E5A83F9-E6B8-40BD-9C0D-9A6F15650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rgbClr val="36602F">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D5C75377-AE52-D46F-5C41-E82C748A0871}"/>
              </a:ext>
            </a:extLst>
          </p:cNvPr>
          <p:cNvSpPr>
            <a:spLocks noGrp="1"/>
          </p:cNvSpPr>
          <p:nvPr>
            <p:ph idx="1"/>
          </p:nvPr>
        </p:nvSpPr>
        <p:spPr>
          <a:xfrm>
            <a:off x="989770" y="2160589"/>
            <a:ext cx="5549732" cy="3880773"/>
          </a:xfrm>
        </p:spPr>
        <p:txBody>
          <a:bodyPr>
            <a:normAutofit/>
          </a:bodyPr>
          <a:lstStyle/>
          <a:p>
            <a:r>
              <a:rPr lang="en-US" b="0" i="0" dirty="0">
                <a:effectLst/>
                <a:latin typeface="GeographEditWeb"/>
              </a:rPr>
              <a:t>An invasive species is an organism that is not indigenous, or native, to a particular area.</a:t>
            </a:r>
          </a:p>
          <a:p>
            <a:r>
              <a:rPr lang="en-US" b="0" i="0" dirty="0">
                <a:effectLst/>
                <a:latin typeface="GeographEditWeb"/>
              </a:rPr>
              <a:t>Not all non-native species are invasive.</a:t>
            </a:r>
            <a:endParaRPr lang="en-US" dirty="0">
              <a:latin typeface="GeographEditWeb"/>
            </a:endParaRPr>
          </a:p>
          <a:p>
            <a:r>
              <a:rPr lang="en-US" b="0" i="0" dirty="0">
                <a:effectLst/>
                <a:latin typeface="GeographEditWeb"/>
              </a:rPr>
              <a:t>To be invasive, a species must adapt to the new area easily. It must reproduce quickly. It must harm property, the economy, or the native plants and animals of the region.</a:t>
            </a:r>
            <a:endParaRPr lang="en-US" dirty="0"/>
          </a:p>
        </p:txBody>
      </p:sp>
      <p:pic>
        <p:nvPicPr>
          <p:cNvPr id="2058" name="Picture 10" descr="Multiflora Rose - Cuyahoga Valley National Park (U.S. National Park Service)">
            <a:extLst>
              <a:ext uri="{FF2B5EF4-FFF2-40B4-BE49-F238E27FC236}">
                <a16:creationId xmlns:a16="http://schemas.microsoft.com/office/drawing/2014/main" id="{367F3B6C-430F-4307-DCD3-3345E093DB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7" r="-3" b="-3"/>
          <a:stretch/>
        </p:blipFill>
        <p:spPr bwMode="auto">
          <a:xfrm>
            <a:off x="7531482" y="10"/>
            <a:ext cx="4657341" cy="344841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Beware of the Burning Bush!">
            <a:extLst>
              <a:ext uri="{FF2B5EF4-FFF2-40B4-BE49-F238E27FC236}">
                <a16:creationId xmlns:a16="http://schemas.microsoft.com/office/drawing/2014/main" id="{98016CC1-F432-DE0A-2B9B-8043497852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75" r="3566" b="2"/>
          <a:stretch/>
        </p:blipFill>
        <p:spPr bwMode="auto">
          <a:xfrm>
            <a:off x="7528308" y="3437472"/>
            <a:ext cx="4657341" cy="342899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Norway Maple (Acer platanoides) - Woodland Trust">
            <a:extLst>
              <a:ext uri="{FF2B5EF4-FFF2-40B4-BE49-F238E27FC236}">
                <a16:creationId xmlns:a16="http://schemas.microsoft.com/office/drawing/2014/main" id="{F74C241D-5670-A430-1836-9813C5AC047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0353066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B44B5-8181-FEF3-0B2B-56F95FE72DC0}"/>
              </a:ext>
            </a:extLst>
          </p:cNvPr>
          <p:cNvSpPr>
            <a:spLocks noGrp="1"/>
          </p:cNvSpPr>
          <p:nvPr>
            <p:ph type="title"/>
          </p:nvPr>
        </p:nvSpPr>
        <p:spPr>
          <a:xfrm>
            <a:off x="5536734" y="609600"/>
            <a:ext cx="3737268" cy="1320800"/>
          </a:xfrm>
        </p:spPr>
        <p:txBody>
          <a:bodyPr>
            <a:normAutofit fontScale="90000"/>
          </a:bodyPr>
          <a:lstStyle/>
          <a:p>
            <a:r>
              <a:rPr lang="en-US" dirty="0"/>
              <a:t>What are the Harms of Invasive Plants?</a:t>
            </a:r>
          </a:p>
        </p:txBody>
      </p:sp>
      <p:sp>
        <p:nvSpPr>
          <p:cNvPr id="3" name="Content Placeholder 2">
            <a:extLst>
              <a:ext uri="{FF2B5EF4-FFF2-40B4-BE49-F238E27FC236}">
                <a16:creationId xmlns:a16="http://schemas.microsoft.com/office/drawing/2014/main" id="{D7602008-68D3-48B8-E227-2FDEE9AC35C0}"/>
              </a:ext>
            </a:extLst>
          </p:cNvPr>
          <p:cNvSpPr>
            <a:spLocks noGrp="1"/>
          </p:cNvSpPr>
          <p:nvPr>
            <p:ph idx="1"/>
          </p:nvPr>
        </p:nvSpPr>
        <p:spPr>
          <a:xfrm>
            <a:off x="5209563" y="2160589"/>
            <a:ext cx="4064439" cy="3880773"/>
          </a:xfrm>
        </p:spPr>
        <p:txBody>
          <a:bodyPr>
            <a:normAutofit fontScale="85000" lnSpcReduction="20000"/>
          </a:bodyPr>
          <a:lstStyle/>
          <a:p>
            <a:pPr>
              <a:lnSpc>
                <a:spcPct val="90000"/>
              </a:lnSpc>
            </a:pPr>
            <a:r>
              <a:rPr lang="en-US" dirty="0">
                <a:latin typeface="GeographEditWeb"/>
              </a:rPr>
              <a:t>Reduced Biodiversity:</a:t>
            </a:r>
          </a:p>
          <a:p>
            <a:pPr lvl="1">
              <a:lnSpc>
                <a:spcPct val="90000"/>
              </a:lnSpc>
            </a:pPr>
            <a:r>
              <a:rPr lang="en-US" dirty="0">
                <a:latin typeface="GeographEditWeb"/>
              </a:rPr>
              <a:t>Invasive species disrupt ecosystems, leading to habitat loss and food source depletion for various animals.</a:t>
            </a:r>
          </a:p>
          <a:p>
            <a:pPr>
              <a:lnSpc>
                <a:spcPct val="90000"/>
              </a:lnSpc>
            </a:pPr>
            <a:r>
              <a:rPr lang="en-US" dirty="0">
                <a:latin typeface="GeographEditWeb"/>
              </a:rPr>
              <a:t>Habitat Reduction:</a:t>
            </a:r>
          </a:p>
          <a:p>
            <a:pPr lvl="1">
              <a:lnSpc>
                <a:spcPct val="90000"/>
              </a:lnSpc>
            </a:pPr>
            <a:r>
              <a:rPr lang="en-US" dirty="0">
                <a:latin typeface="GeographEditWeb"/>
              </a:rPr>
              <a:t>Invasive plants like Japanese knotweed diminish habitat, affecting shade, hindering tree growth, and impacting fish populations.</a:t>
            </a:r>
          </a:p>
          <a:p>
            <a:pPr>
              <a:lnSpc>
                <a:spcPct val="90000"/>
              </a:lnSpc>
            </a:pPr>
            <a:r>
              <a:rPr lang="en-US" dirty="0">
                <a:latin typeface="GeographEditWeb"/>
              </a:rPr>
              <a:t>Tree Canopy Decline:</a:t>
            </a:r>
          </a:p>
          <a:p>
            <a:pPr lvl="1">
              <a:lnSpc>
                <a:spcPct val="90000"/>
              </a:lnSpc>
            </a:pPr>
            <a:r>
              <a:rPr lang="en-US" dirty="0">
                <a:latin typeface="GeographEditWeb"/>
              </a:rPr>
              <a:t>Invasive species contribute to falling trees and harm young trees by eliminating essential soil fungi.</a:t>
            </a:r>
          </a:p>
          <a:p>
            <a:pPr marL="342900" lvl="1" indent="-342900">
              <a:lnSpc>
                <a:spcPct val="90000"/>
              </a:lnSpc>
            </a:pPr>
            <a:r>
              <a:rPr lang="en-US" sz="1800" dirty="0">
                <a:latin typeface="GeographEditWeb"/>
              </a:rPr>
              <a:t>Increased Fire Risk:</a:t>
            </a:r>
          </a:p>
          <a:p>
            <a:pPr lvl="1">
              <a:lnSpc>
                <a:spcPct val="90000"/>
              </a:lnSpc>
            </a:pPr>
            <a:r>
              <a:rPr lang="en-US" dirty="0">
                <a:latin typeface="GeographEditWeb"/>
              </a:rPr>
              <a:t>Climbing vines and dense invasive plant patches escalate wildfire risk, making them harder to control.</a:t>
            </a:r>
          </a:p>
        </p:txBody>
      </p:sp>
      <p:pic>
        <p:nvPicPr>
          <p:cNvPr id="4" name="Picture 2" descr="Exploring Nature- 15 Ways to teach Biodiversity to Kids">
            <a:extLst>
              <a:ext uri="{FF2B5EF4-FFF2-40B4-BE49-F238E27FC236}">
                <a16:creationId xmlns:a16="http://schemas.microsoft.com/office/drawing/2014/main" id="{63505BDB-7868-4584-EC63-9B2CB9EDE8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982" r="24901" b="-1"/>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26904872"/>
      </p:ext>
    </p:extLst>
  </p:cSld>
  <p:clrMapOvr>
    <a:overrideClrMapping bg1="dk1" tx1="lt1" bg2="dk2" tx2="lt2" accent1="accent1" accent2="accent2" accent3="accent3" accent4="accent4" accent5="accent5" accent6="accent6" hlink="hlink" folHlink="folHlink"/>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66F5-4617-9E98-E4C0-0CD0C98A7D88}"/>
              </a:ext>
            </a:extLst>
          </p:cNvPr>
          <p:cNvSpPr>
            <a:spLocks noGrp="1"/>
          </p:cNvSpPr>
          <p:nvPr>
            <p:ph type="title"/>
          </p:nvPr>
        </p:nvSpPr>
        <p:spPr>
          <a:xfrm>
            <a:off x="5536734" y="609600"/>
            <a:ext cx="3737268" cy="1320800"/>
          </a:xfrm>
        </p:spPr>
        <p:txBody>
          <a:bodyPr>
            <a:normAutofit/>
          </a:bodyPr>
          <a:lstStyle/>
          <a:p>
            <a:br>
              <a:rPr lang="en-US">
                <a:latin typeface="GeographEditWeb"/>
              </a:rPr>
            </a:br>
            <a:endParaRPr lang="en-US" dirty="0"/>
          </a:p>
        </p:txBody>
      </p:sp>
      <p:sp>
        <p:nvSpPr>
          <p:cNvPr id="3" name="Content Placeholder 2">
            <a:extLst>
              <a:ext uri="{FF2B5EF4-FFF2-40B4-BE49-F238E27FC236}">
                <a16:creationId xmlns:a16="http://schemas.microsoft.com/office/drawing/2014/main" id="{166CFB2C-397D-62B5-598C-51E4FEF563E2}"/>
              </a:ext>
            </a:extLst>
          </p:cNvPr>
          <p:cNvSpPr>
            <a:spLocks noGrp="1"/>
          </p:cNvSpPr>
          <p:nvPr>
            <p:ph idx="1"/>
          </p:nvPr>
        </p:nvSpPr>
        <p:spPr>
          <a:xfrm>
            <a:off x="5209563" y="2160589"/>
            <a:ext cx="4064439" cy="3880773"/>
          </a:xfrm>
        </p:spPr>
        <p:txBody>
          <a:bodyPr>
            <a:normAutofit/>
          </a:bodyPr>
          <a:lstStyle/>
          <a:p>
            <a:r>
              <a:rPr lang="en-US" dirty="0">
                <a:latin typeface="GeographEditWeb"/>
              </a:rPr>
              <a:t>Damage to Buildings and Aesthetic Values:</a:t>
            </a:r>
          </a:p>
          <a:p>
            <a:pPr lvl="1"/>
            <a:r>
              <a:rPr lang="en-US" dirty="0">
                <a:latin typeface="GeographEditWeb"/>
              </a:rPr>
              <a:t>Invasive plants demand resource-intensive removal efforts, impacting infrastructure and increasing financial burdens on cities and consumers.</a:t>
            </a:r>
          </a:p>
          <a:p>
            <a:pPr marL="342900" lvl="1" indent="-342900"/>
            <a:r>
              <a:rPr lang="en-US" sz="1800" dirty="0">
                <a:latin typeface="GeographEditWeb"/>
              </a:rPr>
              <a:t>Time Consuming in Removal:</a:t>
            </a:r>
          </a:p>
          <a:p>
            <a:pPr marL="742950" lvl="2" indent="-342900"/>
            <a:r>
              <a:rPr lang="en-US" sz="1600" dirty="0">
                <a:latin typeface="GeographEditWeb"/>
              </a:rPr>
              <a:t>Some invasive species are especially aggressive and demand a lot more time and effort to keep them under control</a:t>
            </a:r>
          </a:p>
          <a:p>
            <a:pPr marL="457200" lvl="1" indent="0">
              <a:buNone/>
            </a:pPr>
            <a:endParaRPr lang="en-US" dirty="0">
              <a:latin typeface="GeographEditWeb"/>
            </a:endParaRPr>
          </a:p>
        </p:txBody>
      </p:sp>
      <p:pic>
        <p:nvPicPr>
          <p:cNvPr id="5122" name="Picture 2" descr="invasive kudzu taking over a stand of trees">
            <a:extLst>
              <a:ext uri="{FF2B5EF4-FFF2-40B4-BE49-F238E27FC236}">
                <a16:creationId xmlns:a16="http://schemas.microsoft.com/office/drawing/2014/main" id="{3C49AC7D-01A8-8CE9-E0B6-A5816AF1A0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661" r="30235" b="-1"/>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5127" name="Isosceles Triangle 5126">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itle 1">
            <a:extLst>
              <a:ext uri="{FF2B5EF4-FFF2-40B4-BE49-F238E27FC236}">
                <a16:creationId xmlns:a16="http://schemas.microsoft.com/office/drawing/2014/main" id="{0E27927C-3B18-FDA3-EA79-69BB0066A180}"/>
              </a:ext>
            </a:extLst>
          </p:cNvPr>
          <p:cNvSpPr txBox="1">
            <a:spLocks/>
          </p:cNvSpPr>
          <p:nvPr/>
        </p:nvSpPr>
        <p:spPr>
          <a:xfrm>
            <a:off x="5689134" y="762000"/>
            <a:ext cx="3737268" cy="1320800"/>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What are the Harms of Invasive Plants?</a:t>
            </a:r>
          </a:p>
        </p:txBody>
      </p:sp>
    </p:spTree>
    <p:extLst>
      <p:ext uri="{BB962C8B-B14F-4D97-AF65-F5344CB8AC3E}">
        <p14:creationId xmlns:p14="http://schemas.microsoft.com/office/powerpoint/2010/main" val="2273326088"/>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6153" name="Rectangle 615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55" name="Straight Connector 615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57" name="Straight Connector 615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615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6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63" name="Isosceles Triangle 616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6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67" name="Isosceles Triangle 616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69" name="Freeform: Shape 616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32F4538-1B16-3C20-AF49-A8FEFC1BE2EE}"/>
              </a:ext>
            </a:extLst>
          </p:cNvPr>
          <p:cNvSpPr>
            <a:spLocks noGrp="1"/>
          </p:cNvSpPr>
          <p:nvPr>
            <p:ph type="title"/>
          </p:nvPr>
        </p:nvSpPr>
        <p:spPr>
          <a:xfrm>
            <a:off x="7181723" y="609600"/>
            <a:ext cx="4512989" cy="2227730"/>
          </a:xfrm>
        </p:spPr>
        <p:txBody>
          <a:bodyPr anchor="ctr">
            <a:normAutofit/>
          </a:bodyPr>
          <a:lstStyle/>
          <a:p>
            <a:r>
              <a:rPr lang="en-US">
                <a:solidFill>
                  <a:srgbClr val="FFFFFF"/>
                </a:solidFill>
              </a:rPr>
              <a:t>Why is it Important to People?</a:t>
            </a:r>
          </a:p>
        </p:txBody>
      </p:sp>
      <p:pic>
        <p:nvPicPr>
          <p:cNvPr id="6146" name="Picture 2">
            <a:extLst>
              <a:ext uri="{FF2B5EF4-FFF2-40B4-BE49-F238E27FC236}">
                <a16:creationId xmlns:a16="http://schemas.microsoft.com/office/drawing/2014/main" id="{F1B0C8AD-B854-EE1E-B8B5-361114B7E7D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1868067"/>
            <a:ext cx="3856774" cy="321076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4B86DBF-A9C0-1093-1974-68AC9AF20945}"/>
              </a:ext>
            </a:extLst>
          </p:cNvPr>
          <p:cNvSpPr>
            <a:spLocks noGrp="1"/>
          </p:cNvSpPr>
          <p:nvPr>
            <p:ph idx="1"/>
          </p:nvPr>
        </p:nvSpPr>
        <p:spPr>
          <a:xfrm>
            <a:off x="7181725" y="2837329"/>
            <a:ext cx="4512988" cy="3317938"/>
          </a:xfrm>
        </p:spPr>
        <p:txBody>
          <a:bodyPr anchor="t">
            <a:normAutofit/>
          </a:bodyPr>
          <a:lstStyle/>
          <a:p>
            <a:r>
              <a:rPr lang="en-US">
                <a:solidFill>
                  <a:srgbClr val="FFFFFF"/>
                </a:solidFill>
              </a:rPr>
              <a:t>A landscape with overgrown invasive plants would harm:</a:t>
            </a:r>
          </a:p>
          <a:p>
            <a:pPr lvl="1"/>
            <a:r>
              <a:rPr lang="en-US">
                <a:solidFill>
                  <a:srgbClr val="FFFFFF"/>
                </a:solidFill>
              </a:rPr>
              <a:t>Property Value</a:t>
            </a:r>
          </a:p>
          <a:p>
            <a:pPr lvl="1"/>
            <a:r>
              <a:rPr lang="en-US">
                <a:solidFill>
                  <a:srgbClr val="FFFFFF"/>
                </a:solidFill>
              </a:rPr>
              <a:t>Aesthetic Value of Garden</a:t>
            </a:r>
          </a:p>
          <a:p>
            <a:pPr lvl="1"/>
            <a:r>
              <a:rPr lang="en-US">
                <a:solidFill>
                  <a:srgbClr val="FFFFFF"/>
                </a:solidFill>
              </a:rPr>
              <a:t>Local Ecosystem and Increase Environmental Risk</a:t>
            </a:r>
          </a:p>
        </p:txBody>
      </p:sp>
    </p:spTree>
    <p:extLst>
      <p:ext uri="{BB962C8B-B14F-4D97-AF65-F5344CB8AC3E}">
        <p14:creationId xmlns:p14="http://schemas.microsoft.com/office/powerpoint/2010/main" val="1058586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22" name="Rectangle 8221">
            <a:extLst>
              <a:ext uri="{FF2B5EF4-FFF2-40B4-BE49-F238E27FC236}">
                <a16:creationId xmlns:a16="http://schemas.microsoft.com/office/drawing/2014/main" id="{8267EEE4-6354-4F1C-9484-951F0EB92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121856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688549E9-A8D5-ADE5-C29F-F181F9BB44C6}"/>
              </a:ext>
            </a:extLst>
          </p:cNvPr>
          <p:cNvSpPr>
            <a:spLocks noGrp="1"/>
          </p:cNvSpPr>
          <p:nvPr>
            <p:ph type="title"/>
          </p:nvPr>
        </p:nvSpPr>
        <p:spPr>
          <a:xfrm>
            <a:off x="989768" y="609600"/>
            <a:ext cx="5498361" cy="1320800"/>
          </a:xfrm>
        </p:spPr>
        <p:txBody>
          <a:bodyPr anchor="ctr">
            <a:normAutofit/>
          </a:bodyPr>
          <a:lstStyle/>
          <a:p>
            <a:r>
              <a:rPr lang="en-US" dirty="0"/>
              <a:t>Strategies to Deal with Invasive Plants</a:t>
            </a:r>
          </a:p>
        </p:txBody>
      </p:sp>
      <p:sp>
        <p:nvSpPr>
          <p:cNvPr id="8224" name="Isosceles Triangle 8223">
            <a:extLst>
              <a:ext uri="{FF2B5EF4-FFF2-40B4-BE49-F238E27FC236}">
                <a16:creationId xmlns:a16="http://schemas.microsoft.com/office/drawing/2014/main" id="{0E5A83F9-E6B8-40BD-9C0D-9A6F15650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rgbClr val="6F5E43">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B1472FBC-5265-0780-2883-224C18FA3048}"/>
              </a:ext>
            </a:extLst>
          </p:cNvPr>
          <p:cNvSpPr>
            <a:spLocks noGrp="1"/>
          </p:cNvSpPr>
          <p:nvPr>
            <p:ph idx="1"/>
          </p:nvPr>
        </p:nvSpPr>
        <p:spPr>
          <a:xfrm>
            <a:off x="989770" y="2160589"/>
            <a:ext cx="5549732" cy="3880773"/>
          </a:xfrm>
        </p:spPr>
        <p:txBody>
          <a:bodyPr>
            <a:normAutofit/>
          </a:bodyPr>
          <a:lstStyle/>
          <a:p>
            <a:r>
              <a:rPr lang="en-US"/>
              <a:t>Towns should establish a commission and hire professional personnels to target invasive plants</a:t>
            </a:r>
          </a:p>
          <a:p>
            <a:pPr lvl="1"/>
            <a:r>
              <a:rPr lang="en-US"/>
              <a:t>Either full-time or part-time for the Invasive Plants Specialist</a:t>
            </a:r>
          </a:p>
          <a:p>
            <a:pPr lvl="1"/>
            <a:r>
              <a:rPr lang="en-US"/>
              <a:t>Reachable through email, walk-in, or phone call</a:t>
            </a:r>
          </a:p>
          <a:p>
            <a:pPr lvl="1"/>
            <a:r>
              <a:rPr lang="en-US"/>
              <a:t>Works on species ID, guidance and support on the removal, and other related questions</a:t>
            </a:r>
          </a:p>
          <a:p>
            <a:pPr lvl="1"/>
            <a:r>
              <a:rPr lang="en-US"/>
              <a:t>Design and Implement Field works for invasive plants removal</a:t>
            </a:r>
          </a:p>
          <a:p>
            <a:pPr lvl="1"/>
            <a:r>
              <a:rPr lang="en-US"/>
              <a:t>Works on educating the public through media and posters</a:t>
            </a:r>
          </a:p>
        </p:txBody>
      </p:sp>
      <p:pic>
        <p:nvPicPr>
          <p:cNvPr id="8194" name="Picture 2" descr="Eight benefits of being a specialist teacher – Mr. Hill's Musings">
            <a:extLst>
              <a:ext uri="{FF2B5EF4-FFF2-40B4-BE49-F238E27FC236}">
                <a16:creationId xmlns:a16="http://schemas.microsoft.com/office/drawing/2014/main" id="{5DEC74F2-2FAE-B046-6396-B0C60ADD2E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4" r="8982" b="-3"/>
          <a:stretch/>
        </p:blipFill>
        <p:spPr bwMode="auto">
          <a:xfrm>
            <a:off x="7531482" y="10"/>
            <a:ext cx="4657341" cy="344841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nvasive Species Removal | Habitat Restoration | Ohio River Foundation">
            <a:extLst>
              <a:ext uri="{FF2B5EF4-FFF2-40B4-BE49-F238E27FC236}">
                <a16:creationId xmlns:a16="http://schemas.microsoft.com/office/drawing/2014/main" id="{A33B640D-1EEF-1574-E208-A9B2E712E42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33" r="-3" b="-3"/>
          <a:stretch/>
        </p:blipFill>
        <p:spPr bwMode="auto">
          <a:xfrm>
            <a:off x="7528308" y="3437472"/>
            <a:ext cx="4657341" cy="342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698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5" name="Rectangle 9224">
            <a:extLst>
              <a:ext uri="{FF2B5EF4-FFF2-40B4-BE49-F238E27FC236}">
                <a16:creationId xmlns:a16="http://schemas.microsoft.com/office/drawing/2014/main" id="{8267EEE4-6354-4F1C-9484-951F0EB92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121856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 name="Title 1">
            <a:extLst>
              <a:ext uri="{FF2B5EF4-FFF2-40B4-BE49-F238E27FC236}">
                <a16:creationId xmlns:a16="http://schemas.microsoft.com/office/drawing/2014/main" id="{BC6AEE80-C37C-AE69-FE61-E16D0651C4EC}"/>
              </a:ext>
            </a:extLst>
          </p:cNvPr>
          <p:cNvSpPr>
            <a:spLocks noGrp="1"/>
          </p:cNvSpPr>
          <p:nvPr>
            <p:ph type="title"/>
          </p:nvPr>
        </p:nvSpPr>
        <p:spPr>
          <a:xfrm>
            <a:off x="989768" y="609600"/>
            <a:ext cx="5498361" cy="1320800"/>
          </a:xfrm>
        </p:spPr>
        <p:txBody>
          <a:bodyPr anchor="ctr">
            <a:normAutofit/>
          </a:bodyPr>
          <a:lstStyle/>
          <a:p>
            <a:r>
              <a:rPr lang="en-US" dirty="0"/>
              <a:t>Strategy 2</a:t>
            </a:r>
          </a:p>
        </p:txBody>
      </p:sp>
      <p:sp>
        <p:nvSpPr>
          <p:cNvPr id="9227" name="Isosceles Triangle 9226">
            <a:extLst>
              <a:ext uri="{FF2B5EF4-FFF2-40B4-BE49-F238E27FC236}">
                <a16:creationId xmlns:a16="http://schemas.microsoft.com/office/drawing/2014/main" id="{0E5A83F9-E6B8-40BD-9C0D-9A6F15650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rgbClr val="292C68">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E375EACD-5137-50B3-A489-82950B7408EE}"/>
              </a:ext>
            </a:extLst>
          </p:cNvPr>
          <p:cNvSpPr>
            <a:spLocks noGrp="1"/>
          </p:cNvSpPr>
          <p:nvPr>
            <p:ph idx="1"/>
          </p:nvPr>
        </p:nvSpPr>
        <p:spPr>
          <a:xfrm>
            <a:off x="989770" y="2160589"/>
            <a:ext cx="5549732" cy="3880773"/>
          </a:xfrm>
        </p:spPr>
        <p:txBody>
          <a:bodyPr>
            <a:normAutofit fontScale="92500" lnSpcReduction="10000"/>
          </a:bodyPr>
          <a:lstStyle/>
          <a:p>
            <a:pPr>
              <a:lnSpc>
                <a:spcPct val="90000"/>
              </a:lnSpc>
            </a:pPr>
            <a:r>
              <a:rPr lang="en-US" sz="1700" dirty="0"/>
              <a:t>Form the Town, A Public-Oriented Campaign to Educate and Encourage People to Act:</a:t>
            </a:r>
          </a:p>
          <a:p>
            <a:pPr lvl="1">
              <a:lnSpc>
                <a:spcPct val="90000"/>
              </a:lnSpc>
            </a:pPr>
            <a:r>
              <a:rPr lang="en-US" sz="1700" dirty="0"/>
              <a:t>Stakeholders (Conservation Division) should establish Invasive Species Stewardship programs to target invasive plants</a:t>
            </a:r>
          </a:p>
          <a:p>
            <a:pPr lvl="1">
              <a:lnSpc>
                <a:spcPct val="90000"/>
              </a:lnSpc>
            </a:pPr>
            <a:r>
              <a:rPr lang="en-US" sz="1700" dirty="0"/>
              <a:t>The Program would recruit volunteers to work on removal of invasive plants, assist educational programs, and help distribution of materials that would educate others about it after learning about invasive plants</a:t>
            </a:r>
          </a:p>
          <a:p>
            <a:pPr lvl="1">
              <a:lnSpc>
                <a:spcPct val="90000"/>
              </a:lnSpc>
            </a:pPr>
            <a:r>
              <a:rPr lang="en-US" sz="1700" dirty="0"/>
              <a:t>Volunteers can be warm-hearted people, high school students, middle school students, Scout members, and people from the Chapel, etc. (Count towards volunteer service hours)</a:t>
            </a:r>
          </a:p>
          <a:p>
            <a:pPr lvl="1">
              <a:lnSpc>
                <a:spcPct val="90000"/>
              </a:lnSpc>
            </a:pPr>
            <a:r>
              <a:rPr lang="en-US" sz="1700" dirty="0"/>
              <a:t>Moreover, the specialist will lead the program to provide assistance if needed</a:t>
            </a:r>
          </a:p>
        </p:txBody>
      </p:sp>
      <p:pic>
        <p:nvPicPr>
          <p:cNvPr id="9218" name="Picture 2" descr="What is employee empowerment: Ideas and workplace autonomy survey questions  to help you empower employees">
            <a:extLst>
              <a:ext uri="{FF2B5EF4-FFF2-40B4-BE49-F238E27FC236}">
                <a16:creationId xmlns:a16="http://schemas.microsoft.com/office/drawing/2014/main" id="{F51E1CA4-C686-422B-9A7E-C6815F72AD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9434" b="2"/>
          <a:stretch/>
        </p:blipFill>
        <p:spPr bwMode="auto">
          <a:xfrm>
            <a:off x="7531482" y="10"/>
            <a:ext cx="4657341" cy="344841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10 Environmental Stewardship Activities For Kids -">
            <a:extLst>
              <a:ext uri="{FF2B5EF4-FFF2-40B4-BE49-F238E27FC236}">
                <a16:creationId xmlns:a16="http://schemas.microsoft.com/office/drawing/2014/main" id="{5BDCB0CE-2E92-06CA-E320-A912BF3D60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338" r="2" b="2"/>
          <a:stretch/>
        </p:blipFill>
        <p:spPr bwMode="auto">
          <a:xfrm>
            <a:off x="7528308" y="3437472"/>
            <a:ext cx="4657341" cy="342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1980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A1A8-70E4-BE43-EF1E-33D49D106EDB}"/>
              </a:ext>
            </a:extLst>
          </p:cNvPr>
          <p:cNvSpPr>
            <a:spLocks noGrp="1"/>
          </p:cNvSpPr>
          <p:nvPr>
            <p:ph type="title"/>
          </p:nvPr>
        </p:nvSpPr>
        <p:spPr>
          <a:xfrm>
            <a:off x="2849562" y="609600"/>
            <a:ext cx="6424439" cy="1320800"/>
          </a:xfrm>
        </p:spPr>
        <p:txBody>
          <a:bodyPr>
            <a:normAutofit/>
          </a:bodyPr>
          <a:lstStyle/>
          <a:p>
            <a:r>
              <a:rPr lang="en-US" dirty="0"/>
              <a:t>Strategy 3</a:t>
            </a:r>
          </a:p>
        </p:txBody>
      </p:sp>
      <p:pic>
        <p:nvPicPr>
          <p:cNvPr id="9" name="Picture 8">
            <a:extLst>
              <a:ext uri="{FF2B5EF4-FFF2-40B4-BE49-F238E27FC236}">
                <a16:creationId xmlns:a16="http://schemas.microsoft.com/office/drawing/2014/main" id="{636C1BF6-5004-AD62-F5DA-9CF21AEE67B8}"/>
              </a:ext>
            </a:extLst>
          </p:cNvPr>
          <p:cNvPicPr>
            <a:picLocks noChangeAspect="1"/>
          </p:cNvPicPr>
          <p:nvPr/>
        </p:nvPicPr>
        <p:blipFill rotWithShape="1">
          <a:blip r:embed="rId2"/>
          <a:srcRect r="-5" b="3042"/>
          <a:stretch/>
        </p:blipFill>
        <p:spPr>
          <a:xfrm>
            <a:off x="1" y="10"/>
            <a:ext cx="2204759" cy="3433854"/>
          </a:xfrm>
          <a:custGeom>
            <a:avLst/>
            <a:gdLst/>
            <a:ahLst/>
            <a:cxnLst/>
            <a:rect l="l" t="t" r="r" b="b"/>
            <a:pathLst>
              <a:path w="2204759" h="3433864">
                <a:moveTo>
                  <a:pt x="0" y="0"/>
                </a:moveTo>
                <a:lnTo>
                  <a:pt x="1674254" y="0"/>
                </a:lnTo>
                <a:lnTo>
                  <a:pt x="2204759" y="3433864"/>
                </a:lnTo>
                <a:lnTo>
                  <a:pt x="0" y="3433864"/>
                </a:lnTo>
                <a:close/>
              </a:path>
            </a:pathLst>
          </a:custGeom>
        </p:spPr>
      </p:pic>
      <p:pic>
        <p:nvPicPr>
          <p:cNvPr id="5" name="Picture 4">
            <a:extLst>
              <a:ext uri="{FF2B5EF4-FFF2-40B4-BE49-F238E27FC236}">
                <a16:creationId xmlns:a16="http://schemas.microsoft.com/office/drawing/2014/main" id="{C32098E5-DD81-8575-FC6E-1FB89F958109}"/>
              </a:ext>
            </a:extLst>
          </p:cNvPr>
          <p:cNvPicPr>
            <a:picLocks noChangeAspect="1"/>
          </p:cNvPicPr>
          <p:nvPr/>
        </p:nvPicPr>
        <p:blipFill rotWithShape="1">
          <a:blip r:embed="rId3"/>
          <a:srcRect t="10826" r="1" b="1"/>
          <a:stretch/>
        </p:blipFill>
        <p:spPr>
          <a:xfrm>
            <a:off x="20" y="3433864"/>
            <a:ext cx="2734036" cy="3433865"/>
          </a:xfrm>
          <a:custGeom>
            <a:avLst/>
            <a:gdLst/>
            <a:ahLst/>
            <a:cxnLst/>
            <a:rect l="l" t="t" r="r" b="b"/>
            <a:pathLst>
              <a:path w="2734056" h="3433865">
                <a:moveTo>
                  <a:pt x="0" y="0"/>
                </a:moveTo>
                <a:lnTo>
                  <a:pt x="2204758" y="0"/>
                </a:lnTo>
                <a:lnTo>
                  <a:pt x="2734056" y="3426053"/>
                </a:lnTo>
                <a:lnTo>
                  <a:pt x="2734056" y="3433865"/>
                </a:lnTo>
                <a:lnTo>
                  <a:pt x="461457" y="3433865"/>
                </a:lnTo>
                <a:lnTo>
                  <a:pt x="0" y="706119"/>
                </a:lnTo>
                <a:close/>
              </a:path>
            </a:pathLst>
          </a:custGeom>
        </p:spPr>
      </p:pic>
      <p:cxnSp>
        <p:nvCxnSpPr>
          <p:cNvPr id="31" name="Straight Connector 30">
            <a:extLst>
              <a:ext uri="{FF2B5EF4-FFF2-40B4-BE49-F238E27FC236}">
                <a16:creationId xmlns:a16="http://schemas.microsoft.com/office/drawing/2014/main" id="{84F4D647-BB10-471B-85B2-D920AB3771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433864"/>
            <a:ext cx="2226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Isosceles Triangle 8">
            <a:extLst>
              <a:ext uri="{FF2B5EF4-FFF2-40B4-BE49-F238E27FC236}">
                <a16:creationId xmlns:a16="http://schemas.microsoft.com/office/drawing/2014/main" id="{5492A6E7-4E36-4CFA-B4B1-961FCDDA9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D4292D3B-7DA6-DCAB-345A-4938F92B8642}"/>
              </a:ext>
            </a:extLst>
          </p:cNvPr>
          <p:cNvSpPr>
            <a:spLocks noGrp="1"/>
          </p:cNvSpPr>
          <p:nvPr>
            <p:ph idx="1"/>
          </p:nvPr>
        </p:nvSpPr>
        <p:spPr>
          <a:xfrm>
            <a:off x="2849562" y="2160589"/>
            <a:ext cx="6424439" cy="3880773"/>
          </a:xfrm>
        </p:spPr>
        <p:txBody>
          <a:bodyPr>
            <a:normAutofit fontScale="92500" lnSpcReduction="20000"/>
          </a:bodyPr>
          <a:lstStyle/>
          <a:p>
            <a:r>
              <a:rPr lang="en-US" dirty="0"/>
              <a:t>The Town Should Allocate Resources for Production and Promotion of Invasive Plants ID Guide</a:t>
            </a:r>
          </a:p>
          <a:p>
            <a:pPr lvl="1"/>
            <a:r>
              <a:rPr lang="en-US" dirty="0"/>
              <a:t>The Conservation Department of a town should fund the creation of invasive species ID guide</a:t>
            </a:r>
          </a:p>
          <a:p>
            <a:pPr lvl="2"/>
            <a:r>
              <a:rPr lang="en-US" dirty="0"/>
              <a:t>Guide should include category (shrub vs. vine), name, picture, characteristics, seasonality, and specific guide on removal</a:t>
            </a:r>
          </a:p>
          <a:p>
            <a:pPr lvl="1"/>
            <a:r>
              <a:rPr lang="en-US" dirty="0"/>
              <a:t>If funds are not sufficient, adjacent regions can create one collectively</a:t>
            </a:r>
          </a:p>
          <a:p>
            <a:pPr lvl="1"/>
            <a:r>
              <a:rPr lang="en-US" dirty="0"/>
              <a:t>Funds should also be used for distribution of the guide, online through media, social media; and offline through production and distribution of posters and flyers</a:t>
            </a:r>
          </a:p>
          <a:p>
            <a:pPr lvl="1"/>
            <a:endParaRPr lang="en-US" dirty="0"/>
          </a:p>
          <a:p>
            <a:pPr lvl="1"/>
            <a:r>
              <a:rPr lang="en-US" dirty="0"/>
              <a:t>Illustration on the Left: </a:t>
            </a:r>
            <a:r>
              <a:rPr lang="en-US" i="1" dirty="0"/>
              <a:t>Invasive Plants in Lexington: The Invasive Species Task Force of the Lexington Conservation Steward Program </a:t>
            </a:r>
            <a:r>
              <a:rPr lang="en-US" dirty="0"/>
              <a:t>by Jean Williams</a:t>
            </a:r>
          </a:p>
        </p:txBody>
      </p:sp>
    </p:spTree>
    <p:extLst>
      <p:ext uri="{BB962C8B-B14F-4D97-AF65-F5344CB8AC3E}">
        <p14:creationId xmlns:p14="http://schemas.microsoft.com/office/powerpoint/2010/main" val="3543766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3" name="Rectangle 16392">
            <a:extLst>
              <a:ext uri="{FF2B5EF4-FFF2-40B4-BE49-F238E27FC236}">
                <a16:creationId xmlns:a16="http://schemas.microsoft.com/office/drawing/2014/main" id="{8267EEE4-6354-4F1C-9484-951F0EB92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121856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6BC91558-D513-9AC9-FD4F-C79AFDC29981}"/>
              </a:ext>
            </a:extLst>
          </p:cNvPr>
          <p:cNvSpPr>
            <a:spLocks noGrp="1"/>
          </p:cNvSpPr>
          <p:nvPr>
            <p:ph type="title"/>
          </p:nvPr>
        </p:nvSpPr>
        <p:spPr>
          <a:xfrm>
            <a:off x="989768" y="609600"/>
            <a:ext cx="5498361" cy="1320800"/>
          </a:xfrm>
        </p:spPr>
        <p:txBody>
          <a:bodyPr anchor="ctr">
            <a:normAutofit/>
          </a:bodyPr>
          <a:lstStyle/>
          <a:p>
            <a:r>
              <a:rPr lang="en-US" dirty="0"/>
              <a:t>Strategy 4</a:t>
            </a:r>
          </a:p>
        </p:txBody>
      </p:sp>
      <p:sp>
        <p:nvSpPr>
          <p:cNvPr id="16395" name="Isosceles Triangle 16394">
            <a:extLst>
              <a:ext uri="{FF2B5EF4-FFF2-40B4-BE49-F238E27FC236}">
                <a16:creationId xmlns:a16="http://schemas.microsoft.com/office/drawing/2014/main" id="{0E5A83F9-E6B8-40BD-9C0D-9A6F15650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rgbClr val="394B50">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D59CF2B5-8D19-9663-6994-B9D467E22DFC}"/>
              </a:ext>
            </a:extLst>
          </p:cNvPr>
          <p:cNvSpPr>
            <a:spLocks noGrp="1"/>
          </p:cNvSpPr>
          <p:nvPr>
            <p:ph idx="1"/>
          </p:nvPr>
        </p:nvSpPr>
        <p:spPr>
          <a:xfrm>
            <a:off x="989770" y="2160589"/>
            <a:ext cx="5549732" cy="3880773"/>
          </a:xfrm>
        </p:spPr>
        <p:txBody>
          <a:bodyPr>
            <a:normAutofit/>
          </a:bodyPr>
          <a:lstStyle/>
          <a:p>
            <a:r>
              <a:rPr lang="en-US" dirty="0"/>
              <a:t>The Town’s Should Work on </a:t>
            </a:r>
            <a:r>
              <a:rPr lang="en-US" altLang="zh-CN" dirty="0"/>
              <a:t>Broadcasting the Harm of Invasive Species and Promote Removal of it:</a:t>
            </a:r>
          </a:p>
          <a:p>
            <a:pPr lvl="1"/>
            <a:r>
              <a:rPr lang="en-US" dirty="0"/>
              <a:t>On bulletin board, local newspaper, social media account of the town, the harm of invasive species and the urgency of removal should be addressed</a:t>
            </a:r>
          </a:p>
          <a:p>
            <a:pPr lvl="1"/>
            <a:r>
              <a:rPr lang="en-US" dirty="0"/>
              <a:t>The recruitment of the Stewardship program and access to invasive species ID guide should also be mentioned</a:t>
            </a:r>
          </a:p>
          <a:p>
            <a:pPr lvl="2"/>
            <a:r>
              <a:rPr lang="en-US" dirty="0"/>
              <a:t>Any feedback or advice for the Program and the author of the pamphlet should be encouraged</a:t>
            </a:r>
          </a:p>
        </p:txBody>
      </p:sp>
      <p:pic>
        <p:nvPicPr>
          <p:cNvPr id="16388" name="Picture 4" descr="Bulletin Board Enclosures - - TreeTop Products">
            <a:extLst>
              <a:ext uri="{FF2B5EF4-FFF2-40B4-BE49-F238E27FC236}">
                <a16:creationId xmlns:a16="http://schemas.microsoft.com/office/drawing/2014/main" id="{699648A1-5BD7-B35D-4211-FF9DD5E8F8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64" r="10476" b="-1"/>
          <a:stretch/>
        </p:blipFill>
        <p:spPr bwMode="auto">
          <a:xfrm>
            <a:off x="7531482" y="10"/>
            <a:ext cx="4657341" cy="3448414"/>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The new world of Social Media integration! - iLink Digital">
            <a:extLst>
              <a:ext uri="{FF2B5EF4-FFF2-40B4-BE49-F238E27FC236}">
                <a16:creationId xmlns:a16="http://schemas.microsoft.com/office/drawing/2014/main" id="{B70444A8-4C56-86FD-3D38-3CC47A4CBC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8" r="2819" b="1"/>
          <a:stretch/>
        </p:blipFill>
        <p:spPr bwMode="auto">
          <a:xfrm>
            <a:off x="7528308" y="3437472"/>
            <a:ext cx="4657341" cy="342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0457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9" name="Rectangle 15368">
            <a:extLst>
              <a:ext uri="{FF2B5EF4-FFF2-40B4-BE49-F238E27FC236}">
                <a16:creationId xmlns:a16="http://schemas.microsoft.com/office/drawing/2014/main" id="{8267EEE4-6354-4F1C-9484-951F0EB92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121856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0C2FA753-B7C0-8395-F2A1-33AE5BA4D9DC}"/>
              </a:ext>
            </a:extLst>
          </p:cNvPr>
          <p:cNvSpPr>
            <a:spLocks noGrp="1"/>
          </p:cNvSpPr>
          <p:nvPr>
            <p:ph type="title"/>
          </p:nvPr>
        </p:nvSpPr>
        <p:spPr>
          <a:xfrm>
            <a:off x="989768" y="609600"/>
            <a:ext cx="5498361" cy="1320800"/>
          </a:xfrm>
        </p:spPr>
        <p:txBody>
          <a:bodyPr anchor="ctr">
            <a:normAutofit/>
          </a:bodyPr>
          <a:lstStyle/>
          <a:p>
            <a:r>
              <a:rPr lang="en-US" dirty="0"/>
              <a:t>Strategy 5</a:t>
            </a:r>
          </a:p>
        </p:txBody>
      </p:sp>
      <p:sp>
        <p:nvSpPr>
          <p:cNvPr id="15371" name="Isosceles Triangle 15370">
            <a:extLst>
              <a:ext uri="{FF2B5EF4-FFF2-40B4-BE49-F238E27FC236}">
                <a16:creationId xmlns:a16="http://schemas.microsoft.com/office/drawing/2014/main" id="{0E5A83F9-E6B8-40BD-9C0D-9A6F15650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rgbClr val="3E5339">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44E92745-7271-E215-9ACB-19A47D42E62D}"/>
              </a:ext>
            </a:extLst>
          </p:cNvPr>
          <p:cNvSpPr>
            <a:spLocks noGrp="1"/>
          </p:cNvSpPr>
          <p:nvPr>
            <p:ph idx="1"/>
          </p:nvPr>
        </p:nvSpPr>
        <p:spPr>
          <a:xfrm>
            <a:off x="989770" y="2160589"/>
            <a:ext cx="5549732" cy="3880773"/>
          </a:xfrm>
        </p:spPr>
        <p:txBody>
          <a:bodyPr>
            <a:normAutofit/>
          </a:bodyPr>
          <a:lstStyle/>
          <a:p>
            <a:r>
              <a:rPr lang="en-US" dirty="0"/>
              <a:t>Create Rules and By-Laws, and Enforce Them:</a:t>
            </a:r>
          </a:p>
          <a:p>
            <a:pPr lvl="1"/>
            <a:r>
              <a:rPr lang="en-US" dirty="0"/>
              <a:t>At Town Meetings, rules or by-laws should be established about removal of invasive plants</a:t>
            </a:r>
          </a:p>
          <a:p>
            <a:pPr lvl="1"/>
            <a:r>
              <a:rPr lang="en-US" dirty="0"/>
              <a:t>Rules and by-laws focused on the control of overgrown invasive species would be a relatively minimal effort by town staff because with only some enforcement a message would be sent</a:t>
            </a:r>
          </a:p>
          <a:p>
            <a:pPr lvl="1"/>
            <a:r>
              <a:rPr lang="en-US" dirty="0"/>
              <a:t>There are only one or two dozen of the most dangerous invasive species to focus on </a:t>
            </a:r>
          </a:p>
          <a:p>
            <a:pPr lvl="1"/>
            <a:r>
              <a:rPr lang="en-US" dirty="0"/>
              <a:t>With some plants, like bamboo, you can see it escaping and require containment</a:t>
            </a:r>
          </a:p>
          <a:p>
            <a:pPr lvl="1"/>
            <a:r>
              <a:rPr lang="en-US" dirty="0"/>
              <a:t>Other plants, (garlic mustard) should be removed</a:t>
            </a:r>
          </a:p>
        </p:txBody>
      </p:sp>
      <p:pic>
        <p:nvPicPr>
          <p:cNvPr id="15362" name="Picture 2" descr="What are business rules? | monday.com Blog">
            <a:extLst>
              <a:ext uri="{FF2B5EF4-FFF2-40B4-BE49-F238E27FC236}">
                <a16:creationId xmlns:a16="http://schemas.microsoft.com/office/drawing/2014/main" id="{96ABF734-4AAA-9B16-3EB6-49FCEB9235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41" r="25230"/>
          <a:stretch/>
        </p:blipFill>
        <p:spPr bwMode="auto">
          <a:xfrm>
            <a:off x="7531482" y="10"/>
            <a:ext cx="4657341" cy="3448414"/>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Managing Invasive Species in Your Community | Missouri Department of  Conservation">
            <a:extLst>
              <a:ext uri="{FF2B5EF4-FFF2-40B4-BE49-F238E27FC236}">
                <a16:creationId xmlns:a16="http://schemas.microsoft.com/office/drawing/2014/main" id="{1FB4E5E3-C7D9-53B3-3710-26749C83AB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07" r="7011" b="-2"/>
          <a:stretch/>
        </p:blipFill>
        <p:spPr bwMode="auto">
          <a:xfrm>
            <a:off x="7528308" y="3437472"/>
            <a:ext cx="4657341" cy="342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1204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1AA-1BA7-0606-2D69-54550220D887}"/>
              </a:ext>
            </a:extLst>
          </p:cNvPr>
          <p:cNvSpPr>
            <a:spLocks noGrp="1"/>
          </p:cNvSpPr>
          <p:nvPr>
            <p:ph type="title"/>
          </p:nvPr>
        </p:nvSpPr>
        <p:spPr>
          <a:xfrm>
            <a:off x="5536734" y="609600"/>
            <a:ext cx="3737268" cy="1320800"/>
          </a:xfrm>
        </p:spPr>
        <p:txBody>
          <a:bodyPr>
            <a:normAutofit/>
          </a:bodyPr>
          <a:lstStyle/>
          <a:p>
            <a:r>
              <a:rPr lang="en-US" dirty="0"/>
              <a:t>Questions for the Audience</a:t>
            </a:r>
          </a:p>
        </p:txBody>
      </p:sp>
      <p:sp>
        <p:nvSpPr>
          <p:cNvPr id="10267" name="Content Placeholder 10245">
            <a:extLst>
              <a:ext uri="{FF2B5EF4-FFF2-40B4-BE49-F238E27FC236}">
                <a16:creationId xmlns:a16="http://schemas.microsoft.com/office/drawing/2014/main" id="{D4358090-49A7-79F6-9000-40719FBB37CB}"/>
              </a:ext>
            </a:extLst>
          </p:cNvPr>
          <p:cNvSpPr>
            <a:spLocks noGrp="1"/>
          </p:cNvSpPr>
          <p:nvPr>
            <p:ph idx="1"/>
          </p:nvPr>
        </p:nvSpPr>
        <p:spPr>
          <a:xfrm>
            <a:off x="5209563" y="2160589"/>
            <a:ext cx="4064439" cy="3880773"/>
          </a:xfrm>
        </p:spPr>
        <p:txBody>
          <a:bodyPr>
            <a:normAutofit/>
          </a:bodyPr>
          <a:lstStyle/>
          <a:p>
            <a:r>
              <a:rPr lang="en-US" sz="2800" dirty="0"/>
              <a:t>What other strategies do you think are effective and efficient in dealing with the problem of invasive plants?</a:t>
            </a:r>
          </a:p>
          <a:p>
            <a:pPr marL="0" indent="0" algn="r">
              <a:buNone/>
            </a:pPr>
            <a:endParaRPr lang="en-US" sz="2800" dirty="0">
              <a:solidFill>
                <a:schemeClr val="tx1">
                  <a:lumMod val="50000"/>
                  <a:lumOff val="50000"/>
                </a:schemeClr>
              </a:solidFill>
            </a:endParaRPr>
          </a:p>
        </p:txBody>
      </p:sp>
      <p:pic>
        <p:nvPicPr>
          <p:cNvPr id="10242" name="Picture 2" descr="Asking better questions">
            <a:extLst>
              <a:ext uri="{FF2B5EF4-FFF2-40B4-BE49-F238E27FC236}">
                <a16:creationId xmlns:a16="http://schemas.microsoft.com/office/drawing/2014/main" id="{C59D8E17-F093-A24A-99B8-2C699C3EA8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001" r="13749"/>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11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1AA-1BA7-0606-2D69-54550220D887}"/>
              </a:ext>
            </a:extLst>
          </p:cNvPr>
          <p:cNvSpPr>
            <a:spLocks noGrp="1"/>
          </p:cNvSpPr>
          <p:nvPr>
            <p:ph type="title"/>
          </p:nvPr>
        </p:nvSpPr>
        <p:spPr>
          <a:xfrm>
            <a:off x="5536734" y="609600"/>
            <a:ext cx="3737268" cy="1320800"/>
          </a:xfrm>
        </p:spPr>
        <p:txBody>
          <a:bodyPr>
            <a:normAutofit/>
          </a:bodyPr>
          <a:lstStyle/>
          <a:p>
            <a:r>
              <a:rPr lang="en-US" dirty="0"/>
              <a:t>Questions for the Audience</a:t>
            </a:r>
          </a:p>
        </p:txBody>
      </p:sp>
      <p:sp>
        <p:nvSpPr>
          <p:cNvPr id="10267" name="Content Placeholder 10245">
            <a:extLst>
              <a:ext uri="{FF2B5EF4-FFF2-40B4-BE49-F238E27FC236}">
                <a16:creationId xmlns:a16="http://schemas.microsoft.com/office/drawing/2014/main" id="{D4358090-49A7-79F6-9000-40719FBB37CB}"/>
              </a:ext>
            </a:extLst>
          </p:cNvPr>
          <p:cNvSpPr>
            <a:spLocks noGrp="1"/>
          </p:cNvSpPr>
          <p:nvPr>
            <p:ph idx="1"/>
          </p:nvPr>
        </p:nvSpPr>
        <p:spPr>
          <a:xfrm>
            <a:off x="5209563" y="2160589"/>
            <a:ext cx="5316428" cy="3880773"/>
          </a:xfrm>
        </p:spPr>
        <p:txBody>
          <a:bodyPr>
            <a:normAutofit lnSpcReduction="10000"/>
          </a:bodyPr>
          <a:lstStyle/>
          <a:p>
            <a:r>
              <a:rPr lang="en-US" sz="2800" dirty="0"/>
              <a:t>As a stakeholder and </a:t>
            </a:r>
            <a:r>
              <a:rPr lang="en-US" altLang="zh-CN" sz="2800" dirty="0"/>
              <a:t>expert in this field, do you think invasive plants are an important issue to deal with in terms of its priority? </a:t>
            </a:r>
          </a:p>
          <a:p>
            <a:r>
              <a:rPr lang="en-US" altLang="zh-CN" sz="2800" dirty="0"/>
              <a:t>Honestly, are invasive species worth these efforts and our use of resources to deal with them? </a:t>
            </a:r>
            <a:endParaRPr lang="en-US" sz="2800" dirty="0"/>
          </a:p>
        </p:txBody>
      </p:sp>
      <p:pic>
        <p:nvPicPr>
          <p:cNvPr id="10242" name="Picture 2" descr="Asking better questions">
            <a:extLst>
              <a:ext uri="{FF2B5EF4-FFF2-40B4-BE49-F238E27FC236}">
                <a16:creationId xmlns:a16="http://schemas.microsoft.com/office/drawing/2014/main" id="{C59D8E17-F093-A24A-99B8-2C699C3EA8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001" r="13749"/>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337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691</TotalTime>
  <Words>880</Words>
  <Application>Microsoft Office PowerPoint</Application>
  <PresentationFormat>Widescreen</PresentationFormat>
  <Paragraphs>74</Paragraphs>
  <Slides>12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GeographEditWeb</vt:lpstr>
      <vt:lpstr>Trebuchet MS</vt:lpstr>
      <vt:lpstr>Wingdings 3</vt:lpstr>
      <vt:lpstr>Facet</vt:lpstr>
      <vt:lpstr>How Towns Can Act on Invasives</vt:lpstr>
      <vt:lpstr>What are Invasive Species?</vt:lpstr>
      <vt:lpstr>What are the Harms of Invasive Plants?</vt:lpstr>
      <vt:lpstr> </vt:lpstr>
      <vt:lpstr>Why is it Important to People?</vt:lpstr>
      <vt:lpstr>Strategies to Deal with Invasive Plants</vt:lpstr>
      <vt:lpstr>Strategy 2</vt:lpstr>
      <vt:lpstr>Strategy 3</vt:lpstr>
      <vt:lpstr>Strategy 4</vt:lpstr>
      <vt:lpstr>Strategy 5</vt:lpstr>
      <vt:lpstr>Questions for the Audience</vt:lpstr>
      <vt:lpstr>Questions for the Audience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Towns Can Act on Invasives</dc:title>
  <dc:creator>Yihong Xiao</dc:creator>
  <cp:lastModifiedBy>richard reibstein</cp:lastModifiedBy>
  <cp:revision>5</cp:revision>
  <dcterms:created xsi:type="dcterms:W3CDTF">2023-12-07T03:41:39Z</dcterms:created>
  <dcterms:modified xsi:type="dcterms:W3CDTF">2023-12-09T14:18:48Z</dcterms:modified>
</cp:coreProperties>
</file>