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Georgia" panose="02040502050405020303" pitchFamily="18" charset="0"/>
      <p:regular r:id="rId19"/>
      <p:bold r:id="rId20"/>
      <p:italic r:id="rId21"/>
      <p:boldItalic r:id="rId22"/>
    </p:embeddedFont>
    <p:embeddedFont>
      <p:font typeface="Lato" panose="020F0502020204030203"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
      <p:font typeface="Roboto Slab" pitchFamily="2" charset="0"/>
      <p:regular r:id="rId31"/>
      <p:bold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59"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2d09bc71859_0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2d09bc71859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d09bc71859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d09bc71859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dbe9b800fd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dbe9b800f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d09bc7185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d09bc7185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06121876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0612187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d16031f56f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d16031f56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d09bc71859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d09bc71859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dbe9b800fd_0_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dbe9b800fd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d06121876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d06121876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dbe9b800fd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dbe9b800fd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d16031f56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d16031f56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d16031f56f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d16031f56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d16031f56f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d16031f56f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900">
              <a:solidFill>
                <a:schemeClr val="dk1"/>
              </a:solidFill>
              <a:latin typeface="Roboto"/>
              <a:ea typeface="Roboto"/>
              <a:cs typeface="Roboto"/>
              <a:sym typeface="Roboto"/>
            </a:endParaRPr>
          </a:p>
          <a:p>
            <a:pPr marL="0" lvl="0" indent="0" algn="l" rtl="0">
              <a:lnSpc>
                <a:spcPct val="115000"/>
              </a:lnSpc>
              <a:spcBef>
                <a:spcPts val="1200"/>
              </a:spcBef>
              <a:spcAft>
                <a:spcPts val="1200"/>
              </a:spcAft>
              <a:buClr>
                <a:schemeClr val="dk1"/>
              </a:buClr>
              <a:buSzPts val="1100"/>
              <a:buFont typeface="Arial"/>
              <a:buNone/>
            </a:pPr>
            <a:endParaRPr sz="900">
              <a:solidFill>
                <a:schemeClr val="dk1"/>
              </a:solidFill>
              <a:latin typeface="Roboto"/>
              <a:ea typeface="Roboto"/>
              <a:cs typeface="Roboto"/>
              <a:sym typeface="Robo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dbe9b800f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2dbe9b800fd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dbe9b800fd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g2dbe9b800fd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Coggin-sos.co.uk. (2024). </a:t>
            </a:r>
            <a:r>
              <a:rPr lang="en" sz="1200" i="1">
                <a:solidFill>
                  <a:schemeClr val="dk1"/>
                </a:solidFill>
                <a:latin typeface="Times New Roman"/>
                <a:ea typeface="Times New Roman"/>
                <a:cs typeface="Times New Roman"/>
                <a:sym typeface="Times New Roman"/>
              </a:rPr>
              <a:t>The Carbon Footprint of Office Furniture: A Detailed Guide</a:t>
            </a:r>
            <a:r>
              <a:rPr lang="en" sz="1200">
                <a:solidFill>
                  <a:schemeClr val="dk1"/>
                </a:solidFill>
                <a:latin typeface="Times New Roman"/>
                <a:ea typeface="Times New Roman"/>
                <a:cs typeface="Times New Roman"/>
                <a:sym typeface="Times New Roman"/>
              </a:rPr>
              <a:t>. [online] Available at: https://www.coggin-sos.co.uk/the-carbon-footprint-of-office-furniture#OfficeFurnitureCarbonFootprint [Accessed 29 Apr. 2024].</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t>
            </a:r>
            <a:endParaRPr sz="1200">
              <a:solidFill>
                <a:schemeClr val="dk1"/>
              </a:solidFill>
              <a:latin typeface="Times New Roman"/>
              <a:ea typeface="Times New Roman"/>
              <a:cs typeface="Times New Roman"/>
              <a:sym typeface="Times New Roman"/>
            </a:endParaRPr>
          </a:p>
          <a:p>
            <a:pPr marL="0" lvl="0" indent="0" algn="l" rtl="0">
              <a:lnSpc>
                <a:spcPct val="100000"/>
              </a:lnSpc>
              <a:spcBef>
                <a:spcPts val="120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d0b51e89f7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d0b51e89f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925100" y="1114350"/>
            <a:ext cx="52938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350"/>
              <a:t>Devens Enterprise Commission &amp; The Great Exchange</a:t>
            </a:r>
            <a:endParaRPr sz="3350"/>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Matthew Kalinowski, Ishika Shah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387775" y="266450"/>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About the Company </a:t>
            </a:r>
            <a:endParaRPr/>
          </a:p>
        </p:txBody>
      </p:sp>
      <p:sp>
        <p:nvSpPr>
          <p:cNvPr id="70" name="Google Shape;70;p14"/>
          <p:cNvSpPr txBox="1">
            <a:spLocks noGrp="1"/>
          </p:cNvSpPr>
          <p:nvPr>
            <p:ph type="body" idx="1"/>
          </p:nvPr>
        </p:nvSpPr>
        <p:spPr>
          <a:xfrm>
            <a:off x="387775" y="1439025"/>
            <a:ext cx="4325700" cy="35316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852"/>
              <a:buNone/>
            </a:pPr>
            <a:r>
              <a:rPr lang="en" sz="1607" b="1"/>
              <a:t>Devens Enterprise Commission</a:t>
            </a:r>
            <a:endParaRPr sz="1607" b="1"/>
          </a:p>
          <a:p>
            <a:pPr marL="0" lvl="0" indent="0" algn="l" rtl="0">
              <a:lnSpc>
                <a:spcPct val="105000"/>
              </a:lnSpc>
              <a:spcBef>
                <a:spcPts val="1200"/>
              </a:spcBef>
              <a:spcAft>
                <a:spcPts val="0"/>
              </a:spcAft>
              <a:buSzPts val="852"/>
              <a:buNone/>
            </a:pPr>
            <a:r>
              <a:rPr lang="en" sz="1607"/>
              <a:t>Oversees the sustainable redevelopment of former Fort Devens (Military Base)</a:t>
            </a:r>
            <a:endParaRPr sz="1607"/>
          </a:p>
          <a:p>
            <a:pPr marL="0" lvl="0" indent="0" algn="l" rtl="0">
              <a:lnSpc>
                <a:spcPct val="105000"/>
              </a:lnSpc>
              <a:spcBef>
                <a:spcPts val="1200"/>
              </a:spcBef>
              <a:spcAft>
                <a:spcPts val="0"/>
              </a:spcAft>
              <a:buSzPts val="852"/>
              <a:buNone/>
            </a:pPr>
            <a:r>
              <a:rPr lang="en" sz="1607"/>
              <a:t>Eco-Industrial Park</a:t>
            </a:r>
            <a:endParaRPr sz="1607"/>
          </a:p>
          <a:p>
            <a:pPr marL="0" lvl="0" indent="0" algn="l" rtl="0">
              <a:lnSpc>
                <a:spcPct val="105000"/>
              </a:lnSpc>
              <a:spcBef>
                <a:spcPts val="1200"/>
              </a:spcBef>
              <a:spcAft>
                <a:spcPts val="0"/>
              </a:spcAft>
              <a:buSzPts val="852"/>
              <a:buNone/>
            </a:pPr>
            <a:r>
              <a:rPr lang="en" sz="1607"/>
              <a:t>Seeking policy suggestions for deconstruction guidelines, retrofit projects and reusing waste materials from Construction and Deconstruction Activities.</a:t>
            </a:r>
            <a:endParaRPr sz="1607"/>
          </a:p>
          <a:p>
            <a:pPr marL="0" lvl="0" indent="0" algn="l" rtl="0">
              <a:lnSpc>
                <a:spcPct val="105000"/>
              </a:lnSpc>
              <a:spcBef>
                <a:spcPts val="1200"/>
              </a:spcBef>
              <a:spcAft>
                <a:spcPts val="1200"/>
              </a:spcAft>
              <a:buSzPts val="852"/>
              <a:buNone/>
            </a:pPr>
            <a:endParaRPr sz="1207" b="1"/>
          </a:p>
        </p:txBody>
      </p:sp>
      <p:pic>
        <p:nvPicPr>
          <p:cNvPr id="71" name="Google Shape;71;p14"/>
          <p:cNvPicPr preferRelativeResize="0"/>
          <p:nvPr/>
        </p:nvPicPr>
        <p:blipFill>
          <a:blip r:embed="rId3">
            <a:alphaModFix/>
          </a:blip>
          <a:stretch>
            <a:fillRect/>
          </a:stretch>
        </p:blipFill>
        <p:spPr>
          <a:xfrm>
            <a:off x="4865875" y="3081018"/>
            <a:ext cx="1898250" cy="1910082"/>
          </a:xfrm>
          <a:prstGeom prst="rect">
            <a:avLst/>
          </a:prstGeom>
          <a:noFill/>
          <a:ln>
            <a:noFill/>
          </a:ln>
        </p:spPr>
      </p:pic>
      <p:pic>
        <p:nvPicPr>
          <p:cNvPr id="72" name="Google Shape;72;p14"/>
          <p:cNvPicPr preferRelativeResize="0"/>
          <p:nvPr/>
        </p:nvPicPr>
        <p:blipFill>
          <a:blip r:embed="rId4">
            <a:alphaModFix/>
          </a:blip>
          <a:stretch>
            <a:fillRect/>
          </a:stretch>
        </p:blipFill>
        <p:spPr>
          <a:xfrm>
            <a:off x="4865880" y="266450"/>
            <a:ext cx="3780647" cy="2699675"/>
          </a:xfrm>
          <a:prstGeom prst="rect">
            <a:avLst/>
          </a:prstGeom>
          <a:noFill/>
          <a:ln>
            <a:noFill/>
          </a:ln>
        </p:spPr>
      </p:pic>
      <p:pic>
        <p:nvPicPr>
          <p:cNvPr id="73" name="Google Shape;73;p14"/>
          <p:cNvPicPr preferRelativeResize="0"/>
          <p:nvPr/>
        </p:nvPicPr>
        <p:blipFill rotWithShape="1">
          <a:blip r:embed="rId5">
            <a:alphaModFix/>
          </a:blip>
          <a:srcRect r="48982" b="72752"/>
          <a:stretch/>
        </p:blipFill>
        <p:spPr>
          <a:xfrm>
            <a:off x="6879250" y="3071674"/>
            <a:ext cx="2057176" cy="385181"/>
          </a:xfrm>
          <a:prstGeom prst="rect">
            <a:avLst/>
          </a:prstGeom>
          <a:noFill/>
          <a:ln>
            <a:noFill/>
          </a:ln>
        </p:spPr>
      </p:pic>
      <p:pic>
        <p:nvPicPr>
          <p:cNvPr id="74" name="Google Shape;74;p14"/>
          <p:cNvPicPr preferRelativeResize="0"/>
          <p:nvPr/>
        </p:nvPicPr>
        <p:blipFill rotWithShape="1">
          <a:blip r:embed="rId5">
            <a:alphaModFix/>
          </a:blip>
          <a:srcRect l="53069" b="4067"/>
          <a:stretch/>
        </p:blipFill>
        <p:spPr>
          <a:xfrm>
            <a:off x="6879250" y="3414200"/>
            <a:ext cx="2057176" cy="1474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About The Company</a:t>
            </a:r>
            <a:endParaRPr/>
          </a:p>
        </p:txBody>
      </p:sp>
      <p:sp>
        <p:nvSpPr>
          <p:cNvPr id="80" name="Google Shape;80;p15"/>
          <p:cNvSpPr txBox="1">
            <a:spLocks noGrp="1"/>
          </p:cNvSpPr>
          <p:nvPr>
            <p:ph type="body" idx="1"/>
          </p:nvPr>
        </p:nvSpPr>
        <p:spPr>
          <a:xfrm>
            <a:off x="387900" y="1489825"/>
            <a:ext cx="5448900" cy="3078900"/>
          </a:xfrm>
          <a:prstGeom prst="rect">
            <a:avLst/>
          </a:prstGeom>
        </p:spPr>
        <p:txBody>
          <a:bodyPr spcFirstLastPara="1" wrap="square" lIns="91425" tIns="91425" rIns="91425" bIns="91425" anchor="t" anchorCtr="0">
            <a:normAutofit lnSpcReduction="20000"/>
          </a:bodyPr>
          <a:lstStyle/>
          <a:p>
            <a:pPr marL="0" lvl="0" indent="0" algn="l" rtl="0">
              <a:lnSpc>
                <a:spcPct val="95000"/>
              </a:lnSpc>
              <a:spcBef>
                <a:spcPts val="0"/>
              </a:spcBef>
              <a:spcAft>
                <a:spcPts val="0"/>
              </a:spcAft>
              <a:buNone/>
            </a:pPr>
            <a:r>
              <a:rPr lang="en" sz="1604" b="1">
                <a:solidFill>
                  <a:srgbClr val="FFFFFF"/>
                </a:solidFill>
              </a:rPr>
              <a:t>The Great Exchange</a:t>
            </a:r>
            <a:endParaRPr sz="1604" b="1">
              <a:solidFill>
                <a:srgbClr val="FFFFFF"/>
              </a:solidFill>
            </a:endParaRPr>
          </a:p>
          <a:p>
            <a:pPr marL="0" lvl="0" indent="0" algn="l" rtl="0">
              <a:lnSpc>
                <a:spcPct val="95000"/>
              </a:lnSpc>
              <a:spcBef>
                <a:spcPts val="1200"/>
              </a:spcBef>
              <a:spcAft>
                <a:spcPts val="0"/>
              </a:spcAft>
              <a:buNone/>
            </a:pPr>
            <a:r>
              <a:rPr lang="en" sz="1604">
                <a:solidFill>
                  <a:srgbClr val="FFFFFF"/>
                </a:solidFill>
              </a:rPr>
              <a:t>The Great Exchange (TGE) is the alternative solution for resources that establishments can no longer use internally but can be utilized by other institutions.</a:t>
            </a:r>
            <a:endParaRPr sz="1604">
              <a:solidFill>
                <a:srgbClr val="FFFFFF"/>
              </a:solidFill>
            </a:endParaRPr>
          </a:p>
          <a:p>
            <a:pPr marL="0" lvl="0" indent="0" algn="l" rtl="0">
              <a:lnSpc>
                <a:spcPct val="95000"/>
              </a:lnSpc>
              <a:spcBef>
                <a:spcPts val="1200"/>
              </a:spcBef>
              <a:spcAft>
                <a:spcPts val="0"/>
              </a:spcAft>
              <a:buNone/>
            </a:pPr>
            <a:r>
              <a:rPr lang="en" sz="1604">
                <a:solidFill>
                  <a:srgbClr val="FFFFFF"/>
                </a:solidFill>
              </a:rPr>
              <a:t>Furniture, fixtures and operating supplies are made available with significant discounts benefitting schools, libraries, nonprofits, and more. </a:t>
            </a:r>
            <a:endParaRPr sz="1604">
              <a:solidFill>
                <a:srgbClr val="FFFFFF"/>
              </a:solidFill>
            </a:endParaRPr>
          </a:p>
          <a:p>
            <a:pPr marL="0" lvl="0" indent="0" algn="l" rtl="0">
              <a:lnSpc>
                <a:spcPct val="95000"/>
              </a:lnSpc>
              <a:spcBef>
                <a:spcPts val="1200"/>
              </a:spcBef>
              <a:spcAft>
                <a:spcPts val="0"/>
              </a:spcAft>
              <a:buNone/>
            </a:pPr>
            <a:r>
              <a:rPr lang="en" sz="1604">
                <a:solidFill>
                  <a:srgbClr val="FFFFFF"/>
                </a:solidFill>
              </a:rPr>
              <a:t>Wishes to further expand and market the opportunity it provides to more companies with valuations and marketing flyer on TGE website</a:t>
            </a:r>
            <a:endParaRPr sz="1604" b="1">
              <a:solidFill>
                <a:srgbClr val="FFFFFF"/>
              </a:solidFill>
            </a:endParaRPr>
          </a:p>
          <a:p>
            <a:pPr marL="0" lvl="0" indent="0" algn="l" rtl="0">
              <a:spcBef>
                <a:spcPts val="1200"/>
              </a:spcBef>
              <a:spcAft>
                <a:spcPts val="1200"/>
              </a:spcAft>
              <a:buNone/>
            </a:pPr>
            <a:endParaRPr/>
          </a:p>
        </p:txBody>
      </p:sp>
      <p:pic>
        <p:nvPicPr>
          <p:cNvPr id="81" name="Google Shape;81;p15"/>
          <p:cNvPicPr preferRelativeResize="0"/>
          <p:nvPr/>
        </p:nvPicPr>
        <p:blipFill>
          <a:blip r:embed="rId3">
            <a:alphaModFix/>
          </a:blip>
          <a:stretch>
            <a:fillRect/>
          </a:stretch>
        </p:blipFill>
        <p:spPr>
          <a:xfrm>
            <a:off x="6361950" y="3097250"/>
            <a:ext cx="1905000" cy="1524000"/>
          </a:xfrm>
          <a:prstGeom prst="rect">
            <a:avLst/>
          </a:prstGeom>
          <a:noFill/>
          <a:ln>
            <a:noFill/>
          </a:ln>
        </p:spPr>
      </p:pic>
      <p:pic>
        <p:nvPicPr>
          <p:cNvPr id="82" name="Google Shape;82;p15"/>
          <p:cNvPicPr preferRelativeResize="0"/>
          <p:nvPr/>
        </p:nvPicPr>
        <p:blipFill>
          <a:blip r:embed="rId4">
            <a:alphaModFix/>
          </a:blip>
          <a:stretch>
            <a:fillRect/>
          </a:stretch>
        </p:blipFill>
        <p:spPr>
          <a:xfrm>
            <a:off x="6361950" y="903250"/>
            <a:ext cx="1627650" cy="19290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Project Deliverables </a:t>
            </a:r>
            <a:endParaRPr/>
          </a:p>
        </p:txBody>
      </p:sp>
      <p:sp>
        <p:nvSpPr>
          <p:cNvPr id="88" name="Google Shape;88;p16"/>
          <p:cNvSpPr txBox="1">
            <a:spLocks noGrp="1"/>
          </p:cNvSpPr>
          <p:nvPr>
            <p:ph type="body" idx="1"/>
          </p:nvPr>
        </p:nvSpPr>
        <p:spPr>
          <a:xfrm>
            <a:off x="387900" y="1485400"/>
            <a:ext cx="57180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Research Report on Policy Suggestions for Sustainable Redevelopment </a:t>
            </a:r>
            <a:endParaRPr/>
          </a:p>
          <a:p>
            <a:pPr marL="457200" lvl="0" indent="-342900" algn="l" rtl="0">
              <a:spcBef>
                <a:spcPts val="1200"/>
              </a:spcBef>
              <a:spcAft>
                <a:spcPts val="0"/>
              </a:spcAft>
              <a:buSzPts val="1800"/>
              <a:buChar char="●"/>
            </a:pPr>
            <a:r>
              <a:rPr lang="en"/>
              <a:t>Academic Review </a:t>
            </a:r>
            <a:endParaRPr/>
          </a:p>
          <a:p>
            <a:pPr marL="457200" lvl="0" indent="-342900" algn="l" rtl="0">
              <a:spcBef>
                <a:spcPts val="0"/>
              </a:spcBef>
              <a:spcAft>
                <a:spcPts val="0"/>
              </a:spcAft>
              <a:buSzPts val="1800"/>
              <a:buChar char="●"/>
            </a:pPr>
            <a:r>
              <a:rPr lang="en"/>
              <a:t>Expert Interviews </a:t>
            </a:r>
            <a:endParaRPr/>
          </a:p>
          <a:p>
            <a:pPr marL="0" lvl="0" indent="0" algn="l" rtl="0">
              <a:spcBef>
                <a:spcPts val="1200"/>
              </a:spcBef>
              <a:spcAft>
                <a:spcPts val="0"/>
              </a:spcAft>
              <a:buNone/>
            </a:pPr>
            <a:r>
              <a:rPr lang="en"/>
              <a:t>Marketing Flyer for The Great Exchange </a:t>
            </a:r>
            <a:endParaRPr/>
          </a:p>
          <a:p>
            <a:pPr marL="457200" lvl="0" indent="-342900" algn="l" rtl="0">
              <a:spcBef>
                <a:spcPts val="0"/>
              </a:spcBef>
              <a:spcAft>
                <a:spcPts val="0"/>
              </a:spcAft>
              <a:buSzPts val="1800"/>
              <a:buChar char="●"/>
            </a:pPr>
            <a:r>
              <a:rPr lang="en"/>
              <a:t>Valuations</a:t>
            </a:r>
            <a:endParaRPr/>
          </a:p>
          <a:p>
            <a:pPr marL="0" lvl="0" indent="0" algn="l" rtl="0">
              <a:spcBef>
                <a:spcPts val="0"/>
              </a:spcBef>
              <a:spcAft>
                <a:spcPts val="0"/>
              </a:spcAft>
              <a:buNone/>
            </a:pPr>
            <a:endParaRPr/>
          </a:p>
        </p:txBody>
      </p:sp>
      <p:sp>
        <p:nvSpPr>
          <p:cNvPr id="89" name="Google Shape;89;p16"/>
          <p:cNvSpPr txBox="1"/>
          <p:nvPr/>
        </p:nvSpPr>
        <p:spPr>
          <a:xfrm>
            <a:off x="-238025" y="4812325"/>
            <a:ext cx="5961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300">
              <a:solidFill>
                <a:schemeClr val="accent1"/>
              </a:solidFill>
              <a:latin typeface="Lato"/>
              <a:ea typeface="Lato"/>
              <a:cs typeface="Lato"/>
              <a:sym typeface="Lato"/>
            </a:endParaRPr>
          </a:p>
        </p:txBody>
      </p:sp>
      <p:pic>
        <p:nvPicPr>
          <p:cNvPr id="90" name="Google Shape;90;p16"/>
          <p:cNvPicPr preferRelativeResize="0"/>
          <p:nvPr/>
        </p:nvPicPr>
        <p:blipFill>
          <a:blip r:embed="rId3">
            <a:alphaModFix/>
          </a:blip>
          <a:stretch>
            <a:fillRect/>
          </a:stretch>
        </p:blipFill>
        <p:spPr>
          <a:xfrm>
            <a:off x="6586400" y="3164113"/>
            <a:ext cx="1828800" cy="1400175"/>
          </a:xfrm>
          <a:prstGeom prst="rect">
            <a:avLst/>
          </a:prstGeom>
          <a:noFill/>
          <a:ln>
            <a:noFill/>
          </a:ln>
        </p:spPr>
      </p:pic>
      <p:pic>
        <p:nvPicPr>
          <p:cNvPr id="91" name="Google Shape;91;p16"/>
          <p:cNvPicPr preferRelativeResize="0"/>
          <p:nvPr/>
        </p:nvPicPr>
        <p:blipFill>
          <a:blip r:embed="rId4">
            <a:alphaModFix/>
          </a:blip>
          <a:stretch>
            <a:fillRect/>
          </a:stretch>
        </p:blipFill>
        <p:spPr>
          <a:xfrm>
            <a:off x="6455075" y="1239200"/>
            <a:ext cx="1905000" cy="1524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a:spLocks noGrp="1"/>
          </p:cNvSpPr>
          <p:nvPr>
            <p:ph type="title"/>
          </p:nvPr>
        </p:nvSpPr>
        <p:spPr>
          <a:xfrm>
            <a:off x="232725" y="3709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C &amp; D Material Reuse Opportunity for Devens</a:t>
            </a:r>
            <a:endParaRPr/>
          </a:p>
        </p:txBody>
      </p:sp>
      <p:sp>
        <p:nvSpPr>
          <p:cNvPr id="97" name="Google Shape;97;p17"/>
          <p:cNvSpPr txBox="1">
            <a:spLocks noGrp="1"/>
          </p:cNvSpPr>
          <p:nvPr>
            <p:ph type="body" idx="1"/>
          </p:nvPr>
        </p:nvSpPr>
        <p:spPr>
          <a:xfrm>
            <a:off x="396600" y="1339500"/>
            <a:ext cx="8350800" cy="3683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200"/>
              <a:t>Industries: </a:t>
            </a:r>
            <a:endParaRPr sz="2200"/>
          </a:p>
          <a:p>
            <a:pPr marL="457200" lvl="0" indent="-323850" algn="l" rtl="0">
              <a:lnSpc>
                <a:spcPct val="200000"/>
              </a:lnSpc>
              <a:spcBef>
                <a:spcPts val="1200"/>
              </a:spcBef>
              <a:spcAft>
                <a:spcPts val="0"/>
              </a:spcAft>
              <a:buSzPts val="1500"/>
              <a:buAutoNum type="arabicPeriod"/>
            </a:pPr>
            <a:r>
              <a:rPr lang="en" sz="1500"/>
              <a:t>Residential </a:t>
            </a:r>
            <a:endParaRPr sz="1500"/>
          </a:p>
          <a:p>
            <a:pPr marL="457200" lvl="0" indent="-323850" algn="l" rtl="0">
              <a:lnSpc>
                <a:spcPct val="200000"/>
              </a:lnSpc>
              <a:spcBef>
                <a:spcPts val="0"/>
              </a:spcBef>
              <a:spcAft>
                <a:spcPts val="0"/>
              </a:spcAft>
              <a:buSzPts val="1500"/>
              <a:buAutoNum type="arabicPeriod"/>
            </a:pPr>
            <a:r>
              <a:rPr lang="en" sz="1500"/>
              <a:t>Technology </a:t>
            </a:r>
            <a:endParaRPr sz="1500"/>
          </a:p>
          <a:p>
            <a:pPr marL="457200" lvl="0" indent="-323850" algn="l" rtl="0">
              <a:lnSpc>
                <a:spcPct val="200000"/>
              </a:lnSpc>
              <a:spcBef>
                <a:spcPts val="0"/>
              </a:spcBef>
              <a:spcAft>
                <a:spcPts val="0"/>
              </a:spcAft>
              <a:buSzPts val="1500"/>
              <a:buAutoNum type="arabicPeriod"/>
            </a:pPr>
            <a:r>
              <a:rPr lang="en" sz="1500"/>
              <a:t>Distribution Centers</a:t>
            </a:r>
            <a:endParaRPr sz="1500"/>
          </a:p>
          <a:p>
            <a:pPr marL="457200" lvl="0" indent="-323850" algn="l" rtl="0">
              <a:lnSpc>
                <a:spcPct val="200000"/>
              </a:lnSpc>
              <a:spcBef>
                <a:spcPts val="0"/>
              </a:spcBef>
              <a:spcAft>
                <a:spcPts val="0"/>
              </a:spcAft>
              <a:buSzPts val="1500"/>
              <a:buAutoNum type="arabicPeriod"/>
            </a:pPr>
            <a:r>
              <a:rPr lang="en" sz="1500"/>
              <a:t>Life Sciences </a:t>
            </a:r>
            <a:endParaRPr sz="1500"/>
          </a:p>
          <a:p>
            <a:pPr marL="457200" lvl="0" indent="-323850" algn="l" rtl="0">
              <a:lnSpc>
                <a:spcPct val="200000"/>
              </a:lnSpc>
              <a:spcBef>
                <a:spcPts val="0"/>
              </a:spcBef>
              <a:spcAft>
                <a:spcPts val="0"/>
              </a:spcAft>
              <a:buSzPts val="1500"/>
              <a:buAutoNum type="arabicPeriod"/>
            </a:pPr>
            <a:r>
              <a:rPr lang="en" sz="1500"/>
              <a:t>Environmental </a:t>
            </a:r>
            <a:endParaRPr sz="1500"/>
          </a:p>
          <a:p>
            <a:pPr marL="457200" lvl="0" indent="-323850" algn="l" rtl="0">
              <a:lnSpc>
                <a:spcPct val="200000"/>
              </a:lnSpc>
              <a:spcBef>
                <a:spcPts val="0"/>
              </a:spcBef>
              <a:spcAft>
                <a:spcPts val="0"/>
              </a:spcAft>
              <a:buSzPts val="1500"/>
              <a:buAutoNum type="arabicPeriod"/>
            </a:pPr>
            <a:r>
              <a:rPr lang="en" sz="1500"/>
              <a:t>New England Studios</a:t>
            </a:r>
            <a:endParaRPr sz="1500"/>
          </a:p>
        </p:txBody>
      </p:sp>
      <p:pic>
        <p:nvPicPr>
          <p:cNvPr id="98" name="Google Shape;98;p17"/>
          <p:cNvPicPr preferRelativeResize="0"/>
          <p:nvPr/>
        </p:nvPicPr>
        <p:blipFill>
          <a:blip r:embed="rId3">
            <a:alphaModFix/>
          </a:blip>
          <a:stretch>
            <a:fillRect/>
          </a:stretch>
        </p:blipFill>
        <p:spPr>
          <a:xfrm>
            <a:off x="4370000" y="1218299"/>
            <a:ext cx="2740501" cy="3553275"/>
          </a:xfrm>
          <a:prstGeom prst="rect">
            <a:avLst/>
          </a:prstGeom>
          <a:noFill/>
          <a:ln>
            <a:noFill/>
          </a:ln>
        </p:spPr>
      </p:pic>
      <p:sp>
        <p:nvSpPr>
          <p:cNvPr id="99" name="Google Shape;99;p17"/>
          <p:cNvSpPr txBox="1"/>
          <p:nvPr/>
        </p:nvSpPr>
        <p:spPr>
          <a:xfrm>
            <a:off x="5283950" y="4237800"/>
            <a:ext cx="3770700" cy="727200"/>
          </a:xfrm>
          <a:prstGeom prst="rect">
            <a:avLst/>
          </a:prstGeom>
          <a:solidFill>
            <a:schemeClr val="dk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i="1">
                <a:latin typeface="Roboto"/>
                <a:ea typeface="Roboto"/>
                <a:cs typeface="Roboto"/>
                <a:sym typeface="Roboto"/>
              </a:rPr>
              <a:t>“One company’s trash is another company’s treasure”</a:t>
            </a:r>
            <a:endParaRPr sz="1800" b="1" i="1">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Key Strategies for Reuse</a:t>
            </a:r>
            <a:endParaRPr/>
          </a:p>
        </p:txBody>
      </p:sp>
      <p:sp>
        <p:nvSpPr>
          <p:cNvPr id="105" name="Google Shape;105;p18"/>
          <p:cNvSpPr txBox="1">
            <a:spLocks noGrp="1"/>
          </p:cNvSpPr>
          <p:nvPr>
            <p:ph type="body" idx="1"/>
          </p:nvPr>
        </p:nvSpPr>
        <p:spPr>
          <a:xfrm>
            <a:off x="129575" y="1219800"/>
            <a:ext cx="5727900" cy="3923700"/>
          </a:xfrm>
          <a:prstGeom prst="rect">
            <a:avLst/>
          </a:prstGeom>
        </p:spPr>
        <p:txBody>
          <a:bodyPr spcFirstLastPara="1" wrap="square" lIns="91425" tIns="91425" rIns="91425" bIns="91425" anchor="t" anchorCtr="0">
            <a:normAutofit fontScale="32500"/>
          </a:bodyPr>
          <a:lstStyle/>
          <a:p>
            <a:pPr marL="457200" lvl="0" indent="-329110" algn="l" rtl="0">
              <a:lnSpc>
                <a:spcPct val="150000"/>
              </a:lnSpc>
              <a:spcBef>
                <a:spcPts val="0"/>
              </a:spcBef>
              <a:spcAft>
                <a:spcPts val="0"/>
              </a:spcAft>
              <a:buSzPct val="100000"/>
              <a:buFont typeface="Georgia"/>
              <a:buAutoNum type="arabicPeriod"/>
            </a:pPr>
            <a:r>
              <a:rPr lang="en" sz="4870">
                <a:latin typeface="Georgia"/>
                <a:ea typeface="Georgia"/>
                <a:cs typeface="Georgia"/>
                <a:sym typeface="Georgia"/>
              </a:rPr>
              <a:t>Certifying products so that companies can earn LEED credits</a:t>
            </a:r>
            <a:endParaRPr sz="4870">
              <a:latin typeface="Georgia"/>
              <a:ea typeface="Georgia"/>
              <a:cs typeface="Georgia"/>
              <a:sym typeface="Georgia"/>
            </a:endParaRPr>
          </a:p>
          <a:p>
            <a:pPr marL="457200" lvl="0" indent="-329110" algn="l" rtl="0">
              <a:lnSpc>
                <a:spcPct val="150000"/>
              </a:lnSpc>
              <a:spcBef>
                <a:spcPts val="0"/>
              </a:spcBef>
              <a:spcAft>
                <a:spcPts val="0"/>
              </a:spcAft>
              <a:buSzPct val="100000"/>
              <a:buFont typeface="Georgia"/>
              <a:buAutoNum type="arabicPeriod"/>
            </a:pPr>
            <a:r>
              <a:rPr lang="en" sz="4870">
                <a:latin typeface="Georgia"/>
                <a:ea typeface="Georgia"/>
                <a:cs typeface="Georgia"/>
                <a:sym typeface="Georgia"/>
              </a:rPr>
              <a:t>Detailed DFD plan with key material information</a:t>
            </a:r>
            <a:endParaRPr sz="4870">
              <a:latin typeface="Georgia"/>
              <a:ea typeface="Georgia"/>
              <a:cs typeface="Georgia"/>
              <a:sym typeface="Georgia"/>
            </a:endParaRPr>
          </a:p>
          <a:p>
            <a:pPr marL="457200" lvl="0" indent="-329110" algn="l" rtl="0">
              <a:lnSpc>
                <a:spcPct val="150000"/>
              </a:lnSpc>
              <a:spcBef>
                <a:spcPts val="0"/>
              </a:spcBef>
              <a:spcAft>
                <a:spcPts val="0"/>
              </a:spcAft>
              <a:buSzPct val="100000"/>
              <a:buFont typeface="Georgia"/>
              <a:buAutoNum type="arabicPeriod"/>
            </a:pPr>
            <a:r>
              <a:rPr lang="en" sz="4870">
                <a:latin typeface="Georgia"/>
                <a:ea typeface="Georgia"/>
                <a:cs typeface="Georgia"/>
                <a:sym typeface="Georgia"/>
              </a:rPr>
              <a:t>Modularity </a:t>
            </a:r>
            <a:endParaRPr sz="4870">
              <a:latin typeface="Georgia"/>
              <a:ea typeface="Georgia"/>
              <a:cs typeface="Georgia"/>
              <a:sym typeface="Georgia"/>
            </a:endParaRPr>
          </a:p>
          <a:p>
            <a:pPr marL="914400" lvl="1" indent="-329110" algn="l" rtl="0">
              <a:lnSpc>
                <a:spcPct val="150000"/>
              </a:lnSpc>
              <a:spcBef>
                <a:spcPts val="0"/>
              </a:spcBef>
              <a:spcAft>
                <a:spcPts val="0"/>
              </a:spcAft>
              <a:buSzPct val="100000"/>
              <a:buFont typeface="Georgia"/>
              <a:buChar char="○"/>
            </a:pPr>
            <a:r>
              <a:rPr lang="en" sz="4870">
                <a:latin typeface="Georgia"/>
                <a:ea typeface="Georgia"/>
                <a:cs typeface="Georgia"/>
                <a:sym typeface="Georgia"/>
              </a:rPr>
              <a:t>Standardization of Components and Uniform Design </a:t>
            </a:r>
            <a:endParaRPr sz="4870">
              <a:latin typeface="Georgia"/>
              <a:ea typeface="Georgia"/>
              <a:cs typeface="Georgia"/>
              <a:sym typeface="Georgia"/>
            </a:endParaRPr>
          </a:p>
          <a:p>
            <a:pPr marL="914400" lvl="1" indent="-329110" algn="l" rtl="0">
              <a:lnSpc>
                <a:spcPct val="150000"/>
              </a:lnSpc>
              <a:spcBef>
                <a:spcPts val="0"/>
              </a:spcBef>
              <a:spcAft>
                <a:spcPts val="0"/>
              </a:spcAft>
              <a:buSzPct val="100000"/>
              <a:buFont typeface="Georgia"/>
              <a:buChar char="○"/>
            </a:pPr>
            <a:r>
              <a:rPr lang="en" sz="4870">
                <a:latin typeface="Georgia"/>
                <a:ea typeface="Georgia"/>
                <a:cs typeface="Georgia"/>
                <a:sym typeface="Georgia"/>
              </a:rPr>
              <a:t>Non-Destructive Connections</a:t>
            </a:r>
            <a:endParaRPr sz="4870">
              <a:latin typeface="Georgia"/>
              <a:ea typeface="Georgia"/>
              <a:cs typeface="Georgia"/>
              <a:sym typeface="Georgia"/>
            </a:endParaRPr>
          </a:p>
          <a:p>
            <a:pPr marL="457200" lvl="0" indent="-329110" algn="l" rtl="0">
              <a:lnSpc>
                <a:spcPct val="150000"/>
              </a:lnSpc>
              <a:spcBef>
                <a:spcPts val="0"/>
              </a:spcBef>
              <a:spcAft>
                <a:spcPts val="0"/>
              </a:spcAft>
              <a:buSzPct val="100000"/>
              <a:buFont typeface="Georgia"/>
              <a:buAutoNum type="arabicPeriod"/>
            </a:pPr>
            <a:r>
              <a:rPr lang="en" sz="4870">
                <a:latin typeface="Georgia"/>
                <a:ea typeface="Georgia"/>
                <a:cs typeface="Georgia"/>
                <a:sym typeface="Georgia"/>
              </a:rPr>
              <a:t>Durable and Sustainable Materials </a:t>
            </a:r>
            <a:endParaRPr sz="4870">
              <a:latin typeface="Georgia"/>
              <a:ea typeface="Georgia"/>
              <a:cs typeface="Georgia"/>
              <a:sym typeface="Georgia"/>
            </a:endParaRPr>
          </a:p>
          <a:p>
            <a:pPr marL="457200" lvl="0" indent="-329110" algn="l" rtl="0">
              <a:lnSpc>
                <a:spcPct val="150000"/>
              </a:lnSpc>
              <a:spcBef>
                <a:spcPts val="0"/>
              </a:spcBef>
              <a:spcAft>
                <a:spcPts val="0"/>
              </a:spcAft>
              <a:buSzPct val="100000"/>
              <a:buFont typeface="Georgia"/>
              <a:buAutoNum type="arabicPeriod"/>
            </a:pPr>
            <a:r>
              <a:rPr lang="en" sz="4870">
                <a:latin typeface="Georgia"/>
                <a:ea typeface="Georgia"/>
                <a:cs typeface="Georgia"/>
                <a:sym typeface="Georgia"/>
              </a:rPr>
              <a:t>Building Information Modeling (BIM)</a:t>
            </a:r>
            <a:endParaRPr/>
          </a:p>
        </p:txBody>
      </p:sp>
      <p:sp>
        <p:nvSpPr>
          <p:cNvPr id="106" name="Google Shape;106;p18"/>
          <p:cNvSpPr txBox="1"/>
          <p:nvPr/>
        </p:nvSpPr>
        <p:spPr>
          <a:xfrm>
            <a:off x="0" y="0"/>
            <a:ext cx="3000000" cy="5130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endParaRPr sz="2133">
              <a:solidFill>
                <a:schemeClr val="dk1"/>
              </a:solidFill>
              <a:latin typeface="Roboto"/>
              <a:ea typeface="Roboto"/>
              <a:cs typeface="Roboto"/>
              <a:sym typeface="Roboto"/>
            </a:endParaRPr>
          </a:p>
        </p:txBody>
      </p:sp>
      <p:pic>
        <p:nvPicPr>
          <p:cNvPr id="107" name="Google Shape;107;p18"/>
          <p:cNvPicPr preferRelativeResize="0"/>
          <p:nvPr/>
        </p:nvPicPr>
        <p:blipFill>
          <a:blip r:embed="rId3">
            <a:alphaModFix/>
          </a:blip>
          <a:stretch>
            <a:fillRect/>
          </a:stretch>
        </p:blipFill>
        <p:spPr>
          <a:xfrm>
            <a:off x="5658025" y="1689800"/>
            <a:ext cx="2981724" cy="226967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Interviews</a:t>
            </a:r>
            <a:endParaRPr/>
          </a:p>
        </p:txBody>
      </p:sp>
      <p:sp>
        <p:nvSpPr>
          <p:cNvPr id="113" name="Google Shape;113;p19"/>
          <p:cNvSpPr txBox="1">
            <a:spLocks noGrp="1"/>
          </p:cNvSpPr>
          <p:nvPr>
            <p:ph type="body" idx="1"/>
          </p:nvPr>
        </p:nvSpPr>
        <p:spPr>
          <a:xfrm>
            <a:off x="387900" y="1337424"/>
            <a:ext cx="8368200" cy="30789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852"/>
              <a:buNone/>
            </a:pPr>
            <a:r>
              <a:rPr lang="en" sz="1595"/>
              <a:t>Construction Companies</a:t>
            </a:r>
            <a:endParaRPr sz="1595"/>
          </a:p>
          <a:p>
            <a:pPr marL="457200" lvl="0" indent="-329882" algn="l" rtl="0">
              <a:lnSpc>
                <a:spcPct val="95000"/>
              </a:lnSpc>
              <a:spcBef>
                <a:spcPts val="1200"/>
              </a:spcBef>
              <a:spcAft>
                <a:spcPts val="0"/>
              </a:spcAft>
              <a:buSzPts val="1595"/>
              <a:buChar char="●"/>
            </a:pPr>
            <a:r>
              <a:rPr lang="en" sz="1595"/>
              <a:t>Sto Building Group &amp; Boston Building Resources</a:t>
            </a:r>
            <a:endParaRPr sz="1595"/>
          </a:p>
          <a:p>
            <a:pPr marL="457200" lvl="0" indent="-329882" algn="l" rtl="0">
              <a:lnSpc>
                <a:spcPct val="150000"/>
              </a:lnSpc>
              <a:spcBef>
                <a:spcPts val="0"/>
              </a:spcBef>
              <a:spcAft>
                <a:spcPts val="0"/>
              </a:spcAft>
              <a:buSzPts val="1595"/>
              <a:buChar char="●"/>
            </a:pPr>
            <a:r>
              <a:rPr lang="en" sz="1595"/>
              <a:t>Columbia Construction </a:t>
            </a:r>
            <a:endParaRPr sz="1595"/>
          </a:p>
          <a:p>
            <a:pPr marL="0" lvl="0" indent="0" algn="l" rtl="0">
              <a:lnSpc>
                <a:spcPct val="95000"/>
              </a:lnSpc>
              <a:spcBef>
                <a:spcPts val="1200"/>
              </a:spcBef>
              <a:spcAft>
                <a:spcPts val="0"/>
              </a:spcAft>
              <a:buSzPts val="852"/>
              <a:buNone/>
            </a:pPr>
            <a:r>
              <a:rPr lang="en" sz="1595"/>
              <a:t>DCAMM</a:t>
            </a:r>
            <a:endParaRPr sz="1595"/>
          </a:p>
          <a:p>
            <a:pPr marL="457200" lvl="0" indent="-329882" algn="l" rtl="0">
              <a:lnSpc>
                <a:spcPct val="150000"/>
              </a:lnSpc>
              <a:spcBef>
                <a:spcPts val="1200"/>
              </a:spcBef>
              <a:spcAft>
                <a:spcPts val="0"/>
              </a:spcAft>
              <a:buSzPts val="1595"/>
              <a:buChar char="●"/>
            </a:pPr>
            <a:r>
              <a:rPr lang="en" sz="1595"/>
              <a:t>Offices of Planning, Design and and Deconstruction</a:t>
            </a:r>
            <a:endParaRPr sz="1595"/>
          </a:p>
          <a:p>
            <a:pPr marL="0" lvl="0" indent="0" algn="l" rtl="0">
              <a:lnSpc>
                <a:spcPct val="95000"/>
              </a:lnSpc>
              <a:spcBef>
                <a:spcPts val="1200"/>
              </a:spcBef>
              <a:spcAft>
                <a:spcPts val="0"/>
              </a:spcAft>
              <a:buSzPts val="852"/>
              <a:buNone/>
            </a:pPr>
            <a:r>
              <a:rPr lang="en" sz="1595"/>
              <a:t>MassDEP</a:t>
            </a:r>
            <a:endParaRPr sz="1595"/>
          </a:p>
          <a:p>
            <a:pPr marL="457200" lvl="0" indent="-329882" algn="l" rtl="0">
              <a:lnSpc>
                <a:spcPct val="95000"/>
              </a:lnSpc>
              <a:spcBef>
                <a:spcPts val="1200"/>
              </a:spcBef>
              <a:spcAft>
                <a:spcPts val="0"/>
              </a:spcAft>
              <a:buSzPts val="1595"/>
              <a:buChar char="●"/>
            </a:pPr>
            <a:r>
              <a:rPr lang="en" sz="1595"/>
              <a:t>Municipal Waste Reduction Programs </a:t>
            </a:r>
            <a:endParaRPr sz="1595"/>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Literature Review</a:t>
            </a:r>
            <a:endParaRPr/>
          </a:p>
        </p:txBody>
      </p:sp>
      <p:sp>
        <p:nvSpPr>
          <p:cNvPr id="119" name="Google Shape;119;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457200" lvl="0" indent="-342900" algn="l" rtl="0">
              <a:lnSpc>
                <a:spcPct val="150000"/>
              </a:lnSpc>
              <a:spcBef>
                <a:spcPts val="0"/>
              </a:spcBef>
              <a:spcAft>
                <a:spcPts val="0"/>
              </a:spcAft>
              <a:buSzPts val="1800"/>
              <a:buAutoNum type="arabicPeriod"/>
            </a:pPr>
            <a:r>
              <a:rPr lang="en"/>
              <a:t>Colorado Construction, Demolition and Deconstruction Policy Toolkit</a:t>
            </a:r>
            <a:endParaRPr/>
          </a:p>
          <a:p>
            <a:pPr marL="457200" lvl="0" indent="-342900" algn="l" rtl="0">
              <a:lnSpc>
                <a:spcPct val="150000"/>
              </a:lnSpc>
              <a:spcBef>
                <a:spcPts val="0"/>
              </a:spcBef>
              <a:spcAft>
                <a:spcPts val="0"/>
              </a:spcAft>
              <a:buSzPts val="1800"/>
              <a:buAutoNum type="arabicPeriod"/>
            </a:pPr>
            <a:r>
              <a:rPr lang="en"/>
              <a:t>EPA - Lifecycle Construction Guide </a:t>
            </a:r>
            <a:endParaRPr/>
          </a:p>
          <a:p>
            <a:pPr marL="457200" lvl="0" indent="-342900" algn="l" rtl="0">
              <a:lnSpc>
                <a:spcPct val="150000"/>
              </a:lnSpc>
              <a:spcBef>
                <a:spcPts val="0"/>
              </a:spcBef>
              <a:spcAft>
                <a:spcPts val="0"/>
              </a:spcAft>
              <a:buSzPts val="1800"/>
              <a:buAutoNum type="arabicPeriod"/>
            </a:pPr>
            <a:r>
              <a:rPr lang="en"/>
              <a:t>Solid Waste Master Plan 2030 </a:t>
            </a:r>
            <a:endParaRPr/>
          </a:p>
          <a:p>
            <a:pPr marL="457200" lvl="0" indent="-342900" algn="l" rtl="0">
              <a:lnSpc>
                <a:spcPct val="150000"/>
              </a:lnSpc>
              <a:spcBef>
                <a:spcPts val="0"/>
              </a:spcBef>
              <a:spcAft>
                <a:spcPts val="0"/>
              </a:spcAft>
              <a:buSzPts val="1800"/>
              <a:buAutoNum type="arabicPeriod"/>
            </a:pPr>
            <a:r>
              <a:rPr lang="en"/>
              <a:t>Build REuse</a:t>
            </a:r>
            <a:endParaRPr/>
          </a:p>
          <a:p>
            <a:pPr marL="0" lvl="0" indent="0" algn="l" rtl="0">
              <a:lnSpc>
                <a:spcPct val="150000"/>
              </a:lnSpc>
              <a:spcBef>
                <a:spcPts val="1200"/>
              </a:spcBef>
              <a:spcAft>
                <a:spcPts val="12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What We Learned?</a:t>
            </a:r>
            <a:endParaRPr/>
          </a:p>
        </p:txBody>
      </p:sp>
      <p:sp>
        <p:nvSpPr>
          <p:cNvPr id="125" name="Google Shape;125;p21"/>
          <p:cNvSpPr txBox="1">
            <a:spLocks noGrp="1"/>
          </p:cNvSpPr>
          <p:nvPr>
            <p:ph type="body" idx="1"/>
          </p:nvPr>
        </p:nvSpPr>
        <p:spPr>
          <a:xfrm>
            <a:off x="234225" y="1429550"/>
            <a:ext cx="8249100" cy="3714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sz="1800"/>
              <a:t>The Construction Industry has adapted since C &amp; D Recycling Ordinances</a:t>
            </a:r>
            <a:endParaRPr sz="1800"/>
          </a:p>
          <a:p>
            <a:pPr marL="914400" lvl="1" indent="-342900" algn="l" rtl="0">
              <a:spcBef>
                <a:spcPts val="0"/>
              </a:spcBef>
              <a:spcAft>
                <a:spcPts val="0"/>
              </a:spcAft>
              <a:buSzPts val="1800"/>
              <a:buChar char="○"/>
            </a:pPr>
            <a:r>
              <a:rPr lang="en" sz="1800"/>
              <a:t>Contractors are procuring efficient material volumes to minimize waste</a:t>
            </a:r>
            <a:endParaRPr sz="1800"/>
          </a:p>
          <a:p>
            <a:pPr marL="914400" lvl="1" indent="-342900" algn="l" rtl="0">
              <a:spcBef>
                <a:spcPts val="0"/>
              </a:spcBef>
              <a:spcAft>
                <a:spcPts val="0"/>
              </a:spcAft>
              <a:buSzPts val="1800"/>
              <a:buChar char="○"/>
            </a:pPr>
            <a:r>
              <a:rPr lang="en" sz="1800"/>
              <a:t>Excess construction materials used when space is available</a:t>
            </a:r>
            <a:endParaRPr sz="1800"/>
          </a:p>
          <a:p>
            <a:pPr marL="457200" lvl="0" indent="-342900" algn="l" rtl="0">
              <a:spcBef>
                <a:spcPts val="0"/>
              </a:spcBef>
              <a:spcAft>
                <a:spcPts val="0"/>
              </a:spcAft>
              <a:buSzPts val="1800"/>
              <a:buChar char="●"/>
            </a:pPr>
            <a:r>
              <a:rPr lang="en" sz="1800"/>
              <a:t>Significant opportunities to divert materials to reuse centers (The Great Exchange)</a:t>
            </a:r>
            <a:endParaRPr sz="1800"/>
          </a:p>
          <a:p>
            <a:pPr marL="457200" lvl="0" indent="-342900" algn="l" rtl="0">
              <a:spcBef>
                <a:spcPts val="0"/>
              </a:spcBef>
              <a:spcAft>
                <a:spcPts val="0"/>
              </a:spcAft>
              <a:buSzPts val="1800"/>
              <a:buChar char="●"/>
            </a:pPr>
            <a:r>
              <a:rPr lang="en" sz="1800"/>
              <a:t>Opportunities for deconstruction framework (Product  ID Tagging Upon Construction)</a:t>
            </a:r>
            <a:endParaRPr sz="1800"/>
          </a:p>
          <a:p>
            <a:pPr marL="457200" lvl="0" indent="0" algn="l" rtl="0">
              <a:spcBef>
                <a:spcPts val="1200"/>
              </a:spcBef>
              <a:spcAft>
                <a:spcPts val="1200"/>
              </a:spcAft>
              <a:buNone/>
            </a:pP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Technologies in C&amp;DW Management</a:t>
            </a:r>
            <a:endParaRPr/>
          </a:p>
        </p:txBody>
      </p:sp>
      <p:sp>
        <p:nvSpPr>
          <p:cNvPr id="131" name="Google Shape;131;p22"/>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457200" lvl="0" indent="-342900" algn="l" rtl="0">
              <a:lnSpc>
                <a:spcPct val="150000"/>
              </a:lnSpc>
              <a:spcBef>
                <a:spcPts val="0"/>
              </a:spcBef>
              <a:spcAft>
                <a:spcPts val="0"/>
              </a:spcAft>
              <a:buSzPts val="1800"/>
              <a:buAutoNum type="arabicPeriod"/>
            </a:pPr>
            <a:r>
              <a:rPr lang="en"/>
              <a:t>Material Tracking Platform: Green Halo System</a:t>
            </a:r>
            <a:endParaRPr/>
          </a:p>
          <a:p>
            <a:pPr marL="457200" lvl="0" indent="-342900" algn="l" rtl="0">
              <a:lnSpc>
                <a:spcPct val="150000"/>
              </a:lnSpc>
              <a:spcBef>
                <a:spcPts val="0"/>
              </a:spcBef>
              <a:spcAft>
                <a:spcPts val="0"/>
              </a:spcAft>
              <a:buSzPts val="1800"/>
              <a:buAutoNum type="arabicPeriod"/>
            </a:pPr>
            <a:r>
              <a:rPr lang="en"/>
              <a:t>Inventory Catalogue: Open Space</a:t>
            </a:r>
            <a:endParaRPr/>
          </a:p>
          <a:p>
            <a:pPr marL="457200" lvl="0" indent="-342900" algn="l" rtl="0">
              <a:lnSpc>
                <a:spcPct val="150000"/>
              </a:lnSpc>
              <a:spcBef>
                <a:spcPts val="0"/>
              </a:spcBef>
              <a:spcAft>
                <a:spcPts val="0"/>
              </a:spcAft>
              <a:buSzPts val="1800"/>
              <a:buAutoNum type="arabicPeriod"/>
            </a:pPr>
            <a:r>
              <a:rPr lang="en"/>
              <a:t>Mechanized Source Separation </a:t>
            </a:r>
            <a:endParaRPr/>
          </a:p>
          <a:p>
            <a:pPr marL="457200" lvl="0" indent="-342900" algn="l" rtl="0">
              <a:lnSpc>
                <a:spcPct val="150000"/>
              </a:lnSpc>
              <a:spcBef>
                <a:spcPts val="0"/>
              </a:spcBef>
              <a:spcAft>
                <a:spcPts val="0"/>
              </a:spcAft>
              <a:buSzPts val="1800"/>
              <a:buAutoNum type="arabicPeriod"/>
            </a:pPr>
            <a:r>
              <a:rPr lang="en"/>
              <a:t>Blockchain Technology: Transparent and Secure Logging </a:t>
            </a:r>
            <a:endParaRPr/>
          </a:p>
          <a:p>
            <a:pPr marL="457200" lvl="0" indent="-342900" algn="l" rtl="0">
              <a:spcBef>
                <a:spcPts val="0"/>
              </a:spcBef>
              <a:spcAft>
                <a:spcPts val="0"/>
              </a:spcAft>
              <a:buSzPts val="1800"/>
              <a:buAutoNum type="arabicPeriod"/>
            </a:pPr>
            <a:r>
              <a:rPr lang="en"/>
              <a:t>Product Tagging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Challenges</a:t>
            </a:r>
            <a:endParaRPr/>
          </a:p>
        </p:txBody>
      </p:sp>
      <p:sp>
        <p:nvSpPr>
          <p:cNvPr id="137" name="Google Shape;137;p23"/>
          <p:cNvSpPr txBox="1">
            <a:spLocks noGrp="1"/>
          </p:cNvSpPr>
          <p:nvPr>
            <p:ph type="body" idx="1"/>
          </p:nvPr>
        </p:nvSpPr>
        <p:spPr>
          <a:xfrm>
            <a:off x="304950" y="1240999"/>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Transportation </a:t>
            </a:r>
            <a:endParaRPr/>
          </a:p>
          <a:p>
            <a:pPr marL="457200" lvl="0" indent="-342900" algn="l" rtl="0">
              <a:spcBef>
                <a:spcPts val="0"/>
              </a:spcBef>
              <a:spcAft>
                <a:spcPts val="0"/>
              </a:spcAft>
              <a:buSzPts val="1800"/>
              <a:buChar char="●"/>
            </a:pPr>
            <a:r>
              <a:rPr lang="en"/>
              <a:t>Storage and Space on-site </a:t>
            </a:r>
            <a:endParaRPr/>
          </a:p>
          <a:p>
            <a:pPr marL="457200" lvl="0" indent="-342900" algn="l" rtl="0">
              <a:spcBef>
                <a:spcPts val="0"/>
              </a:spcBef>
              <a:spcAft>
                <a:spcPts val="0"/>
              </a:spcAft>
              <a:buSzPts val="1800"/>
              <a:buChar char="●"/>
            </a:pPr>
            <a:r>
              <a:rPr lang="en"/>
              <a:t>Lack of Certification  (History) for Possible Reuse Materials</a:t>
            </a:r>
            <a:endParaRPr/>
          </a:p>
          <a:p>
            <a:pPr marL="457200" lvl="0" indent="-342900" algn="l" rtl="0">
              <a:spcBef>
                <a:spcPts val="0"/>
              </a:spcBef>
              <a:spcAft>
                <a:spcPts val="0"/>
              </a:spcAft>
              <a:buSzPts val="1800"/>
              <a:buChar char="●"/>
            </a:pPr>
            <a:r>
              <a:rPr lang="en"/>
              <a:t>Toxic Contaminants</a:t>
            </a:r>
            <a:endParaRPr/>
          </a:p>
          <a:p>
            <a:pPr marL="914400" lvl="1" indent="-317500" algn="l" rtl="0">
              <a:spcBef>
                <a:spcPts val="0"/>
              </a:spcBef>
              <a:spcAft>
                <a:spcPts val="0"/>
              </a:spcAft>
              <a:buSzPts val="1400"/>
              <a:buAutoNum type="alphaLcPeriod"/>
            </a:pPr>
            <a:r>
              <a:rPr lang="en"/>
              <a:t>Asbestos </a:t>
            </a:r>
            <a:endParaRPr/>
          </a:p>
          <a:p>
            <a:pPr marL="914400" lvl="1" indent="-317500" algn="l" rtl="0">
              <a:spcBef>
                <a:spcPts val="0"/>
              </a:spcBef>
              <a:spcAft>
                <a:spcPts val="0"/>
              </a:spcAft>
              <a:buSzPts val="1400"/>
              <a:buAutoNum type="alphaLcPeriod"/>
            </a:pPr>
            <a:r>
              <a:rPr lang="en"/>
              <a:t>Lead </a:t>
            </a:r>
            <a:endParaRPr/>
          </a:p>
          <a:p>
            <a:pPr marL="914400" lvl="1" indent="-317500" algn="l" rtl="0">
              <a:spcBef>
                <a:spcPts val="0"/>
              </a:spcBef>
              <a:spcAft>
                <a:spcPts val="0"/>
              </a:spcAft>
              <a:buSzPts val="1400"/>
              <a:buAutoNum type="alphaLcPeriod"/>
            </a:pPr>
            <a:r>
              <a:rPr lang="en"/>
              <a:t>PCBs</a:t>
            </a:r>
            <a:endParaRPr/>
          </a:p>
          <a:p>
            <a:pPr marL="0" lvl="0" indent="0" algn="l" rtl="0">
              <a:spcBef>
                <a:spcPts val="120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Solutions and Policy Suggestions</a:t>
            </a:r>
            <a:endParaRPr/>
          </a:p>
        </p:txBody>
      </p:sp>
      <p:sp>
        <p:nvSpPr>
          <p:cNvPr id="143" name="Google Shape;143;p2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Mandatory Deconstruction Ordinances </a:t>
            </a:r>
            <a:endParaRPr/>
          </a:p>
          <a:p>
            <a:pPr marL="457200" lvl="0" indent="-342900" algn="l" rtl="0">
              <a:spcBef>
                <a:spcPts val="0"/>
              </a:spcBef>
              <a:spcAft>
                <a:spcPts val="0"/>
              </a:spcAft>
              <a:buSzPts val="1800"/>
              <a:buAutoNum type="arabicPeriod"/>
            </a:pPr>
            <a:r>
              <a:rPr lang="en"/>
              <a:t>Incentives for Material Reuse</a:t>
            </a:r>
            <a:endParaRPr/>
          </a:p>
          <a:p>
            <a:pPr marL="914400" lvl="1" indent="-317500" algn="l" rtl="0">
              <a:spcBef>
                <a:spcPts val="0"/>
              </a:spcBef>
              <a:spcAft>
                <a:spcPts val="0"/>
              </a:spcAft>
              <a:buSzPts val="1400"/>
              <a:buAutoNum type="alphaLcPeriod"/>
            </a:pPr>
            <a:r>
              <a:rPr lang="en"/>
              <a:t>Financial and Tax incentives </a:t>
            </a:r>
            <a:endParaRPr/>
          </a:p>
          <a:p>
            <a:pPr marL="914400" lvl="1" indent="-317500" algn="l" rtl="0">
              <a:spcBef>
                <a:spcPts val="0"/>
              </a:spcBef>
              <a:spcAft>
                <a:spcPts val="0"/>
              </a:spcAft>
              <a:buSzPts val="1400"/>
              <a:buAutoNum type="alphaLcPeriod"/>
            </a:pPr>
            <a:r>
              <a:rPr lang="en"/>
              <a:t>Support Measures: Technical Assistance and Training</a:t>
            </a:r>
            <a:endParaRPr/>
          </a:p>
          <a:p>
            <a:pPr marL="457200" lvl="0" indent="-342900" algn="l" rtl="0">
              <a:spcBef>
                <a:spcPts val="0"/>
              </a:spcBef>
              <a:spcAft>
                <a:spcPts val="0"/>
              </a:spcAft>
              <a:buSzPts val="1800"/>
              <a:buAutoNum type="arabicPeriod"/>
            </a:pPr>
            <a:r>
              <a:rPr lang="en"/>
              <a:t>Extended Producer Responsibility for Building Materials </a:t>
            </a:r>
            <a:endParaRPr/>
          </a:p>
          <a:p>
            <a:pPr marL="457200" lvl="0" indent="-342900" algn="l" rtl="0">
              <a:spcBef>
                <a:spcPts val="0"/>
              </a:spcBef>
              <a:spcAft>
                <a:spcPts val="0"/>
              </a:spcAft>
              <a:buSzPts val="1800"/>
              <a:buAutoNum type="arabicPeriod"/>
            </a:pPr>
            <a:r>
              <a:rPr lang="en"/>
              <a:t>Expansion of Reuse centers</a:t>
            </a:r>
            <a:endParaRPr/>
          </a:p>
          <a:p>
            <a:pPr marL="914400" lvl="1" indent="-317500" algn="l" rtl="0">
              <a:spcBef>
                <a:spcPts val="0"/>
              </a:spcBef>
              <a:spcAft>
                <a:spcPts val="0"/>
              </a:spcAft>
              <a:buSzPts val="1400"/>
              <a:buAutoNum type="alphaLcPeriod"/>
            </a:pPr>
            <a:r>
              <a:rPr lang="en"/>
              <a:t>Facilities specifically for Construction Materials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Successful Examples </a:t>
            </a:r>
            <a:endParaRPr/>
          </a:p>
        </p:txBody>
      </p:sp>
      <p:sp>
        <p:nvSpPr>
          <p:cNvPr id="149" name="Google Shape;149;p2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AutoNum type="arabicPeriod"/>
            </a:pPr>
            <a:r>
              <a:rPr lang="en"/>
              <a:t>Susquehanna Avenue Row-House Deconstruction Project  </a:t>
            </a:r>
            <a:endParaRPr/>
          </a:p>
          <a:p>
            <a:pPr marL="914400" lvl="1" indent="-317500" algn="l" rtl="0">
              <a:spcBef>
                <a:spcPts val="0"/>
              </a:spcBef>
              <a:spcAft>
                <a:spcPts val="0"/>
              </a:spcAft>
              <a:buSzPts val="1400"/>
              <a:buAutoNum type="alphaLcPeriod"/>
            </a:pPr>
            <a:r>
              <a:rPr lang="en"/>
              <a:t>Received a $73,000 grant</a:t>
            </a:r>
            <a:endParaRPr/>
          </a:p>
          <a:p>
            <a:pPr marL="914400" lvl="1" indent="-317500" algn="l" rtl="0">
              <a:spcBef>
                <a:spcPts val="0"/>
              </a:spcBef>
              <a:spcAft>
                <a:spcPts val="0"/>
              </a:spcAft>
              <a:buSzPts val="1400"/>
              <a:buAutoNum type="alphaLcPeriod"/>
            </a:pPr>
            <a:r>
              <a:rPr lang="en"/>
              <a:t>Salvaged Material Revenue: $6,530</a:t>
            </a:r>
            <a:endParaRPr/>
          </a:p>
          <a:p>
            <a:pPr marL="0" lvl="0" indent="0" algn="l" rtl="0">
              <a:spcBef>
                <a:spcPts val="1200"/>
              </a:spcBef>
              <a:spcAft>
                <a:spcPts val="0"/>
              </a:spcAft>
              <a:buNone/>
            </a:pPr>
            <a:endParaRPr/>
          </a:p>
          <a:p>
            <a:pPr marL="457200" lvl="0" indent="-342900" algn="l" rtl="0">
              <a:spcBef>
                <a:spcPts val="1200"/>
              </a:spcBef>
              <a:spcAft>
                <a:spcPts val="0"/>
              </a:spcAft>
              <a:buSzPts val="1800"/>
              <a:buAutoNum type="arabicPeriod"/>
            </a:pPr>
            <a:r>
              <a:rPr lang="en"/>
              <a:t>Wesley House &amp; Reichert House </a:t>
            </a:r>
            <a:endParaRPr/>
          </a:p>
          <a:p>
            <a:pPr marL="914400" lvl="1" indent="-317500" algn="l" rtl="0">
              <a:spcBef>
                <a:spcPts val="0"/>
              </a:spcBef>
              <a:spcAft>
                <a:spcPts val="0"/>
              </a:spcAft>
              <a:buSzPts val="1400"/>
              <a:buAutoNum type="alphaLcPeriod"/>
            </a:pPr>
            <a:r>
              <a:rPr lang="en"/>
              <a:t>44% of mass was recovered in deconstruction out of which 20% was reused </a:t>
            </a:r>
            <a:endParaRPr/>
          </a:p>
          <a:p>
            <a:pPr marL="914400" lvl="1" indent="-317500" algn="l" rtl="0">
              <a:spcBef>
                <a:spcPts val="0"/>
              </a:spcBef>
              <a:spcAft>
                <a:spcPts val="0"/>
              </a:spcAft>
              <a:buSzPts val="1400"/>
              <a:buAutoNum type="alphaLcPeriod"/>
            </a:pPr>
            <a:r>
              <a:rPr lang="en"/>
              <a:t>8.84 tons of materials were diverted from landfills</a:t>
            </a:r>
            <a:endParaRPr/>
          </a:p>
          <a:p>
            <a:pPr marL="914400" lvl="1" indent="-317500" algn="l" rtl="0">
              <a:spcBef>
                <a:spcPts val="0"/>
              </a:spcBef>
              <a:spcAft>
                <a:spcPts val="0"/>
              </a:spcAft>
              <a:buSzPts val="1400"/>
              <a:buAutoNum type="alphaLcPeriod"/>
            </a:pPr>
            <a:r>
              <a:rPr lang="en"/>
              <a:t>Cost was 5% lesser than general cost of disposal </a:t>
            </a:r>
            <a:endParaRPr/>
          </a:p>
          <a:p>
            <a:pPr marL="0" lvl="0" indent="0" algn="l" rtl="0">
              <a:spcBef>
                <a:spcPts val="1200"/>
              </a:spcBef>
              <a:spcAft>
                <a:spcPts val="12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3000"/>
              <a:buNone/>
            </a:pPr>
            <a:r>
              <a:rPr lang="en"/>
              <a:t>Marketing Valuations</a:t>
            </a:r>
            <a:endParaRPr/>
          </a:p>
        </p:txBody>
      </p:sp>
      <p:sp>
        <p:nvSpPr>
          <p:cNvPr id="155" name="Google Shape;155;p26"/>
          <p:cNvSpPr txBox="1">
            <a:spLocks noGrp="1"/>
          </p:cNvSpPr>
          <p:nvPr>
            <p:ph type="body" idx="1"/>
          </p:nvPr>
        </p:nvSpPr>
        <p:spPr>
          <a:xfrm>
            <a:off x="387900" y="1489825"/>
            <a:ext cx="8368200" cy="3653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b="1"/>
              <a:t>The Great Exchange</a:t>
            </a:r>
            <a:endParaRPr/>
          </a:p>
          <a:p>
            <a:pPr marL="457200" lvl="0" indent="-342900" algn="l" rtl="0">
              <a:lnSpc>
                <a:spcPct val="115000"/>
              </a:lnSpc>
              <a:spcBef>
                <a:spcPts val="1200"/>
              </a:spcBef>
              <a:spcAft>
                <a:spcPts val="0"/>
              </a:spcAft>
              <a:buSzPts val="1800"/>
              <a:buChar char="-"/>
            </a:pPr>
            <a:r>
              <a:rPr lang="en"/>
              <a:t>Diverts an average of 50,000 pounds of valuable materials from the landfill each year.</a:t>
            </a:r>
            <a:endParaRPr/>
          </a:p>
          <a:p>
            <a:pPr marL="457200" lvl="0" indent="-342900" algn="l" rtl="0">
              <a:lnSpc>
                <a:spcPct val="115000"/>
              </a:lnSpc>
              <a:spcBef>
                <a:spcPts val="0"/>
              </a:spcBef>
              <a:spcAft>
                <a:spcPts val="0"/>
              </a:spcAft>
              <a:buSzPts val="1800"/>
              <a:buChar char="-"/>
            </a:pPr>
            <a:r>
              <a:rPr lang="en"/>
              <a:t>More than 850 types of materials in Inventory </a:t>
            </a:r>
            <a:endParaRPr/>
          </a:p>
          <a:p>
            <a:pPr marL="457200" lvl="0" indent="-342900" algn="l" rtl="0">
              <a:lnSpc>
                <a:spcPct val="115000"/>
              </a:lnSpc>
              <a:spcBef>
                <a:spcPts val="0"/>
              </a:spcBef>
              <a:spcAft>
                <a:spcPts val="0"/>
              </a:spcAft>
              <a:buSzPts val="1800"/>
              <a:buChar char="-"/>
            </a:pPr>
            <a:r>
              <a:rPr lang="en"/>
              <a:t>TGE provides pick-up from the initial user and then significant discounts to donated materials sold to community organizations making it more cost efficient than traditional disposal processes while supplying affordable materials to local partners.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3000"/>
              <a:buNone/>
            </a:pPr>
            <a:r>
              <a:rPr lang="en"/>
              <a:t>Green-House Emissions Diverted - 2023</a:t>
            </a:r>
            <a:endParaRPr/>
          </a:p>
        </p:txBody>
      </p:sp>
      <p:sp>
        <p:nvSpPr>
          <p:cNvPr id="161" name="Google Shape;161;p27"/>
          <p:cNvSpPr txBox="1">
            <a:spLocks noGrp="1"/>
          </p:cNvSpPr>
          <p:nvPr>
            <p:ph type="body" idx="1"/>
          </p:nvPr>
        </p:nvSpPr>
        <p:spPr>
          <a:xfrm>
            <a:off x="77475" y="1409275"/>
            <a:ext cx="8882700" cy="34659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800"/>
              <a:buNone/>
            </a:pPr>
            <a:r>
              <a:rPr lang="en"/>
              <a:t>Operating Supplies - 11,624 lbs = 20,342 kg CO2e</a:t>
            </a:r>
            <a:endParaRPr/>
          </a:p>
          <a:p>
            <a:pPr marL="0" lvl="0" indent="0" algn="l" rtl="0">
              <a:lnSpc>
                <a:spcPct val="115000"/>
              </a:lnSpc>
              <a:spcBef>
                <a:spcPts val="1200"/>
              </a:spcBef>
              <a:spcAft>
                <a:spcPts val="0"/>
              </a:spcAft>
              <a:buSzPts val="1800"/>
              <a:buNone/>
            </a:pPr>
            <a:r>
              <a:rPr lang="en"/>
              <a:t>Furniture    -                18,606 lbs = 22,327 kg CO2e</a:t>
            </a:r>
            <a:endParaRPr/>
          </a:p>
          <a:p>
            <a:pPr marL="0" lvl="0" indent="0" algn="l" rtl="0">
              <a:lnSpc>
                <a:spcPct val="115000"/>
              </a:lnSpc>
              <a:spcBef>
                <a:spcPts val="1200"/>
              </a:spcBef>
              <a:spcAft>
                <a:spcPts val="0"/>
              </a:spcAft>
              <a:buSzPts val="1800"/>
              <a:buNone/>
            </a:pPr>
            <a:r>
              <a:rPr lang="en"/>
              <a:t>Classroom Supplies -  2565 lbs =   5,130 kg CO2e</a:t>
            </a:r>
            <a:endParaRPr/>
          </a:p>
          <a:p>
            <a:pPr marL="0" lvl="0" indent="0" algn="l" rtl="0">
              <a:lnSpc>
                <a:spcPct val="115000"/>
              </a:lnSpc>
              <a:spcBef>
                <a:spcPts val="1200"/>
              </a:spcBef>
              <a:spcAft>
                <a:spcPts val="0"/>
              </a:spcAft>
              <a:buSzPts val="1800"/>
              <a:buNone/>
            </a:pPr>
            <a:r>
              <a:rPr lang="en"/>
              <a:t>Office   -                         6336 lbs  = 12,672 kg  CO2e</a:t>
            </a:r>
            <a:endParaRPr/>
          </a:p>
          <a:p>
            <a:pPr marL="0" lvl="0" indent="0" algn="l" rtl="0">
              <a:lnSpc>
                <a:spcPct val="115000"/>
              </a:lnSpc>
              <a:spcBef>
                <a:spcPts val="1200"/>
              </a:spcBef>
              <a:spcAft>
                <a:spcPts val="0"/>
              </a:spcAft>
              <a:buSzPts val="1800"/>
              <a:buNone/>
            </a:pPr>
            <a:r>
              <a:rPr lang="en"/>
              <a:t>Total CO2e diverted  -                   = 60,471 kg </a:t>
            </a:r>
            <a:endParaRPr/>
          </a:p>
          <a:p>
            <a:pPr marL="0" lvl="0" indent="0" algn="l" rtl="0">
              <a:lnSpc>
                <a:spcPct val="115000"/>
              </a:lnSpc>
              <a:spcBef>
                <a:spcPts val="1200"/>
              </a:spcBef>
              <a:spcAft>
                <a:spcPts val="1200"/>
              </a:spcAft>
              <a:buSzPts val="1800"/>
              <a:buNone/>
            </a:pPr>
            <a:r>
              <a:rPr lang="en"/>
              <a:t>The 2023 data provides a rough estimate of around </a:t>
            </a:r>
            <a:r>
              <a:rPr lang="en" sz="2300" b="1"/>
              <a:t>66 tons</a:t>
            </a:r>
            <a:r>
              <a:rPr lang="en"/>
              <a:t> of Carbon Emissions Equivalent diverted from waste streams by The Great Exchange accepting donations for reuse.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650</Words>
  <Application>Microsoft Office PowerPoint</Application>
  <PresentationFormat>On-screen Show (16:9)</PresentationFormat>
  <Paragraphs>100</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Roboto Slab</vt:lpstr>
      <vt:lpstr>Lato</vt:lpstr>
      <vt:lpstr>Roboto</vt:lpstr>
      <vt:lpstr>Georgia</vt:lpstr>
      <vt:lpstr>Times New Roman</vt:lpstr>
      <vt:lpstr>Marina</vt:lpstr>
      <vt:lpstr>Devens Enterprise Commission &amp; The Great Exchange</vt:lpstr>
      <vt:lpstr>About the Company </vt:lpstr>
      <vt:lpstr>About The Company</vt:lpstr>
      <vt:lpstr>Project Deliverables </vt:lpstr>
      <vt:lpstr>C &amp; D Material Reuse Opportunity for Devens</vt:lpstr>
      <vt:lpstr>Key Strategies for Reuse</vt:lpstr>
      <vt:lpstr>Interviews</vt:lpstr>
      <vt:lpstr>Literature Review</vt:lpstr>
      <vt:lpstr>What We Learned?</vt:lpstr>
      <vt:lpstr>Technologies in C&amp;DW Management</vt:lpstr>
      <vt:lpstr>Challenges</vt:lpstr>
      <vt:lpstr>Solutions and Policy Suggestions</vt:lpstr>
      <vt:lpstr>Successful Examples </vt:lpstr>
      <vt:lpstr>Marketing Valuations</vt:lpstr>
      <vt:lpstr>Green-House Emissions Diverted - 2023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Devens Enterprise Commission &amp; The Great Exchange</dc:title>
  <dc:creator>richard reibstein</dc:creator>
  <cp:lastModifiedBy>richard reibstein</cp:lastModifiedBy>
  <cp:revision>1</cp:revision>
  <dcterms:modified xsi:type="dcterms:W3CDTF">2024-05-28T13:20:37Z</dcterms:modified>
</cp:coreProperties>
</file>