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handoutMasterIdLst>
    <p:handoutMasterId r:id="rId42"/>
  </p:handoutMasterIdLst>
  <p:sldIdLst>
    <p:sldId id="256" r:id="rId2"/>
    <p:sldId id="296" r:id="rId3"/>
    <p:sldId id="276" r:id="rId4"/>
    <p:sldId id="261" r:id="rId5"/>
    <p:sldId id="264" r:id="rId6"/>
    <p:sldId id="303" r:id="rId7"/>
    <p:sldId id="304" r:id="rId8"/>
    <p:sldId id="265" r:id="rId9"/>
    <p:sldId id="266" r:id="rId10"/>
    <p:sldId id="267" r:id="rId11"/>
    <p:sldId id="268" r:id="rId12"/>
    <p:sldId id="269" r:id="rId13"/>
    <p:sldId id="270" r:id="rId14"/>
    <p:sldId id="271" r:id="rId15"/>
    <p:sldId id="274" r:id="rId16"/>
    <p:sldId id="272" r:id="rId17"/>
    <p:sldId id="273" r:id="rId18"/>
    <p:sldId id="302" r:id="rId19"/>
    <p:sldId id="275" r:id="rId20"/>
    <p:sldId id="278" r:id="rId21"/>
    <p:sldId id="279" r:id="rId22"/>
    <p:sldId id="280" r:id="rId23"/>
    <p:sldId id="281" r:id="rId24"/>
    <p:sldId id="283" r:id="rId25"/>
    <p:sldId id="282" r:id="rId26"/>
    <p:sldId id="284" r:id="rId27"/>
    <p:sldId id="285" r:id="rId28"/>
    <p:sldId id="294" r:id="rId29"/>
    <p:sldId id="287" r:id="rId30"/>
    <p:sldId id="288" r:id="rId31"/>
    <p:sldId id="289" r:id="rId32"/>
    <p:sldId id="290" r:id="rId33"/>
    <p:sldId id="291" r:id="rId34"/>
    <p:sldId id="292" r:id="rId35"/>
    <p:sldId id="293" r:id="rId36"/>
    <p:sldId id="299" r:id="rId37"/>
    <p:sldId id="297" r:id="rId38"/>
    <p:sldId id="300" r:id="rId39"/>
    <p:sldId id="301"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5pPr>
    <a:lvl6pPr marL="2286000" algn="l" defTabSz="914400" rtl="0" eaLnBrk="1" latinLnBrk="0" hangingPunct="1">
      <a:defRPr sz="2400" kern="1200">
        <a:solidFill>
          <a:schemeClr val="tx1"/>
        </a:solidFill>
        <a:latin typeface="Arial" panose="020B0604020202020204" pitchFamily="34" charset="0"/>
        <a:ea typeface="Osaka" pitchFamily="-64" charset="-128"/>
        <a:cs typeface="+mn-cs"/>
      </a:defRPr>
    </a:lvl6pPr>
    <a:lvl7pPr marL="2743200" algn="l" defTabSz="914400" rtl="0" eaLnBrk="1" latinLnBrk="0" hangingPunct="1">
      <a:defRPr sz="2400" kern="1200">
        <a:solidFill>
          <a:schemeClr val="tx1"/>
        </a:solidFill>
        <a:latin typeface="Arial" panose="020B0604020202020204" pitchFamily="34" charset="0"/>
        <a:ea typeface="Osaka" pitchFamily="-64" charset="-128"/>
        <a:cs typeface="+mn-cs"/>
      </a:defRPr>
    </a:lvl7pPr>
    <a:lvl8pPr marL="3200400" algn="l" defTabSz="914400" rtl="0" eaLnBrk="1" latinLnBrk="0" hangingPunct="1">
      <a:defRPr sz="2400" kern="1200">
        <a:solidFill>
          <a:schemeClr val="tx1"/>
        </a:solidFill>
        <a:latin typeface="Arial" panose="020B0604020202020204" pitchFamily="34" charset="0"/>
        <a:ea typeface="Osaka" pitchFamily="-64" charset="-128"/>
        <a:cs typeface="+mn-cs"/>
      </a:defRPr>
    </a:lvl8pPr>
    <a:lvl9pPr marL="3657600" algn="l" defTabSz="914400" rtl="0" eaLnBrk="1" latinLnBrk="0" hangingPunct="1">
      <a:defRPr sz="2400" kern="1200">
        <a:solidFill>
          <a:schemeClr val="tx1"/>
        </a:solidFill>
        <a:latin typeface="Arial" panose="020B0604020202020204" pitchFamily="34" charset="0"/>
        <a:ea typeface="Osaka" pitchFamily="-64" charset="-128"/>
        <a:cs typeface="+mn-cs"/>
      </a:defRPr>
    </a:lvl9pPr>
  </p:defaultTextStyle>
  <p:extLst>
    <p:ext uri="{521415D9-36F7-43E2-AB2F-B90AF26B5E84}">
      <p14:sectionLst xmlns:p14="http://schemas.microsoft.com/office/powerpoint/2010/main">
        <p14:section name="Default Section" id="{17EFC76B-1B7D-42EF-B58E-F5A8E4970D4A}">
          <p14:sldIdLst>
            <p14:sldId id="256"/>
          </p14:sldIdLst>
        </p14:section>
        <p14:section name="Summary Section" id="{C98541D8-08F7-4F89-9C5F-69E961B848A3}">
          <p14:sldIdLst>
            <p14:sldId id="296"/>
          </p14:sldIdLst>
        </p14:section>
        <p14:section name="Accessing the Job Board" id="{3B631B63-4307-4706-98B5-7D0348A44F60}">
          <p14:sldIdLst>
            <p14:sldId id="276"/>
            <p14:sldId id="261"/>
            <p14:sldId id="264"/>
            <p14:sldId id="303"/>
            <p14:sldId id="304"/>
          </p14:sldIdLst>
        </p14:section>
        <p14:section name="Creating a Job/Job Post" id="{3B8269F4-7C3F-4931-9865-C6613F6AF0EF}">
          <p14:sldIdLst>
            <p14:sldId id="265"/>
            <p14:sldId id="266"/>
            <p14:sldId id="267"/>
            <p14:sldId id="268"/>
            <p14:sldId id="269"/>
            <p14:sldId id="270"/>
            <p14:sldId id="271"/>
            <p14:sldId id="274"/>
            <p14:sldId id="272"/>
            <p14:sldId id="273"/>
            <p14:sldId id="302"/>
            <p14:sldId id="275"/>
            <p14:sldId id="278"/>
          </p14:sldIdLst>
        </p14:section>
        <p14:section name="Reviewing Applicants" id="{BA1C6F9B-8ACA-46AB-AC84-99930137A146}">
          <p14:sldIdLst>
            <p14:sldId id="279"/>
            <p14:sldId id="280"/>
            <p14:sldId id="281"/>
            <p14:sldId id="283"/>
            <p14:sldId id="282"/>
            <p14:sldId id="284"/>
            <p14:sldId id="285"/>
          </p14:sldIdLst>
        </p14:section>
        <p14:section name="Hiring Applicants" id="{FBEBB531-8AB4-4C75-84F2-44074B9860F3}">
          <p14:sldIdLst>
            <p14:sldId id="294"/>
            <p14:sldId id="287"/>
            <p14:sldId id="288"/>
            <p14:sldId id="289"/>
            <p14:sldId id="290"/>
            <p14:sldId id="291"/>
            <p14:sldId id="292"/>
            <p14:sldId id="293"/>
            <p14:sldId id="299"/>
            <p14:sldId id="297"/>
            <p14:sldId id="300"/>
            <p14:sldId id="30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4B8E4-1305-4C71-BBEF-180EDFC48B5D}" v="24" dt="2024-06-04T21:09:29.529"/>
    <p1510:client id="{E3684DAA-0CFB-EB48-8904-20F15DA56E43}" v="3" dt="2024-06-06T15:42:48.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91293" autoAdjust="0"/>
  </p:normalViewPr>
  <p:slideViewPr>
    <p:cSldViewPr>
      <p:cViewPr varScale="1">
        <p:scale>
          <a:sx n="99" d="100"/>
          <a:sy n="99" d="100"/>
        </p:scale>
        <p:origin x="22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38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vera, Jim" userId="2d8b030b-7202-4d71-915b-dd320f65c6d0" providerId="ADAL" clId="{D874B8E4-1305-4C71-BBEF-180EDFC48B5D}"/>
    <pc:docChg chg="undo custSel addSld modSld modSection">
      <pc:chgData name="Rivera, Jim" userId="2d8b030b-7202-4d71-915b-dd320f65c6d0" providerId="ADAL" clId="{D874B8E4-1305-4C71-BBEF-180EDFC48B5D}" dt="2024-06-05T14:56:12.396" v="609" actId="1076"/>
      <pc:docMkLst>
        <pc:docMk/>
      </pc:docMkLst>
      <pc:sldChg chg="modSp mod">
        <pc:chgData name="Rivera, Jim" userId="2d8b030b-7202-4d71-915b-dd320f65c6d0" providerId="ADAL" clId="{D874B8E4-1305-4C71-BBEF-180EDFC48B5D}" dt="2024-06-04T13:53:06.179" v="57" actId="20577"/>
        <pc:sldMkLst>
          <pc:docMk/>
          <pc:sldMk cId="0" sldId="256"/>
        </pc:sldMkLst>
        <pc:spChg chg="mod">
          <ac:chgData name="Rivera, Jim" userId="2d8b030b-7202-4d71-915b-dd320f65c6d0" providerId="ADAL" clId="{D874B8E4-1305-4C71-BBEF-180EDFC48B5D}" dt="2024-06-04T13:52:51.572" v="26" actId="6549"/>
          <ac:spMkLst>
            <pc:docMk/>
            <pc:sldMk cId="0" sldId="256"/>
            <ac:spMk id="4098" creationId="{26C0360B-F25F-B041-B8DA-65ECD0945ACF}"/>
          </ac:spMkLst>
        </pc:spChg>
        <pc:spChg chg="mod">
          <ac:chgData name="Rivera, Jim" userId="2d8b030b-7202-4d71-915b-dd320f65c6d0" providerId="ADAL" clId="{D874B8E4-1305-4C71-BBEF-180EDFC48B5D}" dt="2024-06-04T13:53:06.179" v="57" actId="20577"/>
          <ac:spMkLst>
            <pc:docMk/>
            <pc:sldMk cId="0" sldId="256"/>
            <ac:spMk id="4099" creationId="{00D36AB9-194D-3445-9A04-83B820398E4F}"/>
          </ac:spMkLst>
        </pc:spChg>
      </pc:sldChg>
      <pc:sldChg chg="addSp modSp mod">
        <pc:chgData name="Rivera, Jim" userId="2d8b030b-7202-4d71-915b-dd320f65c6d0" providerId="ADAL" clId="{D874B8E4-1305-4C71-BBEF-180EDFC48B5D}" dt="2024-06-05T14:31:55.431" v="512" actId="1076"/>
        <pc:sldMkLst>
          <pc:docMk/>
          <pc:sldMk cId="3541925872" sldId="261"/>
        </pc:sldMkLst>
        <pc:spChg chg="mod">
          <ac:chgData name="Rivera, Jim" userId="2d8b030b-7202-4d71-915b-dd320f65c6d0" providerId="ADAL" clId="{D874B8E4-1305-4C71-BBEF-180EDFC48B5D}" dt="2024-06-04T20:59:39.484" v="108" actId="1076"/>
          <ac:spMkLst>
            <pc:docMk/>
            <pc:sldMk cId="3541925872" sldId="261"/>
            <ac:spMk id="2" creationId="{14C59027-09C8-2405-5213-1C09F2BC6F97}"/>
          </ac:spMkLst>
        </pc:spChg>
        <pc:spChg chg="mod">
          <ac:chgData name="Rivera, Jim" userId="2d8b030b-7202-4d71-915b-dd320f65c6d0" providerId="ADAL" clId="{D874B8E4-1305-4C71-BBEF-180EDFC48B5D}" dt="2024-06-04T21:03:33.230" v="186" actId="1076"/>
          <ac:spMkLst>
            <pc:docMk/>
            <pc:sldMk cId="3541925872" sldId="261"/>
            <ac:spMk id="4" creationId="{84E0E317-1A39-549F-76EF-E8EFA4895A94}"/>
          </ac:spMkLst>
        </pc:spChg>
        <pc:picChg chg="add mod">
          <ac:chgData name="Rivera, Jim" userId="2d8b030b-7202-4d71-915b-dd320f65c6d0" providerId="ADAL" clId="{D874B8E4-1305-4C71-BBEF-180EDFC48B5D}" dt="2024-06-05T14:31:55.431" v="512" actId="1076"/>
          <ac:picMkLst>
            <pc:docMk/>
            <pc:sldMk cId="3541925872" sldId="261"/>
            <ac:picMk id="6" creationId="{5663C3BA-5C81-2002-B166-9EE26C76A3D2}"/>
          </ac:picMkLst>
        </pc:picChg>
        <pc:picChg chg="mod">
          <ac:chgData name="Rivera, Jim" userId="2d8b030b-7202-4d71-915b-dd320f65c6d0" providerId="ADAL" clId="{D874B8E4-1305-4C71-BBEF-180EDFC48B5D}" dt="2024-06-04T20:59:40.886" v="109" actId="1076"/>
          <ac:picMkLst>
            <pc:docMk/>
            <pc:sldMk cId="3541925872" sldId="261"/>
            <ac:picMk id="11" creationId="{F1500650-D9D1-C723-0481-47AC883D95E2}"/>
          </ac:picMkLst>
        </pc:picChg>
      </pc:sldChg>
      <pc:sldChg chg="modSp mod">
        <pc:chgData name="Rivera, Jim" userId="2d8b030b-7202-4d71-915b-dd320f65c6d0" providerId="ADAL" clId="{D874B8E4-1305-4C71-BBEF-180EDFC48B5D}" dt="2024-06-05T14:56:12.396" v="609" actId="1076"/>
        <pc:sldMkLst>
          <pc:docMk/>
          <pc:sldMk cId="1449884663" sldId="264"/>
        </pc:sldMkLst>
        <pc:spChg chg="mod">
          <ac:chgData name="Rivera, Jim" userId="2d8b030b-7202-4d71-915b-dd320f65c6d0" providerId="ADAL" clId="{D874B8E4-1305-4C71-BBEF-180EDFC48B5D}" dt="2024-06-05T14:56:12.396" v="609" actId="1076"/>
          <ac:spMkLst>
            <pc:docMk/>
            <pc:sldMk cId="1449884663" sldId="264"/>
            <ac:spMk id="16" creationId="{7BA22960-B36F-1D00-E809-F3D614F7D477}"/>
          </ac:spMkLst>
        </pc:spChg>
      </pc:sldChg>
      <pc:sldChg chg="addSp delSp modSp mod">
        <pc:chgData name="Rivera, Jim" userId="2d8b030b-7202-4d71-915b-dd320f65c6d0" providerId="ADAL" clId="{D874B8E4-1305-4C71-BBEF-180EDFC48B5D}" dt="2024-06-04T21:09:35.700" v="320" actId="1076"/>
        <pc:sldMkLst>
          <pc:docMk/>
          <pc:sldMk cId="2145107103" sldId="266"/>
        </pc:sldMkLst>
        <pc:picChg chg="mod">
          <ac:chgData name="Rivera, Jim" userId="2d8b030b-7202-4d71-915b-dd320f65c6d0" providerId="ADAL" clId="{D874B8E4-1305-4C71-BBEF-180EDFC48B5D}" dt="2024-06-04T21:09:35.700" v="320" actId="1076"/>
          <ac:picMkLst>
            <pc:docMk/>
            <pc:sldMk cId="2145107103" sldId="266"/>
            <ac:picMk id="36" creationId="{885BA749-93EA-2725-3FDF-1AF6AE4F6FA4}"/>
          </ac:picMkLst>
        </pc:picChg>
        <pc:cxnChg chg="add del mod">
          <ac:chgData name="Rivera, Jim" userId="2d8b030b-7202-4d71-915b-dd320f65c6d0" providerId="ADAL" clId="{D874B8E4-1305-4C71-BBEF-180EDFC48B5D}" dt="2024-06-04T21:09:29.529" v="319" actId="478"/>
          <ac:cxnSpMkLst>
            <pc:docMk/>
            <pc:sldMk cId="2145107103" sldId="266"/>
            <ac:cxnSpMk id="5" creationId="{2D2FD7D7-F6C4-739B-F580-30C36006076E}"/>
          </ac:cxnSpMkLst>
        </pc:cxnChg>
      </pc:sldChg>
      <pc:sldChg chg="modSp mod">
        <pc:chgData name="Rivera, Jim" userId="2d8b030b-7202-4d71-915b-dd320f65c6d0" providerId="ADAL" clId="{D874B8E4-1305-4C71-BBEF-180EDFC48B5D}" dt="2024-06-04T21:12:46.215" v="470" actId="113"/>
        <pc:sldMkLst>
          <pc:docMk/>
          <pc:sldMk cId="2877777785" sldId="278"/>
        </pc:sldMkLst>
        <pc:spChg chg="mod">
          <ac:chgData name="Rivera, Jim" userId="2d8b030b-7202-4d71-915b-dd320f65c6d0" providerId="ADAL" clId="{D874B8E4-1305-4C71-BBEF-180EDFC48B5D}" dt="2024-06-04T21:12:46.215" v="470" actId="113"/>
          <ac:spMkLst>
            <pc:docMk/>
            <pc:sldMk cId="2877777785" sldId="278"/>
            <ac:spMk id="11" creationId="{359F33D4-FC57-6695-1BBD-47E2F8398A2F}"/>
          </ac:spMkLst>
        </pc:spChg>
      </pc:sldChg>
      <pc:sldChg chg="modSp mod">
        <pc:chgData name="Rivera, Jim" userId="2d8b030b-7202-4d71-915b-dd320f65c6d0" providerId="ADAL" clId="{D874B8E4-1305-4C71-BBEF-180EDFC48B5D}" dt="2024-06-04T21:13:51.415" v="484" actId="20577"/>
        <pc:sldMkLst>
          <pc:docMk/>
          <pc:sldMk cId="3086233255" sldId="299"/>
        </pc:sldMkLst>
        <pc:spChg chg="mod">
          <ac:chgData name="Rivera, Jim" userId="2d8b030b-7202-4d71-915b-dd320f65c6d0" providerId="ADAL" clId="{D874B8E4-1305-4C71-BBEF-180EDFC48B5D}" dt="2024-06-04T21:13:51.415" v="484" actId="20577"/>
          <ac:spMkLst>
            <pc:docMk/>
            <pc:sldMk cId="3086233255" sldId="299"/>
            <ac:spMk id="2" creationId="{A9C9F97D-B339-3825-F4C2-F4C4C19F0DC9}"/>
          </ac:spMkLst>
        </pc:spChg>
      </pc:sldChg>
      <pc:sldChg chg="modSp mod">
        <pc:chgData name="Rivera, Jim" userId="2d8b030b-7202-4d71-915b-dd320f65c6d0" providerId="ADAL" clId="{D874B8E4-1305-4C71-BBEF-180EDFC48B5D}" dt="2024-06-04T21:14:40.224" v="508" actId="20577"/>
        <pc:sldMkLst>
          <pc:docMk/>
          <pc:sldMk cId="2566722855" sldId="301"/>
        </pc:sldMkLst>
        <pc:spChg chg="mod">
          <ac:chgData name="Rivera, Jim" userId="2d8b030b-7202-4d71-915b-dd320f65c6d0" providerId="ADAL" clId="{D874B8E4-1305-4C71-BBEF-180EDFC48B5D}" dt="2024-06-04T21:14:40.224" v="508" actId="20577"/>
          <ac:spMkLst>
            <pc:docMk/>
            <pc:sldMk cId="2566722855" sldId="301"/>
            <ac:spMk id="2" creationId="{6676E86E-008F-C658-F71B-14A0DDF9E527}"/>
          </ac:spMkLst>
        </pc:spChg>
      </pc:sldChg>
      <pc:sldChg chg="modSp mod">
        <pc:chgData name="Rivera, Jim" userId="2d8b030b-7202-4d71-915b-dd320f65c6d0" providerId="ADAL" clId="{D874B8E4-1305-4C71-BBEF-180EDFC48B5D}" dt="2024-06-04T21:11:02.301" v="355" actId="20577"/>
        <pc:sldMkLst>
          <pc:docMk/>
          <pc:sldMk cId="1050093079" sldId="302"/>
        </pc:sldMkLst>
        <pc:spChg chg="mod">
          <ac:chgData name="Rivera, Jim" userId="2d8b030b-7202-4d71-915b-dd320f65c6d0" providerId="ADAL" clId="{D874B8E4-1305-4C71-BBEF-180EDFC48B5D}" dt="2024-06-04T21:11:02.301" v="355" actId="20577"/>
          <ac:spMkLst>
            <pc:docMk/>
            <pc:sldMk cId="1050093079" sldId="302"/>
            <ac:spMk id="2" creationId="{A9C9F97D-B339-3825-F4C2-F4C4C19F0DC9}"/>
          </ac:spMkLst>
        </pc:spChg>
      </pc:sldChg>
      <pc:sldChg chg="addSp delSp modSp add mod">
        <pc:chgData name="Rivera, Jim" userId="2d8b030b-7202-4d71-915b-dd320f65c6d0" providerId="ADAL" clId="{D874B8E4-1305-4C71-BBEF-180EDFC48B5D}" dt="2024-06-04T21:06:54.797" v="279" actId="1076"/>
        <pc:sldMkLst>
          <pc:docMk/>
          <pc:sldMk cId="393748678" sldId="303"/>
        </pc:sldMkLst>
        <pc:spChg chg="mod">
          <ac:chgData name="Rivera, Jim" userId="2d8b030b-7202-4d71-915b-dd320f65c6d0" providerId="ADAL" clId="{D874B8E4-1305-4C71-BBEF-180EDFC48B5D}" dt="2024-06-04T21:06:30.154" v="274" actId="20577"/>
          <ac:spMkLst>
            <pc:docMk/>
            <pc:sldMk cId="393748678" sldId="303"/>
            <ac:spMk id="2" creationId="{B9E9F167-BCF1-60C8-F35A-FFF013BB9398}"/>
          </ac:spMkLst>
        </pc:spChg>
        <pc:spChg chg="add del mod">
          <ac:chgData name="Rivera, Jim" userId="2d8b030b-7202-4d71-915b-dd320f65c6d0" providerId="ADAL" clId="{D874B8E4-1305-4C71-BBEF-180EDFC48B5D}" dt="2024-06-04T21:04:39.512" v="189" actId="478"/>
          <ac:spMkLst>
            <pc:docMk/>
            <pc:sldMk cId="393748678" sldId="303"/>
            <ac:spMk id="3" creationId="{6CD94E55-B470-C86A-B999-FC1E69A23C41}"/>
          </ac:spMkLst>
        </pc:spChg>
        <pc:spChg chg="mod">
          <ac:chgData name="Rivera, Jim" userId="2d8b030b-7202-4d71-915b-dd320f65c6d0" providerId="ADAL" clId="{D874B8E4-1305-4C71-BBEF-180EDFC48B5D}" dt="2024-06-04T21:06:50.717" v="278" actId="12788"/>
          <ac:spMkLst>
            <pc:docMk/>
            <pc:sldMk cId="393748678" sldId="303"/>
            <ac:spMk id="16" creationId="{7BA22960-B36F-1D00-E809-F3D614F7D477}"/>
          </ac:spMkLst>
        </pc:spChg>
        <pc:picChg chg="add mod">
          <ac:chgData name="Rivera, Jim" userId="2d8b030b-7202-4d71-915b-dd320f65c6d0" providerId="ADAL" clId="{D874B8E4-1305-4C71-BBEF-180EDFC48B5D}" dt="2024-06-04T21:06:54.797" v="279" actId="1076"/>
          <ac:picMkLst>
            <pc:docMk/>
            <pc:sldMk cId="393748678" sldId="303"/>
            <ac:picMk id="5" creationId="{BE277096-57A7-48B4-6646-AD58F9A38970}"/>
          </ac:picMkLst>
        </pc:picChg>
        <pc:picChg chg="del">
          <ac:chgData name="Rivera, Jim" userId="2d8b030b-7202-4d71-915b-dd320f65c6d0" providerId="ADAL" clId="{D874B8E4-1305-4C71-BBEF-180EDFC48B5D}" dt="2024-06-04T21:04:33.822" v="188" actId="478"/>
          <ac:picMkLst>
            <pc:docMk/>
            <pc:sldMk cId="393748678" sldId="303"/>
            <ac:picMk id="7" creationId="{978D9658-EFDD-241F-2671-A800E0B039F9}"/>
          </ac:picMkLst>
        </pc:picChg>
        <pc:cxnChg chg="del">
          <ac:chgData name="Rivera, Jim" userId="2d8b030b-7202-4d71-915b-dd320f65c6d0" providerId="ADAL" clId="{D874B8E4-1305-4C71-BBEF-180EDFC48B5D}" dt="2024-06-04T21:04:42.841" v="190" actId="478"/>
          <ac:cxnSpMkLst>
            <pc:docMk/>
            <pc:sldMk cId="393748678" sldId="303"/>
            <ac:cxnSpMk id="9" creationId="{5F6A2F9E-2942-B601-E96D-BA1DFDF2A3AB}"/>
          </ac:cxnSpMkLst>
        </pc:cxnChg>
      </pc:sldChg>
      <pc:sldChg chg="addSp delSp modSp add mod">
        <pc:chgData name="Rivera, Jim" userId="2d8b030b-7202-4d71-915b-dd320f65c6d0" providerId="ADAL" clId="{D874B8E4-1305-4C71-BBEF-180EDFC48B5D}" dt="2024-06-04T21:08:02.793" v="314" actId="20577"/>
        <pc:sldMkLst>
          <pc:docMk/>
          <pc:sldMk cId="4174760041" sldId="304"/>
        </pc:sldMkLst>
        <pc:spChg chg="add mod">
          <ac:chgData name="Rivera, Jim" userId="2d8b030b-7202-4d71-915b-dd320f65c6d0" providerId="ADAL" clId="{D874B8E4-1305-4C71-BBEF-180EDFC48B5D}" dt="2024-06-04T21:08:02.793" v="314" actId="20577"/>
          <ac:spMkLst>
            <pc:docMk/>
            <pc:sldMk cId="4174760041" sldId="304"/>
            <ac:spMk id="6" creationId="{112BA960-2780-9177-E5AA-AA4FA9367120}"/>
          </ac:spMkLst>
        </pc:spChg>
        <pc:spChg chg="del">
          <ac:chgData name="Rivera, Jim" userId="2d8b030b-7202-4d71-915b-dd320f65c6d0" providerId="ADAL" clId="{D874B8E4-1305-4C71-BBEF-180EDFC48B5D}" dt="2024-06-04T21:07:23.159" v="282" actId="478"/>
          <ac:spMkLst>
            <pc:docMk/>
            <pc:sldMk cId="4174760041" sldId="304"/>
            <ac:spMk id="16" creationId="{7BA22960-B36F-1D00-E809-F3D614F7D477}"/>
          </ac:spMkLst>
        </pc:spChg>
        <pc:picChg chg="add mod">
          <ac:chgData name="Rivera, Jim" userId="2d8b030b-7202-4d71-915b-dd320f65c6d0" providerId="ADAL" clId="{D874B8E4-1305-4C71-BBEF-180EDFC48B5D}" dt="2024-06-04T21:07:36.521" v="286" actId="1076"/>
          <ac:picMkLst>
            <pc:docMk/>
            <pc:sldMk cId="4174760041" sldId="304"/>
            <ac:picMk id="3" creationId="{E93A7D63-BA48-066F-589B-D502D43D5E9E}"/>
          </ac:picMkLst>
        </pc:picChg>
        <pc:picChg chg="del">
          <ac:chgData name="Rivera, Jim" userId="2d8b030b-7202-4d71-915b-dd320f65c6d0" providerId="ADAL" clId="{D874B8E4-1305-4C71-BBEF-180EDFC48B5D}" dt="2024-06-04T21:07:18.883" v="281" actId="478"/>
          <ac:picMkLst>
            <pc:docMk/>
            <pc:sldMk cId="4174760041" sldId="304"/>
            <ac:picMk id="5" creationId="{BE277096-57A7-48B4-6646-AD58F9A38970}"/>
          </ac:picMkLst>
        </pc:picChg>
      </pc:sldChg>
    </pc:docChg>
  </pc:docChgLst>
  <pc:docChgLst>
    <pc:chgData name="Rachwalski, Cassandra" userId="S::cassrach@bu.edu::1e6abaeb-616c-4d6f-87ed-a5affdaa1ea3" providerId="AD" clId="Web-{E3684DAA-0CFB-EB48-8904-20F15DA56E43}"/>
    <pc:docChg chg="sldOrd">
      <pc:chgData name="Rachwalski, Cassandra" userId="S::cassrach@bu.edu::1e6abaeb-616c-4d6f-87ed-a5affdaa1ea3" providerId="AD" clId="Web-{E3684DAA-0CFB-EB48-8904-20F15DA56E43}" dt="2024-06-06T15:42:48.558" v="2"/>
      <pc:docMkLst>
        <pc:docMk/>
      </pc:docMkLst>
      <pc:sldChg chg="ord">
        <pc:chgData name="Rachwalski, Cassandra" userId="S::cassrach@bu.edu::1e6abaeb-616c-4d6f-87ed-a5affdaa1ea3" providerId="AD" clId="Web-{E3684DAA-0CFB-EB48-8904-20F15DA56E43}" dt="2024-06-06T15:42:19.525" v="1"/>
        <pc:sldMkLst>
          <pc:docMk/>
          <pc:sldMk cId="464720" sldId="265"/>
        </pc:sldMkLst>
      </pc:sldChg>
      <pc:sldChg chg="ord">
        <pc:chgData name="Rachwalski, Cassandra" userId="S::cassrach@bu.edu::1e6abaeb-616c-4d6f-87ed-a5affdaa1ea3" providerId="AD" clId="Web-{E3684DAA-0CFB-EB48-8904-20F15DA56E43}" dt="2024-06-06T15:42:48.558" v="2"/>
        <pc:sldMkLst>
          <pc:docMk/>
          <pc:sldMk cId="2047588971" sldId="300"/>
        </pc:sldMkLst>
      </pc:sldChg>
      <pc:sldChg chg="ord">
        <pc:chgData name="Rachwalski, Cassandra" userId="S::cassrach@bu.edu::1e6abaeb-616c-4d6f-87ed-a5affdaa1ea3" providerId="AD" clId="Web-{E3684DAA-0CFB-EB48-8904-20F15DA56E43}" dt="2024-06-06T15:42:09.415" v="0"/>
        <pc:sldMkLst>
          <pc:docMk/>
          <pc:sldMk cId="393748678" sldId="3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BB1441B-CAFA-734F-9848-E5F1393F3200}"/>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Osaka" charset="0"/>
              </a:defRPr>
            </a:lvl1pPr>
          </a:lstStyle>
          <a:p>
            <a:pPr>
              <a:defRPr/>
            </a:pPr>
            <a:endParaRPr lang="en-US" altLang="en-US"/>
          </a:p>
        </p:txBody>
      </p:sp>
      <p:sp>
        <p:nvSpPr>
          <p:cNvPr id="8195" name="Rectangle 3">
            <a:extLst>
              <a:ext uri="{FF2B5EF4-FFF2-40B4-BE49-F238E27FC236}">
                <a16:creationId xmlns:a16="http://schemas.microsoft.com/office/drawing/2014/main" id="{42E69576-A3EE-A04F-9331-6CD4026FD000}"/>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Osaka" charset="0"/>
              </a:defRPr>
            </a:lvl1pPr>
          </a:lstStyle>
          <a:p>
            <a:pPr>
              <a:defRPr/>
            </a:pPr>
            <a:endParaRPr lang="en-US" altLang="en-US"/>
          </a:p>
        </p:txBody>
      </p:sp>
      <p:sp>
        <p:nvSpPr>
          <p:cNvPr id="8196" name="Rectangle 4">
            <a:extLst>
              <a:ext uri="{FF2B5EF4-FFF2-40B4-BE49-F238E27FC236}">
                <a16:creationId xmlns:a16="http://schemas.microsoft.com/office/drawing/2014/main" id="{79153F82-1556-8F4C-94C4-A9FB6003898B}"/>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Osaka" charset="0"/>
              </a:defRPr>
            </a:lvl1pPr>
          </a:lstStyle>
          <a:p>
            <a:pPr>
              <a:defRPr/>
            </a:pPr>
            <a:endParaRPr lang="en-US" altLang="en-US"/>
          </a:p>
        </p:txBody>
      </p:sp>
      <p:sp>
        <p:nvSpPr>
          <p:cNvPr id="8197" name="Rectangle 5">
            <a:extLst>
              <a:ext uri="{FF2B5EF4-FFF2-40B4-BE49-F238E27FC236}">
                <a16:creationId xmlns:a16="http://schemas.microsoft.com/office/drawing/2014/main" id="{84BE57DD-A681-034A-9EF0-30C35F4C1FB7}"/>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atin typeface="Arial" charset="0"/>
                <a:ea typeface="Osaka" charset="0"/>
              </a:defRPr>
            </a:lvl1pPr>
          </a:lstStyle>
          <a:p>
            <a:pPr>
              <a:defRPr/>
            </a:pPr>
            <a:fld id="{58567B77-E915-624D-83FA-267A5A2BD0F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E4AFA39-3BEF-5F47-B6E7-7F49D1386F4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Osaka" charset="0"/>
              </a:defRPr>
            </a:lvl1pPr>
          </a:lstStyle>
          <a:p>
            <a:pPr>
              <a:defRPr/>
            </a:pPr>
            <a:endParaRPr lang="en-US" altLang="en-US"/>
          </a:p>
        </p:txBody>
      </p:sp>
      <p:sp>
        <p:nvSpPr>
          <p:cNvPr id="6147" name="Rectangle 3">
            <a:extLst>
              <a:ext uri="{FF2B5EF4-FFF2-40B4-BE49-F238E27FC236}">
                <a16:creationId xmlns:a16="http://schemas.microsoft.com/office/drawing/2014/main" id="{5DFCC953-D0CE-884E-BC5B-C74BF8984D12}"/>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Osaka" charset="0"/>
              </a:defRPr>
            </a:lvl1pPr>
          </a:lstStyle>
          <a:p>
            <a:pPr>
              <a:defRPr/>
            </a:pPr>
            <a:endParaRPr lang="en-US" altLang="en-US"/>
          </a:p>
        </p:txBody>
      </p:sp>
      <p:sp>
        <p:nvSpPr>
          <p:cNvPr id="6148" name="Rectangle 4">
            <a:extLst>
              <a:ext uri="{FF2B5EF4-FFF2-40B4-BE49-F238E27FC236}">
                <a16:creationId xmlns:a16="http://schemas.microsoft.com/office/drawing/2014/main" id="{EF070B2C-CC60-2F4B-BB59-37B8EFEBE6C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8A376257-4EAE-994C-BDC1-CEAA92C600C2}"/>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150" name="Rectangle 6">
            <a:extLst>
              <a:ext uri="{FF2B5EF4-FFF2-40B4-BE49-F238E27FC236}">
                <a16:creationId xmlns:a16="http://schemas.microsoft.com/office/drawing/2014/main" id="{252AF037-910D-E943-8824-E7C9062EE8D8}"/>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Osaka" charset="0"/>
              </a:defRPr>
            </a:lvl1pPr>
          </a:lstStyle>
          <a:p>
            <a:pPr>
              <a:defRPr/>
            </a:pPr>
            <a:endParaRPr lang="en-US" altLang="en-US"/>
          </a:p>
        </p:txBody>
      </p:sp>
      <p:sp>
        <p:nvSpPr>
          <p:cNvPr id="6151" name="Rectangle 7">
            <a:extLst>
              <a:ext uri="{FF2B5EF4-FFF2-40B4-BE49-F238E27FC236}">
                <a16:creationId xmlns:a16="http://schemas.microsoft.com/office/drawing/2014/main" id="{34BC4C81-ED6D-D24A-A798-3C3C43EF75F2}"/>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atin typeface="Arial" charset="0"/>
                <a:ea typeface="Osaka" charset="0"/>
              </a:defRPr>
            </a:lvl1pPr>
          </a:lstStyle>
          <a:p>
            <a:pPr>
              <a:defRPr/>
            </a:pPr>
            <a:fld id="{DD32FE92-180F-AB42-A5A7-EC0C181102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Osaka" charset="0"/>
        <a:cs typeface="+mn-cs"/>
      </a:defRPr>
    </a:lvl1pPr>
    <a:lvl2pPr marL="457200" algn="l" rtl="0" eaLnBrk="0" fontAlgn="base" hangingPunct="0">
      <a:spcBef>
        <a:spcPct val="30000"/>
      </a:spcBef>
      <a:spcAft>
        <a:spcPct val="0"/>
      </a:spcAft>
      <a:defRPr sz="1200" kern="1200">
        <a:solidFill>
          <a:schemeClr val="tx1"/>
        </a:solidFill>
        <a:latin typeface="Arial" charset="0"/>
        <a:ea typeface="Osaka" charset="0"/>
        <a:cs typeface="+mn-cs"/>
      </a:defRPr>
    </a:lvl2pPr>
    <a:lvl3pPr marL="914400" algn="l" rtl="0" eaLnBrk="0" fontAlgn="base" hangingPunct="0">
      <a:spcBef>
        <a:spcPct val="30000"/>
      </a:spcBef>
      <a:spcAft>
        <a:spcPct val="0"/>
      </a:spcAft>
      <a:defRPr sz="1200" kern="1200">
        <a:solidFill>
          <a:schemeClr val="tx1"/>
        </a:solidFill>
        <a:latin typeface="Arial" charset="0"/>
        <a:ea typeface="Osaka"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Osaka"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Osak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6A9D50-76C3-3947-9F3E-EAB57B5372FD}"/>
              </a:ext>
            </a:extLst>
          </p:cNvPr>
          <p:cNvSpPr>
            <a:spLocks noGrp="1" noChangeArrowheads="1"/>
          </p:cNvSpPr>
          <p:nvPr>
            <p:ph type="sldNum" sz="quarter" idx="5"/>
          </p:nvPr>
        </p:nvSpPr>
        <p:spPr/>
        <p:txBody>
          <a:bodyPr/>
          <a:lstStyle/>
          <a:p>
            <a:pPr>
              <a:defRPr/>
            </a:pPr>
            <a:fld id="{4096914A-09CB-8845-8271-B0AE9A69C2A4}" type="slidenum">
              <a:rPr lang="en-US" altLang="en-US"/>
              <a:pPr>
                <a:defRPr/>
              </a:pPr>
              <a:t>1</a:t>
            </a:fld>
            <a:endParaRPr lang="en-US" altLang="en-US"/>
          </a:p>
        </p:txBody>
      </p:sp>
      <p:sp>
        <p:nvSpPr>
          <p:cNvPr id="10242" name="Rectangle 2">
            <a:extLst>
              <a:ext uri="{FF2B5EF4-FFF2-40B4-BE49-F238E27FC236}">
                <a16:creationId xmlns:a16="http://schemas.microsoft.com/office/drawing/2014/main" id="{2AEF2285-38DB-B44A-9CE2-A336EDB07502}"/>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A287A3E3-1103-B943-BBD3-F432530D3126}"/>
              </a:ext>
            </a:extLst>
          </p:cNvPr>
          <p:cNvSpPr>
            <a:spLocks noGrp="1" noChangeArrowheads="1"/>
          </p:cNvSpPr>
          <p:nvPr>
            <p:ph type="body" idx="1"/>
          </p:nvPr>
        </p:nvSpPr>
        <p:spPr/>
        <p:txBody>
          <a:bodyPr/>
          <a:lstStyle/>
          <a:p>
            <a:pPr eaLnBrk="1" hangingPunct="1">
              <a:defRPr/>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32FE92-180F-AB42-A5A7-EC0C18110263}" type="slidenum">
              <a:rPr lang="en-US" altLang="en-US" smtClean="0"/>
              <a:pPr>
                <a:defRPr/>
              </a:pPr>
              <a:t>4</a:t>
            </a:fld>
            <a:endParaRPr lang="en-US" altLang="en-US"/>
          </a:p>
        </p:txBody>
      </p:sp>
    </p:spTree>
    <p:extLst>
      <p:ext uri="{BB962C8B-B14F-4D97-AF65-F5344CB8AC3E}">
        <p14:creationId xmlns:p14="http://schemas.microsoft.com/office/powerpoint/2010/main" val="104017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32FE92-180F-AB42-A5A7-EC0C18110263}" type="slidenum">
              <a:rPr lang="en-US" altLang="en-US" smtClean="0"/>
              <a:pPr>
                <a:defRPr/>
              </a:pPr>
              <a:t>5</a:t>
            </a:fld>
            <a:endParaRPr lang="en-US" altLang="en-US"/>
          </a:p>
        </p:txBody>
      </p:sp>
    </p:spTree>
    <p:extLst>
      <p:ext uri="{BB962C8B-B14F-4D97-AF65-F5344CB8AC3E}">
        <p14:creationId xmlns:p14="http://schemas.microsoft.com/office/powerpoint/2010/main" val="6150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32FE92-180F-AB42-A5A7-EC0C18110263}" type="slidenum">
              <a:rPr lang="en-US" altLang="en-US" smtClean="0"/>
              <a:pPr>
                <a:defRPr/>
              </a:pPr>
              <a:t>6</a:t>
            </a:fld>
            <a:endParaRPr lang="en-US" altLang="en-US"/>
          </a:p>
        </p:txBody>
      </p:sp>
    </p:spTree>
    <p:extLst>
      <p:ext uri="{BB962C8B-B14F-4D97-AF65-F5344CB8AC3E}">
        <p14:creationId xmlns:p14="http://schemas.microsoft.com/office/powerpoint/2010/main" val="72000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32FE92-180F-AB42-A5A7-EC0C18110263}" type="slidenum">
              <a:rPr lang="en-US" altLang="en-US" smtClean="0"/>
              <a:pPr>
                <a:defRPr/>
              </a:pPr>
              <a:t>7</a:t>
            </a:fld>
            <a:endParaRPr lang="en-US" altLang="en-US"/>
          </a:p>
        </p:txBody>
      </p:sp>
    </p:spTree>
    <p:extLst>
      <p:ext uri="{BB962C8B-B14F-4D97-AF65-F5344CB8AC3E}">
        <p14:creationId xmlns:p14="http://schemas.microsoft.com/office/powerpoint/2010/main" val="780615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Jobs will display on the Job Control Panel. The job status will present within each listing. You may the filter by Job Status function on the list side of the screen. </a:t>
            </a:r>
            <a:br>
              <a:rPr lang="en-US" dirty="0"/>
            </a:br>
            <a:br>
              <a:rPr lang="en-US" dirty="0"/>
            </a:br>
            <a:r>
              <a:rPr lang="en-US" dirty="0"/>
              <a:t>Students will have the opportunity to review and apply to any jobs that are actively listed on the Job Board. Supervisor can review and online applicant submission by either clicking on the Applications Link or utilizing the Actional drop down menu within the listing.</a:t>
            </a:r>
          </a:p>
        </p:txBody>
      </p:sp>
      <p:sp>
        <p:nvSpPr>
          <p:cNvPr id="4" name="Slide Number Placeholder 3"/>
          <p:cNvSpPr>
            <a:spLocks noGrp="1"/>
          </p:cNvSpPr>
          <p:nvPr>
            <p:ph type="sldNum" sz="quarter" idx="5"/>
          </p:nvPr>
        </p:nvSpPr>
        <p:spPr/>
        <p:txBody>
          <a:bodyPr/>
          <a:lstStyle/>
          <a:p>
            <a:pPr>
              <a:defRPr/>
            </a:pPr>
            <a:fld id="{DD32FE92-180F-AB42-A5A7-EC0C18110263}" type="slidenum">
              <a:rPr lang="en-US" altLang="en-US" smtClean="0"/>
              <a:pPr>
                <a:defRPr/>
              </a:pPr>
              <a:t>22</a:t>
            </a:fld>
            <a:endParaRPr lang="en-US" altLang="en-US"/>
          </a:p>
        </p:txBody>
      </p:sp>
    </p:spTree>
    <p:extLst>
      <p:ext uri="{BB962C8B-B14F-4D97-AF65-F5344CB8AC3E}">
        <p14:creationId xmlns:p14="http://schemas.microsoft.com/office/powerpoint/2010/main" val="1942052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page will display a list of current applicants who have expressed interest in the opportunity and submitted and application. </a:t>
            </a:r>
          </a:p>
          <a:p>
            <a:endParaRPr lang="en-US" dirty="0"/>
          </a:p>
          <a:p>
            <a:r>
              <a:rPr lang="en-US" dirty="0"/>
              <a:t>At this stage supervisors can see:</a:t>
            </a:r>
          </a:p>
          <a:p>
            <a:endParaRPr lang="en-US" dirty="0"/>
          </a:p>
          <a:p>
            <a:r>
              <a:rPr lang="en-US" dirty="0"/>
              <a:t>Who applied</a:t>
            </a:r>
          </a:p>
          <a:p>
            <a:r>
              <a:rPr lang="en-US" dirty="0"/>
              <a:t>Their email</a:t>
            </a:r>
          </a:p>
          <a:p>
            <a:r>
              <a:rPr lang="en-US" dirty="0"/>
              <a:t>When they applied</a:t>
            </a:r>
          </a:p>
          <a:p>
            <a:r>
              <a:rPr lang="en-US" dirty="0"/>
              <a:t>Identify any new submissions</a:t>
            </a:r>
          </a:p>
          <a:p>
            <a:r>
              <a:rPr lang="en-US" dirty="0"/>
              <a:t>Download their resume </a:t>
            </a:r>
          </a:p>
          <a:p>
            <a:r>
              <a:rPr lang="en-US" dirty="0"/>
              <a:t>View Work Study Award amounts </a:t>
            </a:r>
          </a:p>
          <a:p>
            <a:r>
              <a:rPr lang="en-US" dirty="0"/>
              <a:t>And see a “quick view” of the student’s application</a:t>
            </a:r>
          </a:p>
          <a:p>
            <a:r>
              <a:rPr lang="en-US" dirty="0"/>
              <a:t>  </a:t>
            </a:r>
          </a:p>
        </p:txBody>
      </p:sp>
      <p:sp>
        <p:nvSpPr>
          <p:cNvPr id="4" name="Slide Number Placeholder 3"/>
          <p:cNvSpPr>
            <a:spLocks noGrp="1"/>
          </p:cNvSpPr>
          <p:nvPr>
            <p:ph type="sldNum" sz="quarter" idx="5"/>
          </p:nvPr>
        </p:nvSpPr>
        <p:spPr/>
        <p:txBody>
          <a:bodyPr/>
          <a:lstStyle/>
          <a:p>
            <a:pPr>
              <a:defRPr/>
            </a:pPr>
            <a:fld id="{DD32FE92-180F-AB42-A5A7-EC0C18110263}" type="slidenum">
              <a:rPr lang="en-US" altLang="en-US" smtClean="0"/>
              <a:pPr>
                <a:defRPr/>
              </a:pPr>
              <a:t>23</a:t>
            </a:fld>
            <a:endParaRPr lang="en-US" altLang="en-US"/>
          </a:p>
        </p:txBody>
      </p:sp>
    </p:spTree>
    <p:extLst>
      <p:ext uri="{BB962C8B-B14F-4D97-AF65-F5344CB8AC3E}">
        <p14:creationId xmlns:p14="http://schemas.microsoft.com/office/powerpoint/2010/main" val="49276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solidFill>
                  <a:schemeClr val="tx1">
                    <a:lumMod val="75000"/>
                    <a:lumOff val="25000"/>
                  </a:schemeClr>
                </a:solidFill>
              </a:rPr>
              <a:t>Important Note:  </a:t>
            </a:r>
            <a:r>
              <a:rPr lang="en-US" altLang="en-US" sz="1200" i="1" dirty="0">
                <a:solidFill>
                  <a:schemeClr val="tx1">
                    <a:lumMod val="75000"/>
                    <a:lumOff val="25000"/>
                  </a:schemeClr>
                </a:solidFill>
              </a:rPr>
              <a:t>Do NOT use this function for informing applicants you are not interested in hiring them and the job has been filled.  For that purpose, you can utilize the integrated ‘Send Rejection Email(s)’ function reviewed in a future slide.</a:t>
            </a:r>
            <a:endParaRPr lang="en-US" altLang="en-US" sz="1200" dirty="0">
              <a:solidFill>
                <a:schemeClr val="tx1">
                  <a:lumMod val="75000"/>
                  <a:lumOff val="25000"/>
                </a:schemeClr>
              </a:solidFill>
            </a:endParaRPr>
          </a:p>
          <a:p>
            <a:endParaRPr lang="en-US" dirty="0"/>
          </a:p>
        </p:txBody>
      </p:sp>
      <p:sp>
        <p:nvSpPr>
          <p:cNvPr id="4" name="Slide Number Placeholder 3"/>
          <p:cNvSpPr>
            <a:spLocks noGrp="1"/>
          </p:cNvSpPr>
          <p:nvPr>
            <p:ph type="sldNum" sz="quarter" idx="5"/>
          </p:nvPr>
        </p:nvSpPr>
        <p:spPr/>
        <p:txBody>
          <a:bodyPr/>
          <a:lstStyle/>
          <a:p>
            <a:pPr>
              <a:defRPr/>
            </a:pPr>
            <a:fld id="{DD32FE92-180F-AB42-A5A7-EC0C18110263}" type="slidenum">
              <a:rPr lang="en-US" altLang="en-US" smtClean="0"/>
              <a:pPr>
                <a:defRPr/>
              </a:pPr>
              <a:t>24</a:t>
            </a:fld>
            <a:endParaRPr lang="en-US" altLang="en-US"/>
          </a:p>
        </p:txBody>
      </p:sp>
    </p:spTree>
    <p:extLst>
      <p:ext uri="{BB962C8B-B14F-4D97-AF65-F5344CB8AC3E}">
        <p14:creationId xmlns:p14="http://schemas.microsoft.com/office/powerpoint/2010/main" val="1810072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with Compliance Warning will be allowed to proceed with the hire request. For example, if the student needs to complete their Form I-9, the system will allow for the hire request to be submitted but the final approval will be contingent upon the compliance item being resolved. </a:t>
            </a:r>
          </a:p>
          <a:p>
            <a:endParaRPr lang="en-US" dirty="0"/>
          </a:p>
          <a:p>
            <a:r>
              <a:rPr lang="en-US" dirty="0"/>
              <a:t>Student with “hard stop” validation failures denoted with a X and no warning message will not be able to proceed forward. If they have a validation issue that may be inaccurate, the student should contact student employment for guidance/assistance.  </a:t>
            </a:r>
          </a:p>
        </p:txBody>
      </p:sp>
      <p:sp>
        <p:nvSpPr>
          <p:cNvPr id="4" name="Slide Number Placeholder 3"/>
          <p:cNvSpPr>
            <a:spLocks noGrp="1"/>
          </p:cNvSpPr>
          <p:nvPr>
            <p:ph type="sldNum" sz="quarter" idx="5"/>
          </p:nvPr>
        </p:nvSpPr>
        <p:spPr/>
        <p:txBody>
          <a:bodyPr/>
          <a:lstStyle/>
          <a:p>
            <a:pPr>
              <a:defRPr/>
            </a:pPr>
            <a:fld id="{DD32FE92-180F-AB42-A5A7-EC0C18110263}" type="slidenum">
              <a:rPr lang="en-US" altLang="en-US" smtClean="0"/>
              <a:pPr>
                <a:defRPr/>
              </a:pPr>
              <a:t>33</a:t>
            </a:fld>
            <a:endParaRPr lang="en-US" altLang="en-US"/>
          </a:p>
        </p:txBody>
      </p:sp>
    </p:spTree>
    <p:extLst>
      <p:ext uri="{BB962C8B-B14F-4D97-AF65-F5344CB8AC3E}">
        <p14:creationId xmlns:p14="http://schemas.microsoft.com/office/powerpoint/2010/main" val="245863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3C18C5C7-2224-134E-BFF3-AD4A023BD3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3800" y="6118225"/>
            <a:ext cx="9683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15">
            <a:extLst>
              <a:ext uri="{FF2B5EF4-FFF2-40B4-BE49-F238E27FC236}">
                <a16:creationId xmlns:a16="http://schemas.microsoft.com/office/drawing/2014/main" id="{BF68F5B2-67E4-7346-A56B-CB4E3C4004FC}"/>
              </a:ext>
            </a:extLst>
          </p:cNvPr>
          <p:cNvSpPr>
            <a:spLocks noChangeArrowheads="1"/>
          </p:cNvSpPr>
          <p:nvPr userDrawn="1"/>
        </p:nvSpPr>
        <p:spPr bwMode="auto">
          <a:xfrm>
            <a:off x="0" y="-76200"/>
            <a:ext cx="9144000" cy="2895600"/>
          </a:xfrm>
          <a:prstGeom prst="rect">
            <a:avLst/>
          </a:prstGeom>
          <a:gradFill rotWithShape="0">
            <a:gsLst>
              <a:gs pos="0">
                <a:srgbClr val="333333"/>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Osaka" charset="0"/>
            </a:endParaRPr>
          </a:p>
        </p:txBody>
      </p:sp>
      <p:sp>
        <p:nvSpPr>
          <p:cNvPr id="6" name="Rectangle 19">
            <a:extLst>
              <a:ext uri="{FF2B5EF4-FFF2-40B4-BE49-F238E27FC236}">
                <a16:creationId xmlns:a16="http://schemas.microsoft.com/office/drawing/2014/main" id="{6FDD33BB-1393-4947-9406-C8626E861E88}"/>
              </a:ext>
            </a:extLst>
          </p:cNvPr>
          <p:cNvSpPr>
            <a:spLocks noChangeArrowheads="1"/>
          </p:cNvSpPr>
          <p:nvPr userDrawn="1"/>
        </p:nvSpPr>
        <p:spPr bwMode="auto">
          <a:xfrm>
            <a:off x="609600" y="6172200"/>
            <a:ext cx="4664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en-US" sz="1200" b="1" i="0" baseline="0" dirty="0">
                <a:latin typeface="Arial Bold" charset="0"/>
                <a:ea typeface="Osaka" charset="0"/>
              </a:rPr>
              <a:t>Boston University</a:t>
            </a:r>
            <a:r>
              <a:rPr lang="en-US" altLang="en-US" sz="1200" dirty="0">
                <a:latin typeface="Arial" charset="0"/>
                <a:ea typeface="Osaka" charset="0"/>
              </a:rPr>
              <a:t> Financial Assistance and Student Employment</a:t>
            </a:r>
          </a:p>
        </p:txBody>
      </p:sp>
      <p:sp>
        <p:nvSpPr>
          <p:cNvPr id="3075" name="Rectangle 3"/>
          <p:cNvSpPr>
            <a:spLocks noGrp="1" noChangeArrowheads="1"/>
          </p:cNvSpPr>
          <p:nvPr>
            <p:ph type="subTitle" idx="1"/>
          </p:nvPr>
        </p:nvSpPr>
        <p:spPr>
          <a:xfrm>
            <a:off x="685800" y="3200400"/>
            <a:ext cx="7772400" cy="1752600"/>
          </a:xfrm>
        </p:spPr>
        <p:txBody>
          <a:bodyPr/>
          <a:lstStyle>
            <a:lvl1pPr marL="0" indent="0">
              <a:buFont typeface="Wingdings" charset="2"/>
              <a:buNone/>
              <a:defRPr sz="1800">
                <a:solidFill>
                  <a:srgbClr val="CCCCCC"/>
                </a:solidFill>
              </a:defRPr>
            </a:lvl1pPr>
          </a:lstStyle>
          <a:p>
            <a:pPr lvl="0"/>
            <a:r>
              <a:rPr lang="en-US" altLang="en-US" noProof="0" dirty="0"/>
              <a:t>Click to edit Master subtitle style</a:t>
            </a:r>
          </a:p>
        </p:txBody>
      </p:sp>
      <p:sp>
        <p:nvSpPr>
          <p:cNvPr id="3074" name="Rectangle 2"/>
          <p:cNvSpPr>
            <a:spLocks noGrp="1" noChangeArrowheads="1"/>
          </p:cNvSpPr>
          <p:nvPr>
            <p:ph type="ctrTitle"/>
          </p:nvPr>
        </p:nvSpPr>
        <p:spPr>
          <a:xfrm>
            <a:off x="685800" y="1600200"/>
            <a:ext cx="7772400" cy="1143000"/>
          </a:xfrm>
        </p:spPr>
        <p:txBody>
          <a:bodyPr anchor="ctr"/>
          <a:lstStyle>
            <a:lvl1pPr>
              <a:defRPr>
                <a:solidFill>
                  <a:schemeClr val="bg1"/>
                </a:solidFill>
              </a:defRPr>
            </a:lvl1pPr>
          </a:lstStyle>
          <a:p>
            <a:pPr lvl="0"/>
            <a:r>
              <a:rPr lang="en-US" altLang="en-US" noProof="0" dirty="0"/>
              <a:t>Click to edit Master title style</a:t>
            </a:r>
          </a:p>
        </p:txBody>
      </p:sp>
    </p:spTree>
    <p:extLst>
      <p:ext uri="{BB962C8B-B14F-4D97-AF65-F5344CB8AC3E}">
        <p14:creationId xmlns:p14="http://schemas.microsoft.com/office/powerpoint/2010/main" val="3542361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F74916-539A-5E49-889F-2113EA4F4043}"/>
              </a:ext>
            </a:extLst>
          </p:cNvPr>
          <p:cNvSpPr txBox="1">
            <a:spLocks/>
          </p:cNvSpPr>
          <p:nvPr userDrawn="1"/>
        </p:nvSpPr>
        <p:spPr bwMode="auto">
          <a:xfrm>
            <a:off x="6477000" y="730250"/>
            <a:ext cx="2303463"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gn="l" rtl="0" eaLnBrk="0" fontAlgn="base" hangingPunct="0">
              <a:spcBef>
                <a:spcPct val="0"/>
              </a:spcBef>
              <a:spcAft>
                <a:spcPct val="0"/>
              </a:spcAft>
              <a:defRPr sz="2400" kern="12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ea typeface="Osaka" charset="0"/>
              </a:defRPr>
            </a:lvl2pPr>
            <a:lvl3pPr algn="l" rtl="0" eaLnBrk="0" fontAlgn="base" hangingPunct="0">
              <a:spcBef>
                <a:spcPct val="0"/>
              </a:spcBef>
              <a:spcAft>
                <a:spcPct val="0"/>
              </a:spcAft>
              <a:defRPr sz="2400">
                <a:solidFill>
                  <a:schemeClr val="tx1"/>
                </a:solidFill>
                <a:latin typeface="Arial" charset="0"/>
                <a:ea typeface="Osaka" charset="0"/>
              </a:defRPr>
            </a:lvl3pPr>
            <a:lvl4pPr algn="l" rtl="0" eaLnBrk="0" fontAlgn="base" hangingPunct="0">
              <a:spcBef>
                <a:spcPct val="0"/>
              </a:spcBef>
              <a:spcAft>
                <a:spcPct val="0"/>
              </a:spcAft>
              <a:defRPr sz="2400">
                <a:solidFill>
                  <a:schemeClr val="tx1"/>
                </a:solidFill>
                <a:latin typeface="Arial" charset="0"/>
                <a:ea typeface="Osaka" charset="0"/>
              </a:defRPr>
            </a:lvl4pPr>
            <a:lvl5pPr algn="l" rtl="0" eaLnBrk="0" fontAlgn="base" hangingPunct="0">
              <a:spcBef>
                <a:spcPct val="0"/>
              </a:spcBef>
              <a:spcAft>
                <a:spcPct val="0"/>
              </a:spcAft>
              <a:defRPr sz="2400">
                <a:solidFill>
                  <a:schemeClr val="tx1"/>
                </a:solidFill>
                <a:latin typeface="Arial" charset="0"/>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a:lstStyle>
          <a:p>
            <a:pPr>
              <a:defRPr/>
            </a:pPr>
            <a:r>
              <a:rPr lang="en-US" dirty="0"/>
              <a:t>Click to edit Master title style</a:t>
            </a:r>
          </a:p>
        </p:txBody>
      </p:sp>
      <p:sp>
        <p:nvSpPr>
          <p:cNvPr id="6" name="Content Placeholder 2">
            <a:extLst>
              <a:ext uri="{FF2B5EF4-FFF2-40B4-BE49-F238E27FC236}">
                <a16:creationId xmlns:a16="http://schemas.microsoft.com/office/drawing/2014/main" id="{3E2AEFCB-C68A-6E4C-A694-D3E08A64CC5F}"/>
              </a:ext>
            </a:extLst>
          </p:cNvPr>
          <p:cNvSpPr>
            <a:spLocks noGrp="1"/>
          </p:cNvSpPr>
          <p:nvPr>
            <p:ph idx="12"/>
          </p:nvPr>
        </p:nvSpPr>
        <p:spPr>
          <a:xfrm>
            <a:off x="609599" y="729512"/>
            <a:ext cx="5638801" cy="4985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a:extLst>
              <a:ext uri="{FF2B5EF4-FFF2-40B4-BE49-F238E27FC236}">
                <a16:creationId xmlns:a16="http://schemas.microsoft.com/office/drawing/2014/main" id="{EE58E2A8-EEC8-4C4F-9475-A69FDB4010CB}"/>
              </a:ext>
            </a:extLst>
          </p:cNvPr>
          <p:cNvSpPr>
            <a:spLocks noGrp="1" noChangeArrowheads="1"/>
          </p:cNvSpPr>
          <p:nvPr>
            <p:ph type="ftr" sz="quarter" idx="13"/>
          </p:nvPr>
        </p:nvSpPr>
        <p:spPr/>
        <p:txBody>
          <a:bodyPr/>
          <a:lstStyle>
            <a:lvl1pPr>
              <a:defRPr/>
            </a:lvl1pPr>
          </a:lstStyle>
          <a:p>
            <a:pPr>
              <a:defRPr/>
            </a:pPr>
            <a:r>
              <a:rPr lang="en-US" altLang="en-US"/>
              <a:t>Student Employment: Posting Jobs</a:t>
            </a:r>
            <a:endParaRPr lang="en-US" altLang="en-US" dirty="0"/>
          </a:p>
        </p:txBody>
      </p:sp>
      <p:sp>
        <p:nvSpPr>
          <p:cNvPr id="5" name="Rectangle 18">
            <a:extLst>
              <a:ext uri="{FF2B5EF4-FFF2-40B4-BE49-F238E27FC236}">
                <a16:creationId xmlns:a16="http://schemas.microsoft.com/office/drawing/2014/main" id="{BE87F283-4974-7D49-B446-25EDA566260C}"/>
              </a:ext>
            </a:extLst>
          </p:cNvPr>
          <p:cNvSpPr>
            <a:spLocks noGrp="1" noChangeArrowheads="1"/>
          </p:cNvSpPr>
          <p:nvPr>
            <p:ph type="dt" sz="half" idx="14"/>
          </p:nvPr>
        </p:nvSpPr>
        <p:spPr/>
        <p:txBody>
          <a:bodyPr/>
          <a:lstStyle>
            <a:lvl1pPr>
              <a:defRPr/>
            </a:lvl1pPr>
          </a:lstStyle>
          <a:p>
            <a:pPr>
              <a:defRPr/>
            </a:pPr>
            <a:r>
              <a:rPr lang="en-US" altLang="en-US"/>
              <a:t>2/3/08  2</a:t>
            </a:r>
            <a:endParaRPr lang="en-US" altLang="en-US" baseline="0"/>
          </a:p>
        </p:txBody>
      </p:sp>
    </p:spTree>
    <p:extLst>
      <p:ext uri="{BB962C8B-B14F-4D97-AF65-F5344CB8AC3E}">
        <p14:creationId xmlns:p14="http://schemas.microsoft.com/office/powerpoint/2010/main" val="25307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a:extLst>
              <a:ext uri="{FF2B5EF4-FFF2-40B4-BE49-F238E27FC236}">
                <a16:creationId xmlns:a16="http://schemas.microsoft.com/office/drawing/2014/main" id="{B2A0010D-2BEA-914B-980A-4605BF1AA2A7}"/>
              </a:ext>
            </a:extLst>
          </p:cNvPr>
          <p:cNvSpPr>
            <a:spLocks noGrp="1" noChangeArrowheads="1"/>
          </p:cNvSpPr>
          <p:nvPr>
            <p:ph type="ftr" sz="quarter" idx="10"/>
          </p:nvPr>
        </p:nvSpPr>
        <p:spPr>
          <a:ln/>
        </p:spPr>
        <p:txBody>
          <a:bodyPr/>
          <a:lstStyle>
            <a:lvl1pPr>
              <a:defRPr/>
            </a:lvl1pPr>
          </a:lstStyle>
          <a:p>
            <a:pPr>
              <a:defRPr/>
            </a:pPr>
            <a:r>
              <a:rPr lang="en-US" altLang="en-US"/>
              <a:t>Student Employment: Posting Jobs</a:t>
            </a:r>
            <a:endParaRPr lang="en-US" altLang="en-US" dirty="0"/>
          </a:p>
        </p:txBody>
      </p:sp>
      <p:sp>
        <p:nvSpPr>
          <p:cNvPr id="5" name="Rectangle 18">
            <a:extLst>
              <a:ext uri="{FF2B5EF4-FFF2-40B4-BE49-F238E27FC236}">
                <a16:creationId xmlns:a16="http://schemas.microsoft.com/office/drawing/2014/main" id="{28878EDD-7BD9-AA40-97A6-17BB7FCD9989}"/>
              </a:ext>
            </a:extLst>
          </p:cNvPr>
          <p:cNvSpPr>
            <a:spLocks noGrp="1" noChangeArrowheads="1"/>
          </p:cNvSpPr>
          <p:nvPr>
            <p:ph type="dt" sz="half" idx="11"/>
          </p:nvPr>
        </p:nvSpPr>
        <p:spPr>
          <a:ln/>
        </p:spPr>
        <p:txBody>
          <a:bodyPr/>
          <a:lstStyle>
            <a:lvl1pPr>
              <a:defRPr/>
            </a:lvl1pPr>
          </a:lstStyle>
          <a:p>
            <a:pPr>
              <a:defRPr/>
            </a:pPr>
            <a:r>
              <a:rPr lang="en-US" altLang="en-US"/>
              <a:t>2/3/08  2</a:t>
            </a:r>
            <a:endParaRPr lang="en-US" altLang="en-US" baseline="0"/>
          </a:p>
        </p:txBody>
      </p:sp>
    </p:spTree>
    <p:extLst>
      <p:ext uri="{BB962C8B-B14F-4D97-AF65-F5344CB8AC3E}">
        <p14:creationId xmlns:p14="http://schemas.microsoft.com/office/powerpoint/2010/main" val="90731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6F14288C-E590-6D4D-BD6A-28BDACE75697}"/>
              </a:ext>
            </a:extLst>
          </p:cNvPr>
          <p:cNvSpPr>
            <a:spLocks noGrp="1" noChangeArrowheads="1"/>
          </p:cNvSpPr>
          <p:nvPr>
            <p:ph type="ftr" sz="quarter" idx="10"/>
          </p:nvPr>
        </p:nvSpPr>
        <p:spPr>
          <a:ln/>
        </p:spPr>
        <p:txBody>
          <a:bodyPr/>
          <a:lstStyle>
            <a:lvl1pPr>
              <a:defRPr/>
            </a:lvl1pPr>
          </a:lstStyle>
          <a:p>
            <a:pPr>
              <a:defRPr/>
            </a:pPr>
            <a:r>
              <a:rPr lang="en-US" altLang="en-US"/>
              <a:t>Student Employment: Posting Jobs</a:t>
            </a:r>
            <a:endParaRPr lang="en-US" altLang="en-US" dirty="0"/>
          </a:p>
        </p:txBody>
      </p:sp>
      <p:sp>
        <p:nvSpPr>
          <p:cNvPr id="5" name="Rectangle 18">
            <a:extLst>
              <a:ext uri="{FF2B5EF4-FFF2-40B4-BE49-F238E27FC236}">
                <a16:creationId xmlns:a16="http://schemas.microsoft.com/office/drawing/2014/main" id="{E3B8C453-67FD-DE4E-8435-2112239D3BF4}"/>
              </a:ext>
            </a:extLst>
          </p:cNvPr>
          <p:cNvSpPr>
            <a:spLocks noGrp="1" noChangeArrowheads="1"/>
          </p:cNvSpPr>
          <p:nvPr>
            <p:ph type="dt" sz="half" idx="11"/>
          </p:nvPr>
        </p:nvSpPr>
        <p:spPr>
          <a:ln/>
        </p:spPr>
        <p:txBody>
          <a:bodyPr/>
          <a:lstStyle>
            <a:lvl1pPr>
              <a:defRPr/>
            </a:lvl1pPr>
          </a:lstStyle>
          <a:p>
            <a:pPr>
              <a:defRPr/>
            </a:pPr>
            <a:r>
              <a:rPr lang="en-US" altLang="en-US"/>
              <a:t>2/3/08  2</a:t>
            </a:r>
            <a:endParaRPr lang="en-US" altLang="en-US" baseline="0"/>
          </a:p>
        </p:txBody>
      </p:sp>
    </p:spTree>
    <p:extLst>
      <p:ext uri="{BB962C8B-B14F-4D97-AF65-F5344CB8AC3E}">
        <p14:creationId xmlns:p14="http://schemas.microsoft.com/office/powerpoint/2010/main" val="375890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862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862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834D0AB-14E3-C048-AE34-2C1CD2FDEDD7}"/>
              </a:ext>
            </a:extLst>
          </p:cNvPr>
          <p:cNvSpPr>
            <a:spLocks noGrp="1" noChangeArrowheads="1"/>
          </p:cNvSpPr>
          <p:nvPr>
            <p:ph type="ftr" sz="quarter" idx="10"/>
          </p:nvPr>
        </p:nvSpPr>
        <p:spPr>
          <a:ln/>
        </p:spPr>
        <p:txBody>
          <a:bodyPr/>
          <a:lstStyle>
            <a:lvl1pPr>
              <a:defRPr/>
            </a:lvl1pPr>
          </a:lstStyle>
          <a:p>
            <a:pPr>
              <a:defRPr/>
            </a:pPr>
            <a:r>
              <a:rPr lang="en-US" altLang="en-US"/>
              <a:t>Student Employment: Posting Jobs</a:t>
            </a:r>
            <a:endParaRPr lang="en-US" altLang="en-US" dirty="0"/>
          </a:p>
        </p:txBody>
      </p:sp>
      <p:sp>
        <p:nvSpPr>
          <p:cNvPr id="6" name="Rectangle 18">
            <a:extLst>
              <a:ext uri="{FF2B5EF4-FFF2-40B4-BE49-F238E27FC236}">
                <a16:creationId xmlns:a16="http://schemas.microsoft.com/office/drawing/2014/main" id="{03A6881B-076C-264A-9223-83F88AB57D6B}"/>
              </a:ext>
            </a:extLst>
          </p:cNvPr>
          <p:cNvSpPr>
            <a:spLocks noGrp="1" noChangeArrowheads="1"/>
          </p:cNvSpPr>
          <p:nvPr>
            <p:ph type="dt" sz="half" idx="11"/>
          </p:nvPr>
        </p:nvSpPr>
        <p:spPr>
          <a:ln/>
        </p:spPr>
        <p:txBody>
          <a:bodyPr/>
          <a:lstStyle>
            <a:lvl1pPr>
              <a:defRPr/>
            </a:lvl1pPr>
          </a:lstStyle>
          <a:p>
            <a:pPr>
              <a:defRPr/>
            </a:pPr>
            <a:r>
              <a:rPr lang="en-US" altLang="en-US"/>
              <a:t>2/3/08  2</a:t>
            </a:r>
            <a:endParaRPr lang="en-US" altLang="en-US" baseline="0"/>
          </a:p>
        </p:txBody>
      </p:sp>
    </p:spTree>
    <p:extLst>
      <p:ext uri="{BB962C8B-B14F-4D97-AF65-F5344CB8AC3E}">
        <p14:creationId xmlns:p14="http://schemas.microsoft.com/office/powerpoint/2010/main" val="264383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309E82A1-AED5-554A-82AE-D5A1761F42D3}"/>
              </a:ext>
            </a:extLst>
          </p:cNvPr>
          <p:cNvSpPr>
            <a:spLocks noGrp="1" noChangeArrowheads="1"/>
          </p:cNvSpPr>
          <p:nvPr>
            <p:ph type="ftr" sz="quarter" idx="10"/>
          </p:nvPr>
        </p:nvSpPr>
        <p:spPr>
          <a:ln/>
        </p:spPr>
        <p:txBody>
          <a:bodyPr/>
          <a:lstStyle>
            <a:lvl1pPr>
              <a:defRPr/>
            </a:lvl1pPr>
          </a:lstStyle>
          <a:p>
            <a:pPr>
              <a:defRPr/>
            </a:pPr>
            <a:r>
              <a:rPr lang="en-US" altLang="en-US"/>
              <a:t>Student Employment: Posting Jobs</a:t>
            </a:r>
            <a:endParaRPr lang="en-US" altLang="en-US" dirty="0"/>
          </a:p>
        </p:txBody>
      </p:sp>
      <p:sp>
        <p:nvSpPr>
          <p:cNvPr id="8" name="Rectangle 18">
            <a:extLst>
              <a:ext uri="{FF2B5EF4-FFF2-40B4-BE49-F238E27FC236}">
                <a16:creationId xmlns:a16="http://schemas.microsoft.com/office/drawing/2014/main" id="{2B447DAA-DAE4-4045-862C-68F11A411CAC}"/>
              </a:ext>
            </a:extLst>
          </p:cNvPr>
          <p:cNvSpPr>
            <a:spLocks noGrp="1" noChangeArrowheads="1"/>
          </p:cNvSpPr>
          <p:nvPr>
            <p:ph type="dt" sz="half" idx="11"/>
          </p:nvPr>
        </p:nvSpPr>
        <p:spPr>
          <a:ln/>
        </p:spPr>
        <p:txBody>
          <a:bodyPr/>
          <a:lstStyle>
            <a:lvl1pPr>
              <a:defRPr/>
            </a:lvl1pPr>
          </a:lstStyle>
          <a:p>
            <a:pPr>
              <a:defRPr/>
            </a:pPr>
            <a:r>
              <a:rPr lang="en-US" altLang="en-US"/>
              <a:t>2/3/08  2</a:t>
            </a:r>
            <a:endParaRPr lang="en-US" altLang="en-US" baseline="0"/>
          </a:p>
        </p:txBody>
      </p:sp>
    </p:spTree>
    <p:extLst>
      <p:ext uri="{BB962C8B-B14F-4D97-AF65-F5344CB8AC3E}">
        <p14:creationId xmlns:p14="http://schemas.microsoft.com/office/powerpoint/2010/main" val="265127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1926CDC-00B8-4B48-9EEE-63277DEAED3C}"/>
              </a:ext>
            </a:extLst>
          </p:cNvPr>
          <p:cNvSpPr>
            <a:spLocks noGrp="1" noChangeArrowheads="1"/>
          </p:cNvSpPr>
          <p:nvPr>
            <p:ph type="ftr" sz="quarter" idx="10"/>
          </p:nvPr>
        </p:nvSpPr>
        <p:spPr>
          <a:ln/>
        </p:spPr>
        <p:txBody>
          <a:bodyPr/>
          <a:lstStyle>
            <a:lvl1pPr>
              <a:defRPr/>
            </a:lvl1pPr>
          </a:lstStyle>
          <a:p>
            <a:pPr>
              <a:defRPr/>
            </a:pPr>
            <a:r>
              <a:rPr lang="en-US" altLang="en-US"/>
              <a:t>Student Employment: Posting Jobs</a:t>
            </a:r>
            <a:endParaRPr lang="en-US" altLang="en-US" dirty="0"/>
          </a:p>
        </p:txBody>
      </p:sp>
      <p:sp>
        <p:nvSpPr>
          <p:cNvPr id="4" name="Rectangle 18">
            <a:extLst>
              <a:ext uri="{FF2B5EF4-FFF2-40B4-BE49-F238E27FC236}">
                <a16:creationId xmlns:a16="http://schemas.microsoft.com/office/drawing/2014/main" id="{D2D384BF-CC1C-4A44-927F-B8F70582ABEB}"/>
              </a:ext>
            </a:extLst>
          </p:cNvPr>
          <p:cNvSpPr>
            <a:spLocks noGrp="1" noChangeArrowheads="1"/>
          </p:cNvSpPr>
          <p:nvPr>
            <p:ph type="dt" sz="half" idx="11"/>
          </p:nvPr>
        </p:nvSpPr>
        <p:spPr>
          <a:ln/>
        </p:spPr>
        <p:txBody>
          <a:bodyPr/>
          <a:lstStyle>
            <a:lvl1pPr>
              <a:defRPr/>
            </a:lvl1pPr>
          </a:lstStyle>
          <a:p>
            <a:pPr>
              <a:defRPr/>
            </a:pPr>
            <a:r>
              <a:rPr lang="en-US" altLang="en-US"/>
              <a:t>2/3/08  2</a:t>
            </a:r>
            <a:endParaRPr lang="en-US" altLang="en-US" baseline="0"/>
          </a:p>
        </p:txBody>
      </p:sp>
    </p:spTree>
    <p:extLst>
      <p:ext uri="{BB962C8B-B14F-4D97-AF65-F5344CB8AC3E}">
        <p14:creationId xmlns:p14="http://schemas.microsoft.com/office/powerpoint/2010/main" val="1589872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B87FF8E-5086-934F-9124-20F6115D2649}"/>
              </a:ext>
            </a:extLst>
          </p:cNvPr>
          <p:cNvSpPr>
            <a:spLocks noGrp="1" noChangeArrowheads="1"/>
          </p:cNvSpPr>
          <p:nvPr>
            <p:ph type="ftr" sz="quarter" idx="10"/>
          </p:nvPr>
        </p:nvSpPr>
        <p:spPr>
          <a:ln/>
        </p:spPr>
        <p:txBody>
          <a:bodyPr/>
          <a:lstStyle>
            <a:lvl1pPr>
              <a:defRPr/>
            </a:lvl1pPr>
          </a:lstStyle>
          <a:p>
            <a:pPr>
              <a:defRPr/>
            </a:pPr>
            <a:r>
              <a:rPr lang="en-US" altLang="en-US"/>
              <a:t>Student Employment: Posting Jobs</a:t>
            </a:r>
            <a:endParaRPr lang="en-US" altLang="en-US" dirty="0"/>
          </a:p>
        </p:txBody>
      </p:sp>
      <p:sp>
        <p:nvSpPr>
          <p:cNvPr id="3" name="Rectangle 18">
            <a:extLst>
              <a:ext uri="{FF2B5EF4-FFF2-40B4-BE49-F238E27FC236}">
                <a16:creationId xmlns:a16="http://schemas.microsoft.com/office/drawing/2014/main" id="{47E91D63-4FD7-6A44-A125-5213AA8613E8}"/>
              </a:ext>
            </a:extLst>
          </p:cNvPr>
          <p:cNvSpPr>
            <a:spLocks noGrp="1" noChangeArrowheads="1"/>
          </p:cNvSpPr>
          <p:nvPr>
            <p:ph type="dt" sz="half" idx="11"/>
          </p:nvPr>
        </p:nvSpPr>
        <p:spPr>
          <a:ln/>
        </p:spPr>
        <p:txBody>
          <a:bodyPr/>
          <a:lstStyle>
            <a:lvl1pPr>
              <a:defRPr/>
            </a:lvl1pPr>
          </a:lstStyle>
          <a:p>
            <a:pPr>
              <a:defRPr/>
            </a:pPr>
            <a:r>
              <a:rPr lang="en-US" altLang="en-US"/>
              <a:t>2/3/08  2</a:t>
            </a:r>
            <a:endParaRPr lang="en-US" altLang="en-US" baseline="0"/>
          </a:p>
        </p:txBody>
      </p:sp>
    </p:spTree>
    <p:extLst>
      <p:ext uri="{BB962C8B-B14F-4D97-AF65-F5344CB8AC3E}">
        <p14:creationId xmlns:p14="http://schemas.microsoft.com/office/powerpoint/2010/main" val="128207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7958A930-1A2E-9F41-9C55-27D7718AF7EB}"/>
              </a:ext>
            </a:extLst>
          </p:cNvPr>
          <p:cNvSpPr>
            <a:spLocks noGrp="1" noChangeArrowheads="1"/>
          </p:cNvSpPr>
          <p:nvPr>
            <p:ph type="ftr" sz="quarter" idx="10"/>
          </p:nvPr>
        </p:nvSpPr>
        <p:spPr>
          <a:ln/>
        </p:spPr>
        <p:txBody>
          <a:bodyPr/>
          <a:lstStyle>
            <a:lvl1pPr>
              <a:defRPr/>
            </a:lvl1pPr>
          </a:lstStyle>
          <a:p>
            <a:pPr>
              <a:defRPr/>
            </a:pPr>
            <a:r>
              <a:rPr lang="en-US" altLang="en-US"/>
              <a:t>Student Employment: Posting Jobs</a:t>
            </a:r>
            <a:endParaRPr lang="en-US" altLang="en-US" dirty="0"/>
          </a:p>
        </p:txBody>
      </p:sp>
      <p:sp>
        <p:nvSpPr>
          <p:cNvPr id="6" name="Rectangle 18">
            <a:extLst>
              <a:ext uri="{FF2B5EF4-FFF2-40B4-BE49-F238E27FC236}">
                <a16:creationId xmlns:a16="http://schemas.microsoft.com/office/drawing/2014/main" id="{AAC77557-131D-5841-8FAD-F270F5DDE445}"/>
              </a:ext>
            </a:extLst>
          </p:cNvPr>
          <p:cNvSpPr>
            <a:spLocks noGrp="1" noChangeArrowheads="1"/>
          </p:cNvSpPr>
          <p:nvPr>
            <p:ph type="dt" sz="half" idx="11"/>
          </p:nvPr>
        </p:nvSpPr>
        <p:spPr>
          <a:ln/>
        </p:spPr>
        <p:txBody>
          <a:bodyPr/>
          <a:lstStyle>
            <a:lvl1pPr>
              <a:defRPr/>
            </a:lvl1pPr>
          </a:lstStyle>
          <a:p>
            <a:pPr>
              <a:defRPr/>
            </a:pPr>
            <a:r>
              <a:rPr lang="en-US" altLang="en-US"/>
              <a:t>2/3/08  2</a:t>
            </a:r>
            <a:endParaRPr lang="en-US" altLang="en-US" baseline="0"/>
          </a:p>
        </p:txBody>
      </p:sp>
    </p:spTree>
    <p:extLst>
      <p:ext uri="{BB962C8B-B14F-4D97-AF65-F5344CB8AC3E}">
        <p14:creationId xmlns:p14="http://schemas.microsoft.com/office/powerpoint/2010/main" val="420445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5C328291-589A-9242-8B65-1201AEE1F25A}"/>
              </a:ext>
            </a:extLst>
          </p:cNvPr>
          <p:cNvSpPr>
            <a:spLocks noGrp="1" noChangeArrowheads="1"/>
          </p:cNvSpPr>
          <p:nvPr>
            <p:ph type="ftr" sz="quarter" idx="10"/>
          </p:nvPr>
        </p:nvSpPr>
        <p:spPr>
          <a:ln/>
        </p:spPr>
        <p:txBody>
          <a:bodyPr/>
          <a:lstStyle>
            <a:lvl1pPr>
              <a:defRPr/>
            </a:lvl1pPr>
          </a:lstStyle>
          <a:p>
            <a:pPr>
              <a:defRPr/>
            </a:pPr>
            <a:r>
              <a:rPr lang="en-US" altLang="en-US"/>
              <a:t>Student Employment: Posting Jobs</a:t>
            </a:r>
            <a:endParaRPr lang="en-US" altLang="en-US" dirty="0"/>
          </a:p>
        </p:txBody>
      </p:sp>
      <p:sp>
        <p:nvSpPr>
          <p:cNvPr id="6" name="Rectangle 18">
            <a:extLst>
              <a:ext uri="{FF2B5EF4-FFF2-40B4-BE49-F238E27FC236}">
                <a16:creationId xmlns:a16="http://schemas.microsoft.com/office/drawing/2014/main" id="{8C5EAD46-963C-D74F-90B8-8524C9F6FE29}"/>
              </a:ext>
            </a:extLst>
          </p:cNvPr>
          <p:cNvSpPr>
            <a:spLocks noGrp="1" noChangeArrowheads="1"/>
          </p:cNvSpPr>
          <p:nvPr>
            <p:ph type="dt" sz="half" idx="11"/>
          </p:nvPr>
        </p:nvSpPr>
        <p:spPr>
          <a:ln/>
        </p:spPr>
        <p:txBody>
          <a:bodyPr/>
          <a:lstStyle>
            <a:lvl1pPr>
              <a:defRPr/>
            </a:lvl1pPr>
          </a:lstStyle>
          <a:p>
            <a:pPr>
              <a:defRPr/>
            </a:pPr>
            <a:r>
              <a:rPr lang="en-US" altLang="en-US"/>
              <a:t>2/3/08  2</a:t>
            </a:r>
            <a:endParaRPr lang="en-US" altLang="en-US" baseline="0"/>
          </a:p>
        </p:txBody>
      </p:sp>
    </p:spTree>
    <p:extLst>
      <p:ext uri="{BB962C8B-B14F-4D97-AF65-F5344CB8AC3E}">
        <p14:creationId xmlns:p14="http://schemas.microsoft.com/office/powerpoint/2010/main" val="1510816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a:extLst>
              <a:ext uri="{FF2B5EF4-FFF2-40B4-BE49-F238E27FC236}">
                <a16:creationId xmlns:a16="http://schemas.microsoft.com/office/drawing/2014/main" id="{C4E12FF0-A1C2-FD47-98B3-69DF868CDAC0}"/>
              </a:ext>
            </a:extLst>
          </p:cNvPr>
          <p:cNvSpPr>
            <a:spLocks noChangeArrowheads="1"/>
          </p:cNvSpPr>
          <p:nvPr userDrawn="1"/>
        </p:nvSpPr>
        <p:spPr bwMode="auto">
          <a:xfrm>
            <a:off x="0" y="-42863"/>
            <a:ext cx="9144000" cy="347663"/>
          </a:xfrm>
          <a:prstGeom prst="rect">
            <a:avLst/>
          </a:prstGeom>
          <a:gradFill rotWithShape="0">
            <a:gsLst>
              <a:gs pos="0">
                <a:srgbClr val="333333"/>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Osaka" charset="0"/>
            </a:endParaRPr>
          </a:p>
        </p:txBody>
      </p:sp>
      <p:sp>
        <p:nvSpPr>
          <p:cNvPr id="1026" name="Rectangle 2">
            <a:extLst>
              <a:ext uri="{FF2B5EF4-FFF2-40B4-BE49-F238E27FC236}">
                <a16:creationId xmlns:a16="http://schemas.microsoft.com/office/drawing/2014/main" id="{88265B84-3B53-4146-B825-4EBFE4426BC4}"/>
              </a:ext>
            </a:extLst>
          </p:cNvPr>
          <p:cNvSpPr>
            <a:spLocks noGrp="1" noChangeArrowheads="1"/>
          </p:cNvSpPr>
          <p:nvPr>
            <p:ph type="title"/>
          </p:nvPr>
        </p:nvSpPr>
        <p:spPr bwMode="auto">
          <a:xfrm>
            <a:off x="609600" y="762000"/>
            <a:ext cx="792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Finding a Job</a:t>
            </a:r>
          </a:p>
        </p:txBody>
      </p:sp>
      <p:sp>
        <p:nvSpPr>
          <p:cNvPr id="1027" name="Rectangle 3">
            <a:extLst>
              <a:ext uri="{FF2B5EF4-FFF2-40B4-BE49-F238E27FC236}">
                <a16:creationId xmlns:a16="http://schemas.microsoft.com/office/drawing/2014/main" id="{7545B3D2-5D92-654D-ABDC-68CA3AC028CA}"/>
              </a:ext>
            </a:extLst>
          </p:cNvPr>
          <p:cNvSpPr>
            <a:spLocks noGrp="1" noChangeArrowheads="1"/>
          </p:cNvSpPr>
          <p:nvPr>
            <p:ph type="body" idx="1"/>
          </p:nvPr>
        </p:nvSpPr>
        <p:spPr bwMode="auto">
          <a:xfrm>
            <a:off x="609600" y="1828800"/>
            <a:ext cx="7924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3D719C42-9F8D-F042-9241-9ED587D4ACE6}"/>
              </a:ext>
            </a:extLst>
          </p:cNvPr>
          <p:cNvSpPr>
            <a:spLocks noGrp="1" noChangeArrowheads="1"/>
          </p:cNvSpPr>
          <p:nvPr>
            <p:ph type="ftr" sz="quarter" idx="3"/>
          </p:nvPr>
        </p:nvSpPr>
        <p:spPr bwMode="auto">
          <a:xfrm>
            <a:off x="609600" y="0"/>
            <a:ext cx="510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solidFill>
                  <a:schemeClr val="bg1"/>
                </a:solidFill>
                <a:latin typeface="Arial" charset="0"/>
                <a:ea typeface="Osaka" charset="0"/>
              </a:defRPr>
            </a:lvl1pPr>
          </a:lstStyle>
          <a:p>
            <a:pPr>
              <a:defRPr/>
            </a:pPr>
            <a:r>
              <a:rPr lang="en-US" altLang="en-US"/>
              <a:t>Student Employment: Posting Jobs</a:t>
            </a:r>
            <a:endParaRPr lang="en-US" altLang="en-US" dirty="0"/>
          </a:p>
        </p:txBody>
      </p:sp>
      <p:sp>
        <p:nvSpPr>
          <p:cNvPr id="1036" name="Text Box 12">
            <a:extLst>
              <a:ext uri="{FF2B5EF4-FFF2-40B4-BE49-F238E27FC236}">
                <a16:creationId xmlns:a16="http://schemas.microsoft.com/office/drawing/2014/main" id="{0958E208-11C0-4B47-972D-ADCC74244A46}"/>
              </a:ext>
            </a:extLst>
          </p:cNvPr>
          <p:cNvSpPr txBox="1">
            <a:spLocks noChangeArrowheads="1"/>
          </p:cNvSpPr>
          <p:nvPr userDrawn="1"/>
        </p:nvSpPr>
        <p:spPr bwMode="auto">
          <a:xfrm>
            <a:off x="609600" y="1524000"/>
            <a:ext cx="7924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en-US" sz="1200" b="1">
                <a:solidFill>
                  <a:schemeClr val="bg1"/>
                </a:solidFill>
                <a:latin typeface="Arial" charset="0"/>
                <a:ea typeface="Osaka" charset="0"/>
              </a:rPr>
              <a:t>Boston University</a:t>
            </a:r>
            <a:r>
              <a:rPr lang="en-US" altLang="en-US" sz="1200">
                <a:solidFill>
                  <a:schemeClr val="bg1"/>
                </a:solidFill>
                <a:latin typeface="Arial" charset="0"/>
                <a:ea typeface="Osaka" charset="0"/>
              </a:rPr>
              <a:t> Slideshow Title Goes Here</a:t>
            </a:r>
          </a:p>
        </p:txBody>
      </p:sp>
      <p:pic>
        <p:nvPicPr>
          <p:cNvPr id="1044" name="Picture 20">
            <a:extLst>
              <a:ext uri="{FF2B5EF4-FFF2-40B4-BE49-F238E27FC236}">
                <a16:creationId xmlns:a16="http://schemas.microsoft.com/office/drawing/2014/main" id="{DD62B90E-4628-9E42-8A08-B66432A767A5}"/>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543800" y="6118225"/>
            <a:ext cx="9683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42" name="Rectangle 18">
            <a:extLst>
              <a:ext uri="{FF2B5EF4-FFF2-40B4-BE49-F238E27FC236}">
                <a16:creationId xmlns:a16="http://schemas.microsoft.com/office/drawing/2014/main" id="{048AAB0B-A411-BD43-AEC7-C81A582A4826}"/>
              </a:ext>
            </a:extLst>
          </p:cNvPr>
          <p:cNvSpPr>
            <a:spLocks noGrp="1" noChangeArrowheads="1"/>
          </p:cNvSpPr>
          <p:nvPr>
            <p:ph type="dt" sz="half" idx="2"/>
          </p:nvPr>
        </p:nvSpPr>
        <p:spPr bwMode="auto">
          <a:xfrm>
            <a:off x="8001000" y="762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baseline="30000">
                <a:solidFill>
                  <a:srgbClr val="CCCCCC"/>
                </a:solidFill>
                <a:latin typeface="Arial" charset="0"/>
                <a:ea typeface="Osaka" charset="0"/>
              </a:defRPr>
            </a:lvl1pPr>
          </a:lstStyle>
          <a:p>
            <a:pPr>
              <a:defRPr/>
            </a:pPr>
            <a:r>
              <a:rPr lang="en-US" altLang="en-US"/>
              <a:t>2/3/08  2</a:t>
            </a:r>
            <a:endParaRPr lang="en-US" altLang="en-US" baseline="0"/>
          </a:p>
        </p:txBody>
      </p:sp>
      <p:sp>
        <p:nvSpPr>
          <p:cNvPr id="1047" name="Rectangle 23">
            <a:extLst>
              <a:ext uri="{FF2B5EF4-FFF2-40B4-BE49-F238E27FC236}">
                <a16:creationId xmlns:a16="http://schemas.microsoft.com/office/drawing/2014/main" id="{99292DDB-239E-8E42-945E-42AAC88F7A9B}"/>
              </a:ext>
            </a:extLst>
          </p:cNvPr>
          <p:cNvSpPr>
            <a:spLocks noChangeArrowheads="1"/>
          </p:cNvSpPr>
          <p:nvPr userDrawn="1"/>
        </p:nvSpPr>
        <p:spPr bwMode="auto">
          <a:xfrm>
            <a:off x="609600" y="6172200"/>
            <a:ext cx="46640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en-US" sz="1200" b="1" i="0" baseline="0" dirty="0">
                <a:latin typeface="Arial Bold" charset="0"/>
                <a:ea typeface="Osaka" charset="0"/>
              </a:rPr>
              <a:t>Boston University</a:t>
            </a:r>
            <a:r>
              <a:rPr lang="en-US" altLang="en-US" sz="1200" dirty="0">
                <a:latin typeface="Arial" charset="0"/>
                <a:ea typeface="Osaka" charset="0"/>
              </a:rPr>
              <a:t> Financial Assistance and Student Employment</a:t>
            </a:r>
          </a:p>
        </p:txBody>
      </p:sp>
    </p:spTree>
  </p:cSld>
  <p:clrMap bg1="lt1" tx1="dk1" bg2="lt2" tx2="dk2" accent1="accent1" accent2="accent2" accent3="accent3" accent4="accent4" accent5="accent5" accent6="accent6" hlink="hlink" folHlink="folHlink"/>
  <p:sldLayoutIdLst>
    <p:sldLayoutId id="2147483718"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9" r:id="rId10"/>
  </p:sldLayoutIdLst>
  <p:hf sldNum="0" hdr="0" dt="0"/>
  <p:txStyles>
    <p:titleStyle>
      <a:lvl1pPr algn="l" rtl="0" eaLnBrk="0" fontAlgn="base" hangingPunct="0">
        <a:spcBef>
          <a:spcPct val="0"/>
        </a:spcBef>
        <a:spcAft>
          <a:spcPct val="0"/>
        </a:spcAft>
        <a:defRPr sz="2400" kern="12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ea typeface="Osaka" charset="0"/>
        </a:defRPr>
      </a:lvl2pPr>
      <a:lvl3pPr algn="l" rtl="0" eaLnBrk="0" fontAlgn="base" hangingPunct="0">
        <a:spcBef>
          <a:spcPct val="0"/>
        </a:spcBef>
        <a:spcAft>
          <a:spcPct val="0"/>
        </a:spcAft>
        <a:defRPr sz="2400">
          <a:solidFill>
            <a:schemeClr val="tx1"/>
          </a:solidFill>
          <a:latin typeface="Arial" charset="0"/>
          <a:ea typeface="Osaka" charset="0"/>
        </a:defRPr>
      </a:lvl3pPr>
      <a:lvl4pPr algn="l" rtl="0" eaLnBrk="0" fontAlgn="base" hangingPunct="0">
        <a:spcBef>
          <a:spcPct val="0"/>
        </a:spcBef>
        <a:spcAft>
          <a:spcPct val="0"/>
        </a:spcAft>
        <a:defRPr sz="2400">
          <a:solidFill>
            <a:schemeClr val="tx1"/>
          </a:solidFill>
          <a:latin typeface="Arial" charset="0"/>
          <a:ea typeface="Osaka" charset="0"/>
        </a:defRPr>
      </a:lvl4pPr>
      <a:lvl5pPr algn="l" rtl="0" eaLnBrk="0" fontAlgn="base" hangingPunct="0">
        <a:spcBef>
          <a:spcPct val="0"/>
        </a:spcBef>
        <a:spcAft>
          <a:spcPct val="0"/>
        </a:spcAft>
        <a:defRPr sz="2400">
          <a:solidFill>
            <a:schemeClr val="tx1"/>
          </a:solidFill>
          <a:latin typeface="Arial" charset="0"/>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p:titleStyle>
    <p:bodyStyle>
      <a:lvl1pPr marL="342900" indent="-342900" algn="l" rtl="0" eaLnBrk="0" fontAlgn="base" hangingPunct="0">
        <a:spcBef>
          <a:spcPct val="20000"/>
        </a:spcBef>
        <a:spcAft>
          <a:spcPct val="0"/>
        </a:spcAft>
        <a:buClr>
          <a:srgbClr val="2675B4"/>
        </a:buClr>
        <a:buFont typeface="Wingdings" pitchFamily="2" charset="2"/>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3.png"/><Relationship Id="rId7" Type="http://schemas.openxmlformats.org/officeDocument/2006/relationships/slide" Target="slide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slide" Target="slide2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hyperlink" Target="https://www.bu.edu/seo/supervisors/" TargetMode="External"/><Relationship Id="rId4" Type="http://schemas.openxmlformats.org/officeDocument/2006/relationships/hyperlink" Target="https://pgw.buw.bu.edu/sap/bc/ui5_ui5/ui2/ushell/shells/abap/FioriLaunchpad.html#Shell-hom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6C0360B-F25F-B041-B8DA-65ECD0945ACF}"/>
              </a:ext>
            </a:extLst>
          </p:cNvPr>
          <p:cNvSpPr>
            <a:spLocks noGrp="1" noChangeArrowheads="1"/>
          </p:cNvSpPr>
          <p:nvPr>
            <p:ph type="ctrTitle"/>
          </p:nvPr>
        </p:nvSpPr>
        <p:spPr/>
        <p:txBody>
          <a:bodyPr/>
          <a:lstStyle/>
          <a:p>
            <a:pPr eaLnBrk="1" hangingPunct="1">
              <a:defRPr/>
            </a:pPr>
            <a:r>
              <a:rPr lang="en-US" altLang="en-US" dirty="0"/>
              <a:t>On-Campus Supervisor Training</a:t>
            </a:r>
          </a:p>
        </p:txBody>
      </p:sp>
      <p:sp>
        <p:nvSpPr>
          <p:cNvPr id="4099" name="Rectangle 3">
            <a:extLst>
              <a:ext uri="{FF2B5EF4-FFF2-40B4-BE49-F238E27FC236}">
                <a16:creationId xmlns:a16="http://schemas.microsoft.com/office/drawing/2014/main" id="{00D36AB9-194D-3445-9A04-83B820398E4F}"/>
              </a:ext>
            </a:extLst>
          </p:cNvPr>
          <p:cNvSpPr>
            <a:spLocks noGrp="1" noChangeArrowheads="1"/>
          </p:cNvSpPr>
          <p:nvPr>
            <p:ph type="subTitle" idx="1"/>
          </p:nvPr>
        </p:nvSpPr>
        <p:spPr/>
        <p:txBody>
          <a:bodyPr/>
          <a:lstStyle/>
          <a:p>
            <a:pPr eaLnBrk="1" hangingPunct="1">
              <a:defRPr/>
            </a:pPr>
            <a:r>
              <a:rPr lang="en-US" altLang="en-US" dirty="0">
                <a:solidFill>
                  <a:schemeClr val="tx1"/>
                </a:solidFill>
              </a:rPr>
              <a:t>Boston University Student Employment Student Job Board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88104-E1A7-821D-63A7-0D1DABA9071D}"/>
              </a:ext>
            </a:extLst>
          </p:cNvPr>
          <p:cNvSpPr>
            <a:spLocks noGrp="1"/>
          </p:cNvSpPr>
          <p:nvPr>
            <p:ph type="title"/>
          </p:nvPr>
        </p:nvSpPr>
        <p:spPr/>
        <p:txBody>
          <a:bodyPr/>
          <a:lstStyle/>
          <a:p>
            <a:r>
              <a:rPr lang="en-US" altLang="en-US" dirty="0"/>
              <a:t>Selecting Department </a:t>
            </a:r>
            <a:endParaRPr lang="en-US" dirty="0"/>
          </a:p>
        </p:txBody>
      </p:sp>
      <p:pic>
        <p:nvPicPr>
          <p:cNvPr id="7" name="Content Placeholder 6">
            <a:extLst>
              <a:ext uri="{FF2B5EF4-FFF2-40B4-BE49-F238E27FC236}">
                <a16:creationId xmlns:a16="http://schemas.microsoft.com/office/drawing/2014/main" id="{579E9263-EF66-D075-273C-CFFA4484128D}"/>
              </a:ext>
            </a:extLst>
          </p:cNvPr>
          <p:cNvPicPr>
            <a:picLocks noGrp="1" noChangeAspect="1"/>
          </p:cNvPicPr>
          <p:nvPr>
            <p:ph idx="1"/>
          </p:nvPr>
        </p:nvPicPr>
        <p:blipFill>
          <a:blip r:embed="rId2"/>
          <a:stretch>
            <a:fillRect/>
          </a:stretch>
        </p:blipFill>
        <p:spPr>
          <a:xfrm>
            <a:off x="2362200" y="1676400"/>
            <a:ext cx="4336322" cy="2514600"/>
          </a:xfrm>
        </p:spPr>
      </p:pic>
      <p:sp>
        <p:nvSpPr>
          <p:cNvPr id="4" name="Footer Placeholder 3">
            <a:extLst>
              <a:ext uri="{FF2B5EF4-FFF2-40B4-BE49-F238E27FC236}">
                <a16:creationId xmlns:a16="http://schemas.microsoft.com/office/drawing/2014/main" id="{29DD2C7D-6FB7-C1D3-F0A9-8ECD6F40B4BB}"/>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pic>
        <p:nvPicPr>
          <p:cNvPr id="9" name="Picture 8">
            <a:extLst>
              <a:ext uri="{FF2B5EF4-FFF2-40B4-BE49-F238E27FC236}">
                <a16:creationId xmlns:a16="http://schemas.microsoft.com/office/drawing/2014/main" id="{A3D91BC1-5BDF-ADF4-1CD0-372B6D00F7C8}"/>
              </a:ext>
            </a:extLst>
          </p:cNvPr>
          <p:cNvPicPr>
            <a:picLocks noGrp="1" noRot="1" noChangeAspect="1" noMove="1" noResize="1" noEditPoints="1" noAdjustHandles="1" noChangeArrowheads="1" noChangeShapeType="1" noCrop="1"/>
          </p:cNvPicPr>
          <p:nvPr/>
        </p:nvPicPr>
        <p:blipFill>
          <a:blip r:embed="rId3"/>
          <a:stretch>
            <a:fillRect/>
          </a:stretch>
        </p:blipFill>
        <p:spPr>
          <a:xfrm>
            <a:off x="2046195" y="1524001"/>
            <a:ext cx="5051610" cy="2612596"/>
          </a:xfrm>
          <a:prstGeom prst="rect">
            <a:avLst/>
          </a:prstGeom>
          <a:effectLst>
            <a:outerShdw blurRad="50800" dist="38100" dir="5400000" algn="t" rotWithShape="0">
              <a:prstClr val="black">
                <a:alpha val="40000"/>
              </a:prstClr>
            </a:outerShdw>
          </a:effectLst>
          <a:scene3d>
            <a:camera prst="orthographicFront"/>
            <a:lightRig rig="threePt" dir="t"/>
          </a:scene3d>
          <a:sp3d prstMaterial="matte"/>
        </p:spPr>
      </p:pic>
      <p:sp>
        <p:nvSpPr>
          <p:cNvPr id="11" name="Content Placeholder 2">
            <a:extLst>
              <a:ext uri="{FF2B5EF4-FFF2-40B4-BE49-F238E27FC236}">
                <a16:creationId xmlns:a16="http://schemas.microsoft.com/office/drawing/2014/main" id="{CE0191EC-71E9-1DE9-D74C-43F020D1EEC9}"/>
              </a:ext>
            </a:extLst>
          </p:cNvPr>
          <p:cNvSpPr txBox="1">
            <a:spLocks/>
          </p:cNvSpPr>
          <p:nvPr/>
        </p:nvSpPr>
        <p:spPr bwMode="auto">
          <a:xfrm>
            <a:off x="593408" y="4343399"/>
            <a:ext cx="7957185" cy="165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0" fontAlgn="base" hangingPunct="0">
              <a:spcBef>
                <a:spcPct val="20000"/>
              </a:spcBef>
              <a:spcAft>
                <a:spcPct val="0"/>
              </a:spcAft>
              <a:buClr>
                <a:srgbClr val="2675B4"/>
              </a:buClr>
              <a:buFont typeface="Wingdings" pitchFamily="2" charset="2"/>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ct val="0"/>
              </a:spcBef>
              <a:buNone/>
            </a:pPr>
            <a:r>
              <a:rPr lang="en-US" altLang="en-US" dirty="0"/>
              <a:t>If you have posting permissions for more than one department, Select the department for which you want to post a job from the ‘</a:t>
            </a:r>
            <a:r>
              <a:rPr lang="en-US" altLang="en-US" b="1" dirty="0"/>
              <a:t>Employer/Department Name</a:t>
            </a:r>
            <a:r>
              <a:rPr lang="en-US" altLang="en-US" dirty="0"/>
              <a:t>’ drop-down list.  </a:t>
            </a:r>
          </a:p>
          <a:p>
            <a:pPr>
              <a:spcBef>
                <a:spcPct val="0"/>
              </a:spcBef>
            </a:pPr>
            <a:endParaRPr lang="en-US" altLang="en-US" dirty="0"/>
          </a:p>
          <a:p>
            <a:pPr marL="0" indent="0">
              <a:spcBef>
                <a:spcPct val="0"/>
              </a:spcBef>
              <a:buNone/>
            </a:pPr>
            <a:r>
              <a:rPr lang="en-US" altLang="en-US" dirty="0"/>
              <a:t>Next click ‘</a:t>
            </a:r>
            <a:r>
              <a:rPr lang="en-US" altLang="en-US" b="1" dirty="0"/>
              <a:t>Go to next step</a:t>
            </a:r>
            <a:r>
              <a:rPr lang="en-US" altLang="en-US" dirty="0"/>
              <a:t>’ button to proceed. </a:t>
            </a:r>
          </a:p>
          <a:p>
            <a:pPr marL="0" indent="0">
              <a:spcBef>
                <a:spcPct val="0"/>
              </a:spcBef>
              <a:buFont typeface="Wingdings" pitchFamily="2" charset="2"/>
              <a:buNone/>
            </a:pPr>
            <a:endParaRPr lang="en-US" altLang="en-US" dirty="0"/>
          </a:p>
          <a:p>
            <a:pPr marL="0" indent="0">
              <a:spcBef>
                <a:spcPct val="0"/>
              </a:spcBef>
              <a:buNone/>
            </a:pPr>
            <a:r>
              <a:rPr lang="en-US" altLang="en-US" b="1" dirty="0"/>
              <a:t>Note</a:t>
            </a:r>
            <a:r>
              <a:rPr lang="en-US" altLang="en-US" dirty="0"/>
              <a:t>: If you only have permission to post for one department, please proceed to the next slide.</a:t>
            </a:r>
          </a:p>
        </p:txBody>
      </p:sp>
      <p:cxnSp>
        <p:nvCxnSpPr>
          <p:cNvPr id="13" name="Straight Arrow Connector 12">
            <a:extLst>
              <a:ext uri="{FF2B5EF4-FFF2-40B4-BE49-F238E27FC236}">
                <a16:creationId xmlns:a16="http://schemas.microsoft.com/office/drawing/2014/main" id="{DE1E1E6A-80FF-B213-96DA-73A4EC81480E}"/>
              </a:ext>
            </a:extLst>
          </p:cNvPr>
          <p:cNvCxnSpPr/>
          <p:nvPr/>
        </p:nvCxnSpPr>
        <p:spPr bwMode="auto">
          <a:xfrm flipH="1" flipV="1">
            <a:off x="3276600" y="3352800"/>
            <a:ext cx="457200" cy="381000"/>
          </a:xfrm>
          <a:prstGeom prst="straightConnector1">
            <a:avLst/>
          </a:prstGeom>
          <a:solidFill>
            <a:schemeClr val="accent1"/>
          </a:solidFill>
          <a:ln w="38100" cap="flat" cmpd="sng" algn="ctr">
            <a:solidFill>
              <a:srgbClr val="FF0000"/>
            </a:solidFill>
            <a:prstDash val="solid"/>
            <a:round/>
            <a:headEnd type="none" w="med" len="med"/>
            <a:tailEnd type="triangle"/>
          </a:ln>
          <a:effectLst>
            <a:outerShdw blurRad="63500" dist="38099" dir="2700000" algn="ctr" rotWithShape="0">
              <a:schemeClr val="bg2">
                <a:alpha val="74998"/>
              </a:schemeClr>
            </a:outerShdw>
          </a:effectLst>
        </p:spPr>
      </p:cxnSp>
      <p:cxnSp>
        <p:nvCxnSpPr>
          <p:cNvPr id="15" name="Straight Arrow Connector 14">
            <a:extLst>
              <a:ext uri="{FF2B5EF4-FFF2-40B4-BE49-F238E27FC236}">
                <a16:creationId xmlns:a16="http://schemas.microsoft.com/office/drawing/2014/main" id="{FFACE5CC-E798-4CB7-2735-B3B680A92624}"/>
              </a:ext>
            </a:extLst>
          </p:cNvPr>
          <p:cNvCxnSpPr/>
          <p:nvPr/>
        </p:nvCxnSpPr>
        <p:spPr bwMode="auto">
          <a:xfrm flipH="1">
            <a:off x="4267200" y="3048000"/>
            <a:ext cx="533400" cy="0"/>
          </a:xfrm>
          <a:prstGeom prst="straightConnector1">
            <a:avLst/>
          </a:prstGeom>
          <a:solidFill>
            <a:schemeClr val="accent1"/>
          </a:solidFill>
          <a:ln w="38100" cap="flat" cmpd="sng" algn="ctr">
            <a:solidFill>
              <a:srgbClr val="FF0000"/>
            </a:solidFill>
            <a:prstDash val="solid"/>
            <a:round/>
            <a:headEnd type="none" w="med" len="med"/>
            <a:tailEnd type="triangle"/>
          </a:ln>
          <a:effectLst>
            <a:outerShdw blurRad="63500" dist="38099" dir="2700000" algn="ctr" rotWithShape="0">
              <a:schemeClr val="bg2">
                <a:alpha val="74998"/>
              </a:schemeClr>
            </a:outerShdw>
          </a:effectLst>
        </p:spPr>
      </p:cxnSp>
    </p:spTree>
    <p:extLst>
      <p:ext uri="{BB962C8B-B14F-4D97-AF65-F5344CB8AC3E}">
        <p14:creationId xmlns:p14="http://schemas.microsoft.com/office/powerpoint/2010/main" val="3104326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88104-E1A7-821D-63A7-0D1DABA9071D}"/>
              </a:ext>
            </a:extLst>
          </p:cNvPr>
          <p:cNvSpPr>
            <a:spLocks noGrp="1"/>
          </p:cNvSpPr>
          <p:nvPr>
            <p:ph type="title"/>
          </p:nvPr>
        </p:nvSpPr>
        <p:spPr/>
        <p:txBody>
          <a:bodyPr/>
          <a:lstStyle/>
          <a:p>
            <a:r>
              <a:rPr lang="en-US" altLang="en-US" dirty="0"/>
              <a:t>Selecting Job Type </a:t>
            </a:r>
            <a:endParaRPr lang="en-US" dirty="0"/>
          </a:p>
        </p:txBody>
      </p:sp>
      <p:sp>
        <p:nvSpPr>
          <p:cNvPr id="4" name="Footer Placeholder 3">
            <a:extLst>
              <a:ext uri="{FF2B5EF4-FFF2-40B4-BE49-F238E27FC236}">
                <a16:creationId xmlns:a16="http://schemas.microsoft.com/office/drawing/2014/main" id="{29DD2C7D-6FB7-C1D3-F0A9-8ECD6F40B4BB}"/>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sp>
        <p:nvSpPr>
          <p:cNvPr id="11" name="Content Placeholder 2">
            <a:extLst>
              <a:ext uri="{FF2B5EF4-FFF2-40B4-BE49-F238E27FC236}">
                <a16:creationId xmlns:a16="http://schemas.microsoft.com/office/drawing/2014/main" id="{CE0191EC-71E9-1DE9-D74C-43F020D1EEC9}"/>
              </a:ext>
            </a:extLst>
          </p:cNvPr>
          <p:cNvSpPr txBox="1">
            <a:spLocks/>
          </p:cNvSpPr>
          <p:nvPr/>
        </p:nvSpPr>
        <p:spPr bwMode="auto">
          <a:xfrm>
            <a:off x="593408" y="4343399"/>
            <a:ext cx="7957185" cy="165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2675B4"/>
              </a:buClr>
              <a:buFont typeface="Wingdings" pitchFamily="2" charset="2"/>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ct val="0"/>
              </a:spcBef>
              <a:buNone/>
            </a:pPr>
            <a:r>
              <a:rPr lang="en-US" altLang="en-US" sz="1600" dirty="0"/>
              <a:t>Select the job type that aligns with the position. Then Click ‘Go to next step’ to proceed.</a:t>
            </a:r>
            <a:br>
              <a:rPr lang="en-US" altLang="en-US" sz="1600" dirty="0"/>
            </a:br>
            <a:br>
              <a:rPr lang="en-US" altLang="en-US" sz="1600" dirty="0"/>
            </a:br>
            <a:r>
              <a:rPr lang="en-US" altLang="en-US" sz="1600" b="1" dirty="0"/>
              <a:t>Note</a:t>
            </a:r>
            <a:r>
              <a:rPr lang="en-US" altLang="en-US" sz="1600" dirty="0"/>
              <a:t>: Most of the job postings will be considered ‘On-Campus Jobs.’ Certain jobs at the graduate level, such as Teaching Assistants and Research Assistants will utilize the ‘Graduate Teaching and Research’ job type.</a:t>
            </a:r>
          </a:p>
          <a:p>
            <a:pPr marL="0" indent="0">
              <a:spcBef>
                <a:spcPct val="0"/>
              </a:spcBef>
              <a:buNone/>
            </a:pPr>
            <a:endParaRPr lang="en-US" altLang="en-US" sz="1600" dirty="0"/>
          </a:p>
        </p:txBody>
      </p:sp>
      <p:pic>
        <p:nvPicPr>
          <p:cNvPr id="6" name="Content Placeholder 5">
            <a:extLst>
              <a:ext uri="{FF2B5EF4-FFF2-40B4-BE49-F238E27FC236}">
                <a16:creationId xmlns:a16="http://schemas.microsoft.com/office/drawing/2014/main" id="{25D2B29D-5AA7-0338-587B-5955ABEB5CEC}"/>
              </a:ext>
            </a:extLst>
          </p:cNvPr>
          <p:cNvPicPr>
            <a:picLocks noGrp="1" noChangeAspect="1"/>
          </p:cNvPicPr>
          <p:nvPr>
            <p:ph idx="1"/>
          </p:nvPr>
        </p:nvPicPr>
        <p:blipFill>
          <a:blip r:embed="rId2"/>
          <a:stretch>
            <a:fillRect/>
          </a:stretch>
        </p:blipFill>
        <p:spPr>
          <a:xfrm>
            <a:off x="1203668" y="1447800"/>
            <a:ext cx="6736664" cy="2572735"/>
          </a:xfrm>
          <a:prstGeom prst="rect">
            <a:avLst/>
          </a:prstGeom>
        </p:spPr>
      </p:pic>
    </p:spTree>
    <p:extLst>
      <p:ext uri="{BB962C8B-B14F-4D97-AF65-F5344CB8AC3E}">
        <p14:creationId xmlns:p14="http://schemas.microsoft.com/office/powerpoint/2010/main" val="392765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8942-4D7B-86D3-A35E-51716C08B457}"/>
              </a:ext>
            </a:extLst>
          </p:cNvPr>
          <p:cNvSpPr>
            <a:spLocks noGrp="1"/>
          </p:cNvSpPr>
          <p:nvPr>
            <p:ph type="title"/>
          </p:nvPr>
        </p:nvSpPr>
        <p:spPr>
          <a:xfrm>
            <a:off x="630238" y="457200"/>
            <a:ext cx="6608762" cy="533400"/>
          </a:xfrm>
        </p:spPr>
        <p:txBody>
          <a:bodyPr/>
          <a:lstStyle/>
          <a:p>
            <a:r>
              <a:rPr lang="en-US" altLang="en-US" sz="2500" dirty="0"/>
              <a:t>Completing Job information Template </a:t>
            </a:r>
            <a:endParaRPr lang="en-US" sz="2500" dirty="0"/>
          </a:p>
        </p:txBody>
      </p:sp>
      <p:pic>
        <p:nvPicPr>
          <p:cNvPr id="7" name="Content Placeholder 6">
            <a:extLst>
              <a:ext uri="{FF2B5EF4-FFF2-40B4-BE49-F238E27FC236}">
                <a16:creationId xmlns:a16="http://schemas.microsoft.com/office/drawing/2014/main" id="{799962F4-0D50-475C-A362-0A93AC7A3A96}"/>
              </a:ext>
            </a:extLst>
          </p:cNvPr>
          <p:cNvPicPr>
            <a:picLocks noGrp="1" noChangeAspect="1"/>
          </p:cNvPicPr>
          <p:nvPr>
            <p:ph idx="1"/>
          </p:nvPr>
        </p:nvPicPr>
        <p:blipFill>
          <a:blip r:embed="rId2"/>
          <a:stretch>
            <a:fillRect/>
          </a:stretch>
        </p:blipFill>
        <p:spPr>
          <a:xfrm>
            <a:off x="4038600" y="987425"/>
            <a:ext cx="4724400" cy="4873625"/>
          </a:xfrm>
          <a:prstGeom prst="rect">
            <a:avLst/>
          </a:prstGeom>
        </p:spPr>
      </p:pic>
      <p:sp>
        <p:nvSpPr>
          <p:cNvPr id="4" name="Text Placeholder 3">
            <a:extLst>
              <a:ext uri="{FF2B5EF4-FFF2-40B4-BE49-F238E27FC236}">
                <a16:creationId xmlns:a16="http://schemas.microsoft.com/office/drawing/2014/main" id="{D4FD5FC6-B642-5727-E861-CDF6C9E88F9C}"/>
              </a:ext>
            </a:extLst>
          </p:cNvPr>
          <p:cNvSpPr>
            <a:spLocks noGrp="1"/>
          </p:cNvSpPr>
          <p:nvPr>
            <p:ph type="body" sz="half" idx="2"/>
          </p:nvPr>
        </p:nvSpPr>
        <p:spPr>
          <a:xfrm>
            <a:off x="685800" y="1295400"/>
            <a:ext cx="2949575" cy="3811588"/>
          </a:xfrm>
        </p:spPr>
        <p:txBody>
          <a:bodyPr/>
          <a:lstStyle/>
          <a:p>
            <a:pPr>
              <a:spcBef>
                <a:spcPct val="0"/>
              </a:spcBef>
            </a:pPr>
            <a:endParaRPr lang="en-US" altLang="en-US" sz="1200" dirty="0"/>
          </a:p>
          <a:p>
            <a:pPr>
              <a:spcBef>
                <a:spcPct val="0"/>
              </a:spcBef>
            </a:pPr>
            <a:r>
              <a:rPr lang="en-US" altLang="en-US" sz="1200" dirty="0"/>
              <a:t>The Job Posting Template may vary depending on the job type selected</a:t>
            </a:r>
          </a:p>
          <a:p>
            <a:pPr>
              <a:spcBef>
                <a:spcPct val="0"/>
              </a:spcBef>
            </a:pPr>
            <a:endParaRPr lang="en-US" altLang="en-US" sz="1200" dirty="0"/>
          </a:p>
          <a:p>
            <a:pPr>
              <a:spcBef>
                <a:spcPct val="0"/>
              </a:spcBef>
            </a:pPr>
            <a:r>
              <a:rPr lang="en-US" altLang="en-US" sz="1200" dirty="0"/>
              <a:t>Fields denoted with a red asterisk marks (</a:t>
            </a:r>
            <a:r>
              <a:rPr lang="en-US" altLang="en-US" sz="1200" dirty="0">
                <a:solidFill>
                  <a:srgbClr val="FF0000"/>
                </a:solidFill>
              </a:rPr>
              <a:t>*</a:t>
            </a:r>
            <a:r>
              <a:rPr lang="en-US" altLang="en-US" sz="1200" dirty="0"/>
              <a:t>) are required fields</a:t>
            </a:r>
          </a:p>
          <a:p>
            <a:pPr marL="0" indent="0">
              <a:spcBef>
                <a:spcPct val="0"/>
              </a:spcBef>
              <a:buNone/>
            </a:pPr>
            <a:endParaRPr lang="en-US" altLang="en-US" sz="1200" dirty="0"/>
          </a:p>
          <a:p>
            <a:pPr>
              <a:spcBef>
                <a:spcPct val="0"/>
              </a:spcBef>
            </a:pPr>
            <a:r>
              <a:rPr lang="en-US" altLang="en-US" sz="1200" dirty="0"/>
              <a:t>Lastly, click ‘</a:t>
            </a:r>
            <a:r>
              <a:rPr lang="en-US" altLang="en-US" sz="1200" b="1" dirty="0"/>
              <a:t>Submit</a:t>
            </a:r>
            <a:r>
              <a:rPr lang="en-US" altLang="en-US" sz="1200" dirty="0"/>
              <a:t>’ to continue the next steps in the process.</a:t>
            </a:r>
          </a:p>
          <a:p>
            <a:pPr>
              <a:spcBef>
                <a:spcPct val="0"/>
              </a:spcBef>
            </a:pPr>
            <a:endParaRPr lang="en-US" altLang="en-US" sz="1200" dirty="0"/>
          </a:p>
          <a:p>
            <a:pPr marL="0" indent="0">
              <a:spcBef>
                <a:spcPct val="0"/>
              </a:spcBef>
              <a:buNone/>
            </a:pPr>
            <a:endParaRPr lang="en-US" altLang="en-US" sz="1200" b="1" i="1" dirty="0"/>
          </a:p>
          <a:p>
            <a:pPr marL="0" indent="0">
              <a:spcBef>
                <a:spcPct val="0"/>
              </a:spcBef>
              <a:buNone/>
            </a:pPr>
            <a:r>
              <a:rPr lang="en-US" altLang="en-US" sz="1200" b="1" i="1" dirty="0"/>
              <a:t>Important Note:  C</a:t>
            </a:r>
            <a:r>
              <a:rPr lang="en-US" altLang="en-US" sz="1200" i="1" dirty="0"/>
              <a:t>ontact information (e.g. Phone Number, Fax Number, &amp; Office Address), will be pre-filled systematically.  If not, please contact Student Employment</a:t>
            </a:r>
            <a:endParaRPr lang="en-US" dirty="0"/>
          </a:p>
        </p:txBody>
      </p:sp>
      <p:sp>
        <p:nvSpPr>
          <p:cNvPr id="5" name="Footer Placeholder 4">
            <a:extLst>
              <a:ext uri="{FF2B5EF4-FFF2-40B4-BE49-F238E27FC236}">
                <a16:creationId xmlns:a16="http://schemas.microsoft.com/office/drawing/2014/main" id="{4D4571FB-F350-40DA-75D2-AD6C6EBB79EB}"/>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spTree>
    <p:extLst>
      <p:ext uri="{BB962C8B-B14F-4D97-AF65-F5344CB8AC3E}">
        <p14:creationId xmlns:p14="http://schemas.microsoft.com/office/powerpoint/2010/main" val="3994419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F9E7-7E43-6C80-72B0-C205455461C9}"/>
              </a:ext>
            </a:extLst>
          </p:cNvPr>
          <p:cNvSpPr>
            <a:spLocks noGrp="1"/>
          </p:cNvSpPr>
          <p:nvPr>
            <p:ph type="title"/>
          </p:nvPr>
        </p:nvSpPr>
        <p:spPr/>
        <p:txBody>
          <a:bodyPr/>
          <a:lstStyle/>
          <a:p>
            <a:r>
              <a:rPr lang="en-US" altLang="en-US" sz="2400" dirty="0"/>
              <a:t>Review Default Application</a:t>
            </a:r>
            <a:endParaRPr lang="en-US" dirty="0"/>
          </a:p>
        </p:txBody>
      </p:sp>
      <p:pic>
        <p:nvPicPr>
          <p:cNvPr id="6" name="Content Placeholder 5">
            <a:extLst>
              <a:ext uri="{FF2B5EF4-FFF2-40B4-BE49-F238E27FC236}">
                <a16:creationId xmlns:a16="http://schemas.microsoft.com/office/drawing/2014/main" id="{3D387064-F009-076A-C585-24660B1157F6}"/>
              </a:ext>
            </a:extLst>
          </p:cNvPr>
          <p:cNvPicPr>
            <a:picLocks noGrp="1" noChangeAspect="1"/>
          </p:cNvPicPr>
          <p:nvPr>
            <p:ph idx="1"/>
          </p:nvPr>
        </p:nvPicPr>
        <p:blipFill>
          <a:blip r:embed="rId2"/>
          <a:stretch>
            <a:fillRect/>
          </a:stretch>
        </p:blipFill>
        <p:spPr>
          <a:xfrm>
            <a:off x="1981200" y="1371600"/>
            <a:ext cx="5182049" cy="2804403"/>
          </a:xfrm>
          <a:prstGeom prst="rect">
            <a:avLst/>
          </a:prstGeom>
        </p:spPr>
      </p:pic>
      <p:sp>
        <p:nvSpPr>
          <p:cNvPr id="4" name="Footer Placeholder 3">
            <a:extLst>
              <a:ext uri="{FF2B5EF4-FFF2-40B4-BE49-F238E27FC236}">
                <a16:creationId xmlns:a16="http://schemas.microsoft.com/office/drawing/2014/main" id="{BF022A3A-8C1E-85A5-3E6B-74547B852721}"/>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sp>
        <p:nvSpPr>
          <p:cNvPr id="7" name="Content Placeholder 2">
            <a:extLst>
              <a:ext uri="{FF2B5EF4-FFF2-40B4-BE49-F238E27FC236}">
                <a16:creationId xmlns:a16="http://schemas.microsoft.com/office/drawing/2014/main" id="{183F20ED-DB77-DDF0-675D-DACD7BE71090}"/>
              </a:ext>
            </a:extLst>
          </p:cNvPr>
          <p:cNvSpPr txBox="1">
            <a:spLocks/>
          </p:cNvSpPr>
          <p:nvPr/>
        </p:nvSpPr>
        <p:spPr>
          <a:xfrm>
            <a:off x="381000" y="4267200"/>
            <a:ext cx="8447151" cy="2325795"/>
          </a:xfrm>
          <a:prstGeom prst="rect">
            <a:avLst/>
          </a:prstGeom>
        </p:spPr>
        <p:txBody>
          <a:bodyPr vert="horz" lIns="0" tIns="45720" rIns="0" bIns="45720" rtlCol="0">
            <a:normAutofit/>
          </a:bodyPr>
          <a:lstStyle>
            <a:lvl1pPr marL="342900" indent="-342900" algn="l" rtl="0" eaLnBrk="0" fontAlgn="base" hangingPunct="0">
              <a:spcBef>
                <a:spcPct val="20000"/>
              </a:spcBef>
              <a:spcAft>
                <a:spcPct val="0"/>
              </a:spcAft>
              <a:buClr>
                <a:srgbClr val="2675B4"/>
              </a:buClr>
              <a:buFont typeface="Wingdings" pitchFamily="2" charset="2"/>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ct val="0"/>
              </a:spcBef>
              <a:buNone/>
            </a:pPr>
            <a:r>
              <a:rPr lang="en-US" altLang="en-US" sz="1400" dirty="0"/>
              <a:t>To ensure you find the most qualified candidate for your job, you may add job specific questions to the institutional default application questions. </a:t>
            </a:r>
          </a:p>
          <a:p>
            <a:pPr>
              <a:spcBef>
                <a:spcPct val="0"/>
              </a:spcBef>
            </a:pPr>
            <a:endParaRPr lang="en-US" altLang="en-US" sz="1400" dirty="0"/>
          </a:p>
          <a:p>
            <a:pPr marL="0" indent="0">
              <a:spcBef>
                <a:spcPct val="0"/>
              </a:spcBef>
              <a:buNone/>
            </a:pPr>
            <a:r>
              <a:rPr lang="en-US" altLang="en-US" sz="1400" dirty="0"/>
              <a:t>Your site administrator must approve these job specific questions.</a:t>
            </a:r>
          </a:p>
          <a:p>
            <a:pPr>
              <a:spcBef>
                <a:spcPct val="0"/>
              </a:spcBef>
            </a:pPr>
            <a:endParaRPr lang="en-US" altLang="en-US" sz="1400" dirty="0"/>
          </a:p>
          <a:p>
            <a:pPr marL="0" indent="0">
              <a:spcBef>
                <a:spcPct val="0"/>
              </a:spcBef>
              <a:buNone/>
            </a:pPr>
            <a:r>
              <a:rPr lang="en-US" altLang="en-US" sz="1400" dirty="0"/>
              <a:t>To add job specific questions to your default application, at the bottom of the page you may use the customized tool, see next slide for additional information.</a:t>
            </a:r>
          </a:p>
        </p:txBody>
      </p:sp>
    </p:spTree>
    <p:extLst>
      <p:ext uri="{BB962C8B-B14F-4D97-AF65-F5344CB8AC3E}">
        <p14:creationId xmlns:p14="http://schemas.microsoft.com/office/powerpoint/2010/main" val="2977165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8942-4D7B-86D3-A35E-51716C08B457}"/>
              </a:ext>
            </a:extLst>
          </p:cNvPr>
          <p:cNvSpPr>
            <a:spLocks noGrp="1"/>
          </p:cNvSpPr>
          <p:nvPr>
            <p:ph type="title"/>
          </p:nvPr>
        </p:nvSpPr>
        <p:spPr>
          <a:xfrm>
            <a:off x="609600" y="381000"/>
            <a:ext cx="7980362" cy="609600"/>
          </a:xfrm>
        </p:spPr>
        <p:txBody>
          <a:bodyPr/>
          <a:lstStyle/>
          <a:p>
            <a:r>
              <a:rPr lang="en-US" altLang="en-US" sz="2800" dirty="0"/>
              <a:t>Add Customized Questions</a:t>
            </a:r>
            <a:endParaRPr lang="en-US" sz="2500" dirty="0"/>
          </a:p>
        </p:txBody>
      </p:sp>
      <p:sp>
        <p:nvSpPr>
          <p:cNvPr id="4" name="Text Placeholder 3">
            <a:extLst>
              <a:ext uri="{FF2B5EF4-FFF2-40B4-BE49-F238E27FC236}">
                <a16:creationId xmlns:a16="http://schemas.microsoft.com/office/drawing/2014/main" id="{D4FD5FC6-B642-5727-E861-CDF6C9E88F9C}"/>
              </a:ext>
            </a:extLst>
          </p:cNvPr>
          <p:cNvSpPr>
            <a:spLocks noGrp="1"/>
          </p:cNvSpPr>
          <p:nvPr>
            <p:ph type="body" sz="half" idx="2"/>
          </p:nvPr>
        </p:nvSpPr>
        <p:spPr>
          <a:xfrm>
            <a:off x="304800" y="990600"/>
            <a:ext cx="4343400" cy="4953000"/>
          </a:xfrm>
        </p:spPr>
        <p:txBody>
          <a:bodyPr/>
          <a:lstStyle/>
          <a:p>
            <a:r>
              <a:rPr lang="en-US" sz="1050" dirty="0"/>
              <a:t>When creating a new question, please select a type of question from the ‘Question Type’ drop down menu (i.e. Single Line, Multiple Line, Single Choice , Multiple Choice, Date, File Upload, or Instructional Text). </a:t>
            </a:r>
          </a:p>
          <a:p>
            <a:r>
              <a:rPr lang="en-US" sz="1050" dirty="0"/>
              <a:t>Use an abbreviated name for the question you’ll be adding for retrieval purposes in the “Pick from Existing Questions” library.  </a:t>
            </a:r>
          </a:p>
          <a:p>
            <a:r>
              <a:rPr lang="en-US" sz="1050" dirty="0"/>
              <a:t>Please Note:  This will not be presented to the applicant.  </a:t>
            </a:r>
          </a:p>
          <a:p>
            <a:r>
              <a:rPr lang="en-US" sz="1050" dirty="0"/>
              <a:t>The Question Label is what the applicant will see.  Use the text and HTML editor feature to make your questions look more professional.</a:t>
            </a:r>
          </a:p>
          <a:p>
            <a:r>
              <a:rPr lang="en-US" sz="1050" dirty="0"/>
              <a:t>You can either add your question to the existing general section or create a custom section for your question to be placed underneath.  If you’d like to add a new section for a question to be within, please enter the name of the section in the “Create a new section” at the same time you’re adding the 1</a:t>
            </a:r>
            <a:r>
              <a:rPr lang="en-US" sz="1050" baseline="30000" dirty="0"/>
              <a:t>st</a:t>
            </a:r>
            <a:r>
              <a:rPr lang="en-US" sz="1050" dirty="0"/>
              <a:t> new field being presented within this new section. </a:t>
            </a:r>
          </a:p>
          <a:p>
            <a:r>
              <a:rPr lang="en-US" sz="1050" dirty="0"/>
              <a:t>Once this section has been added with your new question, all subsequent questions you may want to add to this new section can be done by simply selecting the new section from the “Select an existing section’ drop down list.</a:t>
            </a:r>
          </a:p>
          <a:p>
            <a:r>
              <a:rPr lang="en-US" sz="1050" dirty="0"/>
              <a:t>You can place any new question exactly where you want it by selecting the desired location in the “Where to Add this Question” drop down list.</a:t>
            </a:r>
          </a:p>
          <a:p>
            <a:r>
              <a:rPr lang="en-US" sz="1050" dirty="0"/>
              <a:t>When you are completed adding a question, click the “Add Question” button.  Lastly, to save the application, please click the “Save Application” button. </a:t>
            </a:r>
          </a:p>
          <a:p>
            <a:r>
              <a:rPr lang="en-US" sz="1050" dirty="0"/>
              <a:t>Please note:  All job specific questions you add to your institutional default application will be reviewed and approved by your Site Administrator.</a:t>
            </a:r>
          </a:p>
        </p:txBody>
      </p:sp>
      <p:sp>
        <p:nvSpPr>
          <p:cNvPr id="5" name="Footer Placeholder 4">
            <a:extLst>
              <a:ext uri="{FF2B5EF4-FFF2-40B4-BE49-F238E27FC236}">
                <a16:creationId xmlns:a16="http://schemas.microsoft.com/office/drawing/2014/main" id="{4D4571FB-F350-40DA-75D2-AD6C6EBB79EB}"/>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pic>
        <p:nvPicPr>
          <p:cNvPr id="9" name="Content Placeholder 8">
            <a:extLst>
              <a:ext uri="{FF2B5EF4-FFF2-40B4-BE49-F238E27FC236}">
                <a16:creationId xmlns:a16="http://schemas.microsoft.com/office/drawing/2014/main" id="{40295A08-B170-EA15-A95E-101A6CD74CB0}"/>
              </a:ext>
            </a:extLst>
          </p:cNvPr>
          <p:cNvPicPr>
            <a:picLocks noGrp="1" noChangeAspect="1"/>
          </p:cNvPicPr>
          <p:nvPr>
            <p:ph idx="1"/>
          </p:nvPr>
        </p:nvPicPr>
        <p:blipFill>
          <a:blip r:embed="rId2"/>
          <a:stretch>
            <a:fillRect/>
          </a:stretch>
        </p:blipFill>
        <p:spPr>
          <a:xfrm>
            <a:off x="4724400" y="1036113"/>
            <a:ext cx="3932261" cy="4785775"/>
          </a:xfrm>
          <a:prstGeom prst="rect">
            <a:avLst/>
          </a:prstGeom>
        </p:spPr>
      </p:pic>
    </p:spTree>
    <p:extLst>
      <p:ext uri="{BB962C8B-B14F-4D97-AF65-F5344CB8AC3E}">
        <p14:creationId xmlns:p14="http://schemas.microsoft.com/office/powerpoint/2010/main" val="3434200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6405-BB38-15FD-790B-DF3F2827D1BE}"/>
              </a:ext>
            </a:extLst>
          </p:cNvPr>
          <p:cNvSpPr>
            <a:spLocks noGrp="1"/>
          </p:cNvSpPr>
          <p:nvPr>
            <p:ph type="title"/>
          </p:nvPr>
        </p:nvSpPr>
        <p:spPr>
          <a:xfrm>
            <a:off x="609600" y="762000"/>
            <a:ext cx="7924800" cy="381000"/>
          </a:xfrm>
        </p:spPr>
        <p:txBody>
          <a:bodyPr/>
          <a:lstStyle/>
          <a:p>
            <a:r>
              <a:rPr lang="en-US" altLang="en-US" sz="2400" dirty="0"/>
              <a:t>Finalize Job Posting – Question 1</a:t>
            </a:r>
            <a:endParaRPr lang="en-US" dirty="0"/>
          </a:p>
        </p:txBody>
      </p:sp>
      <p:pic>
        <p:nvPicPr>
          <p:cNvPr id="6" name="Content Placeholder 5">
            <a:extLst>
              <a:ext uri="{FF2B5EF4-FFF2-40B4-BE49-F238E27FC236}">
                <a16:creationId xmlns:a16="http://schemas.microsoft.com/office/drawing/2014/main" id="{4CD176BE-8CAD-AD2B-D44F-4FB251110F71}"/>
              </a:ext>
            </a:extLst>
          </p:cNvPr>
          <p:cNvPicPr>
            <a:picLocks noGrp="1" noChangeAspect="1"/>
          </p:cNvPicPr>
          <p:nvPr>
            <p:ph idx="1"/>
          </p:nvPr>
        </p:nvPicPr>
        <p:blipFill>
          <a:blip r:embed="rId2"/>
          <a:srcRect/>
          <a:stretch/>
        </p:blipFill>
        <p:spPr>
          <a:xfrm>
            <a:off x="2514600" y="1371600"/>
            <a:ext cx="4096867" cy="2481287"/>
          </a:xfrm>
          <a:prstGeom prst="rect">
            <a:avLst/>
          </a:prstGeom>
        </p:spPr>
      </p:pic>
      <p:sp>
        <p:nvSpPr>
          <p:cNvPr id="4" name="Footer Placeholder 3">
            <a:extLst>
              <a:ext uri="{FF2B5EF4-FFF2-40B4-BE49-F238E27FC236}">
                <a16:creationId xmlns:a16="http://schemas.microsoft.com/office/drawing/2014/main" id="{E57C098B-B2CD-D2B4-3069-8F995E45266A}"/>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sp>
        <p:nvSpPr>
          <p:cNvPr id="7" name="TextBox 6">
            <a:extLst>
              <a:ext uri="{FF2B5EF4-FFF2-40B4-BE49-F238E27FC236}">
                <a16:creationId xmlns:a16="http://schemas.microsoft.com/office/drawing/2014/main" id="{58C43DED-7C31-8152-1219-D23C021A638D}"/>
              </a:ext>
            </a:extLst>
          </p:cNvPr>
          <p:cNvSpPr txBox="1"/>
          <p:nvPr/>
        </p:nvSpPr>
        <p:spPr>
          <a:xfrm>
            <a:off x="304800" y="3962400"/>
            <a:ext cx="8579384" cy="2723759"/>
          </a:xfrm>
          <a:prstGeom prst="rect">
            <a:avLst/>
          </a:prstGeom>
          <a:noFill/>
        </p:spPr>
        <p:txBody>
          <a:bodyPr wrap="square" rtlCol="0">
            <a:spAutoFit/>
          </a:bodyPr>
          <a:lstStyle/>
          <a:p>
            <a:pPr marL="342900" marR="0" lvl="0" indent="-342900">
              <a:lnSpc>
                <a:spcPct val="107000"/>
              </a:lnSpc>
              <a:spcBef>
                <a:spcPts val="0"/>
              </a:spcBef>
              <a:spcAft>
                <a:spcPts val="800"/>
              </a:spcAft>
              <a:buFont typeface="+mj-lt"/>
              <a:buAutoNum type="arabicPeriod"/>
              <a:tabLst>
                <a:tab pos="457200" algn="l"/>
              </a:tabLs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When do you want to list the job on the web site?</a:t>
            </a:r>
          </a:p>
          <a:p>
            <a:pPr marL="742950" marR="0" lvl="1" indent="-285750">
              <a:lnSpc>
                <a:spcPct val="107000"/>
              </a:lnSpc>
              <a:spcBef>
                <a:spcPts val="0"/>
              </a:spcBef>
              <a:spcAft>
                <a:spcPts val="800"/>
              </a:spcAft>
              <a:buFont typeface="+mj-lt"/>
              <a:buAutoNum type="alphaLcPeriod"/>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Select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Right Now</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from the list if you want the job to </a:t>
            </a:r>
            <a:r>
              <a:rPr lang="en-US" sz="1400" kern="100" dirty="0">
                <a:latin typeface="Calibri" panose="020F0502020204030204" pitchFamily="34" charset="0"/>
                <a:ea typeface="Calibri" panose="020F0502020204030204" pitchFamily="34" charset="0"/>
                <a:cs typeface="Times New Roman" panose="02020603050405020304" pitchFamily="18" charset="0"/>
              </a:rPr>
              <a:t>“L</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ist” immediately upon approval.</a:t>
            </a:r>
          </a:p>
          <a:p>
            <a:pPr marL="742950" marR="0" lvl="1" indent="-285750">
              <a:lnSpc>
                <a:spcPct val="107000"/>
              </a:lnSpc>
              <a:spcBef>
                <a:spcPts val="0"/>
              </a:spcBef>
              <a:spcAft>
                <a:spcPts val="800"/>
              </a:spcAft>
              <a:buFont typeface="+mj-lt"/>
              <a:buAutoNum type="alphaLcPeriod"/>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Select ‘</a:t>
            </a:r>
            <a:r>
              <a:rPr lang="en-US" sz="1400" b="1" kern="100" dirty="0">
                <a:latin typeface="Calibri" panose="020F0502020204030204" pitchFamily="34" charset="0"/>
                <a:ea typeface="Calibri" panose="020F0502020204030204" pitchFamily="34" charset="0"/>
                <a:cs typeface="Times New Roman" panose="02020603050405020304" pitchFamily="18" charset="0"/>
              </a:rPr>
              <a:t>Some time Later</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if you wish to review the job further before approval.  The job will be placed in Active, Not Listed until you are ready for approval. </a:t>
            </a:r>
          </a:p>
          <a:p>
            <a:pPr marL="742950" lvl="1" indent="-285750">
              <a:lnSpc>
                <a:spcPct val="107000"/>
              </a:lnSpc>
              <a:spcBef>
                <a:spcPts val="0"/>
              </a:spcBef>
              <a:spcAft>
                <a:spcPts val="800"/>
              </a:spcAft>
              <a:buFont typeface="+mj-lt"/>
              <a:buAutoNum type="alphaLcPeriod"/>
            </a:pPr>
            <a:r>
              <a:rPr lang="en-US" sz="1400" kern="100" dirty="0">
                <a:latin typeface="Calibri" panose="020F0502020204030204" pitchFamily="34" charset="0"/>
                <a:ea typeface="Calibri" panose="020F0502020204030204" pitchFamily="34" charset="0"/>
                <a:cs typeface="Times New Roman" panose="02020603050405020304" pitchFamily="18" charset="0"/>
              </a:rPr>
              <a:t>Select ‘</a:t>
            </a:r>
            <a:r>
              <a:rPr lang="en-US" sz="1400" b="1" kern="100" dirty="0">
                <a:latin typeface="Calibri" panose="020F0502020204030204" pitchFamily="34" charset="0"/>
                <a:ea typeface="Calibri" panose="020F0502020204030204" pitchFamily="34" charset="0"/>
                <a:cs typeface="Times New Roman" panose="02020603050405020304" pitchFamily="18" charset="0"/>
              </a:rPr>
              <a:t>On a specific date in the future’</a:t>
            </a:r>
            <a:r>
              <a:rPr lang="en-US" sz="1400" kern="100" dirty="0">
                <a:latin typeface="Calibri" panose="020F0502020204030204" pitchFamily="34" charset="0"/>
                <a:ea typeface="Calibri" panose="020F0502020204030204" pitchFamily="34" charset="0"/>
                <a:cs typeface="Times New Roman" panose="02020603050405020304" pitchFamily="18" charset="0"/>
              </a:rPr>
              <a:t> from the list if you want the job to “list” on a certain date.</a:t>
            </a:r>
          </a:p>
          <a:p>
            <a:pPr marL="742950" lvl="1" indent="-285750">
              <a:lnSpc>
                <a:spcPct val="107000"/>
              </a:lnSpc>
              <a:spcBef>
                <a:spcPts val="0"/>
              </a:spcBef>
              <a:spcAft>
                <a:spcPts val="800"/>
              </a:spcAft>
              <a:buFont typeface="+mj-lt"/>
              <a:buAutoNum type="alphaLcPeriod"/>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Select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Place the job in review</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from the list if you want to retain a review status.</a:t>
            </a:r>
          </a:p>
          <a:p>
            <a:pPr marL="742950" marR="0" lvl="1" indent="-285750">
              <a:lnSpc>
                <a:spcPct val="107000"/>
              </a:lnSpc>
              <a:spcBef>
                <a:spcPts val="0"/>
              </a:spcBef>
              <a:spcAft>
                <a:spcPts val="800"/>
              </a:spcAft>
              <a:buFont typeface="+mj-lt"/>
              <a:buAutoNum type="alphaLcPeriod"/>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4087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6405-BB38-15FD-790B-DF3F2827D1BE}"/>
              </a:ext>
            </a:extLst>
          </p:cNvPr>
          <p:cNvSpPr>
            <a:spLocks noGrp="1"/>
          </p:cNvSpPr>
          <p:nvPr>
            <p:ph type="title"/>
          </p:nvPr>
        </p:nvSpPr>
        <p:spPr>
          <a:xfrm>
            <a:off x="609600" y="762000"/>
            <a:ext cx="7924800" cy="381000"/>
          </a:xfrm>
        </p:spPr>
        <p:txBody>
          <a:bodyPr/>
          <a:lstStyle/>
          <a:p>
            <a:r>
              <a:rPr lang="en-US" altLang="en-US" sz="2400" dirty="0"/>
              <a:t>Finalize Job Posting – Question 2</a:t>
            </a:r>
            <a:endParaRPr lang="en-US" dirty="0"/>
          </a:p>
        </p:txBody>
      </p:sp>
      <p:pic>
        <p:nvPicPr>
          <p:cNvPr id="6" name="Content Placeholder 5">
            <a:extLst>
              <a:ext uri="{FF2B5EF4-FFF2-40B4-BE49-F238E27FC236}">
                <a16:creationId xmlns:a16="http://schemas.microsoft.com/office/drawing/2014/main" id="{4CD176BE-8CAD-AD2B-D44F-4FB251110F71}"/>
              </a:ext>
            </a:extLst>
          </p:cNvPr>
          <p:cNvPicPr>
            <a:picLocks noGrp="1" noChangeAspect="1"/>
          </p:cNvPicPr>
          <p:nvPr>
            <p:ph idx="1"/>
          </p:nvPr>
        </p:nvPicPr>
        <p:blipFill>
          <a:blip r:embed="rId2"/>
          <a:srcRect/>
          <a:stretch/>
        </p:blipFill>
        <p:spPr>
          <a:xfrm>
            <a:off x="2514600" y="1371600"/>
            <a:ext cx="4096867" cy="2481287"/>
          </a:xfrm>
          <a:prstGeom prst="rect">
            <a:avLst/>
          </a:prstGeom>
        </p:spPr>
      </p:pic>
      <p:sp>
        <p:nvSpPr>
          <p:cNvPr id="4" name="Footer Placeholder 3">
            <a:extLst>
              <a:ext uri="{FF2B5EF4-FFF2-40B4-BE49-F238E27FC236}">
                <a16:creationId xmlns:a16="http://schemas.microsoft.com/office/drawing/2014/main" id="{E57C098B-B2CD-D2B4-3069-8F995E45266A}"/>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sp>
        <p:nvSpPr>
          <p:cNvPr id="7" name="TextBox 6">
            <a:extLst>
              <a:ext uri="{FF2B5EF4-FFF2-40B4-BE49-F238E27FC236}">
                <a16:creationId xmlns:a16="http://schemas.microsoft.com/office/drawing/2014/main" id="{58C43DED-7C31-8152-1219-D23C021A638D}"/>
              </a:ext>
            </a:extLst>
          </p:cNvPr>
          <p:cNvSpPr txBox="1"/>
          <p:nvPr/>
        </p:nvSpPr>
        <p:spPr>
          <a:xfrm>
            <a:off x="304800" y="3962400"/>
            <a:ext cx="8579384" cy="2086790"/>
          </a:xfrm>
          <a:prstGeom prst="rect">
            <a:avLst/>
          </a:prstGeom>
          <a:noFill/>
        </p:spPr>
        <p:txBody>
          <a:bodyPr wrap="square" rtlCol="0">
            <a:spAutoFit/>
          </a:bodyPr>
          <a:lstStyle/>
          <a:p>
            <a:pPr marL="342900" marR="0" lvl="0" indent="-342900">
              <a:lnSpc>
                <a:spcPct val="107000"/>
              </a:lnSpc>
              <a:spcBef>
                <a:spcPts val="0"/>
              </a:spcBef>
              <a:spcAft>
                <a:spcPts val="800"/>
              </a:spcAft>
              <a:buFont typeface="+mj-lt"/>
              <a:buAutoNum type="arabicPeriod" startAt="2"/>
              <a:tabLst>
                <a:tab pos="457200" algn="l"/>
              </a:tabLs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Do you want </a:t>
            </a:r>
            <a:r>
              <a:rPr lang="en-US" sz="1600" kern="100" dirty="0" err="1">
                <a:latin typeface="Calibri" panose="020F0502020204030204" pitchFamily="34" charset="0"/>
                <a:ea typeface="Calibri" panose="020F0502020204030204" pitchFamily="34" charset="0"/>
                <a:cs typeface="Times New Roman" panose="02020603050405020304" pitchFamily="18" charset="0"/>
              </a:rPr>
              <a:t>J</a:t>
            </a:r>
            <a:r>
              <a:rPr lang="en-US" sz="1600" kern="100" dirty="0" err="1">
                <a:effectLst/>
                <a:latin typeface="Calibri" panose="020F0502020204030204" pitchFamily="34" charset="0"/>
                <a:ea typeface="Calibri" panose="020F0502020204030204" pitchFamily="34" charset="0"/>
                <a:cs typeface="Times New Roman" panose="02020603050405020304" pitchFamily="18" charset="0"/>
              </a:rPr>
              <a:t>obMail</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to be sent when the job is listed? </a:t>
            </a:r>
          </a:p>
          <a:p>
            <a:pPr marL="685800" lvl="1" indent="-228600">
              <a:lnSpc>
                <a:spcPct val="107000"/>
              </a:lnSpc>
              <a:spcAft>
                <a:spcPts val="800"/>
              </a:spcAft>
              <a:buFont typeface="+mj-lt"/>
              <a:buAutoNum type="alphaLcPeriod"/>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Select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Yes, send </a:t>
            </a:r>
            <a:r>
              <a:rPr lang="en-US" sz="1600" b="1" kern="100" dirty="0" err="1">
                <a:effectLst/>
                <a:latin typeface="Calibri" panose="020F0502020204030204" pitchFamily="34" charset="0"/>
                <a:ea typeface="Calibri" panose="020F0502020204030204" pitchFamily="34" charset="0"/>
                <a:cs typeface="Times New Roman" panose="02020603050405020304" pitchFamily="18" charset="0"/>
              </a:rPr>
              <a:t>JobMail</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from the list if you wish for a notification to be sent out to students who have presets seeking newly listed opportunities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a:lnSpc>
                <a:spcPct val="107000"/>
              </a:lnSpc>
              <a:spcAft>
                <a:spcPts val="800"/>
              </a:spcAft>
              <a:buFont typeface="+mj-lt"/>
              <a:buAutoNum type="alphaLcPeriod"/>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Select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No, do not send </a:t>
            </a:r>
            <a:r>
              <a:rPr lang="en-US" sz="1600" b="1" kern="100" dirty="0" err="1">
                <a:effectLst/>
                <a:latin typeface="Calibri" panose="020F0502020204030204" pitchFamily="34" charset="0"/>
                <a:ea typeface="Calibri" panose="020F0502020204030204" pitchFamily="34" charset="0"/>
                <a:cs typeface="Times New Roman" panose="02020603050405020304" pitchFamily="18" charset="0"/>
              </a:rPr>
              <a:t>JobMail</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from the list if you do NOT wish for a notification to be sent out to students when listed</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58428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6405-BB38-15FD-790B-DF3F2827D1BE}"/>
              </a:ext>
            </a:extLst>
          </p:cNvPr>
          <p:cNvSpPr>
            <a:spLocks noGrp="1"/>
          </p:cNvSpPr>
          <p:nvPr>
            <p:ph type="title"/>
          </p:nvPr>
        </p:nvSpPr>
        <p:spPr>
          <a:xfrm>
            <a:off x="609600" y="762000"/>
            <a:ext cx="7924800" cy="381000"/>
          </a:xfrm>
        </p:spPr>
        <p:txBody>
          <a:bodyPr/>
          <a:lstStyle/>
          <a:p>
            <a:r>
              <a:rPr lang="en-US" altLang="en-US" sz="2400" dirty="0"/>
              <a:t>Finalize Job Posting – </a:t>
            </a:r>
            <a:r>
              <a:rPr lang="en-US" altLang="en-US" dirty="0"/>
              <a:t>Question</a:t>
            </a:r>
            <a:r>
              <a:rPr lang="en-US" altLang="en-US" sz="2400" dirty="0"/>
              <a:t> 3</a:t>
            </a:r>
            <a:endParaRPr lang="en-US" dirty="0"/>
          </a:p>
        </p:txBody>
      </p:sp>
      <p:pic>
        <p:nvPicPr>
          <p:cNvPr id="6" name="Content Placeholder 5">
            <a:extLst>
              <a:ext uri="{FF2B5EF4-FFF2-40B4-BE49-F238E27FC236}">
                <a16:creationId xmlns:a16="http://schemas.microsoft.com/office/drawing/2014/main" id="{4CD176BE-8CAD-AD2B-D44F-4FB251110F71}"/>
              </a:ext>
            </a:extLst>
          </p:cNvPr>
          <p:cNvPicPr>
            <a:picLocks noGrp="1" noChangeAspect="1"/>
          </p:cNvPicPr>
          <p:nvPr>
            <p:ph idx="1"/>
          </p:nvPr>
        </p:nvPicPr>
        <p:blipFill>
          <a:blip r:embed="rId2"/>
          <a:srcRect/>
          <a:stretch/>
        </p:blipFill>
        <p:spPr>
          <a:xfrm>
            <a:off x="2514600" y="1371600"/>
            <a:ext cx="4096867" cy="2481287"/>
          </a:xfrm>
          <a:prstGeom prst="rect">
            <a:avLst/>
          </a:prstGeom>
        </p:spPr>
      </p:pic>
      <p:sp>
        <p:nvSpPr>
          <p:cNvPr id="4" name="Footer Placeholder 3">
            <a:extLst>
              <a:ext uri="{FF2B5EF4-FFF2-40B4-BE49-F238E27FC236}">
                <a16:creationId xmlns:a16="http://schemas.microsoft.com/office/drawing/2014/main" id="{E57C098B-B2CD-D2B4-3069-8F995E45266A}"/>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sp>
        <p:nvSpPr>
          <p:cNvPr id="7" name="TextBox 6">
            <a:extLst>
              <a:ext uri="{FF2B5EF4-FFF2-40B4-BE49-F238E27FC236}">
                <a16:creationId xmlns:a16="http://schemas.microsoft.com/office/drawing/2014/main" id="{58C43DED-7C31-8152-1219-D23C021A638D}"/>
              </a:ext>
            </a:extLst>
          </p:cNvPr>
          <p:cNvSpPr txBox="1"/>
          <p:nvPr/>
        </p:nvSpPr>
        <p:spPr>
          <a:xfrm>
            <a:off x="457200" y="3886200"/>
            <a:ext cx="8579384" cy="2339102"/>
          </a:xfrm>
          <a:prstGeom prst="rect">
            <a:avLst/>
          </a:prstGeom>
          <a:noFill/>
        </p:spPr>
        <p:txBody>
          <a:bodyPr wrap="square" rtlCol="0">
            <a:spAutoFit/>
          </a:bodyPr>
          <a:lstStyle/>
          <a:p>
            <a:pPr>
              <a:spcBef>
                <a:spcPct val="0"/>
              </a:spcBef>
            </a:pPr>
            <a:r>
              <a:rPr lang="en-US" altLang="en-US" sz="1400" dirty="0"/>
              <a:t>3. For how many days do you want the job to be listed on the site?</a:t>
            </a:r>
          </a:p>
          <a:p>
            <a:pPr>
              <a:spcBef>
                <a:spcPct val="0"/>
              </a:spcBef>
            </a:pPr>
            <a:endParaRPr lang="en-US" altLang="en-US" sz="1400" dirty="0"/>
          </a:p>
          <a:p>
            <a:pPr lvl="1">
              <a:spcBef>
                <a:spcPct val="0"/>
              </a:spcBef>
              <a:buClr>
                <a:schemeClr val="accent2">
                  <a:lumMod val="75000"/>
                </a:schemeClr>
              </a:buClr>
            </a:pPr>
            <a:r>
              <a:rPr lang="en-US" altLang="en-US" sz="1400" dirty="0"/>
              <a:t>If you want the job to be posted until you close the job, select  ‘</a:t>
            </a:r>
            <a:r>
              <a:rPr lang="en-US" altLang="en-US" sz="1400" b="1" dirty="0"/>
              <a:t>Until I close the job</a:t>
            </a:r>
            <a:r>
              <a:rPr lang="en-US" altLang="en-US" sz="1400" dirty="0"/>
              <a:t>.’</a:t>
            </a:r>
          </a:p>
          <a:p>
            <a:pPr lvl="1">
              <a:spcBef>
                <a:spcPct val="0"/>
              </a:spcBef>
              <a:buClr>
                <a:schemeClr val="accent2">
                  <a:lumMod val="75000"/>
                </a:schemeClr>
              </a:buClr>
            </a:pPr>
            <a:r>
              <a:rPr lang="en-US" altLang="en-US" sz="1400" dirty="0"/>
              <a:t>If you want to designate a specific period of time the job should be posted, select the applicable duration from the drop-down list.  </a:t>
            </a:r>
          </a:p>
          <a:p>
            <a:pPr marL="0" indent="0">
              <a:spcBef>
                <a:spcPct val="0"/>
              </a:spcBef>
              <a:buNone/>
            </a:pPr>
            <a:endParaRPr lang="en-US" altLang="en-US" sz="1400" dirty="0"/>
          </a:p>
          <a:p>
            <a:pPr>
              <a:spcBef>
                <a:spcPct val="0"/>
              </a:spcBef>
            </a:pPr>
            <a:r>
              <a:rPr lang="en-US" altLang="en-US" sz="1400" dirty="0"/>
              <a:t>Click the “</a:t>
            </a:r>
            <a:r>
              <a:rPr lang="en-US" altLang="en-US" sz="1400" b="1" dirty="0"/>
              <a:t>Click here to Finish!</a:t>
            </a:r>
            <a:r>
              <a:rPr lang="en-US" altLang="en-US" sz="1400" dirty="0"/>
              <a:t>” button.</a:t>
            </a:r>
          </a:p>
          <a:p>
            <a:pPr>
              <a:spcBef>
                <a:spcPct val="0"/>
              </a:spcBef>
            </a:pPr>
            <a:endParaRPr lang="en-US" altLang="en-US" sz="1400" dirty="0"/>
          </a:p>
          <a:p>
            <a:pPr lvl="1">
              <a:spcBef>
                <a:spcPct val="0"/>
              </a:spcBef>
              <a:buClr>
                <a:schemeClr val="accent2">
                  <a:lumMod val="75000"/>
                </a:schemeClr>
              </a:buClr>
            </a:pPr>
            <a:r>
              <a:rPr lang="en-US" altLang="en-US" sz="1400" dirty="0"/>
              <a:t>Your job will be submitted to the Student Employment Office for review/approval.</a:t>
            </a:r>
          </a:p>
          <a:p>
            <a:endParaRPr lang="en-US" sz="2000" dirty="0"/>
          </a:p>
        </p:txBody>
      </p:sp>
    </p:spTree>
    <p:extLst>
      <p:ext uri="{BB962C8B-B14F-4D97-AF65-F5344CB8AC3E}">
        <p14:creationId xmlns:p14="http://schemas.microsoft.com/office/powerpoint/2010/main" val="2163189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F97D-B339-3825-F4C2-F4C4C19F0DC9}"/>
              </a:ext>
            </a:extLst>
          </p:cNvPr>
          <p:cNvSpPr>
            <a:spLocks noGrp="1"/>
          </p:cNvSpPr>
          <p:nvPr>
            <p:ph type="title"/>
          </p:nvPr>
        </p:nvSpPr>
        <p:spPr>
          <a:xfrm>
            <a:off x="609600" y="533400"/>
            <a:ext cx="7924800" cy="685800"/>
          </a:xfrm>
        </p:spPr>
        <p:txBody>
          <a:bodyPr/>
          <a:lstStyle/>
          <a:p>
            <a:r>
              <a:rPr lang="en-US" dirty="0"/>
              <a:t>Creating a Job/Job Post- Video Guide </a:t>
            </a:r>
          </a:p>
        </p:txBody>
      </p:sp>
      <p:sp>
        <p:nvSpPr>
          <p:cNvPr id="3" name="Footer Placeholder 2">
            <a:extLst>
              <a:ext uri="{FF2B5EF4-FFF2-40B4-BE49-F238E27FC236}">
                <a16:creationId xmlns:a16="http://schemas.microsoft.com/office/drawing/2014/main" id="{2309D42A-6F5E-5CAD-337F-428231F04DCD}"/>
              </a:ext>
            </a:extLst>
          </p:cNvPr>
          <p:cNvSpPr>
            <a:spLocks noGrp="1"/>
          </p:cNvSpPr>
          <p:nvPr>
            <p:ph type="ftr" sz="quarter" idx="10"/>
          </p:nvPr>
        </p:nvSpPr>
        <p:spPr/>
        <p:txBody>
          <a:bodyPr/>
          <a:lstStyle/>
          <a:p>
            <a:pPr>
              <a:defRPr/>
            </a:pPr>
            <a:r>
              <a:rPr lang="en-US" altLang="en-US" dirty="0"/>
              <a:t>Student Employment: Review and Hire Applicants</a:t>
            </a:r>
          </a:p>
        </p:txBody>
      </p:sp>
      <p:pic>
        <p:nvPicPr>
          <p:cNvPr id="4" name="video1836343805">
            <a:hlinkClick r:id="" action="ppaction://media"/>
            <a:extLst>
              <a:ext uri="{FF2B5EF4-FFF2-40B4-BE49-F238E27FC236}">
                <a16:creationId xmlns:a16="http://schemas.microsoft.com/office/drawing/2014/main" id="{82B5CB3E-163E-4F58-16A5-B76566F85D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63650"/>
            <a:ext cx="9144000" cy="4330700"/>
          </a:xfrm>
          <a:prstGeom prst="rect">
            <a:avLst/>
          </a:prstGeom>
        </p:spPr>
      </p:pic>
    </p:spTree>
    <p:extLst>
      <p:ext uri="{BB962C8B-B14F-4D97-AF65-F5344CB8AC3E}">
        <p14:creationId xmlns:p14="http://schemas.microsoft.com/office/powerpoint/2010/main" val="10500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36DD-A17E-E778-4EC9-FBBF5B2A307F}"/>
              </a:ext>
            </a:extLst>
          </p:cNvPr>
          <p:cNvSpPr>
            <a:spLocks noGrp="1"/>
          </p:cNvSpPr>
          <p:nvPr>
            <p:ph type="title"/>
          </p:nvPr>
        </p:nvSpPr>
        <p:spPr/>
        <p:txBody>
          <a:bodyPr/>
          <a:lstStyle/>
          <a:p>
            <a:r>
              <a:rPr lang="en-US" altLang="en-US" dirty="0"/>
              <a:t>Await</a:t>
            </a:r>
            <a:r>
              <a:rPr lang="en-US" altLang="en-US" sz="2400" dirty="0"/>
              <a:t> Approval From Student Employment Office</a:t>
            </a:r>
            <a:endParaRPr lang="en-US" dirty="0"/>
          </a:p>
        </p:txBody>
      </p:sp>
      <p:pic>
        <p:nvPicPr>
          <p:cNvPr id="6" name="Content Placeholder 5">
            <a:extLst>
              <a:ext uri="{FF2B5EF4-FFF2-40B4-BE49-F238E27FC236}">
                <a16:creationId xmlns:a16="http://schemas.microsoft.com/office/drawing/2014/main" id="{3F9B871F-6039-2BC4-D61F-1D74D4D6C27C}"/>
              </a:ext>
            </a:extLst>
          </p:cNvPr>
          <p:cNvPicPr>
            <a:picLocks noGrp="1" noChangeAspect="1"/>
          </p:cNvPicPr>
          <p:nvPr>
            <p:ph idx="1"/>
          </p:nvPr>
        </p:nvPicPr>
        <p:blipFill>
          <a:blip r:embed="rId2"/>
          <a:stretch>
            <a:fillRect/>
          </a:stretch>
        </p:blipFill>
        <p:spPr>
          <a:xfrm>
            <a:off x="381000" y="1524000"/>
            <a:ext cx="8459903" cy="3810000"/>
          </a:xfrm>
          <a:prstGeom prst="rect">
            <a:avLst/>
          </a:prstGeom>
        </p:spPr>
      </p:pic>
      <p:sp>
        <p:nvSpPr>
          <p:cNvPr id="4" name="Footer Placeholder 3">
            <a:extLst>
              <a:ext uri="{FF2B5EF4-FFF2-40B4-BE49-F238E27FC236}">
                <a16:creationId xmlns:a16="http://schemas.microsoft.com/office/drawing/2014/main" id="{1C1C0B03-ACE8-A56B-862B-9994985E5C09}"/>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sp>
        <p:nvSpPr>
          <p:cNvPr id="7" name="Content Placeholder 2">
            <a:extLst>
              <a:ext uri="{FF2B5EF4-FFF2-40B4-BE49-F238E27FC236}">
                <a16:creationId xmlns:a16="http://schemas.microsoft.com/office/drawing/2014/main" id="{396E22BC-46B7-9E62-DEB6-BF900C8724CC}"/>
              </a:ext>
            </a:extLst>
          </p:cNvPr>
          <p:cNvSpPr txBox="1">
            <a:spLocks/>
          </p:cNvSpPr>
          <p:nvPr/>
        </p:nvSpPr>
        <p:spPr bwMode="auto">
          <a:xfrm>
            <a:off x="304800" y="2819400"/>
            <a:ext cx="2362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2675B4"/>
              </a:buClr>
              <a:buFont typeface="Wingdings" pitchFamily="2" charset="2"/>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ct val="0"/>
              </a:spcBef>
              <a:buNone/>
            </a:pPr>
            <a:r>
              <a:rPr lang="en-US" altLang="en-US" sz="1400" dirty="0">
                <a:solidFill>
                  <a:srgbClr val="000000"/>
                </a:solidFill>
              </a:rPr>
              <a:t>You may either print your job details or click ‘</a:t>
            </a:r>
            <a:r>
              <a:rPr lang="en-US" altLang="en-US" sz="1400" b="1" dirty="0">
                <a:solidFill>
                  <a:srgbClr val="000000"/>
                </a:solidFill>
              </a:rPr>
              <a:t>Return to your control panel</a:t>
            </a:r>
            <a:r>
              <a:rPr lang="en-US" altLang="en-US" sz="1400" dirty="0">
                <a:solidFill>
                  <a:srgbClr val="000000"/>
                </a:solidFill>
              </a:rPr>
              <a:t>’ to view and/or manage your jobs further.</a:t>
            </a:r>
          </a:p>
          <a:p>
            <a:pPr>
              <a:spcBef>
                <a:spcPct val="0"/>
              </a:spcBef>
            </a:pPr>
            <a:endParaRPr lang="en-US" altLang="en-US" sz="1400" dirty="0">
              <a:solidFill>
                <a:srgbClr val="000000"/>
              </a:solidFill>
            </a:endParaRPr>
          </a:p>
          <a:p>
            <a:pPr marL="0" indent="0">
              <a:spcBef>
                <a:spcPct val="0"/>
              </a:spcBef>
              <a:buNone/>
            </a:pPr>
            <a:r>
              <a:rPr lang="en-US" altLang="en-US" sz="1400" dirty="0">
                <a:solidFill>
                  <a:srgbClr val="000000"/>
                </a:solidFill>
              </a:rPr>
              <a:t>If you choose to return to the control panel, the job you just created will be in the ‘</a:t>
            </a:r>
            <a:r>
              <a:rPr lang="en-US" altLang="en-US" sz="1400" b="1" dirty="0">
                <a:solidFill>
                  <a:srgbClr val="000000"/>
                </a:solidFill>
              </a:rPr>
              <a:t>Pending Approval</a:t>
            </a:r>
            <a:r>
              <a:rPr lang="en-US" altLang="en-US" sz="1400" dirty="0">
                <a:solidFill>
                  <a:srgbClr val="000000"/>
                </a:solidFill>
              </a:rPr>
              <a:t>’ queue on the left side.</a:t>
            </a:r>
            <a:br>
              <a:rPr lang="en-US" altLang="en-US" sz="1400" dirty="0">
                <a:solidFill>
                  <a:srgbClr val="000000"/>
                </a:solidFill>
              </a:rPr>
            </a:br>
            <a:br>
              <a:rPr lang="en-US" altLang="en-US" sz="1400" dirty="0">
                <a:solidFill>
                  <a:srgbClr val="000000"/>
                </a:solidFill>
              </a:rPr>
            </a:br>
            <a:r>
              <a:rPr lang="en-US" altLang="en-US" sz="1400" dirty="0">
                <a:solidFill>
                  <a:srgbClr val="000000"/>
                </a:solidFill>
              </a:rPr>
              <a:t>Student Employment will review each submission within one business day. </a:t>
            </a:r>
          </a:p>
        </p:txBody>
      </p:sp>
    </p:spTree>
    <p:extLst>
      <p:ext uri="{BB962C8B-B14F-4D97-AF65-F5344CB8AC3E}">
        <p14:creationId xmlns:p14="http://schemas.microsoft.com/office/powerpoint/2010/main" val="1740710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253487-322E-B3E5-4329-8E064B596F7A}"/>
              </a:ext>
            </a:extLst>
          </p:cNvPr>
          <p:cNvSpPr>
            <a:spLocks noGrp="1"/>
          </p:cNvSpPr>
          <p:nvPr>
            <p:ph type="ftr" sz="quarter" idx="10"/>
          </p:nvPr>
        </p:nvSpPr>
        <p:spPr/>
        <p:txBody>
          <a:bodyPr/>
          <a:lstStyle/>
          <a:p>
            <a:pPr>
              <a:defRPr/>
            </a:pPr>
            <a:r>
              <a:rPr lang="en-US" altLang="en-US" dirty="0"/>
              <a:t>Student Employment</a:t>
            </a:r>
          </a:p>
        </p:txBody>
      </p:sp>
      <mc:AlternateContent xmlns:mc="http://schemas.openxmlformats.org/markup-compatibility/2006">
        <mc:Choice xmlns:psuz="http://schemas.microsoft.com/office/powerpoint/2016/summaryzoom" Requires="psuz">
          <p:graphicFrame>
            <p:nvGraphicFramePr>
              <p:cNvPr id="6" name="Summary Zoom 5">
                <a:extLst>
                  <a:ext uri="{FF2B5EF4-FFF2-40B4-BE49-F238E27FC236}">
                    <a16:creationId xmlns:a16="http://schemas.microsoft.com/office/drawing/2014/main" id="{92BE1CEF-AB81-4697-7CA2-4B98EF18DED7}"/>
                  </a:ext>
                </a:extLst>
              </p:cNvPr>
              <p:cNvGraphicFramePr>
                <a:graphicFrameLocks noChangeAspect="1"/>
              </p:cNvGraphicFramePr>
              <p:nvPr>
                <p:extLst>
                  <p:ext uri="{D42A27DB-BD31-4B8C-83A1-F6EECF244321}">
                    <p14:modId xmlns:p14="http://schemas.microsoft.com/office/powerpoint/2010/main" val="2222680292"/>
                  </p:ext>
                </p:extLst>
              </p:nvPr>
            </p:nvGraphicFramePr>
            <p:xfrm>
              <a:off x="-1295400" y="685800"/>
              <a:ext cx="11582400" cy="5029200"/>
            </p:xfrm>
            <a:graphic>
              <a:graphicData uri="http://schemas.microsoft.com/office/powerpoint/2016/summaryzoom">
                <psuz:summaryZm>
                  <psuz:summaryZmObj sectionId="{3B631B63-4307-4706-98B5-7D0348A44F60}">
                    <psuz:zmPr id="{6360B205-2551-4DA9-B584-456D6480C413}" transitionDur="1000">
                      <p166:blipFill xmlns:p166="http://schemas.microsoft.com/office/powerpoint/2016/6/main">
                        <a:blip r:embed="rId2"/>
                        <a:stretch>
                          <a:fillRect/>
                        </a:stretch>
                      </p166:blipFill>
                      <p166:spPr xmlns:p166="http://schemas.microsoft.com/office/powerpoint/2016/6/main">
                        <a:xfrm>
                          <a:off x="2698242" y="176022"/>
                          <a:ext cx="3017520" cy="2263140"/>
                        </a:xfrm>
                        <a:prstGeom prst="rect">
                          <a:avLst/>
                        </a:prstGeom>
                        <a:ln w="3175">
                          <a:solidFill>
                            <a:prstClr val="ltGray"/>
                          </a:solidFill>
                        </a:ln>
                      </p166:spPr>
                    </psuz:zmPr>
                  </psuz:summaryZmObj>
                  <psuz:summaryZmObj sectionId="{3B8269F4-7C3F-4931-9865-C6613F6AF0EF}">
                    <psuz:zmPr id="{D98B5819-7E88-4C6C-BD06-6226038C76CB}" transitionDur="1000">
                      <p166:blipFill xmlns:p166="http://schemas.microsoft.com/office/powerpoint/2016/6/main">
                        <a:blip r:embed="rId3"/>
                        <a:stretch>
                          <a:fillRect/>
                        </a:stretch>
                      </p166:blipFill>
                      <p166:spPr xmlns:p166="http://schemas.microsoft.com/office/powerpoint/2016/6/main">
                        <a:xfrm>
                          <a:off x="5866638" y="176022"/>
                          <a:ext cx="3017520" cy="2263140"/>
                        </a:xfrm>
                        <a:prstGeom prst="rect">
                          <a:avLst/>
                        </a:prstGeom>
                        <a:ln w="3175">
                          <a:solidFill>
                            <a:prstClr val="ltGray"/>
                          </a:solidFill>
                        </a:ln>
                      </p166:spPr>
                    </psuz:zmPr>
                  </psuz:summaryZmObj>
                  <psuz:summaryZmObj sectionId="{BA1C6F9B-8ACA-46AB-AC84-99930137A146}">
                    <psuz:zmPr id="{10A906C6-4153-4675-B5F5-EE4C742E286E}" transitionDur="1000">
                      <p166:blipFill xmlns:p166="http://schemas.microsoft.com/office/powerpoint/2016/6/main">
                        <a:blip r:embed="rId4"/>
                        <a:stretch>
                          <a:fillRect/>
                        </a:stretch>
                      </p166:blipFill>
                      <p166:spPr xmlns:p166="http://schemas.microsoft.com/office/powerpoint/2016/6/main">
                        <a:xfrm>
                          <a:off x="2698242" y="2590038"/>
                          <a:ext cx="3017520" cy="2263140"/>
                        </a:xfrm>
                        <a:prstGeom prst="rect">
                          <a:avLst/>
                        </a:prstGeom>
                        <a:ln w="3175">
                          <a:solidFill>
                            <a:prstClr val="ltGray"/>
                          </a:solidFill>
                        </a:ln>
                      </p166:spPr>
                    </psuz:zmPr>
                  </psuz:summaryZmObj>
                  <psuz:summaryZmObj sectionId="{FBEBB531-8AB4-4C75-84F2-44074B9860F3}">
                    <psuz:zmPr id="{C891D166-2570-4442-85AB-DA8AAF02A8E5}" transitionDur="1000">
                      <p166:blipFill xmlns:p166="http://schemas.microsoft.com/office/powerpoint/2016/6/main">
                        <a:blip r:embed="rId5"/>
                        <a:stretch>
                          <a:fillRect/>
                        </a:stretch>
                      </p166:blipFill>
                      <p166:spPr xmlns:p166="http://schemas.microsoft.com/office/powerpoint/2016/6/main">
                        <a:xfrm>
                          <a:off x="5866638" y="2590038"/>
                          <a:ext cx="3017520" cy="2263140"/>
                        </a:xfrm>
                        <a:prstGeom prst="rect">
                          <a:avLst/>
                        </a:prstGeom>
                        <a:ln w="3175">
                          <a:solidFill>
                            <a:prstClr val="ltGray"/>
                          </a:solidFill>
                        </a:ln>
                      </p166:spPr>
                    </psuz:zmPr>
                  </psuz:summaryZmObj>
                  <psuz:gridLayout/>
                </psuz:summaryZm>
              </a:graphicData>
            </a:graphic>
          </p:graphicFrame>
        </mc:Choice>
        <mc:Fallback>
          <p:grpSp>
            <p:nvGrpSpPr>
              <p:cNvPr id="6" name="Summary Zoom 5">
                <a:extLst>
                  <a:ext uri="{FF2B5EF4-FFF2-40B4-BE49-F238E27FC236}">
                    <a16:creationId xmlns:a16="http://schemas.microsoft.com/office/drawing/2014/main" id="{92BE1CEF-AB81-4697-7CA2-4B98EF18DED7}"/>
                  </a:ext>
                </a:extLst>
              </p:cNvPr>
              <p:cNvGrpSpPr>
                <a:grpSpLocks noGrp="1" noUngrp="1" noRot="1" noChangeAspect="1" noMove="1" noResize="1"/>
              </p:cNvGrpSpPr>
              <p:nvPr/>
            </p:nvGrpSpPr>
            <p:grpSpPr>
              <a:xfrm>
                <a:off x="-1295400" y="685800"/>
                <a:ext cx="11582400" cy="5029200"/>
                <a:chOff x="-1295400" y="685800"/>
                <a:chExt cx="11582400" cy="5029200"/>
              </a:xfrm>
            </p:grpSpPr>
            <p:pic>
              <p:nvPicPr>
                <p:cNvPr id="2" name="Picture 2">
                  <a:hlinkClick r:id="rId6"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402842" y="861822"/>
                  <a:ext cx="3017520" cy="2263140"/>
                </a:xfrm>
                <a:prstGeom prst="rect">
                  <a:avLst/>
                </a:prstGeom>
                <a:ln w="3175">
                  <a:solidFill>
                    <a:prstClr val="ltGray"/>
                  </a:solidFill>
                </a:ln>
              </p:spPr>
            </p:pic>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571238" y="861822"/>
                  <a:ext cx="3017520" cy="2263140"/>
                </a:xfrm>
                <a:prstGeom prst="rect">
                  <a:avLst/>
                </a:prstGeom>
                <a:ln w="3175">
                  <a:solidFill>
                    <a:prstClr val="ltGray"/>
                  </a:solidFill>
                </a:ln>
              </p:spPr>
            </p:pic>
            <p:pic>
              <p:nvPicPr>
                <p:cNvPr id="5" name="Picture 5">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1402842" y="3275838"/>
                  <a:ext cx="3017520" cy="2263140"/>
                </a:xfrm>
                <a:prstGeom prst="rect">
                  <a:avLst/>
                </a:prstGeom>
                <a:ln w="3175">
                  <a:solidFill>
                    <a:prstClr val="ltGray"/>
                  </a:solidFill>
                </a:ln>
              </p:spPr>
            </p:pic>
            <p:pic>
              <p:nvPicPr>
                <p:cNvPr id="7" name="Picture 7">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4571238" y="3275838"/>
                  <a:ext cx="3017520" cy="2263140"/>
                </a:xfrm>
                <a:prstGeom prst="rect">
                  <a:avLst/>
                </a:prstGeom>
                <a:ln w="3175">
                  <a:solidFill>
                    <a:prstClr val="ltGray"/>
                  </a:solidFill>
                </a:ln>
              </p:spPr>
            </p:pic>
          </p:grpSp>
        </mc:Fallback>
      </mc:AlternateContent>
    </p:spTree>
    <p:extLst>
      <p:ext uri="{BB962C8B-B14F-4D97-AF65-F5344CB8AC3E}">
        <p14:creationId xmlns:p14="http://schemas.microsoft.com/office/powerpoint/2010/main" val="3735976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F86626F-DB4E-FE52-FBB4-ADEC2691FA48}"/>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pic>
        <p:nvPicPr>
          <p:cNvPr id="10" name="Picture 9">
            <a:extLst>
              <a:ext uri="{FF2B5EF4-FFF2-40B4-BE49-F238E27FC236}">
                <a16:creationId xmlns:a16="http://schemas.microsoft.com/office/drawing/2014/main" id="{B15FCC8D-51A1-B42D-0D8A-4A6C4A154935}"/>
              </a:ext>
            </a:extLst>
          </p:cNvPr>
          <p:cNvPicPr>
            <a:picLocks noChangeAspect="1"/>
          </p:cNvPicPr>
          <p:nvPr/>
        </p:nvPicPr>
        <p:blipFill>
          <a:blip r:embed="rId2"/>
          <a:stretch>
            <a:fillRect/>
          </a:stretch>
        </p:blipFill>
        <p:spPr>
          <a:xfrm>
            <a:off x="685800" y="762000"/>
            <a:ext cx="6242845" cy="2438611"/>
          </a:xfrm>
          <a:prstGeom prst="rect">
            <a:avLst/>
          </a:prstGeom>
        </p:spPr>
      </p:pic>
      <p:pic>
        <p:nvPicPr>
          <p:cNvPr id="9" name="Picture 8">
            <a:extLst>
              <a:ext uri="{FF2B5EF4-FFF2-40B4-BE49-F238E27FC236}">
                <a16:creationId xmlns:a16="http://schemas.microsoft.com/office/drawing/2014/main" id="{656E8E99-F551-26D7-8AD3-B4DAE0FC9CD4}"/>
              </a:ext>
            </a:extLst>
          </p:cNvPr>
          <p:cNvPicPr>
            <a:picLocks noChangeAspect="1"/>
          </p:cNvPicPr>
          <p:nvPr/>
        </p:nvPicPr>
        <p:blipFill>
          <a:blip r:embed="rId3"/>
          <a:stretch>
            <a:fillRect/>
          </a:stretch>
        </p:blipFill>
        <p:spPr>
          <a:xfrm>
            <a:off x="3429000" y="1524000"/>
            <a:ext cx="5450296" cy="4230991"/>
          </a:xfrm>
          <a:prstGeom prst="rect">
            <a:avLst/>
          </a:prstGeom>
        </p:spPr>
      </p:pic>
      <p:sp>
        <p:nvSpPr>
          <p:cNvPr id="11" name="Content Placeholder 2">
            <a:extLst>
              <a:ext uri="{FF2B5EF4-FFF2-40B4-BE49-F238E27FC236}">
                <a16:creationId xmlns:a16="http://schemas.microsoft.com/office/drawing/2014/main" id="{359F33D4-FC57-6695-1BBD-47E2F8398A2F}"/>
              </a:ext>
            </a:extLst>
          </p:cNvPr>
          <p:cNvSpPr>
            <a:spLocks noGrp="1"/>
          </p:cNvSpPr>
          <p:nvPr>
            <p:ph type="body" sz="half" idx="2"/>
          </p:nvPr>
        </p:nvSpPr>
        <p:spPr>
          <a:xfrm>
            <a:off x="630238" y="3276600"/>
            <a:ext cx="2949575" cy="2592388"/>
          </a:xfrm>
        </p:spPr>
        <p:txBody>
          <a:bodyPr>
            <a:noAutofit/>
          </a:bodyPr>
          <a:lstStyle/>
          <a:p>
            <a:pPr>
              <a:spcBef>
                <a:spcPct val="0"/>
              </a:spcBef>
            </a:pPr>
            <a:r>
              <a:rPr lang="en-US" altLang="en-US" sz="1200" dirty="0">
                <a:solidFill>
                  <a:srgbClr val="000000"/>
                </a:solidFill>
                <a:cs typeface="+mn-cs"/>
              </a:rPr>
              <a:t>You may view the job and/or application details or request the job status be changed by simply clicking on the Job Title link.</a:t>
            </a:r>
          </a:p>
          <a:p>
            <a:pPr marL="0" indent="0">
              <a:spcBef>
                <a:spcPct val="0"/>
              </a:spcBef>
              <a:buNone/>
            </a:pPr>
            <a:endParaRPr lang="en-US" altLang="en-US" sz="1200" dirty="0">
              <a:solidFill>
                <a:srgbClr val="000000"/>
              </a:solidFill>
              <a:cs typeface="+mn-cs"/>
            </a:endParaRPr>
          </a:p>
          <a:p>
            <a:pPr>
              <a:spcBef>
                <a:spcPct val="0"/>
              </a:spcBef>
            </a:pPr>
            <a:r>
              <a:rPr lang="en-US" altLang="en-US" sz="1200" dirty="0">
                <a:solidFill>
                  <a:srgbClr val="000000"/>
                </a:solidFill>
                <a:cs typeface="+mn-cs"/>
              </a:rPr>
              <a:t>To edit the job, click ‘</a:t>
            </a:r>
            <a:r>
              <a:rPr lang="en-US" altLang="en-US" sz="1200" b="1" dirty="0">
                <a:solidFill>
                  <a:srgbClr val="000000"/>
                </a:solidFill>
                <a:cs typeface="+mn-cs"/>
              </a:rPr>
              <a:t>Edit this Job</a:t>
            </a:r>
            <a:r>
              <a:rPr lang="en-US" altLang="en-US" sz="1200" dirty="0">
                <a:solidFill>
                  <a:srgbClr val="000000"/>
                </a:solidFill>
                <a:cs typeface="+mn-cs"/>
              </a:rPr>
              <a:t>’ button on the ‘Manage Job’ page.</a:t>
            </a:r>
          </a:p>
          <a:p>
            <a:pPr marL="0" indent="0">
              <a:spcBef>
                <a:spcPct val="0"/>
              </a:spcBef>
              <a:buNone/>
            </a:pPr>
            <a:endParaRPr lang="en-US" altLang="en-US" sz="1200" dirty="0">
              <a:solidFill>
                <a:srgbClr val="000000"/>
              </a:solidFill>
              <a:cs typeface="+mn-cs"/>
            </a:endParaRPr>
          </a:p>
          <a:p>
            <a:pPr>
              <a:spcBef>
                <a:spcPct val="0"/>
              </a:spcBef>
            </a:pPr>
            <a:r>
              <a:rPr lang="en-US" altLang="en-US" sz="1200" dirty="0">
                <a:solidFill>
                  <a:srgbClr val="000000"/>
                </a:solidFill>
                <a:cs typeface="+mn-cs"/>
              </a:rPr>
              <a:t>To edit the application tied to your job, click ‘</a:t>
            </a:r>
            <a:r>
              <a:rPr lang="en-US" altLang="en-US" sz="1200" b="1" dirty="0">
                <a:solidFill>
                  <a:srgbClr val="000000"/>
                </a:solidFill>
                <a:cs typeface="+mn-cs"/>
              </a:rPr>
              <a:t>Edit or View the Online Application</a:t>
            </a:r>
            <a:r>
              <a:rPr lang="en-US" altLang="en-US" sz="1200" dirty="0">
                <a:solidFill>
                  <a:srgbClr val="000000"/>
                </a:solidFill>
                <a:cs typeface="+mn-cs"/>
              </a:rPr>
              <a:t>’.</a:t>
            </a:r>
          </a:p>
          <a:p>
            <a:pPr>
              <a:spcBef>
                <a:spcPct val="0"/>
              </a:spcBef>
            </a:pPr>
            <a:endParaRPr lang="en-US" altLang="en-US" sz="1200" dirty="0">
              <a:solidFill>
                <a:srgbClr val="000000"/>
              </a:solidFill>
            </a:endParaRPr>
          </a:p>
          <a:p>
            <a:pPr>
              <a:spcBef>
                <a:spcPct val="0"/>
              </a:spcBef>
            </a:pPr>
            <a:r>
              <a:rPr lang="en-US" altLang="en-US" sz="1200" b="1" dirty="0">
                <a:solidFill>
                  <a:srgbClr val="000000"/>
                </a:solidFill>
              </a:rPr>
              <a:t>NOTE: </a:t>
            </a:r>
            <a:r>
              <a:rPr lang="en-US" altLang="en-US" sz="1200" dirty="0">
                <a:solidFill>
                  <a:srgbClr val="000000"/>
                </a:solidFill>
              </a:rPr>
              <a:t>Edits will be resubmitted for approval by Student Employment</a:t>
            </a:r>
            <a:endParaRPr lang="en-US" altLang="en-US" sz="1200" dirty="0">
              <a:solidFill>
                <a:srgbClr val="000000"/>
              </a:solidFill>
              <a:cs typeface="+mn-cs"/>
            </a:endParaRPr>
          </a:p>
        </p:txBody>
      </p:sp>
      <p:sp>
        <p:nvSpPr>
          <p:cNvPr id="13" name="TextBox 12">
            <a:extLst>
              <a:ext uri="{FF2B5EF4-FFF2-40B4-BE49-F238E27FC236}">
                <a16:creationId xmlns:a16="http://schemas.microsoft.com/office/drawing/2014/main" id="{2F502326-B470-49D3-2FC0-173F479CD8EF}"/>
              </a:ext>
            </a:extLst>
          </p:cNvPr>
          <p:cNvSpPr txBox="1"/>
          <p:nvPr/>
        </p:nvSpPr>
        <p:spPr>
          <a:xfrm>
            <a:off x="609600" y="381000"/>
            <a:ext cx="4572000" cy="461665"/>
          </a:xfrm>
          <a:prstGeom prst="rect">
            <a:avLst/>
          </a:prstGeom>
          <a:noFill/>
        </p:spPr>
        <p:txBody>
          <a:bodyPr wrap="square">
            <a:spAutoFit/>
          </a:bodyPr>
          <a:lstStyle/>
          <a:p>
            <a:r>
              <a:rPr lang="en-US" altLang="en-US" dirty="0"/>
              <a:t>Edit a Job Posting</a:t>
            </a:r>
            <a:endParaRPr lang="en-US" dirty="0"/>
          </a:p>
        </p:txBody>
      </p:sp>
    </p:spTree>
    <p:extLst>
      <p:ext uri="{BB962C8B-B14F-4D97-AF65-F5344CB8AC3E}">
        <p14:creationId xmlns:p14="http://schemas.microsoft.com/office/powerpoint/2010/main" val="2877777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9A629A-433E-CC08-95B1-5F186D5F9B5F}"/>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eaLnBrk="1" hangingPunct="1">
              <a:lnSpc>
                <a:spcPct val="90000"/>
              </a:lnSpc>
            </a:pPr>
            <a:r>
              <a:rPr lang="en-US" sz="2800" kern="1200" dirty="0">
                <a:solidFill>
                  <a:schemeClr val="bg1"/>
                </a:solidFill>
                <a:latin typeface="+mj-lt"/>
                <a:ea typeface="+mj-ea"/>
                <a:cs typeface="+mj-cs"/>
              </a:rPr>
              <a:t>Reviewing Applicants</a:t>
            </a:r>
          </a:p>
        </p:txBody>
      </p:sp>
      <p:pic>
        <p:nvPicPr>
          <p:cNvPr id="3" name="Content Placeholder 2" descr="A group of people standing outside&#10;&#10;Description automatically generated">
            <a:extLst>
              <a:ext uri="{FF2B5EF4-FFF2-40B4-BE49-F238E27FC236}">
                <a16:creationId xmlns:a16="http://schemas.microsoft.com/office/drawing/2014/main" id="{88C752A7-D3B6-347C-B187-CF73DEC39679}"/>
              </a:ext>
            </a:extLst>
          </p:cNvPr>
          <p:cNvPicPr>
            <a:picLocks noGrp="1" noChangeAspect="1"/>
          </p:cNvPicPr>
          <p:nvPr>
            <p:ph idx="1"/>
          </p:nvPr>
        </p:nvPicPr>
        <p:blipFill>
          <a:blip r:embed="rId2">
            <a:alphaModFix amt="52000"/>
          </a:blip>
          <a:stretch>
            <a:fillRect/>
          </a:stretch>
        </p:blipFill>
        <p:spPr>
          <a:xfrm>
            <a:off x="914400" y="2052544"/>
            <a:ext cx="7315200" cy="3639565"/>
          </a:xfrm>
          <a:prstGeom prst="rect">
            <a:avLst/>
          </a:prstGeom>
        </p:spPr>
      </p:pic>
    </p:spTree>
    <p:extLst>
      <p:ext uri="{BB962C8B-B14F-4D97-AF65-F5344CB8AC3E}">
        <p14:creationId xmlns:p14="http://schemas.microsoft.com/office/powerpoint/2010/main" val="3693639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A998-468D-2AA2-8CE1-9F4BA03D0BD2}"/>
              </a:ext>
            </a:extLst>
          </p:cNvPr>
          <p:cNvSpPr>
            <a:spLocks noGrp="1"/>
          </p:cNvSpPr>
          <p:nvPr>
            <p:ph type="title"/>
          </p:nvPr>
        </p:nvSpPr>
        <p:spPr>
          <a:xfrm>
            <a:off x="609600" y="533400"/>
            <a:ext cx="7924800" cy="685800"/>
          </a:xfrm>
        </p:spPr>
        <p:txBody>
          <a:bodyPr/>
          <a:lstStyle/>
          <a:p>
            <a:r>
              <a:rPr lang="en-US" dirty="0"/>
              <a:t>Managing Applications</a:t>
            </a:r>
          </a:p>
        </p:txBody>
      </p:sp>
      <p:sp>
        <p:nvSpPr>
          <p:cNvPr id="4" name="Footer Placeholder 3">
            <a:extLst>
              <a:ext uri="{FF2B5EF4-FFF2-40B4-BE49-F238E27FC236}">
                <a16:creationId xmlns:a16="http://schemas.microsoft.com/office/drawing/2014/main" id="{AA5B2879-8C15-CEEA-EAF1-F149F8D73A80}"/>
              </a:ext>
            </a:extLst>
          </p:cNvPr>
          <p:cNvSpPr>
            <a:spLocks noGrp="1"/>
          </p:cNvSpPr>
          <p:nvPr>
            <p:ph type="ftr" sz="quarter" idx="10"/>
          </p:nvPr>
        </p:nvSpPr>
        <p:spPr/>
        <p:txBody>
          <a:bodyPr/>
          <a:lstStyle/>
          <a:p>
            <a:pPr>
              <a:defRPr/>
            </a:pPr>
            <a:r>
              <a:rPr lang="en-US" altLang="en-US" dirty="0"/>
              <a:t>Student Employment: Manage Applications</a:t>
            </a:r>
          </a:p>
        </p:txBody>
      </p:sp>
      <p:pic>
        <p:nvPicPr>
          <p:cNvPr id="5" name="Picture 4">
            <a:extLst>
              <a:ext uri="{FF2B5EF4-FFF2-40B4-BE49-F238E27FC236}">
                <a16:creationId xmlns:a16="http://schemas.microsoft.com/office/drawing/2014/main" id="{8B620F3E-E20D-49CC-8FD6-3140B032BA99}"/>
              </a:ext>
            </a:extLst>
          </p:cNvPr>
          <p:cNvPicPr>
            <a:picLocks noChangeAspect="1"/>
          </p:cNvPicPr>
          <p:nvPr/>
        </p:nvPicPr>
        <p:blipFill>
          <a:blip r:embed="rId3"/>
          <a:stretch>
            <a:fillRect/>
          </a:stretch>
        </p:blipFill>
        <p:spPr>
          <a:xfrm>
            <a:off x="381000" y="1295400"/>
            <a:ext cx="8291279" cy="3853006"/>
          </a:xfrm>
          <a:prstGeom prst="rect">
            <a:avLst/>
          </a:prstGeom>
        </p:spPr>
      </p:pic>
      <p:sp>
        <p:nvSpPr>
          <p:cNvPr id="6" name="Rectangle 5">
            <a:extLst>
              <a:ext uri="{FF2B5EF4-FFF2-40B4-BE49-F238E27FC236}">
                <a16:creationId xmlns:a16="http://schemas.microsoft.com/office/drawing/2014/main" id="{89FD7F88-7C25-8D36-98C9-C0B91908FE47}"/>
              </a:ext>
            </a:extLst>
          </p:cNvPr>
          <p:cNvSpPr/>
          <p:nvPr/>
        </p:nvSpPr>
        <p:spPr>
          <a:xfrm>
            <a:off x="533400" y="5334000"/>
            <a:ext cx="8171315" cy="677108"/>
          </a:xfrm>
          <a:prstGeom prst="rect">
            <a:avLst/>
          </a:prstGeom>
        </p:spPr>
        <p:txBody>
          <a:bodyPr wrap="square">
            <a:spAutoFit/>
          </a:bodyPr>
          <a:lstStyle/>
          <a:p>
            <a:pPr>
              <a:buClr>
                <a:schemeClr val="accent1"/>
              </a:buClr>
            </a:pPr>
            <a:r>
              <a:rPr lang="en-US" sz="1400" dirty="0">
                <a:latin typeface="Arial" panose="020B0604020202020204" pitchFamily="34" charset="0"/>
                <a:cs typeface="Arial" panose="020B0604020202020204" pitchFamily="34" charset="0"/>
              </a:rPr>
              <a:t>You may hire an online applicant by clicking the ‘</a:t>
            </a:r>
            <a:r>
              <a:rPr lang="en-US" sz="1400" b="1" dirty="0">
                <a:latin typeface="Arial" panose="020B0604020202020204" pitchFamily="34" charset="0"/>
                <a:cs typeface="Arial" panose="020B0604020202020204" pitchFamily="34" charset="0"/>
              </a:rPr>
              <a:t>Applications</a:t>
            </a:r>
            <a:r>
              <a:rPr lang="en-US" sz="1400" dirty="0">
                <a:latin typeface="Arial" panose="020B0604020202020204" pitchFamily="34" charset="0"/>
                <a:cs typeface="Arial" panose="020B0604020202020204" pitchFamily="34" charset="0"/>
              </a:rPr>
              <a:t>’ link next to the job title or ‘Hire Applicant’ from the action drop down menu</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9507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2F3E10-D225-4CC5-6CDC-C50572D9FA33}"/>
              </a:ext>
            </a:extLst>
          </p:cNvPr>
          <p:cNvSpPr>
            <a:spLocks noGrp="1"/>
          </p:cNvSpPr>
          <p:nvPr>
            <p:ph type="ftr" sz="quarter" idx="10"/>
          </p:nvPr>
        </p:nvSpPr>
        <p:spPr/>
        <p:txBody>
          <a:bodyPr/>
          <a:lstStyle/>
          <a:p>
            <a:pPr>
              <a:defRPr/>
            </a:pPr>
            <a:r>
              <a:rPr lang="en-US" altLang="en-US" dirty="0"/>
              <a:t>Student Employment: Manage Applications</a:t>
            </a:r>
          </a:p>
        </p:txBody>
      </p:sp>
      <p:pic>
        <p:nvPicPr>
          <p:cNvPr id="5" name="Picture 4">
            <a:extLst>
              <a:ext uri="{FF2B5EF4-FFF2-40B4-BE49-F238E27FC236}">
                <a16:creationId xmlns:a16="http://schemas.microsoft.com/office/drawing/2014/main" id="{0CBA909E-8F5E-2A6C-A006-D9E05E8B3AAB}"/>
              </a:ext>
            </a:extLst>
          </p:cNvPr>
          <p:cNvPicPr>
            <a:picLocks noChangeAspect="1"/>
          </p:cNvPicPr>
          <p:nvPr/>
        </p:nvPicPr>
        <p:blipFill>
          <a:blip r:embed="rId3"/>
          <a:stretch>
            <a:fillRect/>
          </a:stretch>
        </p:blipFill>
        <p:spPr>
          <a:xfrm>
            <a:off x="1002521" y="1143000"/>
            <a:ext cx="6857999" cy="3299450"/>
          </a:xfrm>
          <a:prstGeom prst="rect">
            <a:avLst/>
          </a:prstGeom>
        </p:spPr>
      </p:pic>
      <p:sp>
        <p:nvSpPr>
          <p:cNvPr id="6" name="Rectangle 5">
            <a:extLst>
              <a:ext uri="{FF2B5EF4-FFF2-40B4-BE49-F238E27FC236}">
                <a16:creationId xmlns:a16="http://schemas.microsoft.com/office/drawing/2014/main" id="{B2BA720D-62C4-0BA5-C47E-24B45B8E952F}"/>
              </a:ext>
            </a:extLst>
          </p:cNvPr>
          <p:cNvSpPr/>
          <p:nvPr/>
        </p:nvSpPr>
        <p:spPr>
          <a:xfrm>
            <a:off x="762000" y="4572000"/>
            <a:ext cx="7339041" cy="1015663"/>
          </a:xfrm>
          <a:prstGeom prst="rect">
            <a:avLst/>
          </a:prstGeom>
        </p:spPr>
        <p:txBody>
          <a:bodyPr wrap="square">
            <a:spAutoFit/>
          </a:bodyPr>
          <a:lstStyle/>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Click the Applicants Name link to view the application in a full screen view.</a:t>
            </a:r>
          </a:p>
          <a:p>
            <a:pPr marL="171450" lvl="0" indent="-171450" defTabSz="457200">
              <a:spcBef>
                <a:spcPct val="0"/>
              </a:spcBef>
              <a:buClr>
                <a:schemeClr val="accent1">
                  <a:lumMod val="75000"/>
                </a:schemeClr>
              </a:buClr>
              <a:buSzPct val="80000"/>
              <a:buFont typeface="Wingdings" panose="05000000000000000000" pitchFamily="2" charset="2"/>
              <a:buChar char="Ø"/>
            </a:pPr>
            <a:endParaRPr lang="en-US" altLang="en-US" sz="12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Click the magnifying glass next to the student’s name to get a quick view format of the application. </a:t>
            </a:r>
          </a:p>
          <a:p>
            <a:pPr marL="342900" lvl="0" indent="-342900" defTabSz="457200">
              <a:spcBef>
                <a:spcPct val="0"/>
              </a:spcBef>
              <a:buClr>
                <a:schemeClr val="accent1">
                  <a:lumMod val="75000"/>
                </a:schemeClr>
              </a:buClr>
              <a:buSzPct val="80000"/>
              <a:buFont typeface="Wingdings" panose="05000000000000000000" pitchFamily="2" charset="2"/>
              <a:buChar char="Ø"/>
            </a:pPr>
            <a:endParaRPr lang="en-US" altLang="en-US" sz="12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If the student has provided a resume, click on the “Resume” link next to their name. </a:t>
            </a:r>
          </a:p>
        </p:txBody>
      </p:sp>
      <p:sp>
        <p:nvSpPr>
          <p:cNvPr id="7" name="Title 1">
            <a:extLst>
              <a:ext uri="{FF2B5EF4-FFF2-40B4-BE49-F238E27FC236}">
                <a16:creationId xmlns:a16="http://schemas.microsoft.com/office/drawing/2014/main" id="{27C276B9-A9AA-3F60-2BAB-5838EEC822E3}"/>
              </a:ext>
            </a:extLst>
          </p:cNvPr>
          <p:cNvSpPr>
            <a:spLocks noGrp="1"/>
          </p:cNvSpPr>
          <p:nvPr>
            <p:ph type="title"/>
          </p:nvPr>
        </p:nvSpPr>
        <p:spPr>
          <a:xfrm>
            <a:off x="609600" y="533400"/>
            <a:ext cx="7924800" cy="685800"/>
          </a:xfrm>
        </p:spPr>
        <p:txBody>
          <a:bodyPr/>
          <a:lstStyle/>
          <a:p>
            <a:r>
              <a:rPr lang="en-US" dirty="0"/>
              <a:t>Managing Applications</a:t>
            </a:r>
          </a:p>
        </p:txBody>
      </p:sp>
    </p:spTree>
    <p:extLst>
      <p:ext uri="{BB962C8B-B14F-4D97-AF65-F5344CB8AC3E}">
        <p14:creationId xmlns:p14="http://schemas.microsoft.com/office/powerpoint/2010/main" val="3231133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CC1DB3-ECDE-EE3E-BE6F-9C25284ABF0C}"/>
              </a:ext>
            </a:extLst>
          </p:cNvPr>
          <p:cNvPicPr>
            <a:picLocks noChangeAspect="1"/>
          </p:cNvPicPr>
          <p:nvPr/>
        </p:nvPicPr>
        <p:blipFill>
          <a:blip r:embed="rId3"/>
          <a:stretch>
            <a:fillRect/>
          </a:stretch>
        </p:blipFill>
        <p:spPr>
          <a:xfrm>
            <a:off x="533400" y="1219200"/>
            <a:ext cx="8077200" cy="2286000"/>
          </a:xfrm>
          <a:prstGeom prst="rect">
            <a:avLst/>
          </a:prstGeom>
        </p:spPr>
      </p:pic>
      <p:sp>
        <p:nvSpPr>
          <p:cNvPr id="2" name="Title 1">
            <a:extLst>
              <a:ext uri="{FF2B5EF4-FFF2-40B4-BE49-F238E27FC236}">
                <a16:creationId xmlns:a16="http://schemas.microsoft.com/office/drawing/2014/main" id="{9ED5A998-468D-2AA2-8CE1-9F4BA03D0BD2}"/>
              </a:ext>
            </a:extLst>
          </p:cNvPr>
          <p:cNvSpPr>
            <a:spLocks noGrp="1"/>
          </p:cNvSpPr>
          <p:nvPr>
            <p:ph type="title"/>
          </p:nvPr>
        </p:nvSpPr>
        <p:spPr>
          <a:xfrm>
            <a:off x="609600" y="533400"/>
            <a:ext cx="7924800" cy="685800"/>
          </a:xfrm>
        </p:spPr>
        <p:txBody>
          <a:bodyPr/>
          <a:lstStyle/>
          <a:p>
            <a:r>
              <a:rPr lang="en-US" dirty="0"/>
              <a:t>Communicating with Applicants</a:t>
            </a:r>
          </a:p>
        </p:txBody>
      </p:sp>
      <p:sp>
        <p:nvSpPr>
          <p:cNvPr id="4" name="Footer Placeholder 3">
            <a:extLst>
              <a:ext uri="{FF2B5EF4-FFF2-40B4-BE49-F238E27FC236}">
                <a16:creationId xmlns:a16="http://schemas.microsoft.com/office/drawing/2014/main" id="{AA5B2879-8C15-CEEA-EAF1-F149F8D73A80}"/>
              </a:ext>
            </a:extLst>
          </p:cNvPr>
          <p:cNvSpPr>
            <a:spLocks noGrp="1"/>
          </p:cNvSpPr>
          <p:nvPr>
            <p:ph type="ftr" sz="quarter" idx="10"/>
          </p:nvPr>
        </p:nvSpPr>
        <p:spPr/>
        <p:txBody>
          <a:bodyPr/>
          <a:lstStyle/>
          <a:p>
            <a:pPr>
              <a:defRPr/>
            </a:pPr>
            <a:r>
              <a:rPr lang="en-US" altLang="en-US" dirty="0"/>
              <a:t>Student Employment: Communicating with Applicants</a:t>
            </a:r>
          </a:p>
        </p:txBody>
      </p:sp>
      <p:pic>
        <p:nvPicPr>
          <p:cNvPr id="3" name="Picture 2">
            <a:extLst>
              <a:ext uri="{FF2B5EF4-FFF2-40B4-BE49-F238E27FC236}">
                <a16:creationId xmlns:a16="http://schemas.microsoft.com/office/drawing/2014/main" id="{33BA389C-7108-4CA3-8846-04E095FD145E}"/>
              </a:ext>
            </a:extLst>
          </p:cNvPr>
          <p:cNvPicPr>
            <a:picLocks noChangeAspect="1"/>
          </p:cNvPicPr>
          <p:nvPr/>
        </p:nvPicPr>
        <p:blipFill>
          <a:blip r:embed="rId4"/>
          <a:srcRect/>
          <a:stretch/>
        </p:blipFill>
        <p:spPr>
          <a:xfrm>
            <a:off x="7467600" y="2819400"/>
            <a:ext cx="1391277" cy="1026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4E83C1AA-218A-FA2F-5F25-9B9107E8C4D4}"/>
              </a:ext>
            </a:extLst>
          </p:cNvPr>
          <p:cNvSpPr/>
          <p:nvPr/>
        </p:nvSpPr>
        <p:spPr>
          <a:xfrm>
            <a:off x="457200" y="4114800"/>
            <a:ext cx="8098536" cy="1295400"/>
          </a:xfrm>
          <a:prstGeom prst="rect">
            <a:avLst/>
          </a:prstGeom>
        </p:spPr>
        <p:txBody>
          <a:bodyPr vert="horz" lIns="0" tIns="45720" rIns="0" bIns="45720" rtlCol="0">
            <a:normAutofit fontScale="85000" lnSpcReduction="10000"/>
          </a:bodyPr>
          <a:lstStyle/>
          <a:p>
            <a:pPr lvl="0" defTabSz="914400">
              <a:lnSpc>
                <a:spcPct val="90000"/>
              </a:lnSpc>
              <a:spcBef>
                <a:spcPct val="0"/>
              </a:spcBef>
              <a:spcAft>
                <a:spcPts val="600"/>
              </a:spcAft>
              <a:buClr>
                <a:schemeClr val="accent1"/>
              </a:buClr>
              <a:buSzPct val="80000"/>
            </a:pPr>
            <a:r>
              <a:rPr lang="en-US" altLang="en-US" sz="1700" dirty="0">
                <a:solidFill>
                  <a:schemeClr val="tx1">
                    <a:lumMod val="75000"/>
                    <a:lumOff val="25000"/>
                  </a:schemeClr>
                </a:solidFill>
              </a:rPr>
              <a:t>This feature can be utilized to communicate with one or more applicants. For example, users may send a greeting email to set up interview appointments. Users may also send rejection notifications if applicants do not meet the job qualifications, or you can send out customized emails.</a:t>
            </a:r>
          </a:p>
          <a:p>
            <a:pPr marL="285750" lvl="0" indent="-285750" defTabSz="914400">
              <a:lnSpc>
                <a:spcPct val="90000"/>
              </a:lnSpc>
              <a:spcBef>
                <a:spcPct val="0"/>
              </a:spcBef>
              <a:spcAft>
                <a:spcPts val="600"/>
              </a:spcAft>
              <a:buClr>
                <a:schemeClr val="accent1"/>
              </a:buClr>
              <a:buSzPct val="80000"/>
              <a:buFont typeface="Wingdings" panose="05000000000000000000" pitchFamily="2" charset="2"/>
              <a:buChar char="Ø"/>
            </a:pPr>
            <a:endParaRPr lang="en-US" altLang="en-US" sz="1700" dirty="0">
              <a:solidFill>
                <a:schemeClr val="tx1">
                  <a:lumMod val="75000"/>
                  <a:lumOff val="25000"/>
                </a:schemeClr>
              </a:solidFill>
            </a:endParaRPr>
          </a:p>
          <a:p>
            <a:pPr lvl="0" defTabSz="914400">
              <a:lnSpc>
                <a:spcPct val="90000"/>
              </a:lnSpc>
              <a:spcBef>
                <a:spcPct val="0"/>
              </a:spcBef>
              <a:spcAft>
                <a:spcPts val="600"/>
              </a:spcAft>
              <a:buClr>
                <a:schemeClr val="accent1"/>
              </a:buClr>
              <a:buSzPct val="80000"/>
            </a:pPr>
            <a:r>
              <a:rPr lang="en-US" altLang="en-US" sz="1700" dirty="0">
                <a:solidFill>
                  <a:schemeClr val="tx1">
                    <a:lumMod val="75000"/>
                    <a:lumOff val="25000"/>
                  </a:schemeClr>
                </a:solidFill>
              </a:rPr>
              <a:t>This feature also allows for printing and exporting the data available on this page.</a:t>
            </a:r>
          </a:p>
          <a:p>
            <a:pPr marL="285750" lvl="0" indent="-285750" defTabSz="914400">
              <a:lnSpc>
                <a:spcPct val="90000"/>
              </a:lnSpc>
              <a:spcBef>
                <a:spcPct val="0"/>
              </a:spcBef>
              <a:spcAft>
                <a:spcPts val="600"/>
              </a:spcAft>
              <a:buClr>
                <a:schemeClr val="accent1"/>
              </a:buClr>
              <a:buSzPct val="80000"/>
              <a:buFont typeface="Wingdings" panose="05000000000000000000" pitchFamily="2" charset="2"/>
              <a:buChar char="Ø"/>
            </a:pPr>
            <a:endParaRPr lang="en-US" altLang="en-US" sz="1700" dirty="0">
              <a:solidFill>
                <a:schemeClr val="tx1">
                  <a:lumMod val="75000"/>
                  <a:lumOff val="25000"/>
                </a:schemeClr>
              </a:solidFill>
            </a:endParaRPr>
          </a:p>
          <a:p>
            <a:pPr marL="285750" lvl="0" indent="-285750" defTabSz="914400">
              <a:lnSpc>
                <a:spcPct val="90000"/>
              </a:lnSpc>
              <a:spcBef>
                <a:spcPct val="0"/>
              </a:spcBef>
              <a:spcAft>
                <a:spcPts val="600"/>
              </a:spcAft>
              <a:buClr>
                <a:schemeClr val="accent1"/>
              </a:buClr>
              <a:buSzPct val="80000"/>
              <a:buFont typeface="Wingdings" panose="05000000000000000000" pitchFamily="2" charset="2"/>
              <a:buChar char="Ø"/>
            </a:pPr>
            <a:endParaRPr lang="en-US" altLang="en-US" sz="170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26DC653E-F8C0-AE34-BAFC-DDD97B2B62B0}"/>
              </a:ext>
            </a:extLst>
          </p:cNvPr>
          <p:cNvPicPr>
            <a:picLocks noChangeAspect="1"/>
          </p:cNvPicPr>
          <p:nvPr/>
        </p:nvPicPr>
        <p:blipFill>
          <a:blip r:embed="rId5"/>
          <a:stretch>
            <a:fillRect/>
          </a:stretch>
        </p:blipFill>
        <p:spPr>
          <a:xfrm>
            <a:off x="6324600" y="1371600"/>
            <a:ext cx="1403422" cy="1428823"/>
          </a:xfrm>
          <a:prstGeom prst="rect">
            <a:avLst/>
          </a:prstGeom>
        </p:spPr>
      </p:pic>
    </p:spTree>
    <p:extLst>
      <p:ext uri="{BB962C8B-B14F-4D97-AF65-F5344CB8AC3E}">
        <p14:creationId xmlns:p14="http://schemas.microsoft.com/office/powerpoint/2010/main" val="34644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850A57-14B3-44E4-5CEE-EA928A84D1EF}"/>
              </a:ext>
            </a:extLst>
          </p:cNvPr>
          <p:cNvSpPr>
            <a:spLocks noGrp="1"/>
          </p:cNvSpPr>
          <p:nvPr>
            <p:ph type="ftr" sz="quarter" idx="10"/>
          </p:nvPr>
        </p:nvSpPr>
        <p:spPr/>
        <p:txBody>
          <a:bodyPr/>
          <a:lstStyle/>
          <a:p>
            <a:pPr>
              <a:defRPr/>
            </a:pPr>
            <a:r>
              <a:rPr lang="en-US" altLang="en-US" dirty="0"/>
              <a:t>Student Employment: Communicating with Applicants</a:t>
            </a:r>
          </a:p>
        </p:txBody>
      </p:sp>
      <p:pic>
        <p:nvPicPr>
          <p:cNvPr id="3" name="Picture 2">
            <a:extLst>
              <a:ext uri="{FF2B5EF4-FFF2-40B4-BE49-F238E27FC236}">
                <a16:creationId xmlns:a16="http://schemas.microsoft.com/office/drawing/2014/main" id="{F8D9E446-274E-5F80-0210-9020DFB50534}"/>
              </a:ext>
            </a:extLst>
          </p:cNvPr>
          <p:cNvPicPr>
            <a:picLocks noChangeAspect="1"/>
          </p:cNvPicPr>
          <p:nvPr/>
        </p:nvPicPr>
        <p:blipFill>
          <a:blip r:embed="rId2"/>
          <a:stretch>
            <a:fillRect/>
          </a:stretch>
        </p:blipFill>
        <p:spPr>
          <a:xfrm>
            <a:off x="195153" y="990600"/>
            <a:ext cx="5824647" cy="4495800"/>
          </a:xfrm>
          <a:prstGeom prst="rect">
            <a:avLst/>
          </a:prstGeom>
        </p:spPr>
      </p:pic>
      <p:sp>
        <p:nvSpPr>
          <p:cNvPr id="4" name="Rectangle 3">
            <a:extLst>
              <a:ext uri="{FF2B5EF4-FFF2-40B4-BE49-F238E27FC236}">
                <a16:creationId xmlns:a16="http://schemas.microsoft.com/office/drawing/2014/main" id="{B2E2DFAF-BDFB-DA20-F722-D73C5F1249C1}"/>
              </a:ext>
            </a:extLst>
          </p:cNvPr>
          <p:cNvSpPr/>
          <p:nvPr/>
        </p:nvSpPr>
        <p:spPr>
          <a:xfrm>
            <a:off x="6172200" y="1091184"/>
            <a:ext cx="2658290" cy="4777911"/>
          </a:xfrm>
          <a:prstGeom prst="rect">
            <a:avLst/>
          </a:prstGeom>
        </p:spPr>
        <p:txBody>
          <a:bodyPr vert="horz" lIns="0" tIns="45720" rIns="0" bIns="45720" rtlCol="0">
            <a:normAutofit fontScale="85000" lnSpcReduction="20000"/>
          </a:bodyPr>
          <a:lstStyle/>
          <a:p>
            <a:pPr lvl="0" defTabSz="914400">
              <a:lnSpc>
                <a:spcPct val="90000"/>
              </a:lnSpc>
              <a:spcBef>
                <a:spcPct val="0"/>
              </a:spcBef>
              <a:spcAft>
                <a:spcPts val="600"/>
              </a:spcAft>
              <a:buClr>
                <a:schemeClr val="accent1"/>
              </a:buClr>
              <a:buSzPct val="80000"/>
            </a:pPr>
            <a:r>
              <a:rPr lang="en-US" altLang="en-US" sz="1600" dirty="0">
                <a:solidFill>
                  <a:schemeClr val="tx1">
                    <a:lumMod val="75000"/>
                    <a:lumOff val="25000"/>
                  </a:schemeClr>
                </a:solidFill>
              </a:rPr>
              <a:t>This feature is utilized to reach out to one or more students.  </a:t>
            </a:r>
          </a:p>
          <a:p>
            <a:pPr marL="342900" lvl="0" indent="-342900" defTabSz="914400">
              <a:lnSpc>
                <a:spcPct val="90000"/>
              </a:lnSpc>
              <a:spcBef>
                <a:spcPct val="0"/>
              </a:spcBef>
              <a:spcAft>
                <a:spcPts val="600"/>
              </a:spcAft>
              <a:buClr>
                <a:schemeClr val="accent1"/>
              </a:buClr>
              <a:buSzPct val="80000"/>
              <a:buFont typeface="Wingdings" panose="05000000000000000000" pitchFamily="2" charset="2"/>
              <a:buChar char="Ø"/>
            </a:pPr>
            <a:endParaRPr lang="en-US" altLang="en-US" sz="1600" dirty="0">
              <a:solidFill>
                <a:schemeClr val="tx1">
                  <a:lumMod val="75000"/>
                  <a:lumOff val="25000"/>
                </a:schemeClr>
              </a:solidFill>
            </a:endParaRPr>
          </a:p>
          <a:p>
            <a:pPr lvl="0" defTabSz="914400">
              <a:lnSpc>
                <a:spcPct val="90000"/>
              </a:lnSpc>
              <a:spcBef>
                <a:spcPct val="0"/>
              </a:spcBef>
              <a:spcAft>
                <a:spcPts val="600"/>
              </a:spcAft>
              <a:buClr>
                <a:schemeClr val="accent1"/>
              </a:buClr>
              <a:buSzPct val="80000"/>
            </a:pPr>
            <a:r>
              <a:rPr lang="en-US" altLang="en-US" sz="1600" dirty="0">
                <a:solidFill>
                  <a:schemeClr val="tx1">
                    <a:lumMod val="75000"/>
                    <a:lumOff val="25000"/>
                  </a:schemeClr>
                </a:solidFill>
              </a:rPr>
              <a:t>If you select more than one student to interview, individual e-mails will be sent to each student selected. If you don’t wish to interview an applicant, please be sure the box next to that candidate is not checked.</a:t>
            </a:r>
          </a:p>
          <a:p>
            <a:pPr marL="342900" lvl="0" indent="-342900" defTabSz="914400">
              <a:lnSpc>
                <a:spcPct val="90000"/>
              </a:lnSpc>
              <a:spcBef>
                <a:spcPct val="0"/>
              </a:spcBef>
              <a:spcAft>
                <a:spcPts val="600"/>
              </a:spcAft>
              <a:buClr>
                <a:schemeClr val="accent1"/>
              </a:buClr>
              <a:buSzPct val="80000"/>
              <a:buFont typeface="Wingdings" panose="05000000000000000000" pitchFamily="2" charset="2"/>
              <a:buChar char="Ø"/>
            </a:pPr>
            <a:endParaRPr lang="en-US" altLang="en-US" sz="1600" dirty="0">
              <a:solidFill>
                <a:schemeClr val="tx1">
                  <a:lumMod val="75000"/>
                  <a:lumOff val="25000"/>
                </a:schemeClr>
              </a:solidFill>
            </a:endParaRPr>
          </a:p>
          <a:p>
            <a:pPr lvl="0" defTabSz="914400">
              <a:lnSpc>
                <a:spcPct val="90000"/>
              </a:lnSpc>
              <a:spcBef>
                <a:spcPct val="0"/>
              </a:spcBef>
              <a:spcAft>
                <a:spcPts val="600"/>
              </a:spcAft>
              <a:buClr>
                <a:schemeClr val="accent1"/>
              </a:buClr>
              <a:buSzPct val="80000"/>
            </a:pPr>
            <a:r>
              <a:rPr lang="en-US" altLang="en-US" sz="1600" dirty="0">
                <a:solidFill>
                  <a:schemeClr val="tx1">
                    <a:lumMod val="75000"/>
                    <a:lumOff val="25000"/>
                  </a:schemeClr>
                </a:solidFill>
              </a:rPr>
              <a:t>You may change the text in the body of the e-mail or add other email recipients in the ‘To’ box, then click on the “Send” button</a:t>
            </a:r>
            <a:r>
              <a:rPr lang="en-US" altLang="en-US" sz="2000" dirty="0">
                <a:solidFill>
                  <a:schemeClr val="tx1">
                    <a:lumMod val="75000"/>
                    <a:lumOff val="25000"/>
                  </a:schemeClr>
                </a:solidFill>
              </a:rPr>
              <a:t>.</a:t>
            </a:r>
          </a:p>
          <a:p>
            <a:pPr lvl="0" defTabSz="914400">
              <a:lnSpc>
                <a:spcPct val="90000"/>
              </a:lnSpc>
              <a:spcBef>
                <a:spcPct val="0"/>
              </a:spcBef>
              <a:spcAft>
                <a:spcPts val="600"/>
              </a:spcAft>
              <a:buClr>
                <a:schemeClr val="accent1"/>
              </a:buClr>
              <a:buSzPct val="80000"/>
            </a:pPr>
            <a:endParaRPr lang="en-US" altLang="en-US" sz="2000" dirty="0">
              <a:solidFill>
                <a:schemeClr val="tx1">
                  <a:lumMod val="75000"/>
                  <a:lumOff val="25000"/>
                </a:schemeClr>
              </a:solidFill>
            </a:endParaRPr>
          </a:p>
          <a:p>
            <a:pPr lvl="0" defTabSz="914400">
              <a:lnSpc>
                <a:spcPct val="90000"/>
              </a:lnSpc>
              <a:spcBef>
                <a:spcPct val="0"/>
              </a:spcBef>
              <a:spcAft>
                <a:spcPts val="600"/>
              </a:spcAft>
              <a:buClr>
                <a:schemeClr val="accent1"/>
              </a:buClr>
              <a:buSzPct val="80000"/>
            </a:pPr>
            <a:r>
              <a:rPr lang="en-US" altLang="en-US" sz="1600" dirty="0">
                <a:solidFill>
                  <a:schemeClr val="tx1">
                    <a:lumMod val="75000"/>
                    <a:lumOff val="25000"/>
                  </a:schemeClr>
                </a:solidFill>
              </a:rPr>
              <a:t>Current template:</a:t>
            </a:r>
          </a:p>
          <a:p>
            <a:pPr lvl="0" defTabSz="914400">
              <a:lnSpc>
                <a:spcPct val="90000"/>
              </a:lnSpc>
              <a:spcBef>
                <a:spcPct val="0"/>
              </a:spcBef>
              <a:spcAft>
                <a:spcPts val="600"/>
              </a:spcAft>
              <a:buClr>
                <a:schemeClr val="accent1"/>
              </a:buClr>
              <a:buSzPct val="80000"/>
            </a:pPr>
            <a:r>
              <a:rPr lang="en-US" sz="1900" b="0" i="1" dirty="0">
                <a:solidFill>
                  <a:srgbClr val="000000"/>
                </a:solidFill>
                <a:effectLst/>
                <a:latin typeface="Times New Roman" panose="02020603050405020304" pitchFamily="18" charset="0"/>
              </a:rPr>
              <a:t>I am interested in meeting with you to discuss your interest in the [Job Title] job opening in my department. Please contact me at your earliest convenience so that we can set up a time to meet to discuss your interest further.</a:t>
            </a:r>
            <a:endParaRPr lang="en-US" altLang="en-US" i="1" dirty="0">
              <a:solidFill>
                <a:schemeClr val="tx1">
                  <a:lumMod val="75000"/>
                  <a:lumOff val="25000"/>
                </a:schemeClr>
              </a:solidFill>
            </a:endParaRPr>
          </a:p>
          <a:p>
            <a:pPr lvl="0" defTabSz="914400">
              <a:lnSpc>
                <a:spcPct val="90000"/>
              </a:lnSpc>
              <a:spcBef>
                <a:spcPct val="0"/>
              </a:spcBef>
              <a:spcAft>
                <a:spcPts val="600"/>
              </a:spcAft>
              <a:buClr>
                <a:schemeClr val="accent1"/>
              </a:buClr>
              <a:buSzPct val="80000"/>
            </a:pPr>
            <a:endParaRPr lang="en-US" altLang="en-US" sz="1600" dirty="0">
              <a:solidFill>
                <a:schemeClr val="tx1">
                  <a:lumMod val="75000"/>
                  <a:lumOff val="25000"/>
                </a:schemeClr>
              </a:solidFill>
            </a:endParaRPr>
          </a:p>
        </p:txBody>
      </p:sp>
      <p:sp>
        <p:nvSpPr>
          <p:cNvPr id="5" name="Title 1">
            <a:extLst>
              <a:ext uri="{FF2B5EF4-FFF2-40B4-BE49-F238E27FC236}">
                <a16:creationId xmlns:a16="http://schemas.microsoft.com/office/drawing/2014/main" id="{EFE19DD0-300F-0D77-6D32-2D9107DD4121}"/>
              </a:ext>
            </a:extLst>
          </p:cNvPr>
          <p:cNvSpPr txBox="1">
            <a:spLocks/>
          </p:cNvSpPr>
          <p:nvPr/>
        </p:nvSpPr>
        <p:spPr>
          <a:xfrm>
            <a:off x="609600" y="533400"/>
            <a:ext cx="7924800" cy="685800"/>
          </a:xfrm>
          <a:prstGeom prst="rect">
            <a:avLst/>
          </a:prstGeom>
        </p:spPr>
        <p:txBody>
          <a:bodyPr/>
          <a:lstStyle>
            <a:lvl1pPr algn="l" rtl="0" eaLnBrk="0" fontAlgn="base" hangingPunct="0">
              <a:spcBef>
                <a:spcPct val="0"/>
              </a:spcBef>
              <a:spcAft>
                <a:spcPct val="0"/>
              </a:spcAft>
              <a:defRPr sz="2400" kern="12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ea typeface="Osaka" charset="0"/>
              </a:defRPr>
            </a:lvl2pPr>
            <a:lvl3pPr algn="l" rtl="0" eaLnBrk="0" fontAlgn="base" hangingPunct="0">
              <a:spcBef>
                <a:spcPct val="0"/>
              </a:spcBef>
              <a:spcAft>
                <a:spcPct val="0"/>
              </a:spcAft>
              <a:defRPr sz="2400">
                <a:solidFill>
                  <a:schemeClr val="tx1"/>
                </a:solidFill>
                <a:latin typeface="Arial" charset="0"/>
                <a:ea typeface="Osaka" charset="0"/>
              </a:defRPr>
            </a:lvl3pPr>
            <a:lvl4pPr algn="l" rtl="0" eaLnBrk="0" fontAlgn="base" hangingPunct="0">
              <a:spcBef>
                <a:spcPct val="0"/>
              </a:spcBef>
              <a:spcAft>
                <a:spcPct val="0"/>
              </a:spcAft>
              <a:defRPr sz="2400">
                <a:solidFill>
                  <a:schemeClr val="tx1"/>
                </a:solidFill>
                <a:latin typeface="Arial" charset="0"/>
                <a:ea typeface="Osaka" charset="0"/>
              </a:defRPr>
            </a:lvl4pPr>
            <a:lvl5pPr algn="l" rtl="0" eaLnBrk="0" fontAlgn="base" hangingPunct="0">
              <a:spcBef>
                <a:spcPct val="0"/>
              </a:spcBef>
              <a:spcAft>
                <a:spcPct val="0"/>
              </a:spcAft>
              <a:defRPr sz="2400">
                <a:solidFill>
                  <a:schemeClr val="tx1"/>
                </a:solidFill>
                <a:latin typeface="Arial" charset="0"/>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a:lstStyle>
          <a:p>
            <a:r>
              <a:rPr lang="en-US" dirty="0"/>
              <a:t>Greeting Applicant(s)</a:t>
            </a:r>
          </a:p>
        </p:txBody>
      </p:sp>
      <p:pic>
        <p:nvPicPr>
          <p:cNvPr id="7" name="Picture 6">
            <a:extLst>
              <a:ext uri="{FF2B5EF4-FFF2-40B4-BE49-F238E27FC236}">
                <a16:creationId xmlns:a16="http://schemas.microsoft.com/office/drawing/2014/main" id="{778DA6A8-59AB-A333-D1FB-86A7B9B44378}"/>
              </a:ext>
            </a:extLst>
          </p:cNvPr>
          <p:cNvPicPr>
            <a:picLocks noChangeAspect="1"/>
          </p:cNvPicPr>
          <p:nvPr/>
        </p:nvPicPr>
        <p:blipFill>
          <a:blip r:embed="rId3"/>
          <a:stretch>
            <a:fillRect/>
          </a:stretch>
        </p:blipFill>
        <p:spPr>
          <a:xfrm>
            <a:off x="0" y="7239000"/>
            <a:ext cx="9144000" cy="1811159"/>
          </a:xfrm>
          <a:prstGeom prst="rect">
            <a:avLst/>
          </a:prstGeom>
        </p:spPr>
      </p:pic>
      <p:pic>
        <p:nvPicPr>
          <p:cNvPr id="9" name="Picture 8">
            <a:extLst>
              <a:ext uri="{FF2B5EF4-FFF2-40B4-BE49-F238E27FC236}">
                <a16:creationId xmlns:a16="http://schemas.microsoft.com/office/drawing/2014/main" id="{E7E9962C-7E99-0B19-2CF5-A0B7E667CA0E}"/>
              </a:ext>
            </a:extLst>
          </p:cNvPr>
          <p:cNvPicPr>
            <a:picLocks noChangeAspect="1"/>
          </p:cNvPicPr>
          <p:nvPr/>
        </p:nvPicPr>
        <p:blipFill>
          <a:blip r:embed="rId4"/>
          <a:stretch>
            <a:fillRect/>
          </a:stretch>
        </p:blipFill>
        <p:spPr>
          <a:xfrm>
            <a:off x="304800" y="1066800"/>
            <a:ext cx="5638800" cy="4724400"/>
          </a:xfrm>
          <a:prstGeom prst="rect">
            <a:avLst/>
          </a:prstGeom>
        </p:spPr>
      </p:pic>
    </p:spTree>
    <p:extLst>
      <p:ext uri="{BB962C8B-B14F-4D97-AF65-F5344CB8AC3E}">
        <p14:creationId xmlns:p14="http://schemas.microsoft.com/office/powerpoint/2010/main" val="143765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A998-468D-2AA2-8CE1-9F4BA03D0BD2}"/>
              </a:ext>
            </a:extLst>
          </p:cNvPr>
          <p:cNvSpPr>
            <a:spLocks noGrp="1"/>
          </p:cNvSpPr>
          <p:nvPr>
            <p:ph type="title"/>
          </p:nvPr>
        </p:nvSpPr>
        <p:spPr>
          <a:xfrm>
            <a:off x="609600" y="533400"/>
            <a:ext cx="7924800" cy="685800"/>
          </a:xfrm>
        </p:spPr>
        <p:txBody>
          <a:bodyPr/>
          <a:lstStyle/>
          <a:p>
            <a:r>
              <a:rPr lang="en-US" dirty="0"/>
              <a:t>Notify applicant(s) they were NOT selected</a:t>
            </a:r>
          </a:p>
        </p:txBody>
      </p:sp>
      <p:sp>
        <p:nvSpPr>
          <p:cNvPr id="4" name="Footer Placeholder 3">
            <a:extLst>
              <a:ext uri="{FF2B5EF4-FFF2-40B4-BE49-F238E27FC236}">
                <a16:creationId xmlns:a16="http://schemas.microsoft.com/office/drawing/2014/main" id="{AA5B2879-8C15-CEEA-EAF1-F149F8D73A80}"/>
              </a:ext>
            </a:extLst>
          </p:cNvPr>
          <p:cNvSpPr>
            <a:spLocks noGrp="1"/>
          </p:cNvSpPr>
          <p:nvPr>
            <p:ph type="ftr" sz="quarter" idx="10"/>
          </p:nvPr>
        </p:nvSpPr>
        <p:spPr/>
        <p:txBody>
          <a:bodyPr/>
          <a:lstStyle/>
          <a:p>
            <a:pPr>
              <a:defRPr/>
            </a:pPr>
            <a:r>
              <a:rPr lang="en-US" altLang="en-US" dirty="0"/>
              <a:t>Student Employment: Communicating with Applicants</a:t>
            </a:r>
          </a:p>
        </p:txBody>
      </p:sp>
      <p:pic>
        <p:nvPicPr>
          <p:cNvPr id="5" name="Picture 4">
            <a:extLst>
              <a:ext uri="{FF2B5EF4-FFF2-40B4-BE49-F238E27FC236}">
                <a16:creationId xmlns:a16="http://schemas.microsoft.com/office/drawing/2014/main" id="{964AEA13-5C29-1BC2-9EA1-480E15482C23}"/>
              </a:ext>
            </a:extLst>
          </p:cNvPr>
          <p:cNvPicPr>
            <a:picLocks noChangeAspect="1"/>
          </p:cNvPicPr>
          <p:nvPr/>
        </p:nvPicPr>
        <p:blipFill>
          <a:blip r:embed="rId2"/>
          <a:srcRect/>
          <a:stretch/>
        </p:blipFill>
        <p:spPr>
          <a:xfrm>
            <a:off x="533400" y="1219200"/>
            <a:ext cx="7924799"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705BC9E8-7F3E-D7E9-4D42-D9166AD3D694}"/>
              </a:ext>
            </a:extLst>
          </p:cNvPr>
          <p:cNvSpPr/>
          <p:nvPr/>
        </p:nvSpPr>
        <p:spPr>
          <a:xfrm>
            <a:off x="816587" y="4114800"/>
            <a:ext cx="7358424" cy="1015663"/>
          </a:xfrm>
          <a:prstGeom prst="rect">
            <a:avLst/>
          </a:prstGeom>
        </p:spPr>
        <p:txBody>
          <a:bodyPr wrap="square">
            <a:spAutoFit/>
          </a:bodyPr>
          <a:lstStyle/>
          <a:p>
            <a:pPr lvl="0" defTabSz="457200">
              <a:spcBef>
                <a:spcPct val="0"/>
              </a:spcBef>
              <a:buClr>
                <a:schemeClr val="accent1">
                  <a:lumMod val="75000"/>
                </a:schemeClr>
              </a:buClr>
              <a:buSzPct val="80000"/>
            </a:pPr>
            <a:r>
              <a:rPr lang="en-US" altLang="en-US" sz="2000" dirty="0">
                <a:solidFill>
                  <a:srgbClr val="000000"/>
                </a:solidFill>
                <a:latin typeface="Arial" panose="020B0604020202020204" pitchFamily="34" charset="0"/>
                <a:cs typeface="Arial" panose="020B0604020202020204" pitchFamily="34" charset="0"/>
              </a:rPr>
              <a:t>Click the box next to one or more applicants you would like to send a rejection email.  Next, select the ‘Send </a:t>
            </a:r>
            <a:r>
              <a:rPr lang="en-US" altLang="en-US" sz="2000" b="1" dirty="0">
                <a:solidFill>
                  <a:srgbClr val="000000"/>
                </a:solidFill>
                <a:latin typeface="Arial" panose="020B0604020202020204" pitchFamily="34" charset="0"/>
                <a:cs typeface="Arial" panose="020B0604020202020204" pitchFamily="34" charset="0"/>
              </a:rPr>
              <a:t>Reject Email</a:t>
            </a:r>
            <a:r>
              <a:rPr lang="en-US" altLang="en-US" sz="2000" dirty="0">
                <a:solidFill>
                  <a:srgbClr val="000000"/>
                </a:solidFill>
                <a:latin typeface="Arial" panose="020B0604020202020204" pitchFamily="34" charset="0"/>
                <a:cs typeface="Arial" panose="020B0604020202020204" pitchFamily="34" charset="0"/>
              </a:rPr>
              <a:t>’ action. Finally click, ‘</a:t>
            </a:r>
            <a:r>
              <a:rPr lang="en-US" altLang="en-US" sz="2000" b="1" dirty="0">
                <a:solidFill>
                  <a:srgbClr val="000000"/>
                </a:solidFill>
                <a:latin typeface="Arial" panose="020B0604020202020204" pitchFamily="34" charset="0"/>
                <a:cs typeface="Arial" panose="020B0604020202020204" pitchFamily="34" charset="0"/>
              </a:rPr>
              <a:t>Apply Action</a:t>
            </a:r>
            <a:r>
              <a:rPr lang="en-US" altLang="en-US" sz="2000" dirty="0">
                <a:solidFill>
                  <a:srgbClr val="000000"/>
                </a:solidFill>
                <a:latin typeface="Arial" panose="020B0604020202020204" pitchFamily="34" charset="0"/>
                <a:cs typeface="Arial" panose="020B0604020202020204" pitchFamily="34" charset="0"/>
              </a:rPr>
              <a:t>’</a:t>
            </a:r>
          </a:p>
        </p:txBody>
      </p:sp>
      <p:cxnSp>
        <p:nvCxnSpPr>
          <p:cNvPr id="9" name="Straight Arrow Connector 8">
            <a:extLst>
              <a:ext uri="{FF2B5EF4-FFF2-40B4-BE49-F238E27FC236}">
                <a16:creationId xmlns:a16="http://schemas.microsoft.com/office/drawing/2014/main" id="{CF8A9A7E-5A6E-89B9-7B75-4F30B8B2725A}"/>
              </a:ext>
            </a:extLst>
          </p:cNvPr>
          <p:cNvCxnSpPr/>
          <p:nvPr/>
        </p:nvCxnSpPr>
        <p:spPr bwMode="auto">
          <a:xfrm flipH="1">
            <a:off x="7467600" y="2743200"/>
            <a:ext cx="1524000" cy="0"/>
          </a:xfrm>
          <a:prstGeom prst="straightConnector1">
            <a:avLst/>
          </a:prstGeom>
          <a:solidFill>
            <a:schemeClr val="accent1"/>
          </a:solidFill>
          <a:ln w="571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98501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A998-468D-2AA2-8CE1-9F4BA03D0BD2}"/>
              </a:ext>
            </a:extLst>
          </p:cNvPr>
          <p:cNvSpPr>
            <a:spLocks noGrp="1"/>
          </p:cNvSpPr>
          <p:nvPr>
            <p:ph type="title"/>
          </p:nvPr>
        </p:nvSpPr>
        <p:spPr>
          <a:xfrm>
            <a:off x="609600" y="533400"/>
            <a:ext cx="7924800" cy="685800"/>
          </a:xfrm>
        </p:spPr>
        <p:txBody>
          <a:bodyPr/>
          <a:lstStyle/>
          <a:p>
            <a:r>
              <a:rPr lang="en-US" dirty="0"/>
              <a:t>Notify applicant(s) they were NOT selected</a:t>
            </a:r>
          </a:p>
        </p:txBody>
      </p:sp>
      <p:sp>
        <p:nvSpPr>
          <p:cNvPr id="4" name="Footer Placeholder 3">
            <a:extLst>
              <a:ext uri="{FF2B5EF4-FFF2-40B4-BE49-F238E27FC236}">
                <a16:creationId xmlns:a16="http://schemas.microsoft.com/office/drawing/2014/main" id="{AA5B2879-8C15-CEEA-EAF1-F149F8D73A80}"/>
              </a:ext>
            </a:extLst>
          </p:cNvPr>
          <p:cNvSpPr>
            <a:spLocks noGrp="1"/>
          </p:cNvSpPr>
          <p:nvPr>
            <p:ph type="ftr" sz="quarter" idx="10"/>
          </p:nvPr>
        </p:nvSpPr>
        <p:spPr/>
        <p:txBody>
          <a:bodyPr/>
          <a:lstStyle/>
          <a:p>
            <a:pPr>
              <a:defRPr/>
            </a:pPr>
            <a:r>
              <a:rPr lang="en-US" altLang="en-US" dirty="0"/>
              <a:t>Student Employment: Communicating with Applicants</a:t>
            </a:r>
          </a:p>
        </p:txBody>
      </p:sp>
      <p:pic>
        <p:nvPicPr>
          <p:cNvPr id="7" name="Picture 6">
            <a:extLst>
              <a:ext uri="{FF2B5EF4-FFF2-40B4-BE49-F238E27FC236}">
                <a16:creationId xmlns:a16="http://schemas.microsoft.com/office/drawing/2014/main" id="{138513D9-7546-012A-D4E1-0005DCA8ED4A}"/>
              </a:ext>
            </a:extLst>
          </p:cNvPr>
          <p:cNvPicPr>
            <a:picLocks noChangeAspect="1"/>
          </p:cNvPicPr>
          <p:nvPr/>
        </p:nvPicPr>
        <p:blipFill>
          <a:blip r:embed="rId2"/>
          <a:stretch>
            <a:fillRect/>
          </a:stretch>
        </p:blipFill>
        <p:spPr>
          <a:xfrm>
            <a:off x="3810000" y="1371600"/>
            <a:ext cx="4968671" cy="3798137"/>
          </a:xfrm>
          <a:prstGeom prst="rect">
            <a:avLst/>
          </a:prstGeom>
        </p:spPr>
      </p:pic>
      <p:sp>
        <p:nvSpPr>
          <p:cNvPr id="8" name="Rectangle 7">
            <a:extLst>
              <a:ext uri="{FF2B5EF4-FFF2-40B4-BE49-F238E27FC236}">
                <a16:creationId xmlns:a16="http://schemas.microsoft.com/office/drawing/2014/main" id="{BD511F65-4DCB-AD7E-9AA1-F1A322F22DC7}"/>
              </a:ext>
            </a:extLst>
          </p:cNvPr>
          <p:cNvSpPr/>
          <p:nvPr/>
        </p:nvSpPr>
        <p:spPr>
          <a:xfrm>
            <a:off x="304800" y="1295400"/>
            <a:ext cx="3389376" cy="4475722"/>
          </a:xfrm>
          <a:prstGeom prst="rect">
            <a:avLst/>
          </a:prstGeom>
        </p:spPr>
        <p:txBody>
          <a:bodyPr vert="horz" lIns="0" tIns="45720" rIns="0" bIns="45720" rtlCol="0">
            <a:normAutofit fontScale="85000" lnSpcReduction="10000"/>
          </a:bodyPr>
          <a:lstStyle/>
          <a:p>
            <a:pPr lvl="0" defTabSz="914400">
              <a:lnSpc>
                <a:spcPct val="90000"/>
              </a:lnSpc>
              <a:spcBef>
                <a:spcPct val="0"/>
              </a:spcBef>
              <a:spcAft>
                <a:spcPts val="600"/>
              </a:spcAft>
              <a:buClr>
                <a:schemeClr val="accent1"/>
              </a:buClr>
              <a:buSzPct val="80000"/>
            </a:pPr>
            <a:r>
              <a:rPr lang="en-US" altLang="en-US" sz="1800" dirty="0">
                <a:solidFill>
                  <a:schemeClr val="tx1">
                    <a:lumMod val="75000"/>
                    <a:lumOff val="25000"/>
                  </a:schemeClr>
                </a:solidFill>
              </a:rPr>
              <a:t>This feature is utilized to inform one or more students they did not get this job. </a:t>
            </a:r>
          </a:p>
          <a:p>
            <a:pPr marL="342900" lvl="0" indent="-342900" defTabSz="914400">
              <a:lnSpc>
                <a:spcPct val="90000"/>
              </a:lnSpc>
              <a:spcBef>
                <a:spcPct val="0"/>
              </a:spcBef>
              <a:spcAft>
                <a:spcPts val="600"/>
              </a:spcAft>
              <a:buClr>
                <a:schemeClr val="accent1"/>
              </a:buClr>
              <a:buSzPct val="80000"/>
              <a:buFont typeface="Wingdings" panose="05000000000000000000" pitchFamily="2" charset="2"/>
              <a:buChar char="Ø"/>
            </a:pPr>
            <a:endParaRPr lang="en-US" altLang="en-US" sz="1800" dirty="0">
              <a:solidFill>
                <a:schemeClr val="tx1">
                  <a:lumMod val="75000"/>
                  <a:lumOff val="25000"/>
                </a:schemeClr>
              </a:solidFill>
            </a:endParaRPr>
          </a:p>
          <a:p>
            <a:pPr lvl="0" defTabSz="914400">
              <a:lnSpc>
                <a:spcPct val="90000"/>
              </a:lnSpc>
              <a:spcBef>
                <a:spcPct val="0"/>
              </a:spcBef>
              <a:spcAft>
                <a:spcPts val="600"/>
              </a:spcAft>
              <a:buClr>
                <a:schemeClr val="accent1"/>
              </a:buClr>
              <a:buSzPct val="80000"/>
            </a:pPr>
            <a:r>
              <a:rPr lang="en-US" altLang="en-US" sz="1800" dirty="0">
                <a:solidFill>
                  <a:schemeClr val="tx1">
                    <a:lumMod val="75000"/>
                    <a:lumOff val="25000"/>
                  </a:schemeClr>
                </a:solidFill>
              </a:rPr>
              <a:t>If you select more than one student to reject, individual e-mails will be sent to each student selected. If you don’t wish to reject an applicant, please be sure the box next to that candidate is not checked.</a:t>
            </a:r>
          </a:p>
          <a:p>
            <a:pPr marL="342900" lvl="0" indent="-342900" defTabSz="914400">
              <a:lnSpc>
                <a:spcPct val="90000"/>
              </a:lnSpc>
              <a:spcBef>
                <a:spcPct val="0"/>
              </a:spcBef>
              <a:spcAft>
                <a:spcPts val="600"/>
              </a:spcAft>
              <a:buClr>
                <a:schemeClr val="accent1"/>
              </a:buClr>
              <a:buSzPct val="80000"/>
              <a:buFont typeface="Wingdings" panose="05000000000000000000" pitchFamily="2" charset="2"/>
              <a:buChar char="Ø"/>
            </a:pPr>
            <a:endParaRPr lang="en-US" altLang="en-US" sz="1800" dirty="0">
              <a:solidFill>
                <a:schemeClr val="tx1">
                  <a:lumMod val="75000"/>
                  <a:lumOff val="25000"/>
                </a:schemeClr>
              </a:solidFill>
            </a:endParaRPr>
          </a:p>
          <a:p>
            <a:pPr lvl="0" defTabSz="914400">
              <a:lnSpc>
                <a:spcPct val="90000"/>
              </a:lnSpc>
              <a:spcBef>
                <a:spcPct val="0"/>
              </a:spcBef>
              <a:spcAft>
                <a:spcPts val="600"/>
              </a:spcAft>
              <a:buClr>
                <a:schemeClr val="accent1"/>
              </a:buClr>
              <a:buSzPct val="80000"/>
            </a:pPr>
            <a:r>
              <a:rPr lang="en-US" altLang="en-US" sz="1800" dirty="0">
                <a:solidFill>
                  <a:schemeClr val="tx1">
                    <a:lumMod val="75000"/>
                    <a:lumOff val="25000"/>
                  </a:schemeClr>
                </a:solidFill>
              </a:rPr>
              <a:t>You may change the text in the body of the e-mail or add other email recipients in the ‘To’ box, then click on the “Send” button.</a:t>
            </a:r>
          </a:p>
          <a:p>
            <a:pPr lvl="0" defTabSz="914400">
              <a:lnSpc>
                <a:spcPct val="90000"/>
              </a:lnSpc>
              <a:spcBef>
                <a:spcPct val="0"/>
              </a:spcBef>
              <a:spcAft>
                <a:spcPts val="600"/>
              </a:spcAft>
              <a:buClr>
                <a:schemeClr val="accent1"/>
              </a:buClr>
              <a:buSzPct val="80000"/>
            </a:pPr>
            <a:endParaRPr lang="en-US" altLang="en-US" sz="1800" dirty="0">
              <a:solidFill>
                <a:schemeClr val="tx1">
                  <a:lumMod val="75000"/>
                  <a:lumOff val="25000"/>
                </a:schemeClr>
              </a:solidFill>
            </a:endParaRPr>
          </a:p>
          <a:p>
            <a:pPr lvl="0" defTabSz="914400">
              <a:lnSpc>
                <a:spcPct val="90000"/>
              </a:lnSpc>
              <a:spcBef>
                <a:spcPct val="0"/>
              </a:spcBef>
              <a:spcAft>
                <a:spcPts val="600"/>
              </a:spcAft>
              <a:buClr>
                <a:schemeClr val="accent1"/>
              </a:buClr>
              <a:buSzPct val="80000"/>
            </a:pPr>
            <a:r>
              <a:rPr lang="en-US" altLang="en-US" sz="1800" dirty="0">
                <a:solidFill>
                  <a:schemeClr val="tx1">
                    <a:lumMod val="75000"/>
                    <a:lumOff val="25000"/>
                  </a:schemeClr>
                </a:solidFill>
              </a:rPr>
              <a:t>Current template:</a:t>
            </a:r>
          </a:p>
          <a:p>
            <a:pPr lvl="0" defTabSz="914400">
              <a:lnSpc>
                <a:spcPct val="90000"/>
              </a:lnSpc>
              <a:spcBef>
                <a:spcPct val="0"/>
              </a:spcBef>
              <a:spcAft>
                <a:spcPts val="600"/>
              </a:spcAft>
              <a:buClr>
                <a:schemeClr val="accent1"/>
              </a:buClr>
              <a:buSzPct val="80000"/>
            </a:pPr>
            <a:r>
              <a:rPr lang="en-US" altLang="en-US" sz="1800" i="1" dirty="0">
                <a:solidFill>
                  <a:schemeClr val="tx1">
                    <a:lumMod val="75000"/>
                    <a:lumOff val="25000"/>
                  </a:schemeClr>
                </a:solidFill>
              </a:rPr>
              <a:t>“You recently submitted an on-line application for the [Job title] job opening. I regret to inform you that the position has been filled. Thank you very much for your interest in the position.”</a:t>
            </a:r>
          </a:p>
        </p:txBody>
      </p:sp>
      <p:pic>
        <p:nvPicPr>
          <p:cNvPr id="10" name="Picture 9">
            <a:extLst>
              <a:ext uri="{FF2B5EF4-FFF2-40B4-BE49-F238E27FC236}">
                <a16:creationId xmlns:a16="http://schemas.microsoft.com/office/drawing/2014/main" id="{7C4053FA-633B-1AA1-103F-CF9D2DB440DD}"/>
              </a:ext>
            </a:extLst>
          </p:cNvPr>
          <p:cNvPicPr>
            <a:picLocks noChangeAspect="1"/>
          </p:cNvPicPr>
          <p:nvPr/>
        </p:nvPicPr>
        <p:blipFill>
          <a:blip r:embed="rId3"/>
          <a:stretch>
            <a:fillRect/>
          </a:stretch>
        </p:blipFill>
        <p:spPr>
          <a:xfrm>
            <a:off x="3810000" y="1066800"/>
            <a:ext cx="4953000" cy="4800600"/>
          </a:xfrm>
          <a:prstGeom prst="rect">
            <a:avLst/>
          </a:prstGeom>
        </p:spPr>
      </p:pic>
    </p:spTree>
    <p:extLst>
      <p:ext uri="{BB962C8B-B14F-4D97-AF65-F5344CB8AC3E}">
        <p14:creationId xmlns:p14="http://schemas.microsoft.com/office/powerpoint/2010/main" val="41750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400" fill="hold"/>
                                        <p:tgtEl>
                                          <p:spTgt spid="10"/>
                                        </p:tgtEl>
                                        <p:attrNameLst>
                                          <p:attrName>ppt_w</p:attrName>
                                        </p:attrNameLst>
                                      </p:cBhvr>
                                      <p:tavLst>
                                        <p:tav tm="0">
                                          <p:val>
                                            <p:fltVal val="0"/>
                                          </p:val>
                                        </p:tav>
                                        <p:tav tm="100000">
                                          <p:val>
                                            <p:strVal val="#ppt_w"/>
                                          </p:val>
                                        </p:tav>
                                      </p:tavLst>
                                    </p:anim>
                                    <p:anim calcmode="lin" valueType="num">
                                      <p:cBhvr>
                                        <p:cTn id="8" dur="1400" fill="hold"/>
                                        <p:tgtEl>
                                          <p:spTgt spid="10"/>
                                        </p:tgtEl>
                                        <p:attrNameLst>
                                          <p:attrName>ppt_h</p:attrName>
                                        </p:attrNameLst>
                                      </p:cBhvr>
                                      <p:tavLst>
                                        <p:tav tm="0">
                                          <p:val>
                                            <p:fltVal val="0"/>
                                          </p:val>
                                        </p:tav>
                                        <p:tav tm="100000">
                                          <p:val>
                                            <p:strVal val="#ppt_h"/>
                                          </p:val>
                                        </p:tav>
                                      </p:tavLst>
                                    </p:anim>
                                    <p:animEffect transition="in" filter="fade">
                                      <p:cBhvr>
                                        <p:cTn id="9" dur="1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9A629A-433E-CC08-95B1-5F186D5F9B5F}"/>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eaLnBrk="1" hangingPunct="1">
              <a:lnSpc>
                <a:spcPct val="90000"/>
              </a:lnSpc>
            </a:pPr>
            <a:r>
              <a:rPr lang="en-US" sz="2800" kern="1200" dirty="0">
                <a:solidFill>
                  <a:schemeClr val="bg1"/>
                </a:solidFill>
                <a:latin typeface="+mj-lt"/>
                <a:ea typeface="+mj-ea"/>
                <a:cs typeface="+mj-cs"/>
              </a:rPr>
              <a:t>Hiring Applicants</a:t>
            </a:r>
          </a:p>
        </p:txBody>
      </p:sp>
      <p:pic>
        <p:nvPicPr>
          <p:cNvPr id="5" name="Content Placeholder 4" descr="People at work">
            <a:extLst>
              <a:ext uri="{FF2B5EF4-FFF2-40B4-BE49-F238E27FC236}">
                <a16:creationId xmlns:a16="http://schemas.microsoft.com/office/drawing/2014/main" id="{67ECAD3B-B42E-B957-EDC5-7E29968A829D}"/>
              </a:ext>
            </a:extLst>
          </p:cNvPr>
          <p:cNvPicPr>
            <a:picLocks noGrp="1" noChangeAspect="1"/>
          </p:cNvPicPr>
          <p:nvPr>
            <p:ph idx="1"/>
          </p:nvPr>
        </p:nvPicPr>
        <p:blipFill>
          <a:blip r:embed="rId2">
            <a:alphaModFix amt="57000"/>
          </a:blip>
          <a:stretch>
            <a:fillRect/>
          </a:stretch>
        </p:blipFill>
        <p:spPr>
          <a:xfrm>
            <a:off x="1280465" y="1675227"/>
            <a:ext cx="6583069" cy="4394199"/>
          </a:xfrm>
          <a:prstGeom prst="rect">
            <a:avLst/>
          </a:prstGeom>
          <a:effectLst>
            <a:reflection endPos="0" dir="5400000" sy="-100000" algn="bl" rotWithShape="0"/>
          </a:effectLst>
        </p:spPr>
      </p:pic>
    </p:spTree>
    <p:extLst>
      <p:ext uri="{BB962C8B-B14F-4D97-AF65-F5344CB8AC3E}">
        <p14:creationId xmlns:p14="http://schemas.microsoft.com/office/powerpoint/2010/main" val="2003152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F97D-B339-3825-F4C2-F4C4C19F0DC9}"/>
              </a:ext>
            </a:extLst>
          </p:cNvPr>
          <p:cNvSpPr>
            <a:spLocks noGrp="1"/>
          </p:cNvSpPr>
          <p:nvPr>
            <p:ph type="title"/>
          </p:nvPr>
        </p:nvSpPr>
        <p:spPr>
          <a:xfrm>
            <a:off x="609600" y="533400"/>
            <a:ext cx="7924800" cy="685800"/>
          </a:xfrm>
        </p:spPr>
        <p:txBody>
          <a:bodyPr/>
          <a:lstStyle/>
          <a:p>
            <a:r>
              <a:rPr lang="en-US" dirty="0"/>
              <a:t>Hiring Applicants</a:t>
            </a:r>
          </a:p>
        </p:txBody>
      </p:sp>
      <p:sp>
        <p:nvSpPr>
          <p:cNvPr id="3" name="Footer Placeholder 2">
            <a:extLst>
              <a:ext uri="{FF2B5EF4-FFF2-40B4-BE49-F238E27FC236}">
                <a16:creationId xmlns:a16="http://schemas.microsoft.com/office/drawing/2014/main" id="{2309D42A-6F5E-5CAD-337F-428231F04DCD}"/>
              </a:ext>
            </a:extLst>
          </p:cNvPr>
          <p:cNvSpPr>
            <a:spLocks noGrp="1"/>
          </p:cNvSpPr>
          <p:nvPr>
            <p:ph type="ftr" sz="quarter" idx="10"/>
          </p:nvPr>
        </p:nvSpPr>
        <p:spPr/>
        <p:txBody>
          <a:bodyPr/>
          <a:lstStyle/>
          <a:p>
            <a:pPr>
              <a:defRPr/>
            </a:pPr>
            <a:r>
              <a:rPr lang="en-US" altLang="en-US" dirty="0"/>
              <a:t>Student Employment: Hiring Applicants</a:t>
            </a:r>
          </a:p>
        </p:txBody>
      </p:sp>
      <p:pic>
        <p:nvPicPr>
          <p:cNvPr id="4" name="Picture 3">
            <a:extLst>
              <a:ext uri="{FF2B5EF4-FFF2-40B4-BE49-F238E27FC236}">
                <a16:creationId xmlns:a16="http://schemas.microsoft.com/office/drawing/2014/main" id="{B386CFA3-39EA-52E6-1533-DDB433A63DBE}"/>
              </a:ext>
            </a:extLst>
          </p:cNvPr>
          <p:cNvPicPr>
            <a:picLocks noChangeAspect="1"/>
          </p:cNvPicPr>
          <p:nvPr/>
        </p:nvPicPr>
        <p:blipFill>
          <a:blip r:embed="rId2"/>
          <a:stretch>
            <a:fillRect/>
          </a:stretch>
        </p:blipFill>
        <p:spPr>
          <a:xfrm>
            <a:off x="685800" y="1143000"/>
            <a:ext cx="7830878" cy="3520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58DA20E6-304B-83D2-E0E3-91C3829B495D}"/>
              </a:ext>
            </a:extLst>
          </p:cNvPr>
          <p:cNvSpPr/>
          <p:nvPr/>
        </p:nvSpPr>
        <p:spPr>
          <a:xfrm>
            <a:off x="457200" y="5029200"/>
            <a:ext cx="8013772" cy="923330"/>
          </a:xfrm>
          <a:prstGeom prst="rect">
            <a:avLst/>
          </a:prstGeom>
        </p:spPr>
        <p:txBody>
          <a:bodyPr wrap="square">
            <a:spAutoFit/>
          </a:bodyPr>
          <a:lstStyle/>
          <a:p>
            <a:pPr lvl="0" defTabSz="457200">
              <a:spcBef>
                <a:spcPct val="0"/>
              </a:spcBef>
              <a:buClr>
                <a:schemeClr val="accent1">
                  <a:lumMod val="75000"/>
                </a:schemeClr>
              </a:buClr>
              <a:buSzPct val="80000"/>
            </a:pPr>
            <a:r>
              <a:rPr lang="en-US" altLang="en-US" sz="1800" dirty="0">
                <a:solidFill>
                  <a:srgbClr val="000000"/>
                </a:solidFill>
                <a:latin typeface="Arial" panose="020B0604020202020204" pitchFamily="34" charset="0"/>
                <a:cs typeface="Arial" panose="020B0604020202020204" pitchFamily="34" charset="0"/>
              </a:rPr>
              <a:t>To hire an applicant, click on the ‘</a:t>
            </a:r>
            <a:r>
              <a:rPr lang="en-US" altLang="en-US" sz="1800" b="1" dirty="0">
                <a:solidFill>
                  <a:srgbClr val="000000"/>
                </a:solidFill>
                <a:latin typeface="Arial" panose="020B0604020202020204" pitchFamily="34" charset="0"/>
                <a:cs typeface="Arial" panose="020B0604020202020204" pitchFamily="34" charset="0"/>
              </a:rPr>
              <a:t>Applications</a:t>
            </a:r>
            <a:r>
              <a:rPr lang="en-US" altLang="en-US" sz="1800" dirty="0">
                <a:solidFill>
                  <a:srgbClr val="000000"/>
                </a:solidFill>
                <a:latin typeface="Arial" panose="020B0604020202020204" pitchFamily="34" charset="0"/>
                <a:cs typeface="Arial" panose="020B0604020202020204" pitchFamily="34" charset="0"/>
              </a:rPr>
              <a:t>’ link or select ‘</a:t>
            </a:r>
            <a:r>
              <a:rPr lang="en-US" altLang="en-US" sz="1800" b="1" dirty="0">
                <a:solidFill>
                  <a:srgbClr val="000000"/>
                </a:solidFill>
                <a:latin typeface="Arial" panose="020B0604020202020204" pitchFamily="34" charset="0"/>
                <a:cs typeface="Arial" panose="020B0604020202020204" pitchFamily="34" charset="0"/>
              </a:rPr>
              <a:t>Hire Applicant</a:t>
            </a:r>
            <a:r>
              <a:rPr lang="en-US" altLang="en-US" sz="1800" dirty="0">
                <a:solidFill>
                  <a:srgbClr val="000000"/>
                </a:solidFill>
                <a:latin typeface="Arial" panose="020B0604020202020204" pitchFamily="34" charset="0"/>
                <a:cs typeface="Arial" panose="020B0604020202020204" pitchFamily="34" charset="0"/>
              </a:rPr>
              <a:t>’ from the action drop-down menu. This is also used to hire or rehire an applicant that did not submit an application. </a:t>
            </a:r>
          </a:p>
        </p:txBody>
      </p:sp>
    </p:spTree>
    <p:extLst>
      <p:ext uri="{BB962C8B-B14F-4D97-AF65-F5344CB8AC3E}">
        <p14:creationId xmlns:p14="http://schemas.microsoft.com/office/powerpoint/2010/main" val="271223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9A629A-433E-CC08-95B1-5F186D5F9B5F}"/>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lvl="0" algn="ctr" eaLnBrk="1" hangingPunct="1">
              <a:lnSpc>
                <a:spcPct val="90000"/>
              </a:lnSpc>
            </a:pPr>
            <a:r>
              <a:rPr lang="en-US" sz="2800" kern="1200" dirty="0">
                <a:solidFill>
                  <a:schemeClr val="bg1"/>
                </a:solidFill>
                <a:latin typeface="+mj-lt"/>
                <a:ea typeface="+mj-ea"/>
                <a:cs typeface="+mj-cs"/>
              </a:rPr>
              <a:t>Accessing the Job Board</a:t>
            </a:r>
          </a:p>
        </p:txBody>
      </p:sp>
      <p:pic>
        <p:nvPicPr>
          <p:cNvPr id="6" name="Content Placeholder 5" descr="A group of men looking at a computer&#10;&#10;Description automatically generated">
            <a:extLst>
              <a:ext uri="{FF2B5EF4-FFF2-40B4-BE49-F238E27FC236}">
                <a16:creationId xmlns:a16="http://schemas.microsoft.com/office/drawing/2014/main" id="{7C39C5D3-2680-3561-26D7-2F9F5AE7C2FF}"/>
              </a:ext>
            </a:extLst>
          </p:cNvPr>
          <p:cNvPicPr>
            <a:picLocks noGrp="1" noChangeAspect="1"/>
          </p:cNvPicPr>
          <p:nvPr>
            <p:ph idx="1"/>
          </p:nvPr>
        </p:nvPicPr>
        <p:blipFill rotWithShape="1">
          <a:blip r:embed="rId2"/>
          <a:srcRect l="842" r="27492" b="1"/>
          <a:stretch/>
        </p:blipFill>
        <p:spPr>
          <a:xfrm>
            <a:off x="1642531" y="1675227"/>
            <a:ext cx="5858936" cy="4394199"/>
          </a:xfrm>
          <a:prstGeom prst="rect">
            <a:avLst/>
          </a:prstGeom>
        </p:spPr>
      </p:pic>
    </p:spTree>
    <p:extLst>
      <p:ext uri="{BB962C8B-B14F-4D97-AF65-F5344CB8AC3E}">
        <p14:creationId xmlns:p14="http://schemas.microsoft.com/office/powerpoint/2010/main" val="1215382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F97D-B339-3825-F4C2-F4C4C19F0DC9}"/>
              </a:ext>
            </a:extLst>
          </p:cNvPr>
          <p:cNvSpPr>
            <a:spLocks noGrp="1"/>
          </p:cNvSpPr>
          <p:nvPr>
            <p:ph type="title"/>
          </p:nvPr>
        </p:nvSpPr>
        <p:spPr>
          <a:xfrm>
            <a:off x="609600" y="533400"/>
            <a:ext cx="7924800" cy="685800"/>
          </a:xfrm>
        </p:spPr>
        <p:txBody>
          <a:bodyPr/>
          <a:lstStyle/>
          <a:p>
            <a:r>
              <a:rPr lang="en-US" dirty="0"/>
              <a:t>Hiring Applicant(s) who applied to Job Posting</a:t>
            </a:r>
          </a:p>
        </p:txBody>
      </p:sp>
      <p:sp>
        <p:nvSpPr>
          <p:cNvPr id="3" name="Footer Placeholder 2">
            <a:extLst>
              <a:ext uri="{FF2B5EF4-FFF2-40B4-BE49-F238E27FC236}">
                <a16:creationId xmlns:a16="http://schemas.microsoft.com/office/drawing/2014/main" id="{2309D42A-6F5E-5CAD-337F-428231F04DCD}"/>
              </a:ext>
            </a:extLst>
          </p:cNvPr>
          <p:cNvSpPr>
            <a:spLocks noGrp="1"/>
          </p:cNvSpPr>
          <p:nvPr>
            <p:ph type="ftr" sz="quarter" idx="10"/>
          </p:nvPr>
        </p:nvSpPr>
        <p:spPr/>
        <p:txBody>
          <a:bodyPr/>
          <a:lstStyle/>
          <a:p>
            <a:pPr>
              <a:defRPr/>
            </a:pPr>
            <a:r>
              <a:rPr lang="en-US" altLang="en-US" dirty="0"/>
              <a:t>Student Employment: Hire Applicants</a:t>
            </a:r>
          </a:p>
        </p:txBody>
      </p:sp>
      <p:sp>
        <p:nvSpPr>
          <p:cNvPr id="5" name="Rectangle 4">
            <a:extLst>
              <a:ext uri="{FF2B5EF4-FFF2-40B4-BE49-F238E27FC236}">
                <a16:creationId xmlns:a16="http://schemas.microsoft.com/office/drawing/2014/main" id="{58DA20E6-304B-83D2-E0E3-91C3829B495D}"/>
              </a:ext>
            </a:extLst>
          </p:cNvPr>
          <p:cNvSpPr/>
          <p:nvPr/>
        </p:nvSpPr>
        <p:spPr>
          <a:xfrm>
            <a:off x="457200" y="5029200"/>
            <a:ext cx="8013772" cy="307777"/>
          </a:xfrm>
          <a:prstGeom prst="rect">
            <a:avLst/>
          </a:prstGeom>
        </p:spPr>
        <p:txBody>
          <a:bodyPr wrap="square">
            <a:spAutoFit/>
          </a:bodyPr>
          <a:lstStyle/>
          <a:p>
            <a:pPr lvl="0" defTabSz="457200">
              <a:spcBef>
                <a:spcPct val="0"/>
              </a:spcBef>
              <a:buClr>
                <a:schemeClr val="accent1">
                  <a:lumMod val="75000"/>
                </a:schemeClr>
              </a:buClr>
              <a:buSzPct val="80000"/>
            </a:pPr>
            <a:r>
              <a:rPr lang="en-US" altLang="en-US" sz="1400" dirty="0">
                <a:solidFill>
                  <a:srgbClr val="000000"/>
                </a:solidFill>
                <a:latin typeface="Arial" panose="020B0604020202020204" pitchFamily="34" charset="0"/>
                <a:cs typeface="Arial" panose="020B0604020202020204" pitchFamily="34" charset="0"/>
              </a:rPr>
              <a:t>The applicant’s name will be automatically selected for you if you are hiring from an application. </a:t>
            </a:r>
          </a:p>
        </p:txBody>
      </p:sp>
      <p:pic>
        <p:nvPicPr>
          <p:cNvPr id="8" name="Picture 7">
            <a:extLst>
              <a:ext uri="{FF2B5EF4-FFF2-40B4-BE49-F238E27FC236}">
                <a16:creationId xmlns:a16="http://schemas.microsoft.com/office/drawing/2014/main" id="{73EB91FF-14AF-D57B-F846-5C56534522C2}"/>
              </a:ext>
            </a:extLst>
          </p:cNvPr>
          <p:cNvPicPr>
            <a:picLocks noChangeAspect="1"/>
          </p:cNvPicPr>
          <p:nvPr/>
        </p:nvPicPr>
        <p:blipFill>
          <a:blip r:embed="rId2"/>
          <a:stretch>
            <a:fillRect/>
          </a:stretch>
        </p:blipFill>
        <p:spPr>
          <a:xfrm>
            <a:off x="685800" y="1295400"/>
            <a:ext cx="7239000" cy="2966428"/>
          </a:xfrm>
          <a:prstGeom prst="rect">
            <a:avLst/>
          </a:prstGeom>
        </p:spPr>
      </p:pic>
      <p:pic>
        <p:nvPicPr>
          <p:cNvPr id="12" name="Picture 11">
            <a:extLst>
              <a:ext uri="{FF2B5EF4-FFF2-40B4-BE49-F238E27FC236}">
                <a16:creationId xmlns:a16="http://schemas.microsoft.com/office/drawing/2014/main" id="{707F92D1-8CDF-CB06-34C0-3C31C95C1665}"/>
              </a:ext>
            </a:extLst>
          </p:cNvPr>
          <p:cNvPicPr>
            <a:picLocks noChangeAspect="1"/>
          </p:cNvPicPr>
          <p:nvPr/>
        </p:nvPicPr>
        <p:blipFill>
          <a:blip r:embed="rId3"/>
          <a:stretch>
            <a:fillRect/>
          </a:stretch>
        </p:blipFill>
        <p:spPr>
          <a:xfrm>
            <a:off x="1219200" y="990600"/>
            <a:ext cx="6382798" cy="4038600"/>
          </a:xfrm>
          <a:prstGeom prst="rect">
            <a:avLst/>
          </a:prstGeom>
        </p:spPr>
      </p:pic>
    </p:spTree>
    <p:extLst>
      <p:ext uri="{BB962C8B-B14F-4D97-AF65-F5344CB8AC3E}">
        <p14:creationId xmlns:p14="http://schemas.microsoft.com/office/powerpoint/2010/main" val="205535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F97D-B339-3825-F4C2-F4C4C19F0DC9}"/>
              </a:ext>
            </a:extLst>
          </p:cNvPr>
          <p:cNvSpPr>
            <a:spLocks noGrp="1"/>
          </p:cNvSpPr>
          <p:nvPr>
            <p:ph type="title"/>
          </p:nvPr>
        </p:nvSpPr>
        <p:spPr>
          <a:xfrm>
            <a:off x="609600" y="533400"/>
            <a:ext cx="7924800" cy="685800"/>
          </a:xfrm>
        </p:spPr>
        <p:txBody>
          <a:bodyPr/>
          <a:lstStyle/>
          <a:p>
            <a:r>
              <a:rPr lang="en-US" dirty="0"/>
              <a:t>Hiring Applicant(s) who did NOT apply to Job Posting</a:t>
            </a:r>
          </a:p>
        </p:txBody>
      </p:sp>
      <p:sp>
        <p:nvSpPr>
          <p:cNvPr id="3" name="Footer Placeholder 2">
            <a:extLst>
              <a:ext uri="{FF2B5EF4-FFF2-40B4-BE49-F238E27FC236}">
                <a16:creationId xmlns:a16="http://schemas.microsoft.com/office/drawing/2014/main" id="{2309D42A-6F5E-5CAD-337F-428231F04DCD}"/>
              </a:ext>
            </a:extLst>
          </p:cNvPr>
          <p:cNvSpPr>
            <a:spLocks noGrp="1"/>
          </p:cNvSpPr>
          <p:nvPr>
            <p:ph type="ftr" sz="quarter" idx="10"/>
          </p:nvPr>
        </p:nvSpPr>
        <p:spPr/>
        <p:txBody>
          <a:bodyPr/>
          <a:lstStyle/>
          <a:p>
            <a:pPr>
              <a:defRPr/>
            </a:pPr>
            <a:r>
              <a:rPr lang="en-US" altLang="en-US" dirty="0"/>
              <a:t>Student Employment: Review and Hire Applicants</a:t>
            </a:r>
          </a:p>
        </p:txBody>
      </p:sp>
      <p:sp>
        <p:nvSpPr>
          <p:cNvPr id="5" name="Rectangle 4">
            <a:extLst>
              <a:ext uri="{FF2B5EF4-FFF2-40B4-BE49-F238E27FC236}">
                <a16:creationId xmlns:a16="http://schemas.microsoft.com/office/drawing/2014/main" id="{58DA20E6-304B-83D2-E0E3-91C3829B495D}"/>
              </a:ext>
            </a:extLst>
          </p:cNvPr>
          <p:cNvSpPr/>
          <p:nvPr/>
        </p:nvSpPr>
        <p:spPr>
          <a:xfrm>
            <a:off x="457200" y="5029200"/>
            <a:ext cx="8013772" cy="738664"/>
          </a:xfrm>
          <a:prstGeom prst="rect">
            <a:avLst/>
          </a:prstGeom>
        </p:spPr>
        <p:txBody>
          <a:bodyPr wrap="square">
            <a:spAutoFit/>
          </a:bodyPr>
          <a:lstStyle/>
          <a:p>
            <a:pPr lvl="0" defTabSz="457200">
              <a:spcBef>
                <a:spcPct val="0"/>
              </a:spcBef>
              <a:buClr>
                <a:schemeClr val="accent1">
                  <a:lumMod val="75000"/>
                </a:schemeClr>
              </a:buClr>
              <a:buSzPct val="80000"/>
            </a:pPr>
            <a:r>
              <a:rPr lang="en-US" altLang="en-US" sz="1400" dirty="0">
                <a:solidFill>
                  <a:srgbClr val="000000"/>
                </a:solidFill>
                <a:latin typeface="Arial" panose="020B0604020202020204" pitchFamily="34" charset="0"/>
                <a:cs typeface="Arial" panose="020B0604020202020204" pitchFamily="34" charset="0"/>
              </a:rPr>
              <a:t>To hire an applicant who did not apply you will need to enter their information manually.</a:t>
            </a:r>
          </a:p>
          <a:p>
            <a:pPr lvl="0" defTabSz="457200">
              <a:spcBef>
                <a:spcPct val="0"/>
              </a:spcBef>
              <a:buClr>
                <a:srgbClr val="4AB1E4"/>
              </a:buClr>
              <a:buSzPct val="80000"/>
            </a:pPr>
            <a:endParaRPr lang="en-US" altLang="en-US" sz="14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400" dirty="0">
                <a:solidFill>
                  <a:srgbClr val="000000"/>
                </a:solidFill>
                <a:latin typeface="Arial" panose="020B0604020202020204" pitchFamily="34" charset="0"/>
                <a:cs typeface="Arial" panose="020B0604020202020204" pitchFamily="34" charset="0"/>
              </a:rPr>
              <a:t>In either scenario, once the applicant has been identified click ‘</a:t>
            </a:r>
            <a:r>
              <a:rPr lang="en-US" altLang="en-US" sz="1400" b="1" dirty="0">
                <a:solidFill>
                  <a:srgbClr val="000000"/>
                </a:solidFill>
                <a:latin typeface="Arial" panose="020B0604020202020204" pitchFamily="34" charset="0"/>
                <a:cs typeface="Arial" panose="020B0604020202020204" pitchFamily="34" charset="0"/>
              </a:rPr>
              <a:t>Go to Step 2</a:t>
            </a:r>
            <a:r>
              <a:rPr lang="en-US" altLang="en-US" sz="1400" dirty="0">
                <a:solidFill>
                  <a:srgbClr val="000000"/>
                </a:solidFill>
                <a:latin typeface="Arial" panose="020B0604020202020204" pitchFamily="34" charset="0"/>
                <a:cs typeface="Arial" panose="020B0604020202020204" pitchFamily="34" charset="0"/>
              </a:rPr>
              <a:t>’ to proceed.</a:t>
            </a:r>
          </a:p>
        </p:txBody>
      </p:sp>
      <p:pic>
        <p:nvPicPr>
          <p:cNvPr id="6" name="Picture 5">
            <a:extLst>
              <a:ext uri="{FF2B5EF4-FFF2-40B4-BE49-F238E27FC236}">
                <a16:creationId xmlns:a16="http://schemas.microsoft.com/office/drawing/2014/main" id="{F618B061-E771-356E-6B37-BE4F3B85F7E4}"/>
              </a:ext>
            </a:extLst>
          </p:cNvPr>
          <p:cNvPicPr>
            <a:picLocks noChangeAspect="1"/>
          </p:cNvPicPr>
          <p:nvPr/>
        </p:nvPicPr>
        <p:blipFill>
          <a:blip r:embed="rId2"/>
          <a:srcRect/>
          <a:stretch/>
        </p:blipFill>
        <p:spPr>
          <a:xfrm>
            <a:off x="591660" y="1611232"/>
            <a:ext cx="7580790" cy="2459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1A62A46-2426-909A-6D57-59F1F92FAC9D}"/>
              </a:ext>
            </a:extLst>
          </p:cNvPr>
          <p:cNvPicPr>
            <a:picLocks noChangeAspect="1"/>
          </p:cNvPicPr>
          <p:nvPr/>
        </p:nvPicPr>
        <p:blipFill>
          <a:blip r:embed="rId3"/>
          <a:stretch>
            <a:fillRect/>
          </a:stretch>
        </p:blipFill>
        <p:spPr>
          <a:xfrm>
            <a:off x="1600200" y="1066800"/>
            <a:ext cx="5537445" cy="3615539"/>
          </a:xfrm>
          <a:prstGeom prst="rect">
            <a:avLst/>
          </a:prstGeom>
        </p:spPr>
      </p:pic>
    </p:spTree>
    <p:extLst>
      <p:ext uri="{BB962C8B-B14F-4D97-AF65-F5344CB8AC3E}">
        <p14:creationId xmlns:p14="http://schemas.microsoft.com/office/powerpoint/2010/main" val="272240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F97D-B339-3825-F4C2-F4C4C19F0DC9}"/>
              </a:ext>
            </a:extLst>
          </p:cNvPr>
          <p:cNvSpPr>
            <a:spLocks noGrp="1"/>
          </p:cNvSpPr>
          <p:nvPr>
            <p:ph type="title"/>
          </p:nvPr>
        </p:nvSpPr>
        <p:spPr>
          <a:xfrm>
            <a:off x="609600" y="533400"/>
            <a:ext cx="7924800" cy="685800"/>
          </a:xfrm>
        </p:spPr>
        <p:txBody>
          <a:bodyPr/>
          <a:lstStyle/>
          <a:p>
            <a:r>
              <a:rPr lang="en-US" dirty="0"/>
              <a:t>Verification of Student ID</a:t>
            </a:r>
          </a:p>
        </p:txBody>
      </p:sp>
      <p:sp>
        <p:nvSpPr>
          <p:cNvPr id="3" name="Footer Placeholder 2">
            <a:extLst>
              <a:ext uri="{FF2B5EF4-FFF2-40B4-BE49-F238E27FC236}">
                <a16:creationId xmlns:a16="http://schemas.microsoft.com/office/drawing/2014/main" id="{2309D42A-6F5E-5CAD-337F-428231F04DCD}"/>
              </a:ext>
            </a:extLst>
          </p:cNvPr>
          <p:cNvSpPr>
            <a:spLocks noGrp="1"/>
          </p:cNvSpPr>
          <p:nvPr>
            <p:ph type="ftr" sz="quarter" idx="10"/>
          </p:nvPr>
        </p:nvSpPr>
        <p:spPr/>
        <p:txBody>
          <a:bodyPr/>
          <a:lstStyle/>
          <a:p>
            <a:pPr>
              <a:defRPr/>
            </a:pPr>
            <a:r>
              <a:rPr lang="en-US" altLang="en-US" dirty="0"/>
              <a:t>Student Employment: Review and Hire Applicants</a:t>
            </a:r>
          </a:p>
        </p:txBody>
      </p:sp>
      <p:sp>
        <p:nvSpPr>
          <p:cNvPr id="5" name="Rectangle 4">
            <a:extLst>
              <a:ext uri="{FF2B5EF4-FFF2-40B4-BE49-F238E27FC236}">
                <a16:creationId xmlns:a16="http://schemas.microsoft.com/office/drawing/2014/main" id="{58DA20E6-304B-83D2-E0E3-91C3829B495D}"/>
              </a:ext>
            </a:extLst>
          </p:cNvPr>
          <p:cNvSpPr/>
          <p:nvPr/>
        </p:nvSpPr>
        <p:spPr>
          <a:xfrm>
            <a:off x="457200" y="4114800"/>
            <a:ext cx="8013772" cy="1846659"/>
          </a:xfrm>
          <a:prstGeom prst="rect">
            <a:avLst/>
          </a:prstGeom>
        </p:spPr>
        <p:txBody>
          <a:bodyPr wrap="square">
            <a:spAutoFit/>
          </a:bodyPr>
          <a:lstStyle/>
          <a:p>
            <a:pPr lvl="0" defTabSz="457200">
              <a:spcBef>
                <a:spcPct val="0"/>
              </a:spcBef>
              <a:buClr>
                <a:schemeClr val="accent1">
                  <a:lumMod val="75000"/>
                </a:schemeClr>
              </a:buClr>
              <a:buSzPct val="80000"/>
            </a:pPr>
            <a:r>
              <a:rPr lang="en-US" altLang="en-US" sz="1400" dirty="0">
                <a:solidFill>
                  <a:srgbClr val="000000"/>
                </a:solidFill>
                <a:latin typeface="Arial" panose="020B0604020202020204" pitchFamily="34" charset="0"/>
                <a:cs typeface="Arial" panose="020B0604020202020204" pitchFamily="34" charset="0"/>
              </a:rPr>
              <a:t>The Employee’s Downstate ID provided by the applicant in their job application will be defaulted into the ID field.  If the applicant mis-keyed their student ID, you may correct their ID by typing over the pre-filled ID.  </a:t>
            </a:r>
          </a:p>
          <a:p>
            <a:pPr marL="171450" lvl="0" indent="-171450" defTabSz="457200">
              <a:spcBef>
                <a:spcPct val="0"/>
              </a:spcBef>
              <a:buClr>
                <a:schemeClr val="accent1">
                  <a:lumMod val="75000"/>
                </a:schemeClr>
              </a:buClr>
              <a:buSzPct val="80000"/>
              <a:buFont typeface="Wingdings" panose="05000000000000000000" pitchFamily="2" charset="2"/>
              <a:buChar char="Ø"/>
            </a:pPr>
            <a:endParaRPr lang="en-US" altLang="en-US" sz="1400" i="1"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400" b="1" i="1" dirty="0">
                <a:solidFill>
                  <a:srgbClr val="000000"/>
                </a:solidFill>
                <a:latin typeface="Arial" panose="020B0604020202020204" pitchFamily="34" charset="0"/>
                <a:cs typeface="Arial" panose="020B0604020202020204" pitchFamily="34" charset="0"/>
              </a:rPr>
              <a:t>Please note</a:t>
            </a:r>
            <a:r>
              <a:rPr lang="en-US" altLang="en-US" sz="1400" i="1" dirty="0">
                <a:solidFill>
                  <a:srgbClr val="000000"/>
                </a:solidFill>
                <a:latin typeface="Arial" panose="020B0604020202020204" pitchFamily="34" charset="0"/>
                <a:cs typeface="Arial" panose="020B0604020202020204" pitchFamily="34" charset="0"/>
              </a:rPr>
              <a:t>:  If their ID has been mis-typed, they will likely fail the hire process as the system validates against the BUID provided to JobX.</a:t>
            </a:r>
          </a:p>
          <a:p>
            <a:pPr marL="171450" lvl="0" indent="-171450" defTabSz="457200">
              <a:spcBef>
                <a:spcPct val="0"/>
              </a:spcBef>
              <a:buClr>
                <a:schemeClr val="accent1">
                  <a:lumMod val="75000"/>
                </a:schemeClr>
              </a:buClr>
              <a:buSzPct val="80000"/>
              <a:buFont typeface="Wingdings" panose="05000000000000000000" pitchFamily="2" charset="2"/>
              <a:buChar char="Ø"/>
            </a:pPr>
            <a:endParaRPr lang="en-US" altLang="en-US" sz="14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400" dirty="0">
                <a:solidFill>
                  <a:srgbClr val="000000"/>
                </a:solidFill>
                <a:latin typeface="Arial" panose="020B0604020202020204" pitchFamily="34" charset="0"/>
                <a:cs typeface="Arial" panose="020B0604020202020204" pitchFamily="34" charset="0"/>
              </a:rPr>
              <a:t>Next, </a:t>
            </a:r>
            <a:r>
              <a:rPr lang="en-US" altLang="en-US" sz="1400" b="1" dirty="0">
                <a:solidFill>
                  <a:srgbClr val="000000"/>
                </a:solidFill>
                <a:latin typeface="Arial" panose="020B0604020202020204" pitchFamily="34" charset="0"/>
                <a:cs typeface="Arial" panose="020B0604020202020204" pitchFamily="34" charset="0"/>
              </a:rPr>
              <a:t>click</a:t>
            </a:r>
            <a:r>
              <a:rPr lang="en-US" altLang="en-US" sz="1400" dirty="0">
                <a:solidFill>
                  <a:srgbClr val="000000"/>
                </a:solidFill>
                <a:latin typeface="Arial" panose="020B0604020202020204" pitchFamily="34" charset="0"/>
                <a:cs typeface="Arial" panose="020B0604020202020204" pitchFamily="34" charset="0"/>
              </a:rPr>
              <a:t> ‘</a:t>
            </a:r>
            <a:r>
              <a:rPr lang="en-US" altLang="en-US" sz="1400" b="1" dirty="0">
                <a:solidFill>
                  <a:srgbClr val="000000"/>
                </a:solidFill>
                <a:latin typeface="Arial" panose="020B0604020202020204" pitchFamily="34" charset="0"/>
                <a:cs typeface="Arial" panose="020B0604020202020204" pitchFamily="34" charset="0"/>
              </a:rPr>
              <a:t>Check Employee ID</a:t>
            </a:r>
            <a:r>
              <a:rPr lang="en-US" altLang="en-US" sz="1400" dirty="0">
                <a:solidFill>
                  <a:srgbClr val="000000"/>
                </a:solidFill>
                <a:latin typeface="Arial" panose="020B0604020202020204" pitchFamily="34" charset="0"/>
                <a:cs typeface="Arial" panose="020B0604020202020204" pitchFamily="34" charset="0"/>
              </a:rPr>
              <a:t>’ to launch the hire validation service for this</a:t>
            </a:r>
            <a:r>
              <a:rPr lang="en-US" altLang="en-US" sz="1600" dirty="0">
                <a:solidFill>
                  <a:srgbClr val="000000"/>
                </a:solidFill>
                <a:latin typeface="Arial" panose="020B0604020202020204" pitchFamily="34" charset="0"/>
                <a:cs typeface="Arial" panose="020B0604020202020204" pitchFamily="34" charset="0"/>
              </a:rPr>
              <a:t> employee.</a:t>
            </a:r>
          </a:p>
        </p:txBody>
      </p:sp>
      <p:pic>
        <p:nvPicPr>
          <p:cNvPr id="4" name="Picture 3">
            <a:extLst>
              <a:ext uri="{FF2B5EF4-FFF2-40B4-BE49-F238E27FC236}">
                <a16:creationId xmlns:a16="http://schemas.microsoft.com/office/drawing/2014/main" id="{614CAFD2-352F-07B3-9112-A51B665C04AE}"/>
              </a:ext>
            </a:extLst>
          </p:cNvPr>
          <p:cNvPicPr>
            <a:picLocks noChangeAspect="1"/>
          </p:cNvPicPr>
          <p:nvPr/>
        </p:nvPicPr>
        <p:blipFill>
          <a:blip r:embed="rId2"/>
          <a:stretch>
            <a:fillRect/>
          </a:stretch>
        </p:blipFill>
        <p:spPr>
          <a:xfrm>
            <a:off x="762000" y="1371600"/>
            <a:ext cx="7207295" cy="2267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8181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F97D-B339-3825-F4C2-F4C4C19F0DC9}"/>
              </a:ext>
            </a:extLst>
          </p:cNvPr>
          <p:cNvSpPr>
            <a:spLocks noGrp="1"/>
          </p:cNvSpPr>
          <p:nvPr>
            <p:ph type="title"/>
          </p:nvPr>
        </p:nvSpPr>
        <p:spPr>
          <a:xfrm>
            <a:off x="609600" y="533400"/>
            <a:ext cx="7924800" cy="685800"/>
          </a:xfrm>
        </p:spPr>
        <p:txBody>
          <a:bodyPr/>
          <a:lstStyle/>
          <a:p>
            <a:r>
              <a:rPr lang="en-US" dirty="0"/>
              <a:t>Compliance Validation - Warning</a:t>
            </a:r>
          </a:p>
        </p:txBody>
      </p:sp>
      <p:sp>
        <p:nvSpPr>
          <p:cNvPr id="3" name="Footer Placeholder 2">
            <a:extLst>
              <a:ext uri="{FF2B5EF4-FFF2-40B4-BE49-F238E27FC236}">
                <a16:creationId xmlns:a16="http://schemas.microsoft.com/office/drawing/2014/main" id="{2309D42A-6F5E-5CAD-337F-428231F04DCD}"/>
              </a:ext>
            </a:extLst>
          </p:cNvPr>
          <p:cNvSpPr>
            <a:spLocks noGrp="1"/>
          </p:cNvSpPr>
          <p:nvPr>
            <p:ph type="ftr" sz="quarter" idx="10"/>
          </p:nvPr>
        </p:nvSpPr>
        <p:spPr/>
        <p:txBody>
          <a:bodyPr/>
          <a:lstStyle/>
          <a:p>
            <a:pPr>
              <a:defRPr/>
            </a:pPr>
            <a:r>
              <a:rPr lang="en-US" altLang="en-US" dirty="0"/>
              <a:t>Student Employment: Review and Hire Applicants</a:t>
            </a:r>
          </a:p>
        </p:txBody>
      </p:sp>
      <p:sp>
        <p:nvSpPr>
          <p:cNvPr id="6" name="Rectangle 5">
            <a:extLst>
              <a:ext uri="{FF2B5EF4-FFF2-40B4-BE49-F238E27FC236}">
                <a16:creationId xmlns:a16="http://schemas.microsoft.com/office/drawing/2014/main" id="{0C98B1A5-613D-7521-E8B8-1EF686F9E96C}"/>
              </a:ext>
            </a:extLst>
          </p:cNvPr>
          <p:cNvSpPr/>
          <p:nvPr/>
        </p:nvSpPr>
        <p:spPr>
          <a:xfrm>
            <a:off x="457200" y="1143000"/>
            <a:ext cx="3236977" cy="4339650"/>
          </a:xfrm>
          <a:prstGeom prst="rect">
            <a:avLst/>
          </a:prstGeom>
        </p:spPr>
        <p:txBody>
          <a:bodyPr wrap="square">
            <a:spAutoFit/>
          </a:bodyPr>
          <a:lstStyle/>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The system will validate the employee’s account to ensure they are eligible to be hired.</a:t>
            </a:r>
          </a:p>
          <a:p>
            <a:pPr marL="171450" lvl="0" indent="-171450" defTabSz="457200">
              <a:spcBef>
                <a:spcPct val="0"/>
              </a:spcBef>
              <a:buClr>
                <a:schemeClr val="accent1">
                  <a:lumMod val="75000"/>
                </a:schemeClr>
              </a:buClr>
              <a:buSzPct val="80000"/>
              <a:buFont typeface="Wingdings" panose="05000000000000000000" pitchFamily="2" charset="2"/>
              <a:buChar char="Ø"/>
            </a:pPr>
            <a:endParaRPr lang="en-US" altLang="en-US" sz="12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If the employee does NOT pass one or more of the employment eligibility checks, the system will present a red X next to each eligibility requirement the employee did not meet.</a:t>
            </a:r>
          </a:p>
          <a:p>
            <a:pPr marL="171450" lvl="0" indent="-171450" defTabSz="457200">
              <a:spcBef>
                <a:spcPct val="0"/>
              </a:spcBef>
              <a:buClr>
                <a:schemeClr val="accent1">
                  <a:lumMod val="75000"/>
                </a:schemeClr>
              </a:buClr>
              <a:buSzPct val="80000"/>
              <a:buFont typeface="Wingdings" panose="05000000000000000000" pitchFamily="2" charset="2"/>
              <a:buChar char="Ø"/>
            </a:pPr>
            <a:endParaRPr lang="en-US" altLang="en-US" sz="12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If the supervisor wishes to email the employee regarding the employment eligibility results to get them resolved, they can click the ‘Email results’ link to open an email.  The results of their validation check will be pre-filled in the body of the email.  The supervisor can type additional text in the body of the email and add other recipients of the email in the cc or bc fields.</a:t>
            </a:r>
          </a:p>
          <a:p>
            <a:pPr marL="342900" lvl="0" indent="-342900" defTabSz="457200">
              <a:spcBef>
                <a:spcPct val="0"/>
              </a:spcBef>
              <a:buClr>
                <a:schemeClr val="accent1">
                  <a:lumMod val="75000"/>
                </a:schemeClr>
              </a:buClr>
              <a:buSzPct val="80000"/>
              <a:buFont typeface="Wingdings" panose="05000000000000000000" pitchFamily="2" charset="2"/>
              <a:buChar char="Ø"/>
            </a:pPr>
            <a:endParaRPr lang="en-US" altLang="en-US" sz="12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The supervisor will need to </a:t>
            </a:r>
            <a:r>
              <a:rPr lang="en-US" altLang="en-US" sz="1200" dirty="0">
                <a:solidFill>
                  <a:srgbClr val="000000"/>
                </a:solidFill>
                <a:cs typeface="Arial" panose="020B0604020202020204" pitchFamily="34" charset="0"/>
              </a:rPr>
              <a:t>click </a:t>
            </a:r>
            <a:r>
              <a:rPr lang="en-US" altLang="en-US" sz="1200" dirty="0">
                <a:solidFill>
                  <a:srgbClr val="000000"/>
                </a:solidFill>
                <a:latin typeface="Arial" panose="020B0604020202020204" pitchFamily="34" charset="0"/>
                <a:cs typeface="Arial" panose="020B0604020202020204" pitchFamily="34" charset="0"/>
              </a:rPr>
              <a:t>Cancel if the employee cannot be hired at that point in time.</a:t>
            </a:r>
          </a:p>
        </p:txBody>
      </p:sp>
      <p:pic>
        <p:nvPicPr>
          <p:cNvPr id="7" name="Picture 6">
            <a:extLst>
              <a:ext uri="{FF2B5EF4-FFF2-40B4-BE49-F238E27FC236}">
                <a16:creationId xmlns:a16="http://schemas.microsoft.com/office/drawing/2014/main" id="{238ABE86-B5EF-DADF-D9B4-E27E521BBE83}"/>
              </a:ext>
            </a:extLst>
          </p:cNvPr>
          <p:cNvPicPr>
            <a:picLocks noChangeAspect="1"/>
          </p:cNvPicPr>
          <p:nvPr/>
        </p:nvPicPr>
        <p:blipFill>
          <a:blip r:embed="rId3"/>
          <a:stretch>
            <a:fillRect/>
          </a:stretch>
        </p:blipFill>
        <p:spPr>
          <a:xfrm>
            <a:off x="4191000" y="1447800"/>
            <a:ext cx="4389500" cy="3688400"/>
          </a:xfrm>
          <a:prstGeom prst="rect">
            <a:avLst/>
          </a:prstGeom>
        </p:spPr>
      </p:pic>
    </p:spTree>
    <p:extLst>
      <p:ext uri="{BB962C8B-B14F-4D97-AF65-F5344CB8AC3E}">
        <p14:creationId xmlns:p14="http://schemas.microsoft.com/office/powerpoint/2010/main" val="119809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F97D-B339-3825-F4C2-F4C4C19F0DC9}"/>
              </a:ext>
            </a:extLst>
          </p:cNvPr>
          <p:cNvSpPr>
            <a:spLocks noGrp="1"/>
          </p:cNvSpPr>
          <p:nvPr>
            <p:ph type="title"/>
          </p:nvPr>
        </p:nvSpPr>
        <p:spPr>
          <a:xfrm>
            <a:off x="609600" y="533400"/>
            <a:ext cx="7924800" cy="685800"/>
          </a:xfrm>
        </p:spPr>
        <p:txBody>
          <a:bodyPr/>
          <a:lstStyle/>
          <a:p>
            <a:r>
              <a:rPr lang="en-US" dirty="0"/>
              <a:t>Compliance Validation - Pass</a:t>
            </a:r>
          </a:p>
        </p:txBody>
      </p:sp>
      <p:sp>
        <p:nvSpPr>
          <p:cNvPr id="3" name="Footer Placeholder 2">
            <a:extLst>
              <a:ext uri="{FF2B5EF4-FFF2-40B4-BE49-F238E27FC236}">
                <a16:creationId xmlns:a16="http://schemas.microsoft.com/office/drawing/2014/main" id="{2309D42A-6F5E-5CAD-337F-428231F04DCD}"/>
              </a:ext>
            </a:extLst>
          </p:cNvPr>
          <p:cNvSpPr>
            <a:spLocks noGrp="1"/>
          </p:cNvSpPr>
          <p:nvPr>
            <p:ph type="ftr" sz="quarter" idx="10"/>
          </p:nvPr>
        </p:nvSpPr>
        <p:spPr/>
        <p:txBody>
          <a:bodyPr/>
          <a:lstStyle/>
          <a:p>
            <a:pPr>
              <a:defRPr/>
            </a:pPr>
            <a:r>
              <a:rPr lang="en-US" altLang="en-US" dirty="0"/>
              <a:t>Student Employment: Review and Hire Applicants</a:t>
            </a:r>
          </a:p>
        </p:txBody>
      </p:sp>
      <p:pic>
        <p:nvPicPr>
          <p:cNvPr id="4" name="Picture 3">
            <a:extLst>
              <a:ext uri="{FF2B5EF4-FFF2-40B4-BE49-F238E27FC236}">
                <a16:creationId xmlns:a16="http://schemas.microsoft.com/office/drawing/2014/main" id="{8F433A19-4142-634C-C950-5ED3D7C6C6D1}"/>
              </a:ext>
            </a:extLst>
          </p:cNvPr>
          <p:cNvPicPr>
            <a:picLocks noChangeAspect="1"/>
          </p:cNvPicPr>
          <p:nvPr/>
        </p:nvPicPr>
        <p:blipFill>
          <a:blip r:embed="rId2"/>
          <a:stretch>
            <a:fillRect/>
          </a:stretch>
        </p:blipFill>
        <p:spPr>
          <a:xfrm>
            <a:off x="1365782" y="1143000"/>
            <a:ext cx="6162067"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64697BE9-614C-0AD6-3D4E-35F19A517C4F}"/>
              </a:ext>
            </a:extLst>
          </p:cNvPr>
          <p:cNvSpPr/>
          <p:nvPr/>
        </p:nvSpPr>
        <p:spPr>
          <a:xfrm>
            <a:off x="685800" y="4648200"/>
            <a:ext cx="7522030" cy="738664"/>
          </a:xfrm>
          <a:prstGeom prst="rect">
            <a:avLst/>
          </a:prstGeom>
        </p:spPr>
        <p:txBody>
          <a:bodyPr wrap="square">
            <a:spAutoFit/>
          </a:bodyPr>
          <a:lstStyle/>
          <a:p>
            <a:pPr lvl="0" defTabSz="457200">
              <a:spcBef>
                <a:spcPct val="0"/>
              </a:spcBef>
              <a:buClr>
                <a:schemeClr val="accent1">
                  <a:lumMod val="75000"/>
                </a:schemeClr>
              </a:buClr>
              <a:buSzPct val="80000"/>
            </a:pPr>
            <a:r>
              <a:rPr lang="en-US" altLang="en-US" sz="1400" dirty="0">
                <a:solidFill>
                  <a:srgbClr val="000000"/>
                </a:solidFill>
                <a:latin typeface="Arial" panose="020B0604020202020204" pitchFamily="34" charset="0"/>
                <a:cs typeface="Arial" panose="020B0604020202020204" pitchFamily="34" charset="0"/>
              </a:rPr>
              <a:t>If all the employment eligibility requirements have been successfully met, green check marks will be presented next to each eligibility requirement and a “</a:t>
            </a:r>
            <a:r>
              <a:rPr lang="en-US" altLang="en-US" sz="1400" b="1" dirty="0">
                <a:solidFill>
                  <a:srgbClr val="000000"/>
                </a:solidFill>
                <a:latin typeface="Arial" panose="020B0604020202020204" pitchFamily="34" charset="0"/>
                <a:cs typeface="Arial" panose="020B0604020202020204" pitchFamily="34" charset="0"/>
              </a:rPr>
              <a:t>Continue</a:t>
            </a:r>
            <a:r>
              <a:rPr lang="en-US" altLang="en-US" sz="1400" dirty="0">
                <a:solidFill>
                  <a:srgbClr val="000000"/>
                </a:solidFill>
                <a:latin typeface="Arial" panose="020B0604020202020204" pitchFamily="34" charset="0"/>
                <a:cs typeface="Arial" panose="020B0604020202020204" pitchFamily="34" charset="0"/>
              </a:rPr>
              <a:t>” button will be presented to continue the hire process. </a:t>
            </a:r>
          </a:p>
        </p:txBody>
      </p:sp>
    </p:spTree>
    <p:extLst>
      <p:ext uri="{BB962C8B-B14F-4D97-AF65-F5344CB8AC3E}">
        <p14:creationId xmlns:p14="http://schemas.microsoft.com/office/powerpoint/2010/main" val="3977710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F97D-B339-3825-F4C2-F4C4C19F0DC9}"/>
              </a:ext>
            </a:extLst>
          </p:cNvPr>
          <p:cNvSpPr>
            <a:spLocks noGrp="1"/>
          </p:cNvSpPr>
          <p:nvPr>
            <p:ph type="title"/>
          </p:nvPr>
        </p:nvSpPr>
        <p:spPr>
          <a:xfrm>
            <a:off x="609600" y="533400"/>
            <a:ext cx="7924800" cy="685800"/>
          </a:xfrm>
        </p:spPr>
        <p:txBody>
          <a:bodyPr/>
          <a:lstStyle/>
          <a:p>
            <a:r>
              <a:rPr lang="en-US" dirty="0"/>
              <a:t>Completing Hire Request form</a:t>
            </a:r>
          </a:p>
        </p:txBody>
      </p:sp>
      <p:sp>
        <p:nvSpPr>
          <p:cNvPr id="3" name="Footer Placeholder 2">
            <a:extLst>
              <a:ext uri="{FF2B5EF4-FFF2-40B4-BE49-F238E27FC236}">
                <a16:creationId xmlns:a16="http://schemas.microsoft.com/office/drawing/2014/main" id="{2309D42A-6F5E-5CAD-337F-428231F04DCD}"/>
              </a:ext>
            </a:extLst>
          </p:cNvPr>
          <p:cNvSpPr>
            <a:spLocks noGrp="1"/>
          </p:cNvSpPr>
          <p:nvPr>
            <p:ph type="ftr" sz="quarter" idx="10"/>
          </p:nvPr>
        </p:nvSpPr>
        <p:spPr/>
        <p:txBody>
          <a:bodyPr/>
          <a:lstStyle/>
          <a:p>
            <a:pPr>
              <a:defRPr/>
            </a:pPr>
            <a:r>
              <a:rPr lang="en-US" altLang="en-US" dirty="0"/>
              <a:t>Student Employment: Review and Hire Applicants</a:t>
            </a:r>
          </a:p>
        </p:txBody>
      </p:sp>
      <p:sp>
        <p:nvSpPr>
          <p:cNvPr id="6" name="Rectangle 5">
            <a:extLst>
              <a:ext uri="{FF2B5EF4-FFF2-40B4-BE49-F238E27FC236}">
                <a16:creationId xmlns:a16="http://schemas.microsoft.com/office/drawing/2014/main" id="{0C98B1A5-613D-7521-E8B8-1EF686F9E96C}"/>
              </a:ext>
            </a:extLst>
          </p:cNvPr>
          <p:cNvSpPr/>
          <p:nvPr/>
        </p:nvSpPr>
        <p:spPr>
          <a:xfrm>
            <a:off x="457200" y="1143000"/>
            <a:ext cx="3236977" cy="3231654"/>
          </a:xfrm>
          <a:prstGeom prst="rect">
            <a:avLst/>
          </a:prstGeom>
        </p:spPr>
        <p:txBody>
          <a:bodyPr wrap="square">
            <a:spAutoFit/>
          </a:bodyPr>
          <a:lstStyle/>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Data from the original job listing will be pre-filled in the Hire Request Form to reduce your data entry efforts.  </a:t>
            </a:r>
          </a:p>
          <a:p>
            <a:pPr lvl="0" defTabSz="457200">
              <a:spcBef>
                <a:spcPct val="0"/>
              </a:spcBef>
              <a:buClr>
                <a:schemeClr val="accent1">
                  <a:lumMod val="75000"/>
                </a:schemeClr>
              </a:buClr>
              <a:buSzPct val="80000"/>
            </a:pPr>
            <a:endParaRPr lang="en-US" altLang="en-US" sz="12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Ensure you enter all information that is required and labeled with a </a:t>
            </a:r>
            <a:r>
              <a:rPr lang="en-US" altLang="en-US" sz="1200" dirty="0">
                <a:solidFill>
                  <a:srgbClr val="FF0000"/>
                </a:solidFill>
                <a:latin typeface="Arial" panose="020B0604020202020204" pitchFamily="34" charset="0"/>
                <a:cs typeface="Arial" panose="020B0604020202020204" pitchFamily="34" charset="0"/>
              </a:rPr>
              <a:t>*</a:t>
            </a:r>
            <a:r>
              <a:rPr lang="en-US" altLang="en-US" sz="1200" dirty="0">
                <a:solidFill>
                  <a:srgbClr val="000000"/>
                </a:solidFill>
                <a:latin typeface="Arial" panose="020B0604020202020204" pitchFamily="34" charset="0"/>
                <a:cs typeface="Arial" panose="020B0604020202020204" pitchFamily="34" charset="0"/>
              </a:rPr>
              <a:t> if not already populated for you. </a:t>
            </a:r>
          </a:p>
          <a:p>
            <a:pPr marL="171450" lvl="0" indent="-171450" defTabSz="457200">
              <a:spcBef>
                <a:spcPct val="0"/>
              </a:spcBef>
              <a:buClr>
                <a:schemeClr val="accent1">
                  <a:lumMod val="75000"/>
                </a:schemeClr>
              </a:buClr>
              <a:buSzPct val="80000"/>
              <a:buFont typeface="Wingdings" panose="05000000000000000000" pitchFamily="2" charset="2"/>
              <a:buChar char="Ø"/>
            </a:pPr>
            <a:endParaRPr lang="en-US" altLang="en-US" sz="12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You may edit the information prior to submitting the hire request.</a:t>
            </a:r>
          </a:p>
          <a:p>
            <a:pPr lvl="0" defTabSz="457200">
              <a:spcBef>
                <a:spcPct val="0"/>
              </a:spcBef>
              <a:buClr>
                <a:schemeClr val="accent1">
                  <a:lumMod val="75000"/>
                </a:schemeClr>
              </a:buClr>
              <a:buSzPct val="80000"/>
            </a:pPr>
            <a:endParaRPr lang="en-US" altLang="en-US" sz="12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Click on the “</a:t>
            </a:r>
            <a:r>
              <a:rPr lang="en-US" altLang="en-US" sz="1200" b="1" dirty="0">
                <a:latin typeface="Arial" panose="020B0604020202020204" pitchFamily="34" charset="0"/>
                <a:cs typeface="Arial" panose="020B0604020202020204" pitchFamily="34" charset="0"/>
              </a:rPr>
              <a:t>Submit Request</a:t>
            </a:r>
            <a:r>
              <a:rPr lang="en-US" altLang="en-US" sz="1200" dirty="0">
                <a:solidFill>
                  <a:srgbClr val="000000"/>
                </a:solidFill>
                <a:latin typeface="Arial" panose="020B0604020202020204" pitchFamily="34" charset="0"/>
                <a:cs typeface="Arial" panose="020B0604020202020204" pitchFamily="34" charset="0"/>
              </a:rPr>
              <a:t>” button to send your hire to your pay person to complete the hiring process.</a:t>
            </a:r>
          </a:p>
          <a:p>
            <a:pPr lvl="0" defTabSz="457200">
              <a:spcBef>
                <a:spcPct val="0"/>
              </a:spcBef>
              <a:buClr>
                <a:schemeClr val="accent1">
                  <a:lumMod val="75000"/>
                </a:schemeClr>
              </a:buClr>
              <a:buSzPct val="80000"/>
            </a:pPr>
            <a:endParaRPr lang="en-US" altLang="en-US" sz="12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200" dirty="0">
                <a:solidFill>
                  <a:srgbClr val="000000"/>
                </a:solidFill>
                <a:latin typeface="Arial" panose="020B0604020202020204" pitchFamily="34" charset="0"/>
                <a:cs typeface="Arial" panose="020B0604020202020204" pitchFamily="34" charset="0"/>
              </a:rPr>
              <a:t>After this step, the process is completed within JobX. </a:t>
            </a:r>
          </a:p>
        </p:txBody>
      </p:sp>
      <p:pic>
        <p:nvPicPr>
          <p:cNvPr id="4" name="Picture 3">
            <a:extLst>
              <a:ext uri="{FF2B5EF4-FFF2-40B4-BE49-F238E27FC236}">
                <a16:creationId xmlns:a16="http://schemas.microsoft.com/office/drawing/2014/main" id="{6B719397-9D49-A71C-CA35-CC0C34B5DEF7}"/>
              </a:ext>
            </a:extLst>
          </p:cNvPr>
          <p:cNvPicPr>
            <a:picLocks noChangeAspect="1"/>
          </p:cNvPicPr>
          <p:nvPr/>
        </p:nvPicPr>
        <p:blipFill>
          <a:blip r:embed="rId2"/>
          <a:stretch>
            <a:fillRect/>
          </a:stretch>
        </p:blipFill>
        <p:spPr>
          <a:xfrm>
            <a:off x="3810000" y="1143000"/>
            <a:ext cx="5230821" cy="4791871"/>
          </a:xfrm>
          <a:prstGeom prst="rect">
            <a:avLst/>
          </a:prstGeom>
        </p:spPr>
      </p:pic>
    </p:spTree>
    <p:extLst>
      <p:ext uri="{BB962C8B-B14F-4D97-AF65-F5344CB8AC3E}">
        <p14:creationId xmlns:p14="http://schemas.microsoft.com/office/powerpoint/2010/main" val="1942405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F97D-B339-3825-F4C2-F4C4C19F0DC9}"/>
              </a:ext>
            </a:extLst>
          </p:cNvPr>
          <p:cNvSpPr>
            <a:spLocks noGrp="1"/>
          </p:cNvSpPr>
          <p:nvPr>
            <p:ph type="title"/>
          </p:nvPr>
        </p:nvSpPr>
        <p:spPr>
          <a:xfrm>
            <a:off x="609600" y="533400"/>
            <a:ext cx="7924800" cy="685800"/>
          </a:xfrm>
        </p:spPr>
        <p:txBody>
          <a:bodyPr/>
          <a:lstStyle/>
          <a:p>
            <a:r>
              <a:rPr lang="en-US" dirty="0"/>
              <a:t>Completing Hire Request form - Video Guide</a:t>
            </a:r>
          </a:p>
        </p:txBody>
      </p:sp>
      <p:sp>
        <p:nvSpPr>
          <p:cNvPr id="3" name="Footer Placeholder 2">
            <a:extLst>
              <a:ext uri="{FF2B5EF4-FFF2-40B4-BE49-F238E27FC236}">
                <a16:creationId xmlns:a16="http://schemas.microsoft.com/office/drawing/2014/main" id="{2309D42A-6F5E-5CAD-337F-428231F04DCD}"/>
              </a:ext>
            </a:extLst>
          </p:cNvPr>
          <p:cNvSpPr>
            <a:spLocks noGrp="1"/>
          </p:cNvSpPr>
          <p:nvPr>
            <p:ph type="ftr" sz="quarter" idx="10"/>
          </p:nvPr>
        </p:nvSpPr>
        <p:spPr/>
        <p:txBody>
          <a:bodyPr/>
          <a:lstStyle/>
          <a:p>
            <a:pPr>
              <a:defRPr/>
            </a:pPr>
            <a:r>
              <a:rPr lang="en-US" altLang="en-US" dirty="0"/>
              <a:t>Student Employment: Review and Hire Applicants</a:t>
            </a:r>
          </a:p>
        </p:txBody>
      </p:sp>
      <p:pic>
        <p:nvPicPr>
          <p:cNvPr id="5" name="video1698077837">
            <a:hlinkClick r:id="" action="ppaction://media"/>
            <a:extLst>
              <a:ext uri="{FF2B5EF4-FFF2-40B4-BE49-F238E27FC236}">
                <a16:creationId xmlns:a16="http://schemas.microsoft.com/office/drawing/2014/main" id="{89D54C62-ED53-3C28-2530-F8CAE9B648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90600"/>
            <a:ext cx="9144000" cy="5105400"/>
          </a:xfrm>
          <a:prstGeom prst="rect">
            <a:avLst/>
          </a:prstGeom>
        </p:spPr>
      </p:pic>
    </p:spTree>
    <p:extLst>
      <p:ext uri="{BB962C8B-B14F-4D97-AF65-F5344CB8AC3E}">
        <p14:creationId xmlns:p14="http://schemas.microsoft.com/office/powerpoint/2010/main" val="308623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E86E-008F-C658-F71B-14A0DDF9E527}"/>
              </a:ext>
            </a:extLst>
          </p:cNvPr>
          <p:cNvSpPr>
            <a:spLocks noGrp="1"/>
          </p:cNvSpPr>
          <p:nvPr>
            <p:ph type="title"/>
          </p:nvPr>
        </p:nvSpPr>
        <p:spPr/>
        <p:txBody>
          <a:bodyPr/>
          <a:lstStyle/>
          <a:p>
            <a:r>
              <a:rPr lang="en-US" dirty="0"/>
              <a:t>Pending Hire Approvals</a:t>
            </a:r>
          </a:p>
        </p:txBody>
      </p:sp>
      <p:sp>
        <p:nvSpPr>
          <p:cNvPr id="3" name="Footer Placeholder 2">
            <a:extLst>
              <a:ext uri="{FF2B5EF4-FFF2-40B4-BE49-F238E27FC236}">
                <a16:creationId xmlns:a16="http://schemas.microsoft.com/office/drawing/2014/main" id="{2BFEFF97-C040-37F8-79A1-278C258C6370}"/>
              </a:ext>
            </a:extLst>
          </p:cNvPr>
          <p:cNvSpPr>
            <a:spLocks noGrp="1"/>
          </p:cNvSpPr>
          <p:nvPr>
            <p:ph type="ftr" sz="quarter" idx="10"/>
          </p:nvPr>
        </p:nvSpPr>
        <p:spPr/>
        <p:txBody>
          <a:bodyPr/>
          <a:lstStyle/>
          <a:p>
            <a:pPr>
              <a:defRPr/>
            </a:pPr>
            <a:r>
              <a:rPr lang="en-US" altLang="en-US" dirty="0"/>
              <a:t>Student Employment: Hire Approvals</a:t>
            </a:r>
          </a:p>
        </p:txBody>
      </p:sp>
      <p:pic>
        <p:nvPicPr>
          <p:cNvPr id="5" name="Picture 4">
            <a:extLst>
              <a:ext uri="{FF2B5EF4-FFF2-40B4-BE49-F238E27FC236}">
                <a16:creationId xmlns:a16="http://schemas.microsoft.com/office/drawing/2014/main" id="{D6A5C150-01F2-8384-310A-DD577D50EFA4}"/>
              </a:ext>
            </a:extLst>
          </p:cNvPr>
          <p:cNvPicPr>
            <a:picLocks noChangeAspect="1"/>
          </p:cNvPicPr>
          <p:nvPr/>
        </p:nvPicPr>
        <p:blipFill>
          <a:blip r:embed="rId2"/>
          <a:stretch>
            <a:fillRect/>
          </a:stretch>
        </p:blipFill>
        <p:spPr>
          <a:xfrm>
            <a:off x="609600" y="1676400"/>
            <a:ext cx="8077200" cy="2370817"/>
          </a:xfrm>
          <a:prstGeom prst="rect">
            <a:avLst/>
          </a:prstGeom>
        </p:spPr>
      </p:pic>
      <p:sp>
        <p:nvSpPr>
          <p:cNvPr id="7" name="TextBox 6">
            <a:extLst>
              <a:ext uri="{FF2B5EF4-FFF2-40B4-BE49-F238E27FC236}">
                <a16:creationId xmlns:a16="http://schemas.microsoft.com/office/drawing/2014/main" id="{BF40F4DA-41EC-F599-0A05-3954D668CD0D}"/>
              </a:ext>
            </a:extLst>
          </p:cNvPr>
          <p:cNvSpPr txBox="1"/>
          <p:nvPr/>
        </p:nvSpPr>
        <p:spPr>
          <a:xfrm>
            <a:off x="457200" y="4343400"/>
            <a:ext cx="8077200" cy="1323439"/>
          </a:xfrm>
          <a:prstGeom prst="rect">
            <a:avLst/>
          </a:prstGeom>
          <a:noFill/>
        </p:spPr>
        <p:txBody>
          <a:bodyPr wrap="square">
            <a:spAutoFit/>
          </a:bodyPr>
          <a:lstStyle/>
          <a:p>
            <a:pPr lvl="0" defTabSz="457200">
              <a:spcBef>
                <a:spcPct val="0"/>
              </a:spcBef>
              <a:buClr>
                <a:schemeClr val="accent1">
                  <a:lumMod val="75000"/>
                </a:schemeClr>
              </a:buClr>
              <a:buSzPct val="80000"/>
            </a:pPr>
            <a:r>
              <a:rPr lang="en-US" altLang="en-US" sz="1600" dirty="0">
                <a:solidFill>
                  <a:srgbClr val="000000"/>
                </a:solidFill>
                <a:latin typeface="Arial" panose="020B0604020202020204" pitchFamily="34" charset="0"/>
                <a:cs typeface="Arial" panose="020B0604020202020204" pitchFamily="34" charset="0"/>
              </a:rPr>
              <a:t>To view pending hire requests, you may click on the ‘</a:t>
            </a:r>
            <a:r>
              <a:rPr lang="en-US" altLang="en-US" sz="1600" b="1" dirty="0">
                <a:solidFill>
                  <a:srgbClr val="000000"/>
                </a:solidFill>
                <a:latin typeface="Arial" panose="020B0604020202020204" pitchFamily="34" charset="0"/>
                <a:cs typeface="Arial" panose="020B0604020202020204" pitchFamily="34" charset="0"/>
              </a:rPr>
              <a:t>JobX</a:t>
            </a:r>
            <a:r>
              <a:rPr lang="en-US" altLang="en-US" sz="1600" dirty="0">
                <a:solidFill>
                  <a:srgbClr val="000000"/>
                </a:solidFill>
                <a:latin typeface="Arial" panose="020B0604020202020204" pitchFamily="34" charset="0"/>
                <a:cs typeface="Arial" panose="020B0604020202020204" pitchFamily="34" charset="0"/>
              </a:rPr>
              <a:t>’ menu drop down and select ‘</a:t>
            </a:r>
            <a:r>
              <a:rPr lang="en-US" altLang="en-US" sz="1600" b="1" dirty="0">
                <a:solidFill>
                  <a:srgbClr val="000000"/>
                </a:solidFill>
                <a:latin typeface="Arial" panose="020B0604020202020204" pitchFamily="34" charset="0"/>
                <a:cs typeface="Arial" panose="020B0604020202020204" pitchFamily="34" charset="0"/>
              </a:rPr>
              <a:t>Hire Requests</a:t>
            </a:r>
            <a:r>
              <a:rPr lang="en-US" altLang="en-US" sz="1600" dirty="0">
                <a:solidFill>
                  <a:srgbClr val="000000"/>
                </a:solidFill>
                <a:latin typeface="Arial" panose="020B0604020202020204" pitchFamily="34" charset="0"/>
                <a:cs typeface="Arial" panose="020B0604020202020204" pitchFamily="34" charset="0"/>
              </a:rPr>
              <a:t>’.</a:t>
            </a:r>
          </a:p>
          <a:p>
            <a:pPr marL="171450" lvl="0" indent="-171450" defTabSz="457200">
              <a:spcBef>
                <a:spcPct val="0"/>
              </a:spcBef>
              <a:buClr>
                <a:schemeClr val="accent1">
                  <a:lumMod val="75000"/>
                </a:schemeClr>
              </a:buClr>
              <a:buSzPct val="80000"/>
              <a:buFont typeface="Wingdings" panose="05000000000000000000" pitchFamily="2" charset="2"/>
              <a:buChar char="Ø"/>
            </a:pPr>
            <a:endParaRPr lang="en-US" altLang="en-US" sz="1600" dirty="0">
              <a:solidFill>
                <a:srgbClr val="000000"/>
              </a:solidFill>
              <a:latin typeface="Arial" panose="020B0604020202020204" pitchFamily="34" charset="0"/>
              <a:cs typeface="Arial" panose="020B0604020202020204" pitchFamily="34" charset="0"/>
            </a:endParaRPr>
          </a:p>
          <a:p>
            <a:pPr lvl="0" defTabSz="457200">
              <a:spcBef>
                <a:spcPct val="0"/>
              </a:spcBef>
              <a:buClr>
                <a:schemeClr val="accent1">
                  <a:lumMod val="75000"/>
                </a:schemeClr>
              </a:buClr>
              <a:buSzPct val="80000"/>
            </a:pPr>
            <a:r>
              <a:rPr lang="en-US" altLang="en-US" sz="1600" dirty="0">
                <a:solidFill>
                  <a:srgbClr val="000000"/>
                </a:solidFill>
                <a:latin typeface="Arial" panose="020B0604020202020204" pitchFamily="34" charset="0"/>
                <a:cs typeface="Arial" panose="020B0604020202020204" pitchFamily="34" charset="0"/>
              </a:rPr>
              <a:t>In the ‘</a:t>
            </a:r>
            <a:r>
              <a:rPr lang="en-US" altLang="en-US" sz="1600" b="1" dirty="0">
                <a:solidFill>
                  <a:srgbClr val="000000"/>
                </a:solidFill>
                <a:latin typeface="Arial" panose="020B0604020202020204" pitchFamily="34" charset="0"/>
                <a:cs typeface="Arial" panose="020B0604020202020204" pitchFamily="34" charset="0"/>
              </a:rPr>
              <a:t>Action</a:t>
            </a:r>
            <a:r>
              <a:rPr lang="en-US" altLang="en-US" sz="1600" dirty="0">
                <a:solidFill>
                  <a:srgbClr val="000000"/>
                </a:solidFill>
                <a:latin typeface="Arial" panose="020B0604020202020204" pitchFamily="34" charset="0"/>
                <a:cs typeface="Arial" panose="020B0604020202020204" pitchFamily="34" charset="0"/>
              </a:rPr>
              <a:t>’ drop down, you have the option to ‘</a:t>
            </a:r>
            <a:r>
              <a:rPr lang="en-US" altLang="en-US" sz="1600" b="1" dirty="0">
                <a:solidFill>
                  <a:srgbClr val="000000"/>
                </a:solidFill>
                <a:latin typeface="Arial" panose="020B0604020202020204" pitchFamily="34" charset="0"/>
                <a:cs typeface="Arial" panose="020B0604020202020204" pitchFamily="34" charset="0"/>
              </a:rPr>
              <a:t>Preview’</a:t>
            </a:r>
            <a:r>
              <a:rPr lang="en-US" altLang="en-US" sz="1600" dirty="0">
                <a:solidFill>
                  <a:srgbClr val="000000"/>
                </a:solidFill>
                <a:latin typeface="Arial" panose="020B0604020202020204" pitchFamily="34" charset="0"/>
                <a:cs typeface="Arial" panose="020B0604020202020204" pitchFamily="34" charset="0"/>
              </a:rPr>
              <a:t> the hire information, ‘</a:t>
            </a:r>
            <a:r>
              <a:rPr lang="en-US" altLang="en-US" sz="1600" b="1" dirty="0">
                <a:solidFill>
                  <a:srgbClr val="000000"/>
                </a:solidFill>
                <a:latin typeface="Arial" panose="020B0604020202020204" pitchFamily="34" charset="0"/>
                <a:cs typeface="Arial" panose="020B0604020202020204" pitchFamily="34" charset="0"/>
              </a:rPr>
              <a:t>Cancel’</a:t>
            </a:r>
            <a:r>
              <a:rPr lang="en-US" altLang="en-US" sz="1600" dirty="0">
                <a:solidFill>
                  <a:srgbClr val="000000"/>
                </a:solidFill>
                <a:latin typeface="Arial" panose="020B0604020202020204" pitchFamily="34" charset="0"/>
                <a:cs typeface="Arial" panose="020B0604020202020204" pitchFamily="34" charset="0"/>
              </a:rPr>
              <a:t> the hire, or send a follow-up ‘</a:t>
            </a:r>
            <a:r>
              <a:rPr lang="en-US" altLang="en-US" sz="1600" b="1" dirty="0">
                <a:solidFill>
                  <a:srgbClr val="000000"/>
                </a:solidFill>
                <a:latin typeface="Arial" panose="020B0604020202020204" pitchFamily="34" charset="0"/>
                <a:cs typeface="Arial" panose="020B0604020202020204" pitchFamily="34" charset="0"/>
              </a:rPr>
              <a:t>Email’</a:t>
            </a:r>
            <a:r>
              <a:rPr lang="en-US" altLang="en-US" sz="1600" dirty="0">
                <a:solidFill>
                  <a:srgbClr val="000000"/>
                </a:solidFill>
                <a:latin typeface="Arial" panose="020B0604020202020204" pitchFamily="34" charset="0"/>
                <a:cs typeface="Arial" panose="020B0604020202020204" pitchFamily="34" charset="0"/>
              </a:rPr>
              <a:t> to the student from this dashboard.</a:t>
            </a:r>
          </a:p>
        </p:txBody>
      </p:sp>
    </p:spTree>
    <p:extLst>
      <p:ext uri="{BB962C8B-B14F-4D97-AF65-F5344CB8AC3E}">
        <p14:creationId xmlns:p14="http://schemas.microsoft.com/office/powerpoint/2010/main" val="2607929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E86E-008F-C658-F71B-14A0DDF9E527}"/>
              </a:ext>
            </a:extLst>
          </p:cNvPr>
          <p:cNvSpPr>
            <a:spLocks noGrp="1"/>
          </p:cNvSpPr>
          <p:nvPr>
            <p:ph type="title"/>
          </p:nvPr>
        </p:nvSpPr>
        <p:spPr>
          <a:xfrm>
            <a:off x="609600" y="609600"/>
            <a:ext cx="7924800" cy="685800"/>
          </a:xfrm>
        </p:spPr>
        <p:txBody>
          <a:bodyPr/>
          <a:lstStyle/>
          <a:p>
            <a:r>
              <a:rPr lang="en-US" dirty="0"/>
              <a:t>Reviewing and Approving Hire Request(s) </a:t>
            </a:r>
          </a:p>
        </p:txBody>
      </p:sp>
      <p:sp>
        <p:nvSpPr>
          <p:cNvPr id="3" name="Footer Placeholder 2">
            <a:extLst>
              <a:ext uri="{FF2B5EF4-FFF2-40B4-BE49-F238E27FC236}">
                <a16:creationId xmlns:a16="http://schemas.microsoft.com/office/drawing/2014/main" id="{2BFEFF97-C040-37F8-79A1-278C258C6370}"/>
              </a:ext>
            </a:extLst>
          </p:cNvPr>
          <p:cNvSpPr>
            <a:spLocks noGrp="1"/>
          </p:cNvSpPr>
          <p:nvPr>
            <p:ph type="ftr" sz="quarter" idx="10"/>
          </p:nvPr>
        </p:nvSpPr>
        <p:spPr/>
        <p:txBody>
          <a:bodyPr/>
          <a:lstStyle/>
          <a:p>
            <a:pPr>
              <a:defRPr/>
            </a:pPr>
            <a:r>
              <a:rPr lang="en-US" altLang="en-US" dirty="0"/>
              <a:t>Student Employment: Hire Approvals</a:t>
            </a:r>
          </a:p>
        </p:txBody>
      </p:sp>
      <p:sp>
        <p:nvSpPr>
          <p:cNvPr id="7" name="TextBox 6">
            <a:extLst>
              <a:ext uri="{FF2B5EF4-FFF2-40B4-BE49-F238E27FC236}">
                <a16:creationId xmlns:a16="http://schemas.microsoft.com/office/drawing/2014/main" id="{BF40F4DA-41EC-F599-0A05-3954D668CD0D}"/>
              </a:ext>
            </a:extLst>
          </p:cNvPr>
          <p:cNvSpPr txBox="1"/>
          <p:nvPr/>
        </p:nvSpPr>
        <p:spPr>
          <a:xfrm>
            <a:off x="457200" y="4191000"/>
            <a:ext cx="8077200" cy="2031325"/>
          </a:xfrm>
          <a:prstGeom prst="rect">
            <a:avLst/>
          </a:prstGeom>
          <a:noFill/>
        </p:spPr>
        <p:txBody>
          <a:bodyPr wrap="square">
            <a:spAutoFit/>
          </a:bodyPr>
          <a:lstStyle/>
          <a:p>
            <a:pPr lvl="0" defTabSz="457200">
              <a:spcBef>
                <a:spcPct val="0"/>
              </a:spcBef>
              <a:buClr>
                <a:schemeClr val="accent1">
                  <a:lumMod val="75000"/>
                </a:schemeClr>
              </a:buClr>
              <a:buSzPct val="80000"/>
            </a:pPr>
            <a:r>
              <a:rPr lang="en-US" altLang="en-US" sz="1050" dirty="0">
                <a:solidFill>
                  <a:srgbClr val="000000"/>
                </a:solidFill>
                <a:latin typeface="Arial" panose="020B0604020202020204" pitchFamily="34" charset="0"/>
                <a:cs typeface="Arial" panose="020B0604020202020204" pitchFamily="34" charset="0"/>
              </a:rPr>
              <a:t>The ability to approve hire request will only be available to Payroll Coordinators and Student Employment. </a:t>
            </a:r>
          </a:p>
          <a:p>
            <a:pPr lvl="0" defTabSz="457200">
              <a:spcBef>
                <a:spcPct val="0"/>
              </a:spcBef>
              <a:buClr>
                <a:schemeClr val="accent1">
                  <a:lumMod val="75000"/>
                </a:schemeClr>
              </a:buClr>
              <a:buSzPct val="80000"/>
            </a:pPr>
            <a:endParaRPr lang="en-US" altLang="en-US" sz="1050" dirty="0">
              <a:solidFill>
                <a:srgbClr val="000000"/>
              </a:solidFill>
              <a:cs typeface="Arial" panose="020B0604020202020204" pitchFamily="34" charset="0"/>
            </a:endParaRPr>
          </a:p>
          <a:p>
            <a:pPr lvl="0" defTabSz="457200">
              <a:spcBef>
                <a:spcPct val="0"/>
              </a:spcBef>
              <a:buClr>
                <a:schemeClr val="accent1">
                  <a:lumMod val="75000"/>
                </a:schemeClr>
              </a:buClr>
              <a:buSzPct val="80000"/>
            </a:pPr>
            <a:r>
              <a:rPr lang="en-US" altLang="en-US" sz="1050" dirty="0">
                <a:solidFill>
                  <a:srgbClr val="000000"/>
                </a:solidFill>
                <a:latin typeface="Arial" panose="020B0604020202020204" pitchFamily="34" charset="0"/>
                <a:cs typeface="Arial" panose="020B0604020202020204" pitchFamily="34" charset="0"/>
              </a:rPr>
              <a:t>To review pending hire </a:t>
            </a:r>
            <a:r>
              <a:rPr lang="en-US" altLang="en-US" sz="1000" dirty="0">
                <a:solidFill>
                  <a:srgbClr val="000000"/>
                </a:solidFill>
                <a:latin typeface="Arial" panose="020B0604020202020204" pitchFamily="34" charset="0"/>
                <a:cs typeface="Arial" panose="020B0604020202020204" pitchFamily="34" charset="0"/>
              </a:rPr>
              <a:t>requests</a:t>
            </a:r>
            <a:r>
              <a:rPr lang="en-US" altLang="en-US" sz="1050" dirty="0">
                <a:solidFill>
                  <a:srgbClr val="000000"/>
                </a:solidFill>
                <a:cs typeface="Arial" panose="020B0604020202020204" pitchFamily="34" charset="0"/>
              </a:rPr>
              <a:t>, you may click on the ‘</a:t>
            </a:r>
            <a:r>
              <a:rPr lang="en-US" altLang="en-US" sz="1050" b="1" dirty="0">
                <a:solidFill>
                  <a:srgbClr val="000000"/>
                </a:solidFill>
                <a:cs typeface="Arial" panose="020B0604020202020204" pitchFamily="34" charset="0"/>
              </a:rPr>
              <a:t>JobX</a:t>
            </a:r>
            <a:r>
              <a:rPr lang="en-US" altLang="en-US" sz="1050" dirty="0">
                <a:solidFill>
                  <a:srgbClr val="000000"/>
                </a:solidFill>
                <a:cs typeface="Arial" panose="020B0604020202020204" pitchFamily="34" charset="0"/>
              </a:rPr>
              <a:t>’ menu drop down and select ‘</a:t>
            </a:r>
            <a:r>
              <a:rPr lang="en-US" altLang="en-US" sz="1050" b="1" dirty="0">
                <a:solidFill>
                  <a:srgbClr val="000000"/>
                </a:solidFill>
                <a:cs typeface="Arial" panose="020B0604020202020204" pitchFamily="34" charset="0"/>
              </a:rPr>
              <a:t>Approve Hire Requests</a:t>
            </a:r>
            <a:r>
              <a:rPr lang="en-US" altLang="en-US" sz="1050" dirty="0">
                <a:solidFill>
                  <a:srgbClr val="000000"/>
                </a:solidFill>
                <a:cs typeface="Arial" panose="020B0604020202020204" pitchFamily="34" charset="0"/>
              </a:rPr>
              <a:t>’.</a:t>
            </a:r>
          </a:p>
          <a:p>
            <a:pPr marL="171450" lvl="0" indent="-171450" defTabSz="457200">
              <a:spcBef>
                <a:spcPct val="0"/>
              </a:spcBef>
              <a:buClr>
                <a:schemeClr val="accent1">
                  <a:lumMod val="75000"/>
                </a:schemeClr>
              </a:buClr>
              <a:buSzPct val="80000"/>
              <a:buFont typeface="Wingdings" panose="05000000000000000000" pitchFamily="2" charset="2"/>
              <a:buChar char="Ø"/>
            </a:pPr>
            <a:endParaRPr lang="en-US" altLang="en-US" sz="1050" dirty="0">
              <a:solidFill>
                <a:srgbClr val="000000"/>
              </a:solidFill>
              <a:cs typeface="Arial" panose="020B0604020202020204" pitchFamily="34" charset="0"/>
            </a:endParaRPr>
          </a:p>
          <a:p>
            <a:pPr defTabSz="457200">
              <a:buClr>
                <a:schemeClr val="accent1">
                  <a:lumMod val="75000"/>
                </a:schemeClr>
              </a:buClr>
              <a:buSzPct val="80000"/>
            </a:pPr>
            <a:r>
              <a:rPr lang="en-US" altLang="en-US" sz="1050" dirty="0">
                <a:solidFill>
                  <a:srgbClr val="000000"/>
                </a:solidFill>
                <a:cs typeface="Arial" panose="020B0604020202020204" pitchFamily="34" charset="0"/>
              </a:rPr>
              <a:t>Depending on where the Hire Request status you will have the ability to see which applicants are ready for hire and which have other requirements to fulfill. </a:t>
            </a:r>
          </a:p>
          <a:p>
            <a:pPr defTabSz="457200">
              <a:buClr>
                <a:schemeClr val="accent1">
                  <a:lumMod val="75000"/>
                </a:schemeClr>
              </a:buClr>
              <a:buSzPct val="80000"/>
            </a:pPr>
            <a:endParaRPr lang="en-US" altLang="en-US" sz="1050" dirty="0">
              <a:solidFill>
                <a:srgbClr val="000000"/>
              </a:solidFill>
              <a:cs typeface="Arial" panose="020B0604020202020204" pitchFamily="34" charset="0"/>
            </a:endParaRPr>
          </a:p>
          <a:p>
            <a:pPr defTabSz="457200">
              <a:buClr>
                <a:schemeClr val="accent1">
                  <a:lumMod val="75000"/>
                </a:schemeClr>
              </a:buClr>
              <a:buSzPct val="80000"/>
            </a:pPr>
            <a:r>
              <a:rPr lang="en-US" altLang="en-US" sz="1050" dirty="0">
                <a:solidFill>
                  <a:srgbClr val="000000"/>
                </a:solidFill>
                <a:cs typeface="Arial" panose="020B0604020202020204" pitchFamily="34" charset="0"/>
              </a:rPr>
              <a:t>For applicants ready to hire you have the option to Look up any </a:t>
            </a:r>
            <a:r>
              <a:rPr lang="en-US" altLang="en-US" sz="1050" b="1" dirty="0">
                <a:solidFill>
                  <a:srgbClr val="000000"/>
                </a:solidFill>
                <a:cs typeface="Arial" panose="020B0604020202020204" pitchFamily="34" charset="0"/>
              </a:rPr>
              <a:t>‘Notes’ </a:t>
            </a:r>
            <a:r>
              <a:rPr lang="en-US" altLang="en-US" sz="1050" dirty="0">
                <a:solidFill>
                  <a:srgbClr val="000000"/>
                </a:solidFill>
                <a:cs typeface="Arial" panose="020B0604020202020204" pitchFamily="34" charset="0"/>
              </a:rPr>
              <a:t>added to the hire submission or ‘</a:t>
            </a:r>
            <a:r>
              <a:rPr lang="en-US" altLang="en-US" sz="1050" b="1" dirty="0">
                <a:solidFill>
                  <a:srgbClr val="000000"/>
                </a:solidFill>
                <a:cs typeface="Arial" panose="020B0604020202020204" pitchFamily="34" charset="0"/>
              </a:rPr>
              <a:t>Review’</a:t>
            </a:r>
            <a:r>
              <a:rPr lang="en-US" altLang="en-US" sz="1050" dirty="0">
                <a:solidFill>
                  <a:srgbClr val="000000"/>
                </a:solidFill>
                <a:cs typeface="Arial" panose="020B0604020202020204" pitchFamily="34" charset="0"/>
              </a:rPr>
              <a:t> the hire information, to either </a:t>
            </a:r>
            <a:r>
              <a:rPr lang="en-US" altLang="en-US" sz="1050" b="1" dirty="0">
                <a:solidFill>
                  <a:srgbClr val="000000"/>
                </a:solidFill>
                <a:cs typeface="Arial" panose="020B0604020202020204" pitchFamily="34" charset="0"/>
              </a:rPr>
              <a:t>“Approve,’ ‘Postpone,’ </a:t>
            </a:r>
            <a:r>
              <a:rPr lang="en-US" altLang="en-US" sz="1050" dirty="0">
                <a:solidFill>
                  <a:srgbClr val="000000"/>
                </a:solidFill>
                <a:cs typeface="Arial" panose="020B0604020202020204" pitchFamily="34" charset="0"/>
              </a:rPr>
              <a:t>or </a:t>
            </a:r>
            <a:r>
              <a:rPr lang="en-US" altLang="en-US" sz="1050" b="1" dirty="0">
                <a:solidFill>
                  <a:srgbClr val="000000"/>
                </a:solidFill>
                <a:cs typeface="Arial" panose="020B0604020202020204" pitchFamily="34" charset="0"/>
              </a:rPr>
              <a:t>‘Reject’ </a:t>
            </a:r>
            <a:r>
              <a:rPr lang="en-US" altLang="en-US" sz="1050" dirty="0">
                <a:solidFill>
                  <a:srgbClr val="000000"/>
                </a:solidFill>
                <a:cs typeface="Arial" panose="020B0604020202020204" pitchFamily="34" charset="0"/>
              </a:rPr>
              <a:t>the hire.</a:t>
            </a:r>
          </a:p>
          <a:p>
            <a:pPr defTabSz="457200">
              <a:buClr>
                <a:schemeClr val="accent1">
                  <a:lumMod val="75000"/>
                </a:schemeClr>
              </a:buClr>
              <a:buSzPct val="80000"/>
            </a:pPr>
            <a:endParaRPr lang="en-US" altLang="en-US" sz="1050" dirty="0">
              <a:solidFill>
                <a:srgbClr val="000000"/>
              </a:solidFill>
              <a:cs typeface="Arial" panose="020B0604020202020204" pitchFamily="34" charset="0"/>
            </a:endParaRPr>
          </a:p>
          <a:p>
            <a:pPr lvl="0" defTabSz="457200">
              <a:spcBef>
                <a:spcPct val="0"/>
              </a:spcBef>
              <a:buClr>
                <a:schemeClr val="accent1">
                  <a:lumMod val="75000"/>
                </a:schemeClr>
              </a:buClr>
              <a:buSzPct val="80000"/>
            </a:pPr>
            <a:r>
              <a:rPr lang="en-US" altLang="en-US" sz="1050" dirty="0">
                <a:solidFill>
                  <a:srgbClr val="000000"/>
                </a:solidFill>
                <a:cs typeface="Arial" panose="020B0604020202020204" pitchFamily="34" charset="0"/>
              </a:rPr>
              <a:t>For applicants with outstanding items, you have the option to ‘</a:t>
            </a:r>
            <a:r>
              <a:rPr lang="en-US" altLang="en-US" sz="1050" b="1" dirty="0">
                <a:solidFill>
                  <a:srgbClr val="000000"/>
                </a:solidFill>
                <a:cs typeface="Arial" panose="020B0604020202020204" pitchFamily="34" charset="0"/>
              </a:rPr>
              <a:t>Preview’</a:t>
            </a:r>
            <a:r>
              <a:rPr lang="en-US" altLang="en-US" sz="1050" dirty="0">
                <a:solidFill>
                  <a:srgbClr val="000000"/>
                </a:solidFill>
                <a:cs typeface="Arial" panose="020B0604020202020204" pitchFamily="34" charset="0"/>
              </a:rPr>
              <a:t> the hire information, ‘</a:t>
            </a:r>
            <a:r>
              <a:rPr lang="en-US" altLang="en-US" sz="1050" b="1" dirty="0">
                <a:solidFill>
                  <a:srgbClr val="000000"/>
                </a:solidFill>
                <a:cs typeface="Arial" panose="020B0604020202020204" pitchFamily="34" charset="0"/>
              </a:rPr>
              <a:t>Cancel’</a:t>
            </a:r>
            <a:r>
              <a:rPr lang="en-US" altLang="en-US" sz="1050" dirty="0">
                <a:solidFill>
                  <a:srgbClr val="000000"/>
                </a:solidFill>
                <a:cs typeface="Arial" panose="020B0604020202020204" pitchFamily="34" charset="0"/>
              </a:rPr>
              <a:t> the hire, or send a follow-up ‘</a:t>
            </a:r>
            <a:r>
              <a:rPr lang="en-US" altLang="en-US" sz="1050" b="1" dirty="0">
                <a:solidFill>
                  <a:srgbClr val="000000"/>
                </a:solidFill>
                <a:cs typeface="Arial" panose="020B0604020202020204" pitchFamily="34" charset="0"/>
              </a:rPr>
              <a:t>Email’</a:t>
            </a:r>
            <a:r>
              <a:rPr lang="en-US" altLang="en-US" sz="1050" dirty="0">
                <a:solidFill>
                  <a:srgbClr val="000000"/>
                </a:solidFill>
                <a:cs typeface="Arial" panose="020B0604020202020204" pitchFamily="34" charset="0"/>
              </a:rPr>
              <a:t> to the student from this dashboard.</a:t>
            </a:r>
          </a:p>
        </p:txBody>
      </p:sp>
      <p:pic>
        <p:nvPicPr>
          <p:cNvPr id="6" name="Picture 5">
            <a:extLst>
              <a:ext uri="{FF2B5EF4-FFF2-40B4-BE49-F238E27FC236}">
                <a16:creationId xmlns:a16="http://schemas.microsoft.com/office/drawing/2014/main" id="{7086F0AA-701F-5B60-FEA8-C3DE1D41496F}"/>
              </a:ext>
            </a:extLst>
          </p:cNvPr>
          <p:cNvPicPr>
            <a:picLocks noChangeAspect="1"/>
          </p:cNvPicPr>
          <p:nvPr/>
        </p:nvPicPr>
        <p:blipFill>
          <a:blip r:embed="rId2"/>
          <a:stretch>
            <a:fillRect/>
          </a:stretch>
        </p:blipFill>
        <p:spPr>
          <a:xfrm>
            <a:off x="609600" y="1219200"/>
            <a:ext cx="7620000" cy="2895600"/>
          </a:xfrm>
          <a:prstGeom prst="rect">
            <a:avLst/>
          </a:prstGeom>
        </p:spPr>
      </p:pic>
      <p:pic>
        <p:nvPicPr>
          <p:cNvPr id="9" name="Picture 8">
            <a:extLst>
              <a:ext uri="{FF2B5EF4-FFF2-40B4-BE49-F238E27FC236}">
                <a16:creationId xmlns:a16="http://schemas.microsoft.com/office/drawing/2014/main" id="{6F42D3CB-B7EE-B379-484B-FED4BE8AFD1A}"/>
              </a:ext>
            </a:extLst>
          </p:cNvPr>
          <p:cNvPicPr>
            <a:picLocks noChangeAspect="1"/>
          </p:cNvPicPr>
          <p:nvPr/>
        </p:nvPicPr>
        <p:blipFill>
          <a:blip r:embed="rId3"/>
          <a:stretch>
            <a:fillRect/>
          </a:stretch>
        </p:blipFill>
        <p:spPr>
          <a:xfrm>
            <a:off x="1447800" y="1447800"/>
            <a:ext cx="1595753" cy="1371600"/>
          </a:xfrm>
          <a:prstGeom prst="rect">
            <a:avLst/>
          </a:prstGeom>
        </p:spPr>
      </p:pic>
    </p:spTree>
    <p:extLst>
      <p:ext uri="{BB962C8B-B14F-4D97-AF65-F5344CB8AC3E}">
        <p14:creationId xmlns:p14="http://schemas.microsoft.com/office/powerpoint/2010/main" val="204758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E86E-008F-C658-F71B-14A0DDF9E527}"/>
              </a:ext>
            </a:extLst>
          </p:cNvPr>
          <p:cNvSpPr>
            <a:spLocks noGrp="1"/>
          </p:cNvSpPr>
          <p:nvPr>
            <p:ph type="title"/>
          </p:nvPr>
        </p:nvSpPr>
        <p:spPr>
          <a:xfrm>
            <a:off x="609600" y="609600"/>
            <a:ext cx="7924800" cy="685800"/>
          </a:xfrm>
        </p:spPr>
        <p:txBody>
          <a:bodyPr/>
          <a:lstStyle/>
          <a:p>
            <a:r>
              <a:rPr lang="en-US" dirty="0"/>
              <a:t>Reviewing and Approving Hire Request(s) –Video Guide </a:t>
            </a:r>
          </a:p>
        </p:txBody>
      </p:sp>
      <p:sp>
        <p:nvSpPr>
          <p:cNvPr id="3" name="Footer Placeholder 2">
            <a:extLst>
              <a:ext uri="{FF2B5EF4-FFF2-40B4-BE49-F238E27FC236}">
                <a16:creationId xmlns:a16="http://schemas.microsoft.com/office/drawing/2014/main" id="{2BFEFF97-C040-37F8-79A1-278C258C6370}"/>
              </a:ext>
            </a:extLst>
          </p:cNvPr>
          <p:cNvSpPr>
            <a:spLocks noGrp="1"/>
          </p:cNvSpPr>
          <p:nvPr>
            <p:ph type="ftr" sz="quarter" idx="10"/>
          </p:nvPr>
        </p:nvSpPr>
        <p:spPr/>
        <p:txBody>
          <a:bodyPr/>
          <a:lstStyle/>
          <a:p>
            <a:pPr>
              <a:defRPr/>
            </a:pPr>
            <a:r>
              <a:rPr lang="en-US" altLang="en-US" dirty="0"/>
              <a:t>Student Employment: Hire Approvals</a:t>
            </a:r>
          </a:p>
        </p:txBody>
      </p:sp>
      <p:pic>
        <p:nvPicPr>
          <p:cNvPr id="4" name="video1467670633">
            <a:hlinkClick r:id="" action="ppaction://media"/>
            <a:extLst>
              <a:ext uri="{FF2B5EF4-FFF2-40B4-BE49-F238E27FC236}">
                <a16:creationId xmlns:a16="http://schemas.microsoft.com/office/drawing/2014/main" id="{134207AD-60E9-3D24-D116-326E050B79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35088"/>
            <a:ext cx="9144000" cy="4187825"/>
          </a:xfrm>
          <a:prstGeom prst="rect">
            <a:avLst/>
          </a:prstGeom>
        </p:spPr>
      </p:pic>
    </p:spTree>
    <p:extLst>
      <p:ext uri="{BB962C8B-B14F-4D97-AF65-F5344CB8AC3E}">
        <p14:creationId xmlns:p14="http://schemas.microsoft.com/office/powerpoint/2010/main" val="25667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500650-D9D1-C723-0481-47AC883D95E2}"/>
              </a:ext>
            </a:extLst>
          </p:cNvPr>
          <p:cNvPicPr>
            <a:picLocks noChangeAspect="1"/>
          </p:cNvPicPr>
          <p:nvPr/>
        </p:nvPicPr>
        <p:blipFill>
          <a:blip r:embed="rId3"/>
          <a:srcRect/>
          <a:stretch/>
        </p:blipFill>
        <p:spPr>
          <a:xfrm>
            <a:off x="4343400" y="304800"/>
            <a:ext cx="4566339" cy="3154718"/>
          </a:xfrm>
          <a:prstGeom prst="rect">
            <a:avLst/>
          </a:prstGeom>
        </p:spPr>
      </p:pic>
      <p:sp>
        <p:nvSpPr>
          <p:cNvPr id="2" name="Title 1">
            <a:extLst>
              <a:ext uri="{FF2B5EF4-FFF2-40B4-BE49-F238E27FC236}">
                <a16:creationId xmlns:a16="http://schemas.microsoft.com/office/drawing/2014/main" id="{14C59027-09C8-2405-5213-1C09F2BC6F97}"/>
              </a:ext>
            </a:extLst>
          </p:cNvPr>
          <p:cNvSpPr>
            <a:spLocks noGrp="1"/>
          </p:cNvSpPr>
          <p:nvPr>
            <p:ph type="title"/>
          </p:nvPr>
        </p:nvSpPr>
        <p:spPr>
          <a:xfrm>
            <a:off x="533400" y="914400"/>
            <a:ext cx="3332162" cy="609600"/>
          </a:xfrm>
        </p:spPr>
        <p:txBody>
          <a:bodyPr/>
          <a:lstStyle/>
          <a:p>
            <a:r>
              <a:rPr lang="en-US" dirty="0"/>
              <a:t>Accessing the Job Board</a:t>
            </a:r>
          </a:p>
        </p:txBody>
      </p:sp>
      <p:sp>
        <p:nvSpPr>
          <p:cNvPr id="4" name="Text Placeholder 3">
            <a:extLst>
              <a:ext uri="{FF2B5EF4-FFF2-40B4-BE49-F238E27FC236}">
                <a16:creationId xmlns:a16="http://schemas.microsoft.com/office/drawing/2014/main" id="{84E0E317-1A39-549F-76EF-E8EFA4895A94}"/>
              </a:ext>
            </a:extLst>
          </p:cNvPr>
          <p:cNvSpPr>
            <a:spLocks noGrp="1"/>
          </p:cNvSpPr>
          <p:nvPr>
            <p:ph type="body" sz="half" idx="2"/>
          </p:nvPr>
        </p:nvSpPr>
        <p:spPr>
          <a:xfrm>
            <a:off x="838200" y="1676400"/>
            <a:ext cx="3733800" cy="2897188"/>
          </a:xfrm>
        </p:spPr>
        <p:txBody>
          <a:bodyPr/>
          <a:lstStyle/>
          <a:p>
            <a:pPr>
              <a:spcBef>
                <a:spcPct val="0"/>
              </a:spcBef>
            </a:pPr>
            <a:r>
              <a:rPr lang="en-US" altLang="en-US" sz="1400" dirty="0"/>
              <a:t>Navigate to </a:t>
            </a:r>
          </a:p>
          <a:p>
            <a:pPr>
              <a:spcBef>
                <a:spcPct val="0"/>
              </a:spcBef>
            </a:pPr>
            <a:endParaRPr lang="en-US" altLang="en-US" sz="1400" dirty="0"/>
          </a:p>
          <a:p>
            <a:pPr marL="285750" indent="-285750">
              <a:spcBef>
                <a:spcPct val="0"/>
              </a:spcBef>
              <a:buFont typeface="Arial" panose="020B0604020202020204" pitchFamily="34" charset="0"/>
              <a:buChar char="•"/>
            </a:pPr>
            <a:r>
              <a:rPr lang="en-US" altLang="en-US" sz="1400" dirty="0">
                <a:hlinkClick r:id="rId4"/>
              </a:rPr>
              <a:t>BU Works  </a:t>
            </a:r>
            <a:endParaRPr lang="en-US" altLang="en-US" sz="1400" dirty="0"/>
          </a:p>
          <a:p>
            <a:pPr>
              <a:spcBef>
                <a:spcPct val="0"/>
              </a:spcBef>
            </a:pPr>
            <a:r>
              <a:rPr lang="en-US" altLang="en-US" sz="1400" dirty="0"/>
              <a:t>	or </a:t>
            </a:r>
          </a:p>
          <a:p>
            <a:pPr marL="285750" indent="-285750">
              <a:spcBef>
                <a:spcPct val="0"/>
              </a:spcBef>
              <a:buFont typeface="Arial" panose="020B0604020202020204" pitchFamily="34" charset="0"/>
              <a:buChar char="•"/>
            </a:pPr>
            <a:r>
              <a:rPr lang="en-US" altLang="en-US" sz="1400" dirty="0">
                <a:hlinkClick r:id="rId5"/>
              </a:rPr>
              <a:t>Student Employment On-Campus Supervisors Web page</a:t>
            </a:r>
            <a:endParaRPr lang="en-US" altLang="en-US" sz="1400" dirty="0"/>
          </a:p>
          <a:p>
            <a:pPr marL="285750" indent="-285750">
              <a:spcBef>
                <a:spcPct val="0"/>
              </a:spcBef>
              <a:buFont typeface="Arial" panose="020B0604020202020204" pitchFamily="34" charset="0"/>
              <a:buChar char="•"/>
            </a:pPr>
            <a:endParaRPr lang="en-US" altLang="en-US" sz="1400" dirty="0"/>
          </a:p>
          <a:p>
            <a:pPr>
              <a:spcBef>
                <a:spcPct val="0"/>
              </a:spcBef>
            </a:pPr>
            <a:r>
              <a:rPr lang="en-US" altLang="en-US" sz="1400" dirty="0"/>
              <a:t>Click on the corresponding Job Board Link</a:t>
            </a:r>
            <a:br>
              <a:rPr lang="en-US" altLang="en-US" dirty="0"/>
            </a:br>
            <a:br>
              <a:rPr lang="en-US" altLang="en-US" dirty="0"/>
            </a:br>
            <a:endParaRPr lang="en-US" altLang="en-US" sz="1600" dirty="0"/>
          </a:p>
          <a:p>
            <a:pPr>
              <a:spcBef>
                <a:spcPct val="0"/>
              </a:spcBef>
            </a:pPr>
            <a:br>
              <a:rPr lang="en-US" altLang="en-US" sz="1600" dirty="0"/>
            </a:br>
            <a:endParaRPr lang="en-US" altLang="en-US" sz="1600" dirty="0"/>
          </a:p>
          <a:p>
            <a:pPr>
              <a:spcBef>
                <a:spcPct val="0"/>
              </a:spcBef>
            </a:pPr>
            <a:endParaRPr lang="en-US" altLang="en-US" dirty="0"/>
          </a:p>
          <a:p>
            <a:endParaRPr lang="en-US" dirty="0"/>
          </a:p>
          <a:p>
            <a:endParaRPr lang="en-US" dirty="0"/>
          </a:p>
        </p:txBody>
      </p:sp>
      <p:sp>
        <p:nvSpPr>
          <p:cNvPr id="5" name="Footer Placeholder 4">
            <a:extLst>
              <a:ext uri="{FF2B5EF4-FFF2-40B4-BE49-F238E27FC236}">
                <a16:creationId xmlns:a16="http://schemas.microsoft.com/office/drawing/2014/main" id="{1B511AE6-077C-5F8C-DB9A-41A477333FC3}"/>
              </a:ext>
            </a:extLst>
          </p:cNvPr>
          <p:cNvSpPr>
            <a:spLocks noGrp="1"/>
          </p:cNvSpPr>
          <p:nvPr>
            <p:ph type="ftr" sz="quarter" idx="10"/>
          </p:nvPr>
        </p:nvSpPr>
        <p:spPr/>
        <p:txBody>
          <a:bodyPr/>
          <a:lstStyle/>
          <a:p>
            <a:pPr>
              <a:defRPr/>
            </a:pPr>
            <a:r>
              <a:rPr lang="en-US" altLang="en-US" dirty="0"/>
              <a:t>Student Employment: Accessing the Job Board</a:t>
            </a:r>
          </a:p>
        </p:txBody>
      </p:sp>
      <p:pic>
        <p:nvPicPr>
          <p:cNvPr id="6" name="Picture 5">
            <a:extLst>
              <a:ext uri="{FF2B5EF4-FFF2-40B4-BE49-F238E27FC236}">
                <a16:creationId xmlns:a16="http://schemas.microsoft.com/office/drawing/2014/main" id="{5663C3BA-5C81-2002-B166-9EE26C76A3D2}"/>
              </a:ext>
            </a:extLst>
          </p:cNvPr>
          <p:cNvPicPr>
            <a:picLocks noChangeAspect="1"/>
          </p:cNvPicPr>
          <p:nvPr/>
        </p:nvPicPr>
        <p:blipFill>
          <a:blip r:embed="rId6"/>
          <a:srcRect/>
          <a:stretch/>
        </p:blipFill>
        <p:spPr>
          <a:xfrm>
            <a:off x="2286000" y="3581400"/>
            <a:ext cx="5257800" cy="2550897"/>
          </a:xfrm>
          <a:prstGeom prst="rect">
            <a:avLst/>
          </a:prstGeom>
        </p:spPr>
      </p:pic>
    </p:spTree>
    <p:extLst>
      <p:ext uri="{BB962C8B-B14F-4D97-AF65-F5344CB8AC3E}">
        <p14:creationId xmlns:p14="http://schemas.microsoft.com/office/powerpoint/2010/main" val="3541925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F167-BCF1-60C8-F35A-FFF013BB9398}"/>
              </a:ext>
            </a:extLst>
          </p:cNvPr>
          <p:cNvSpPr>
            <a:spLocks noGrp="1"/>
          </p:cNvSpPr>
          <p:nvPr>
            <p:ph type="title"/>
          </p:nvPr>
        </p:nvSpPr>
        <p:spPr/>
        <p:txBody>
          <a:bodyPr/>
          <a:lstStyle/>
          <a:p>
            <a:r>
              <a:rPr lang="en-US" dirty="0"/>
              <a:t>Accessing the Job Board</a:t>
            </a:r>
          </a:p>
        </p:txBody>
      </p:sp>
      <p:pic>
        <p:nvPicPr>
          <p:cNvPr id="7" name="Content Placeholder 6">
            <a:extLst>
              <a:ext uri="{FF2B5EF4-FFF2-40B4-BE49-F238E27FC236}">
                <a16:creationId xmlns:a16="http://schemas.microsoft.com/office/drawing/2014/main" id="{978D9658-EFDD-241F-2671-A800E0B039F9}"/>
              </a:ext>
            </a:extLst>
          </p:cNvPr>
          <p:cNvPicPr>
            <a:picLocks noGrp="1" noChangeAspect="1"/>
          </p:cNvPicPr>
          <p:nvPr>
            <p:ph idx="1"/>
          </p:nvPr>
        </p:nvPicPr>
        <p:blipFill>
          <a:blip r:embed="rId3"/>
          <a:stretch>
            <a:fillRect/>
          </a:stretch>
        </p:blipFill>
        <p:spPr>
          <a:xfrm>
            <a:off x="609600" y="1371600"/>
            <a:ext cx="7924800" cy="3840285"/>
          </a:xfrm>
        </p:spPr>
      </p:pic>
      <p:sp>
        <p:nvSpPr>
          <p:cNvPr id="4" name="Footer Placeholder 3">
            <a:extLst>
              <a:ext uri="{FF2B5EF4-FFF2-40B4-BE49-F238E27FC236}">
                <a16:creationId xmlns:a16="http://schemas.microsoft.com/office/drawing/2014/main" id="{0D6566B7-23FD-ED61-A619-45AE6362E06C}"/>
              </a:ext>
            </a:extLst>
          </p:cNvPr>
          <p:cNvSpPr>
            <a:spLocks noGrp="1"/>
          </p:cNvSpPr>
          <p:nvPr>
            <p:ph type="ftr" sz="quarter" idx="10"/>
          </p:nvPr>
        </p:nvSpPr>
        <p:spPr/>
        <p:txBody>
          <a:bodyPr/>
          <a:lstStyle/>
          <a:p>
            <a:pPr>
              <a:defRPr/>
            </a:pPr>
            <a:r>
              <a:rPr lang="en-US" altLang="en-US" dirty="0"/>
              <a:t>Student Employment: Accessing the Job Board</a:t>
            </a:r>
          </a:p>
        </p:txBody>
      </p:sp>
      <p:cxnSp>
        <p:nvCxnSpPr>
          <p:cNvPr id="9" name="Straight Arrow Connector 8">
            <a:extLst>
              <a:ext uri="{FF2B5EF4-FFF2-40B4-BE49-F238E27FC236}">
                <a16:creationId xmlns:a16="http://schemas.microsoft.com/office/drawing/2014/main" id="{5F6A2F9E-2942-B601-E96D-BA1DFDF2A3AB}"/>
              </a:ext>
            </a:extLst>
          </p:cNvPr>
          <p:cNvCxnSpPr>
            <a:cxnSpLocks/>
          </p:cNvCxnSpPr>
          <p:nvPr/>
        </p:nvCxnSpPr>
        <p:spPr bwMode="auto">
          <a:xfrm flipH="1">
            <a:off x="5105400" y="2971800"/>
            <a:ext cx="457200" cy="76200"/>
          </a:xfrm>
          <a:prstGeom prst="straightConnector1">
            <a:avLst/>
          </a:prstGeom>
          <a:solidFill>
            <a:schemeClr val="accent1"/>
          </a:solidFill>
          <a:ln w="57150" cap="flat" cmpd="sng" algn="ctr">
            <a:solidFill>
              <a:srgbClr val="FF0000"/>
            </a:solidFill>
            <a:prstDash val="solid"/>
            <a:round/>
            <a:headEnd type="none" w="med" len="med"/>
            <a:tailEnd type="triangle"/>
          </a:ln>
          <a:effectLst>
            <a:outerShdw blurRad="63500" dist="38099" dir="2700000" algn="ctr" rotWithShape="0">
              <a:schemeClr val="bg2">
                <a:alpha val="74998"/>
              </a:schemeClr>
            </a:outerShdw>
          </a:effectLst>
        </p:spPr>
      </p:cxnSp>
      <p:sp>
        <p:nvSpPr>
          <p:cNvPr id="16" name="TextBox 15">
            <a:extLst>
              <a:ext uri="{FF2B5EF4-FFF2-40B4-BE49-F238E27FC236}">
                <a16:creationId xmlns:a16="http://schemas.microsoft.com/office/drawing/2014/main" id="{7BA22960-B36F-1D00-E809-F3D614F7D477}"/>
              </a:ext>
            </a:extLst>
          </p:cNvPr>
          <p:cNvSpPr txBox="1"/>
          <p:nvPr/>
        </p:nvSpPr>
        <p:spPr>
          <a:xfrm>
            <a:off x="685800" y="5334000"/>
            <a:ext cx="7665625" cy="738664"/>
          </a:xfrm>
          <a:prstGeom prst="rect">
            <a:avLst/>
          </a:prstGeom>
          <a:noFill/>
        </p:spPr>
        <p:txBody>
          <a:bodyPr wrap="none" rtlCol="0">
            <a:spAutoFit/>
          </a:bodyPr>
          <a:lstStyle/>
          <a:p>
            <a:r>
              <a:rPr lang="en-US" altLang="en-US" sz="1400" dirty="0"/>
              <a:t>C</a:t>
            </a:r>
            <a:r>
              <a:rPr lang="en-US" altLang="en-US" sz="1400" dirty="0">
                <a:solidFill>
                  <a:schemeClr val="tx1"/>
                </a:solidFill>
                <a:cs typeface="+mn-cs"/>
              </a:rPr>
              <a:t>lick the ‘JobX Login’ link to login to the system using your Boston University SSO credentials.</a:t>
            </a:r>
          </a:p>
          <a:p>
            <a:endParaRPr lang="en-US" altLang="en-US" sz="1400" dirty="0">
              <a:solidFill>
                <a:schemeClr val="tx1"/>
              </a:solidFill>
              <a:cs typeface="+mn-cs"/>
            </a:endParaRPr>
          </a:p>
          <a:p>
            <a:r>
              <a:rPr lang="en-US" altLang="en-US" sz="1400" dirty="0"/>
              <a:t>See next page if you fail to login using your BU Credentials</a:t>
            </a:r>
            <a:endParaRPr lang="en-US" altLang="en-US" sz="1400" dirty="0">
              <a:solidFill>
                <a:schemeClr val="tx1"/>
              </a:solidFill>
              <a:cs typeface="+mn-cs"/>
            </a:endParaRPr>
          </a:p>
        </p:txBody>
      </p:sp>
    </p:spTree>
    <p:extLst>
      <p:ext uri="{BB962C8B-B14F-4D97-AF65-F5344CB8AC3E}">
        <p14:creationId xmlns:p14="http://schemas.microsoft.com/office/powerpoint/2010/main" val="144988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F167-BCF1-60C8-F35A-FFF013BB9398}"/>
              </a:ext>
            </a:extLst>
          </p:cNvPr>
          <p:cNvSpPr>
            <a:spLocks noGrp="1"/>
          </p:cNvSpPr>
          <p:nvPr>
            <p:ph type="title"/>
          </p:nvPr>
        </p:nvSpPr>
        <p:spPr>
          <a:xfrm>
            <a:off x="609600" y="685800"/>
            <a:ext cx="7924800" cy="685800"/>
          </a:xfrm>
        </p:spPr>
        <p:txBody>
          <a:bodyPr/>
          <a:lstStyle/>
          <a:p>
            <a:r>
              <a:rPr lang="en-US" dirty="0"/>
              <a:t>Accessing the Job Board – </a:t>
            </a:r>
            <a:r>
              <a:rPr lang="en-US" altLang="en-US" dirty="0"/>
              <a:t>Request Access</a:t>
            </a:r>
            <a:endParaRPr lang="en-US" dirty="0"/>
          </a:p>
        </p:txBody>
      </p:sp>
      <p:sp>
        <p:nvSpPr>
          <p:cNvPr id="4" name="Footer Placeholder 3">
            <a:extLst>
              <a:ext uri="{FF2B5EF4-FFF2-40B4-BE49-F238E27FC236}">
                <a16:creationId xmlns:a16="http://schemas.microsoft.com/office/drawing/2014/main" id="{0D6566B7-23FD-ED61-A619-45AE6362E06C}"/>
              </a:ext>
            </a:extLst>
          </p:cNvPr>
          <p:cNvSpPr>
            <a:spLocks noGrp="1"/>
          </p:cNvSpPr>
          <p:nvPr>
            <p:ph type="ftr" sz="quarter" idx="10"/>
          </p:nvPr>
        </p:nvSpPr>
        <p:spPr/>
        <p:txBody>
          <a:bodyPr/>
          <a:lstStyle/>
          <a:p>
            <a:pPr>
              <a:defRPr/>
            </a:pPr>
            <a:r>
              <a:rPr lang="en-US" altLang="en-US" dirty="0"/>
              <a:t>Student Employment: Accessing the Job Board</a:t>
            </a:r>
          </a:p>
        </p:txBody>
      </p:sp>
      <p:sp>
        <p:nvSpPr>
          <p:cNvPr id="16" name="TextBox 15">
            <a:extLst>
              <a:ext uri="{FF2B5EF4-FFF2-40B4-BE49-F238E27FC236}">
                <a16:creationId xmlns:a16="http://schemas.microsoft.com/office/drawing/2014/main" id="{7BA22960-B36F-1D00-E809-F3D614F7D477}"/>
              </a:ext>
            </a:extLst>
          </p:cNvPr>
          <p:cNvSpPr txBox="1"/>
          <p:nvPr/>
        </p:nvSpPr>
        <p:spPr>
          <a:xfrm>
            <a:off x="1303992" y="1524000"/>
            <a:ext cx="6780511" cy="523220"/>
          </a:xfrm>
          <a:prstGeom prst="rect">
            <a:avLst/>
          </a:prstGeom>
          <a:noFill/>
        </p:spPr>
        <p:txBody>
          <a:bodyPr wrap="none" rtlCol="0">
            <a:spAutoFit/>
          </a:bodyPr>
          <a:lstStyle/>
          <a:p>
            <a:pPr algn="ctr"/>
            <a:r>
              <a:rPr lang="en-US" altLang="en-US" sz="1400" dirty="0"/>
              <a:t>If you fail to login using your BU Credentials, </a:t>
            </a:r>
            <a:r>
              <a:rPr lang="en-US" altLang="en-US" sz="1400" dirty="0">
                <a:solidFill>
                  <a:schemeClr val="tx1"/>
                </a:solidFill>
                <a:cs typeface="+mn-cs"/>
              </a:rPr>
              <a:t>Click the ‘Request Access to Site’ link.</a:t>
            </a:r>
          </a:p>
          <a:p>
            <a:endParaRPr lang="en-US" sz="1400" dirty="0"/>
          </a:p>
        </p:txBody>
      </p:sp>
      <p:pic>
        <p:nvPicPr>
          <p:cNvPr id="5" name="Picture 4">
            <a:extLst>
              <a:ext uri="{FF2B5EF4-FFF2-40B4-BE49-F238E27FC236}">
                <a16:creationId xmlns:a16="http://schemas.microsoft.com/office/drawing/2014/main" id="{BE277096-57A7-48B4-6646-AD58F9A38970}"/>
              </a:ext>
            </a:extLst>
          </p:cNvPr>
          <p:cNvPicPr>
            <a:picLocks noChangeAspect="1"/>
          </p:cNvPicPr>
          <p:nvPr/>
        </p:nvPicPr>
        <p:blipFill>
          <a:blip r:embed="rId3"/>
          <a:stretch>
            <a:fillRect/>
          </a:stretch>
        </p:blipFill>
        <p:spPr>
          <a:xfrm>
            <a:off x="914400" y="2133600"/>
            <a:ext cx="7559695" cy="3645724"/>
          </a:xfrm>
          <a:prstGeom prst="rect">
            <a:avLst/>
          </a:prstGeom>
        </p:spPr>
      </p:pic>
    </p:spTree>
    <p:extLst>
      <p:ext uri="{BB962C8B-B14F-4D97-AF65-F5344CB8AC3E}">
        <p14:creationId xmlns:p14="http://schemas.microsoft.com/office/powerpoint/2010/main" val="39374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F167-BCF1-60C8-F35A-FFF013BB9398}"/>
              </a:ext>
            </a:extLst>
          </p:cNvPr>
          <p:cNvSpPr>
            <a:spLocks noGrp="1"/>
          </p:cNvSpPr>
          <p:nvPr>
            <p:ph type="title"/>
          </p:nvPr>
        </p:nvSpPr>
        <p:spPr>
          <a:xfrm>
            <a:off x="609600" y="685800"/>
            <a:ext cx="7924800" cy="685800"/>
          </a:xfrm>
        </p:spPr>
        <p:txBody>
          <a:bodyPr/>
          <a:lstStyle/>
          <a:p>
            <a:r>
              <a:rPr lang="en-US" dirty="0"/>
              <a:t>Accessing the Job Board – </a:t>
            </a:r>
            <a:r>
              <a:rPr lang="en-US" altLang="en-US" dirty="0"/>
              <a:t>Request Access</a:t>
            </a:r>
            <a:endParaRPr lang="en-US" dirty="0"/>
          </a:p>
        </p:txBody>
      </p:sp>
      <p:sp>
        <p:nvSpPr>
          <p:cNvPr id="4" name="Footer Placeholder 3">
            <a:extLst>
              <a:ext uri="{FF2B5EF4-FFF2-40B4-BE49-F238E27FC236}">
                <a16:creationId xmlns:a16="http://schemas.microsoft.com/office/drawing/2014/main" id="{0D6566B7-23FD-ED61-A619-45AE6362E06C}"/>
              </a:ext>
            </a:extLst>
          </p:cNvPr>
          <p:cNvSpPr>
            <a:spLocks noGrp="1"/>
          </p:cNvSpPr>
          <p:nvPr>
            <p:ph type="ftr" sz="quarter" idx="10"/>
          </p:nvPr>
        </p:nvSpPr>
        <p:spPr/>
        <p:txBody>
          <a:bodyPr/>
          <a:lstStyle/>
          <a:p>
            <a:pPr>
              <a:defRPr/>
            </a:pPr>
            <a:r>
              <a:rPr lang="en-US" altLang="en-US" dirty="0"/>
              <a:t>Student Employment: Accessing the Job Board</a:t>
            </a:r>
          </a:p>
        </p:txBody>
      </p:sp>
      <p:pic>
        <p:nvPicPr>
          <p:cNvPr id="3" name="Picture 2">
            <a:extLst>
              <a:ext uri="{FF2B5EF4-FFF2-40B4-BE49-F238E27FC236}">
                <a16:creationId xmlns:a16="http://schemas.microsoft.com/office/drawing/2014/main" id="{E93A7D63-BA48-066F-589B-D502D43D5E9E}"/>
              </a:ext>
            </a:extLst>
          </p:cNvPr>
          <p:cNvPicPr>
            <a:picLocks noChangeAspect="1"/>
          </p:cNvPicPr>
          <p:nvPr/>
        </p:nvPicPr>
        <p:blipFill>
          <a:blip r:embed="rId3"/>
          <a:stretch>
            <a:fillRect/>
          </a:stretch>
        </p:blipFill>
        <p:spPr>
          <a:xfrm>
            <a:off x="4419600" y="1143000"/>
            <a:ext cx="4279681" cy="4628130"/>
          </a:xfrm>
          <a:prstGeom prst="rect">
            <a:avLst/>
          </a:prstGeom>
          <a:ln>
            <a:solidFill>
              <a:schemeClr val="bg1">
                <a:lumMod val="95000"/>
              </a:schemeClr>
            </a:solidFill>
          </a:ln>
        </p:spPr>
      </p:pic>
      <p:sp>
        <p:nvSpPr>
          <p:cNvPr id="6" name="Content Placeholder 2">
            <a:extLst>
              <a:ext uri="{FF2B5EF4-FFF2-40B4-BE49-F238E27FC236}">
                <a16:creationId xmlns:a16="http://schemas.microsoft.com/office/drawing/2014/main" id="{112BA960-2780-9177-E5AA-AA4FA9367120}"/>
              </a:ext>
            </a:extLst>
          </p:cNvPr>
          <p:cNvSpPr>
            <a:spLocks noGrp="1"/>
          </p:cNvSpPr>
          <p:nvPr>
            <p:ph idx="1"/>
          </p:nvPr>
        </p:nvSpPr>
        <p:spPr>
          <a:xfrm>
            <a:off x="533400" y="1524000"/>
            <a:ext cx="3581400" cy="4345094"/>
          </a:xfrm>
        </p:spPr>
        <p:txBody>
          <a:bodyPr>
            <a:normAutofit/>
          </a:bodyPr>
          <a:lstStyle/>
          <a:p>
            <a:pPr>
              <a:spcBef>
                <a:spcPct val="0"/>
              </a:spcBef>
            </a:pPr>
            <a:r>
              <a:rPr lang="en-US" altLang="en-US" sz="1900" dirty="0">
                <a:solidFill>
                  <a:schemeClr val="tx1"/>
                </a:solidFill>
                <a:cs typeface="+mn-cs"/>
              </a:rPr>
              <a:t>Complete the Request Login Form.</a:t>
            </a:r>
          </a:p>
          <a:p>
            <a:pPr>
              <a:spcBef>
                <a:spcPct val="0"/>
              </a:spcBef>
            </a:pPr>
            <a:endParaRPr lang="en-US" altLang="en-US" sz="1900" dirty="0">
              <a:solidFill>
                <a:schemeClr val="tx1"/>
              </a:solidFill>
            </a:endParaRPr>
          </a:p>
          <a:p>
            <a:pPr>
              <a:spcBef>
                <a:spcPct val="0"/>
              </a:spcBef>
            </a:pPr>
            <a:r>
              <a:rPr lang="en-US" altLang="en-US" sz="1900" dirty="0">
                <a:solidFill>
                  <a:schemeClr val="tx1"/>
                </a:solidFill>
                <a:cs typeface="+mn-cs"/>
              </a:rPr>
              <a:t>If your department/employer is not listed in the drop-down, you may add it to the Notes for the Student Employment to review. </a:t>
            </a:r>
          </a:p>
          <a:p>
            <a:pPr>
              <a:spcBef>
                <a:spcPct val="0"/>
              </a:spcBef>
            </a:pPr>
            <a:endParaRPr lang="en-US" altLang="en-US" sz="1900" dirty="0">
              <a:solidFill>
                <a:schemeClr val="tx1"/>
              </a:solidFill>
            </a:endParaRPr>
          </a:p>
          <a:p>
            <a:pPr>
              <a:spcBef>
                <a:spcPct val="0"/>
              </a:spcBef>
            </a:pPr>
            <a:r>
              <a:rPr lang="en-US" altLang="en-US" sz="1900" dirty="0">
                <a:solidFill>
                  <a:schemeClr val="tx1"/>
                </a:solidFill>
              </a:rPr>
              <a:t>Then click ‘</a:t>
            </a:r>
            <a:r>
              <a:rPr lang="en-US" altLang="en-US" sz="1900" b="1" dirty="0">
                <a:solidFill>
                  <a:schemeClr val="tx1"/>
                </a:solidFill>
              </a:rPr>
              <a:t>Submit</a:t>
            </a:r>
            <a:r>
              <a:rPr lang="en-US" altLang="en-US" sz="1900" dirty="0">
                <a:solidFill>
                  <a:schemeClr val="tx1"/>
                </a:solidFill>
              </a:rPr>
              <a:t>’ button to submit your request for an approved login. </a:t>
            </a:r>
          </a:p>
        </p:txBody>
      </p:sp>
    </p:spTree>
    <p:extLst>
      <p:ext uri="{BB962C8B-B14F-4D97-AF65-F5344CB8AC3E}">
        <p14:creationId xmlns:p14="http://schemas.microsoft.com/office/powerpoint/2010/main" val="417476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9A629A-433E-CC08-95B1-5F186D5F9B5F}"/>
              </a:ext>
            </a:extLst>
          </p:cNvPr>
          <p:cNvSpPr>
            <a:spLocks noGrp="1"/>
          </p:cNvSpPr>
          <p:nvPr>
            <p:ph type="title"/>
          </p:nvPr>
        </p:nvSpPr>
        <p:spPr>
          <a:xfrm>
            <a:off x="417399" y="643467"/>
            <a:ext cx="8408193" cy="744836"/>
          </a:xfrm>
        </p:spPr>
        <p:txBody>
          <a:bodyPr vert="horz" lIns="91440" tIns="45720" rIns="91440" bIns="45720" rtlCol="0" anchor="ctr">
            <a:noAutofit/>
          </a:bodyPr>
          <a:lstStyle/>
          <a:p>
            <a:pPr algn="ctr" eaLnBrk="1" hangingPunct="1">
              <a:lnSpc>
                <a:spcPct val="90000"/>
              </a:lnSpc>
            </a:pPr>
            <a:r>
              <a:rPr lang="en-US" sz="2800" kern="1200" dirty="0">
                <a:solidFill>
                  <a:schemeClr val="bg1"/>
                </a:solidFill>
                <a:latin typeface="+mj-lt"/>
                <a:ea typeface="+mj-ea"/>
                <a:cs typeface="+mj-cs"/>
              </a:rPr>
              <a:t>Creating a Job/Job Posting</a:t>
            </a:r>
          </a:p>
        </p:txBody>
      </p:sp>
      <p:pic>
        <p:nvPicPr>
          <p:cNvPr id="6" name="Content Placeholder 5">
            <a:extLst>
              <a:ext uri="{FF2B5EF4-FFF2-40B4-BE49-F238E27FC236}">
                <a16:creationId xmlns:a16="http://schemas.microsoft.com/office/drawing/2014/main" id="{7C39C5D3-2680-3561-26D7-2F9F5AE7C2FF}"/>
              </a:ext>
            </a:extLst>
          </p:cNvPr>
          <p:cNvPicPr>
            <a:picLocks noGrp="1" noChangeAspect="1"/>
          </p:cNvPicPr>
          <p:nvPr>
            <p:ph idx="1"/>
          </p:nvPr>
        </p:nvPicPr>
        <p:blipFill rotWithShape="1">
          <a:blip r:embed="rId2"/>
          <a:srcRect l="11976" r="16359" b="1"/>
          <a:stretch/>
        </p:blipFill>
        <p:spPr>
          <a:xfrm>
            <a:off x="1642573" y="1675227"/>
            <a:ext cx="5858853" cy="4394199"/>
          </a:xfrm>
          <a:prstGeom prst="rect">
            <a:avLst/>
          </a:prstGeom>
        </p:spPr>
      </p:pic>
    </p:spTree>
    <p:extLst>
      <p:ext uri="{BB962C8B-B14F-4D97-AF65-F5344CB8AC3E}">
        <p14:creationId xmlns:p14="http://schemas.microsoft.com/office/powerpoint/2010/main" val="464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A45B80F-44DA-41A1-44C0-86A8718FC6EE}"/>
              </a:ext>
            </a:extLst>
          </p:cNvPr>
          <p:cNvPicPr>
            <a:picLocks noGrp="1" noRot="1" noChangeAspect="1" noMove="1" noResize="1" noEditPoints="1" noAdjustHandles="1" noChangeArrowheads="1" noChangeShapeType="1" noCrop="1"/>
          </p:cNvPicPr>
          <p:nvPr>
            <p:ph idx="1"/>
          </p:nvPr>
        </p:nvPicPr>
        <p:blipFill>
          <a:blip r:embed="rId2"/>
          <a:srcRect/>
          <a:stretch/>
        </p:blipFill>
        <p:spPr>
          <a:xfrm>
            <a:off x="623388" y="1828800"/>
            <a:ext cx="7897223" cy="3886200"/>
          </a:xfrm>
        </p:spPr>
      </p:pic>
      <p:sp>
        <p:nvSpPr>
          <p:cNvPr id="4" name="Footer Placeholder 3">
            <a:extLst>
              <a:ext uri="{FF2B5EF4-FFF2-40B4-BE49-F238E27FC236}">
                <a16:creationId xmlns:a16="http://schemas.microsoft.com/office/drawing/2014/main" id="{711DA0A0-B680-872D-DBC8-12222B81FE25}"/>
              </a:ext>
            </a:extLst>
          </p:cNvPr>
          <p:cNvSpPr>
            <a:spLocks noGrp="1"/>
          </p:cNvSpPr>
          <p:nvPr>
            <p:ph type="ftr" sz="quarter" idx="10"/>
          </p:nvPr>
        </p:nvSpPr>
        <p:spPr/>
        <p:txBody>
          <a:bodyPr/>
          <a:lstStyle/>
          <a:p>
            <a:pPr>
              <a:defRPr/>
            </a:pPr>
            <a:r>
              <a:rPr lang="en-US" altLang="en-US"/>
              <a:t>Student Employment: Posting Jobs</a:t>
            </a:r>
            <a:endParaRPr lang="en-US" altLang="en-US" dirty="0"/>
          </a:p>
        </p:txBody>
      </p:sp>
      <p:sp>
        <p:nvSpPr>
          <p:cNvPr id="2" name="Title 1">
            <a:extLst>
              <a:ext uri="{FF2B5EF4-FFF2-40B4-BE49-F238E27FC236}">
                <a16:creationId xmlns:a16="http://schemas.microsoft.com/office/drawing/2014/main" id="{560B0E18-4D45-8B83-BB04-98A60A794ECE}"/>
              </a:ext>
            </a:extLst>
          </p:cNvPr>
          <p:cNvSpPr>
            <a:spLocks noGrp="1" noRot="1" noMove="1" noResize="1" noEditPoints="1" noAdjustHandles="1" noChangeArrowheads="1" noChangeShapeType="1"/>
          </p:cNvSpPr>
          <p:nvPr>
            <p:ph type="title"/>
          </p:nvPr>
        </p:nvSpPr>
        <p:spPr/>
        <p:txBody>
          <a:bodyPr/>
          <a:lstStyle/>
          <a:p>
            <a:r>
              <a:rPr lang="en-US" altLang="en-US" dirty="0"/>
              <a:t>Create a New Job</a:t>
            </a:r>
            <a:endParaRPr lang="en-US" dirty="0"/>
          </a:p>
        </p:txBody>
      </p:sp>
      <p:sp>
        <p:nvSpPr>
          <p:cNvPr id="7" name="Content Placeholder 2">
            <a:extLst>
              <a:ext uri="{FF2B5EF4-FFF2-40B4-BE49-F238E27FC236}">
                <a16:creationId xmlns:a16="http://schemas.microsoft.com/office/drawing/2014/main" id="{E9CF128C-A703-C7B2-DC1A-95D43B7C01D2}"/>
              </a:ext>
            </a:extLst>
          </p:cNvPr>
          <p:cNvSpPr txBox="1">
            <a:spLocks noGrp="1" noRot="1" noMove="1" noResize="1" noEditPoints="1" noAdjustHandles="1" noChangeArrowheads="1" noChangeShapeType="1"/>
          </p:cNvSpPr>
          <p:nvPr/>
        </p:nvSpPr>
        <p:spPr bwMode="auto">
          <a:xfrm>
            <a:off x="609600" y="1295399"/>
            <a:ext cx="7757160" cy="46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2675B4"/>
              </a:buClr>
              <a:buFont typeface="Wingdings" pitchFamily="2" charset="2"/>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ct val="0"/>
              </a:spcBef>
              <a:buNone/>
            </a:pPr>
            <a:r>
              <a:rPr lang="en-US" altLang="en-US" sz="1400" dirty="0"/>
              <a:t>Click ‘</a:t>
            </a:r>
            <a:r>
              <a:rPr lang="en-US" altLang="en-US" sz="1400" b="1" dirty="0"/>
              <a:t>Add a Job</a:t>
            </a:r>
            <a:r>
              <a:rPr lang="en-US" altLang="en-US" sz="1400" dirty="0"/>
              <a:t>’ button to start the process to create a job. </a:t>
            </a:r>
          </a:p>
        </p:txBody>
      </p:sp>
      <p:pic>
        <p:nvPicPr>
          <p:cNvPr id="36" name="Picture 35">
            <a:extLst>
              <a:ext uri="{FF2B5EF4-FFF2-40B4-BE49-F238E27FC236}">
                <a16:creationId xmlns:a16="http://schemas.microsoft.com/office/drawing/2014/main" id="{885BA749-93EA-2725-3FDF-1AF6AE4F6FA4}"/>
              </a:ext>
            </a:extLst>
          </p:cNvPr>
          <p:cNvPicPr>
            <a:picLocks noChangeAspect="1"/>
          </p:cNvPicPr>
          <p:nvPr/>
        </p:nvPicPr>
        <p:blipFill>
          <a:blip r:embed="rId3"/>
          <a:stretch>
            <a:fillRect/>
          </a:stretch>
        </p:blipFill>
        <p:spPr>
          <a:xfrm>
            <a:off x="2895600" y="3352800"/>
            <a:ext cx="5229267" cy="2348524"/>
          </a:xfrm>
          <a:prstGeom prst="rect">
            <a:avLst/>
          </a:prstGeom>
          <a:ln>
            <a:solidFill>
              <a:schemeClr val="tx1"/>
            </a:solidFill>
          </a:ln>
        </p:spPr>
      </p:pic>
    </p:spTree>
    <p:extLst>
      <p:ext uri="{BB962C8B-B14F-4D97-AF65-F5344CB8AC3E}">
        <p14:creationId xmlns:p14="http://schemas.microsoft.com/office/powerpoint/2010/main" val="214510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2000" fill="hold"/>
                                        <p:tgtEl>
                                          <p:spTgt spid="36"/>
                                        </p:tgtEl>
                                        <p:attrNameLst>
                                          <p:attrName>ppt_w</p:attrName>
                                        </p:attrNameLst>
                                      </p:cBhvr>
                                      <p:tavLst>
                                        <p:tav tm="0">
                                          <p:val>
                                            <p:fltVal val="0"/>
                                          </p:val>
                                        </p:tav>
                                        <p:tav tm="100000">
                                          <p:val>
                                            <p:strVal val="#ppt_w"/>
                                          </p:val>
                                        </p:tav>
                                      </p:tavLst>
                                    </p:anim>
                                    <p:anim calcmode="lin" valueType="num">
                                      <p:cBhvr>
                                        <p:cTn id="8" dur="2000" fill="hold"/>
                                        <p:tgtEl>
                                          <p:spTgt spid="36"/>
                                        </p:tgtEl>
                                        <p:attrNameLst>
                                          <p:attrName>ppt_h</p:attrName>
                                        </p:attrNameLst>
                                      </p:cBhvr>
                                      <p:tavLst>
                                        <p:tav tm="0">
                                          <p:val>
                                            <p:fltVal val="0"/>
                                          </p:val>
                                        </p:tav>
                                        <p:tav tm="100000">
                                          <p:val>
                                            <p:strVal val="#ppt_h"/>
                                          </p:val>
                                        </p:tav>
                                      </p:tavLst>
                                    </p:anim>
                                    <p:animEffect transition="in" filter="fade">
                                      <p:cBhvr>
                                        <p:cTn id="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Osak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Osak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7995</TotalTime>
  <Words>2931</Words>
  <Application>Microsoft Office PowerPoint</Application>
  <PresentationFormat>On-screen Show (4:3)</PresentationFormat>
  <Paragraphs>238</Paragraphs>
  <Slides>39</Slides>
  <Notes>9</Notes>
  <HiddenSlides>0</HiddenSlides>
  <MMClips>3</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Blank Presentation</vt:lpstr>
      <vt:lpstr>On-Campus Supervisor Training</vt:lpstr>
      <vt:lpstr>PowerPoint Presentation</vt:lpstr>
      <vt:lpstr>Accessing the Job Board</vt:lpstr>
      <vt:lpstr>Accessing the Job Board</vt:lpstr>
      <vt:lpstr>Accessing the Job Board</vt:lpstr>
      <vt:lpstr>Accessing the Job Board – Request Access</vt:lpstr>
      <vt:lpstr>Accessing the Job Board – Request Access</vt:lpstr>
      <vt:lpstr>Creating a Job/Job Posting</vt:lpstr>
      <vt:lpstr>Create a New Job</vt:lpstr>
      <vt:lpstr>Selecting Department </vt:lpstr>
      <vt:lpstr>Selecting Job Type </vt:lpstr>
      <vt:lpstr>Completing Job information Template </vt:lpstr>
      <vt:lpstr>Review Default Application</vt:lpstr>
      <vt:lpstr>Add Customized Questions</vt:lpstr>
      <vt:lpstr>Finalize Job Posting – Question 1</vt:lpstr>
      <vt:lpstr>Finalize Job Posting – Question 2</vt:lpstr>
      <vt:lpstr>Finalize Job Posting – Question 3</vt:lpstr>
      <vt:lpstr>Creating a Job/Job Post- Video Guide </vt:lpstr>
      <vt:lpstr>Await Approval From Student Employment Office</vt:lpstr>
      <vt:lpstr>PowerPoint Presentation</vt:lpstr>
      <vt:lpstr>Reviewing Applicants</vt:lpstr>
      <vt:lpstr>Managing Applications</vt:lpstr>
      <vt:lpstr>Managing Applications</vt:lpstr>
      <vt:lpstr>Communicating with Applicants</vt:lpstr>
      <vt:lpstr>PowerPoint Presentation</vt:lpstr>
      <vt:lpstr>Notify applicant(s) they were NOT selected</vt:lpstr>
      <vt:lpstr>Notify applicant(s) they were NOT selected</vt:lpstr>
      <vt:lpstr>Hiring Applicants</vt:lpstr>
      <vt:lpstr>Hiring Applicants</vt:lpstr>
      <vt:lpstr>Hiring Applicant(s) who applied to Job Posting</vt:lpstr>
      <vt:lpstr>Hiring Applicant(s) who did NOT apply to Job Posting</vt:lpstr>
      <vt:lpstr>Verification of Student ID</vt:lpstr>
      <vt:lpstr>Compliance Validation - Warning</vt:lpstr>
      <vt:lpstr>Compliance Validation - Pass</vt:lpstr>
      <vt:lpstr>Completing Hire Request form</vt:lpstr>
      <vt:lpstr>Completing Hire Request form - Video Guide</vt:lpstr>
      <vt:lpstr>Pending Hire Approvals</vt:lpstr>
      <vt:lpstr>Reviewing and Approving Hire Request(s) </vt:lpstr>
      <vt:lpstr>Reviewing and Approving Hire Request(s) –Video Guide </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Rivera, Jim</cp:lastModifiedBy>
  <cp:revision>35</cp:revision>
  <cp:lastPrinted>2018-05-31T15:51:35Z</cp:lastPrinted>
  <dcterms:created xsi:type="dcterms:W3CDTF">2008-01-28T19:49:47Z</dcterms:created>
  <dcterms:modified xsi:type="dcterms:W3CDTF">2024-06-06T15:42:57Z</dcterms:modified>
</cp:coreProperties>
</file>