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4" r:id="rId1"/>
  </p:sldMasterIdLst>
  <p:notesMasterIdLst>
    <p:notesMasterId r:id="rId26"/>
  </p:notesMasterIdLst>
  <p:handoutMasterIdLst>
    <p:handoutMasterId r:id="rId27"/>
  </p:handoutMasterIdLst>
  <p:sldIdLst>
    <p:sldId id="256" r:id="rId2"/>
    <p:sldId id="258" r:id="rId3"/>
    <p:sldId id="260" r:id="rId4"/>
    <p:sldId id="267" r:id="rId5"/>
    <p:sldId id="261" r:id="rId6"/>
    <p:sldId id="290" r:id="rId7"/>
    <p:sldId id="289" r:id="rId8"/>
    <p:sldId id="263" r:id="rId9"/>
    <p:sldId id="286" r:id="rId10"/>
    <p:sldId id="284" r:id="rId11"/>
    <p:sldId id="288" r:id="rId12"/>
    <p:sldId id="265" r:id="rId13"/>
    <p:sldId id="268" r:id="rId14"/>
    <p:sldId id="269" r:id="rId15"/>
    <p:sldId id="270" r:id="rId16"/>
    <p:sldId id="272" r:id="rId17"/>
    <p:sldId id="273" r:id="rId18"/>
    <p:sldId id="274" r:id="rId19"/>
    <p:sldId id="275" r:id="rId20"/>
    <p:sldId id="287" r:id="rId21"/>
    <p:sldId id="283" r:id="rId22"/>
    <p:sldId id="266" r:id="rId23"/>
    <p:sldId id="282" r:id="rId24"/>
    <p:sldId id="285" r:id="rId25"/>
  </p:sldIdLst>
  <p:sldSz cx="12192000" cy="6858000"/>
  <p:notesSz cx="7077075" cy="93932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71293"/>
          </a:xfrm>
          <a:prstGeom prst="rect">
            <a:avLst/>
          </a:prstGeom>
        </p:spPr>
        <p:txBody>
          <a:bodyPr vert="horz" lIns="94110" tIns="47055" rIns="94110" bIns="47055"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71293"/>
          </a:xfrm>
          <a:prstGeom prst="rect">
            <a:avLst/>
          </a:prstGeom>
        </p:spPr>
        <p:txBody>
          <a:bodyPr vert="horz" lIns="94110" tIns="47055" rIns="94110" bIns="47055" rtlCol="0"/>
          <a:lstStyle>
            <a:lvl1pPr algn="r">
              <a:defRPr sz="1200"/>
            </a:lvl1pPr>
          </a:lstStyle>
          <a:p>
            <a:fld id="{98BC1862-A303-4F29-9D03-BA2F343037F4}" type="datetimeFigureOut">
              <a:rPr lang="en-US" smtClean="0"/>
              <a:t>3/5/2020</a:t>
            </a:fld>
            <a:endParaRPr lang="en-US"/>
          </a:p>
        </p:txBody>
      </p:sp>
      <p:sp>
        <p:nvSpPr>
          <p:cNvPr id="4" name="Footer Placeholder 3"/>
          <p:cNvSpPr>
            <a:spLocks noGrp="1"/>
          </p:cNvSpPr>
          <p:nvPr>
            <p:ph type="ftr" sz="quarter" idx="2"/>
          </p:nvPr>
        </p:nvSpPr>
        <p:spPr>
          <a:xfrm>
            <a:off x="0" y="8921946"/>
            <a:ext cx="3066733" cy="471292"/>
          </a:xfrm>
          <a:prstGeom prst="rect">
            <a:avLst/>
          </a:prstGeom>
        </p:spPr>
        <p:txBody>
          <a:bodyPr vert="horz" lIns="94110" tIns="47055" rIns="94110" bIns="47055"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921946"/>
            <a:ext cx="3066733" cy="471292"/>
          </a:xfrm>
          <a:prstGeom prst="rect">
            <a:avLst/>
          </a:prstGeom>
        </p:spPr>
        <p:txBody>
          <a:bodyPr vert="horz" lIns="94110" tIns="47055" rIns="94110" bIns="47055" rtlCol="0" anchor="b"/>
          <a:lstStyle>
            <a:lvl1pPr algn="r">
              <a:defRPr sz="1200"/>
            </a:lvl1pPr>
          </a:lstStyle>
          <a:p>
            <a:fld id="{BBDB91C4-DD6D-48EC-94D2-49073B42E8DE}" type="slidenum">
              <a:rPr lang="en-US" smtClean="0"/>
              <a:t>‹#›</a:t>
            </a:fld>
            <a:endParaRPr lang="en-US"/>
          </a:p>
        </p:txBody>
      </p:sp>
    </p:spTree>
    <p:extLst>
      <p:ext uri="{BB962C8B-B14F-4D97-AF65-F5344CB8AC3E}">
        <p14:creationId xmlns:p14="http://schemas.microsoft.com/office/powerpoint/2010/main" val="25303437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71293"/>
          </a:xfrm>
          <a:prstGeom prst="rect">
            <a:avLst/>
          </a:prstGeom>
        </p:spPr>
        <p:txBody>
          <a:bodyPr vert="horz" lIns="94110" tIns="47055" rIns="94110" bIns="47055" rtlCol="0"/>
          <a:lstStyle>
            <a:lvl1pPr algn="l">
              <a:defRPr sz="1200"/>
            </a:lvl1pPr>
          </a:lstStyle>
          <a:p>
            <a:endParaRPr lang="en-US"/>
          </a:p>
        </p:txBody>
      </p:sp>
      <p:sp>
        <p:nvSpPr>
          <p:cNvPr id="3" name="Date Placeholder 2"/>
          <p:cNvSpPr>
            <a:spLocks noGrp="1"/>
          </p:cNvSpPr>
          <p:nvPr>
            <p:ph type="dt" idx="1"/>
          </p:nvPr>
        </p:nvSpPr>
        <p:spPr>
          <a:xfrm>
            <a:off x="4008705" y="0"/>
            <a:ext cx="3066733" cy="471293"/>
          </a:xfrm>
          <a:prstGeom prst="rect">
            <a:avLst/>
          </a:prstGeom>
        </p:spPr>
        <p:txBody>
          <a:bodyPr vert="horz" lIns="94110" tIns="47055" rIns="94110" bIns="47055" rtlCol="0"/>
          <a:lstStyle>
            <a:lvl1pPr algn="r">
              <a:defRPr sz="1200"/>
            </a:lvl1pPr>
          </a:lstStyle>
          <a:p>
            <a:fld id="{1F59BBD0-02C9-465D-ABF3-D96FB601C365}" type="datetimeFigureOut">
              <a:rPr lang="en-US" smtClean="0"/>
              <a:t>3/5/2020</a:t>
            </a:fld>
            <a:endParaRPr lang="en-US"/>
          </a:p>
        </p:txBody>
      </p:sp>
      <p:sp>
        <p:nvSpPr>
          <p:cNvPr id="4" name="Slide Image Placeholder 3"/>
          <p:cNvSpPr>
            <a:spLocks noGrp="1" noRot="1" noChangeAspect="1"/>
          </p:cNvSpPr>
          <p:nvPr>
            <p:ph type="sldImg" idx="2"/>
          </p:nvPr>
        </p:nvSpPr>
        <p:spPr>
          <a:xfrm>
            <a:off x="720725" y="1174750"/>
            <a:ext cx="5635625" cy="3170238"/>
          </a:xfrm>
          <a:prstGeom prst="rect">
            <a:avLst/>
          </a:prstGeom>
          <a:noFill/>
          <a:ln w="12700">
            <a:solidFill>
              <a:prstClr val="black"/>
            </a:solidFill>
          </a:ln>
        </p:spPr>
        <p:txBody>
          <a:bodyPr vert="horz" lIns="94110" tIns="47055" rIns="94110" bIns="47055" rtlCol="0" anchor="ctr"/>
          <a:lstStyle/>
          <a:p>
            <a:endParaRPr lang="en-US"/>
          </a:p>
        </p:txBody>
      </p:sp>
      <p:sp>
        <p:nvSpPr>
          <p:cNvPr id="5" name="Notes Placeholder 4"/>
          <p:cNvSpPr>
            <a:spLocks noGrp="1"/>
          </p:cNvSpPr>
          <p:nvPr>
            <p:ph type="body" sz="quarter" idx="3"/>
          </p:nvPr>
        </p:nvSpPr>
        <p:spPr>
          <a:xfrm>
            <a:off x="707708" y="4520496"/>
            <a:ext cx="5661660" cy="3698587"/>
          </a:xfrm>
          <a:prstGeom prst="rect">
            <a:avLst/>
          </a:prstGeom>
        </p:spPr>
        <p:txBody>
          <a:bodyPr vert="horz" lIns="94110" tIns="47055" rIns="94110" bIns="4705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21946"/>
            <a:ext cx="3066733" cy="471292"/>
          </a:xfrm>
          <a:prstGeom prst="rect">
            <a:avLst/>
          </a:prstGeom>
        </p:spPr>
        <p:txBody>
          <a:bodyPr vert="horz" lIns="94110" tIns="47055" rIns="94110" bIns="47055"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921946"/>
            <a:ext cx="3066733" cy="471292"/>
          </a:xfrm>
          <a:prstGeom prst="rect">
            <a:avLst/>
          </a:prstGeom>
        </p:spPr>
        <p:txBody>
          <a:bodyPr vert="horz" lIns="94110" tIns="47055" rIns="94110" bIns="47055" rtlCol="0" anchor="b"/>
          <a:lstStyle>
            <a:lvl1pPr algn="r">
              <a:defRPr sz="1200"/>
            </a:lvl1pPr>
          </a:lstStyle>
          <a:p>
            <a:fld id="{F844718C-BD63-4F0E-82E1-358771490382}" type="slidenum">
              <a:rPr lang="en-US" smtClean="0"/>
              <a:t>‹#›</a:t>
            </a:fld>
            <a:endParaRPr lang="en-US"/>
          </a:p>
        </p:txBody>
      </p:sp>
    </p:spTree>
    <p:extLst>
      <p:ext uri="{BB962C8B-B14F-4D97-AF65-F5344CB8AC3E}">
        <p14:creationId xmlns:p14="http://schemas.microsoft.com/office/powerpoint/2010/main" val="3602272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600">
                <a:solidFill>
                  <a:schemeClr val="tx1"/>
                </a:solidFill>
                <a:latin typeface="Comic Sans MS" panose="030F0702030302020204" pitchFamily="66" charset="0"/>
              </a:defRPr>
            </a:lvl1pPr>
            <a:lvl2pPr marL="786972" indent="-302682">
              <a:defRPr sz="4600">
                <a:solidFill>
                  <a:schemeClr val="tx1"/>
                </a:solidFill>
                <a:latin typeface="Comic Sans MS" panose="030F0702030302020204" pitchFamily="66" charset="0"/>
              </a:defRPr>
            </a:lvl2pPr>
            <a:lvl3pPr marL="1210726" indent="-242145">
              <a:defRPr sz="4600">
                <a:solidFill>
                  <a:schemeClr val="tx1"/>
                </a:solidFill>
                <a:latin typeface="Comic Sans MS" panose="030F0702030302020204" pitchFamily="66" charset="0"/>
              </a:defRPr>
            </a:lvl3pPr>
            <a:lvl4pPr marL="1695016" indent="-242145">
              <a:defRPr sz="4600">
                <a:solidFill>
                  <a:schemeClr val="tx1"/>
                </a:solidFill>
                <a:latin typeface="Comic Sans MS" panose="030F0702030302020204" pitchFamily="66" charset="0"/>
              </a:defRPr>
            </a:lvl4pPr>
            <a:lvl5pPr marL="2179306" indent="-242145">
              <a:defRPr sz="4600">
                <a:solidFill>
                  <a:schemeClr val="tx1"/>
                </a:solidFill>
                <a:latin typeface="Comic Sans MS" panose="030F0702030302020204" pitchFamily="66" charset="0"/>
              </a:defRPr>
            </a:lvl5pPr>
            <a:lvl6pPr marL="2663596" indent="-242145" eaLnBrk="0" fontAlgn="base" hangingPunct="0">
              <a:spcBef>
                <a:spcPct val="0"/>
              </a:spcBef>
              <a:spcAft>
                <a:spcPct val="0"/>
              </a:spcAft>
              <a:defRPr sz="4600">
                <a:solidFill>
                  <a:schemeClr val="tx1"/>
                </a:solidFill>
                <a:latin typeface="Comic Sans MS" panose="030F0702030302020204" pitchFamily="66" charset="0"/>
              </a:defRPr>
            </a:lvl6pPr>
            <a:lvl7pPr marL="3147887" indent="-242145" eaLnBrk="0" fontAlgn="base" hangingPunct="0">
              <a:spcBef>
                <a:spcPct val="0"/>
              </a:spcBef>
              <a:spcAft>
                <a:spcPct val="0"/>
              </a:spcAft>
              <a:defRPr sz="4600">
                <a:solidFill>
                  <a:schemeClr val="tx1"/>
                </a:solidFill>
                <a:latin typeface="Comic Sans MS" panose="030F0702030302020204" pitchFamily="66" charset="0"/>
              </a:defRPr>
            </a:lvl7pPr>
            <a:lvl8pPr marL="3632178" indent="-242145" eaLnBrk="0" fontAlgn="base" hangingPunct="0">
              <a:spcBef>
                <a:spcPct val="0"/>
              </a:spcBef>
              <a:spcAft>
                <a:spcPct val="0"/>
              </a:spcAft>
              <a:defRPr sz="4600">
                <a:solidFill>
                  <a:schemeClr val="tx1"/>
                </a:solidFill>
                <a:latin typeface="Comic Sans MS" panose="030F0702030302020204" pitchFamily="66" charset="0"/>
              </a:defRPr>
            </a:lvl8pPr>
            <a:lvl9pPr marL="4116468" indent="-242145" eaLnBrk="0" fontAlgn="base" hangingPunct="0">
              <a:spcBef>
                <a:spcPct val="0"/>
              </a:spcBef>
              <a:spcAft>
                <a:spcPct val="0"/>
              </a:spcAft>
              <a:defRPr sz="4600">
                <a:solidFill>
                  <a:schemeClr val="tx1"/>
                </a:solidFill>
                <a:latin typeface="Comic Sans MS" panose="030F0702030302020204" pitchFamily="66" charset="0"/>
              </a:defRPr>
            </a:lvl9pPr>
          </a:lstStyle>
          <a:p>
            <a:fld id="{973EB3FB-009A-4362-B245-5B71EE733805}" type="slidenum">
              <a:rPr lang="en-US" altLang="en-US" sz="1200"/>
              <a:pPr/>
              <a:t>16</a:t>
            </a:fld>
            <a:endParaRPr lang="en-US" altLang="en-US" sz="120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838890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B9914F8-2280-4EF0-9678-F052B4FA603F}"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C8415BA-FCE2-4DEC-97C1-6AE05FB136A3}" type="slidenum">
              <a:rPr lang="en-US" smtClean="0"/>
              <a:t>‹#›</a:t>
            </a:fld>
            <a:endParaRPr lang="en-US"/>
          </a:p>
        </p:txBody>
      </p:sp>
    </p:spTree>
    <p:extLst>
      <p:ext uri="{BB962C8B-B14F-4D97-AF65-F5344CB8AC3E}">
        <p14:creationId xmlns:p14="http://schemas.microsoft.com/office/powerpoint/2010/main" val="266180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9914F8-2280-4EF0-9678-F052B4FA603F}"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C8415BA-FCE2-4DEC-97C1-6AE05FB136A3}" type="slidenum">
              <a:rPr lang="en-US" smtClean="0"/>
              <a:t>‹#›</a:t>
            </a:fld>
            <a:endParaRPr lang="en-US"/>
          </a:p>
        </p:txBody>
      </p:sp>
    </p:spTree>
    <p:extLst>
      <p:ext uri="{BB962C8B-B14F-4D97-AF65-F5344CB8AC3E}">
        <p14:creationId xmlns:p14="http://schemas.microsoft.com/office/powerpoint/2010/main" val="4153419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B9914F8-2280-4EF0-9678-F052B4FA603F}"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C8415BA-FCE2-4DEC-97C1-6AE05FB136A3}" type="slidenum">
              <a:rPr lang="en-US" smtClean="0"/>
              <a:t>‹#›</a:t>
            </a:fld>
            <a:endParaRPr lang="en-US"/>
          </a:p>
        </p:txBody>
      </p:sp>
    </p:spTree>
    <p:extLst>
      <p:ext uri="{BB962C8B-B14F-4D97-AF65-F5344CB8AC3E}">
        <p14:creationId xmlns:p14="http://schemas.microsoft.com/office/powerpoint/2010/main" val="1592566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B9914F8-2280-4EF0-9678-F052B4FA603F}" type="datetimeFigureOut">
              <a:rPr lang="en-US" smtClean="0"/>
              <a:t>3/5/2020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C8415BA-FCE2-4DEC-97C1-6AE05FB136A3}" type="slidenum">
              <a:rPr lang="en-US" smtClean="0"/>
              <a:t>‹#›</a:t>
            </a:fld>
            <a:endParaRPr lang="en-US"/>
          </a:p>
        </p:txBody>
      </p:sp>
    </p:spTree>
    <p:extLst>
      <p:ext uri="{BB962C8B-B14F-4D97-AF65-F5344CB8AC3E}">
        <p14:creationId xmlns:p14="http://schemas.microsoft.com/office/powerpoint/2010/main" val="293546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B9914F8-2280-4EF0-9678-F052B4FA603F}" type="datetimeFigureOut">
              <a:rPr lang="en-US" smtClean="0"/>
              <a:t>3/5/2020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C8415BA-FCE2-4DEC-97C1-6AE05FB136A3}" type="slidenum">
              <a:rPr lang="en-US" smtClean="0"/>
              <a:t>‹#›</a:t>
            </a:fld>
            <a:endParaRPr lang="en-US"/>
          </a:p>
        </p:txBody>
      </p:sp>
    </p:spTree>
    <p:extLst>
      <p:ext uri="{BB962C8B-B14F-4D97-AF65-F5344CB8AC3E}">
        <p14:creationId xmlns:p14="http://schemas.microsoft.com/office/powerpoint/2010/main" val="3293747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B9914F8-2280-4EF0-9678-F052B4FA603F}" type="datetimeFigureOut">
              <a:rPr lang="en-US" smtClean="0"/>
              <a:t>3/5/2020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C8415BA-FCE2-4DEC-97C1-6AE05FB136A3}" type="slidenum">
              <a:rPr lang="en-US" smtClean="0"/>
              <a:t>‹#›</a:t>
            </a:fld>
            <a:endParaRPr lang="en-US"/>
          </a:p>
        </p:txBody>
      </p:sp>
    </p:spTree>
    <p:extLst>
      <p:ext uri="{BB962C8B-B14F-4D97-AF65-F5344CB8AC3E}">
        <p14:creationId xmlns:p14="http://schemas.microsoft.com/office/powerpoint/2010/main" val="2082718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9914F8-2280-4EF0-9678-F052B4FA603F}" type="datetimeFigureOut">
              <a:rPr lang="en-US" smtClean="0"/>
              <a:t>3/5/2020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C8415BA-FCE2-4DEC-97C1-6AE05FB136A3}" type="slidenum">
              <a:rPr lang="en-US" smtClean="0"/>
              <a:t>‹#›</a:t>
            </a:fld>
            <a:endParaRPr lang="en-US"/>
          </a:p>
        </p:txBody>
      </p:sp>
    </p:spTree>
    <p:extLst>
      <p:ext uri="{BB962C8B-B14F-4D97-AF65-F5344CB8AC3E}">
        <p14:creationId xmlns:p14="http://schemas.microsoft.com/office/powerpoint/2010/main" val="3617351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B9914F8-2280-4EF0-9678-F052B4FA603F}" type="datetimeFigureOut">
              <a:rPr lang="en-US" smtClean="0"/>
              <a:t>3/5/2020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C8415BA-FCE2-4DEC-97C1-6AE05FB136A3}" type="slidenum">
              <a:rPr lang="en-US" smtClean="0"/>
              <a:t>‹#›</a:t>
            </a:fld>
            <a:endParaRPr lang="en-US"/>
          </a:p>
        </p:txBody>
      </p:sp>
    </p:spTree>
    <p:extLst>
      <p:ext uri="{BB962C8B-B14F-4D97-AF65-F5344CB8AC3E}">
        <p14:creationId xmlns:p14="http://schemas.microsoft.com/office/powerpoint/2010/main" val="3805174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B9914F8-2280-4EF0-9678-F052B4FA603F}" type="datetimeFigureOut">
              <a:rPr lang="en-US" smtClean="0"/>
              <a:t>3/5/2020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8415BA-FCE2-4DEC-97C1-6AE05FB136A3}" type="slidenum">
              <a:rPr lang="en-US" smtClean="0"/>
              <a:t>‹#›</a:t>
            </a:fld>
            <a:endParaRPr lang="en-US"/>
          </a:p>
        </p:txBody>
      </p:sp>
    </p:spTree>
    <p:extLst>
      <p:ext uri="{BB962C8B-B14F-4D97-AF65-F5344CB8AC3E}">
        <p14:creationId xmlns:p14="http://schemas.microsoft.com/office/powerpoint/2010/main" val="3607318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B9914F8-2280-4EF0-9678-F052B4FA603F}"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C8415BA-FCE2-4DEC-97C1-6AE05FB136A3}" type="slidenum">
              <a:rPr lang="en-US" smtClean="0"/>
              <a:t>‹#›</a:t>
            </a:fld>
            <a:endParaRPr lang="en-US"/>
          </a:p>
        </p:txBody>
      </p:sp>
    </p:spTree>
    <p:extLst>
      <p:ext uri="{BB962C8B-B14F-4D97-AF65-F5344CB8AC3E}">
        <p14:creationId xmlns:p14="http://schemas.microsoft.com/office/powerpoint/2010/main" val="1218334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B9914F8-2280-4EF0-9678-F052B4FA603F}"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C8415BA-FCE2-4DEC-97C1-6AE05FB136A3}"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33819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1B9914F8-2280-4EF0-9678-F052B4FA603F}" type="datetimeFigureOut">
              <a:rPr lang="en-US" smtClean="0"/>
              <a:t>3/5/2020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8415BA-FCE2-4DEC-97C1-6AE05FB136A3}" type="slidenum">
              <a:rPr lang="en-US" smtClean="0"/>
              <a:t>‹#›</a:t>
            </a:fld>
            <a:endParaRPr lang="en-US"/>
          </a:p>
        </p:txBody>
      </p:sp>
    </p:spTree>
    <p:extLst>
      <p:ext uri="{BB962C8B-B14F-4D97-AF65-F5344CB8AC3E}">
        <p14:creationId xmlns:p14="http://schemas.microsoft.com/office/powerpoint/2010/main" val="1978259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1B9914F8-2280-4EF0-9678-F052B4FA603F}" type="datetimeFigureOut">
              <a:rPr lang="en-US" smtClean="0"/>
              <a:t>3/5/2020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8415BA-FCE2-4DEC-97C1-6AE05FB136A3}"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1723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1B9914F8-2280-4EF0-9678-F052B4FA603F}" type="datetimeFigureOut">
              <a:rPr lang="en-US" smtClean="0"/>
              <a:t>3/5/2020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8415BA-FCE2-4DEC-97C1-6AE05FB136A3}" type="slidenum">
              <a:rPr lang="en-US" smtClean="0"/>
              <a:t>‹#›</a:t>
            </a:fld>
            <a:endParaRPr lang="en-US"/>
          </a:p>
        </p:txBody>
      </p:sp>
    </p:spTree>
    <p:extLst>
      <p:ext uri="{BB962C8B-B14F-4D97-AF65-F5344CB8AC3E}">
        <p14:creationId xmlns:p14="http://schemas.microsoft.com/office/powerpoint/2010/main" val="2687493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9914F8-2280-4EF0-9678-F052B4FA603F}"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C8415BA-FCE2-4DEC-97C1-6AE05FB136A3}" type="slidenum">
              <a:rPr lang="en-US" smtClean="0"/>
              <a:t>‹#›</a:t>
            </a:fld>
            <a:endParaRPr lang="en-US"/>
          </a:p>
        </p:txBody>
      </p:sp>
    </p:spTree>
    <p:extLst>
      <p:ext uri="{BB962C8B-B14F-4D97-AF65-F5344CB8AC3E}">
        <p14:creationId xmlns:p14="http://schemas.microsoft.com/office/powerpoint/2010/main" val="3870985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9914F8-2280-4EF0-9678-F052B4FA603F}"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C8415BA-FCE2-4DEC-97C1-6AE05FB136A3}" type="slidenum">
              <a:rPr lang="en-US" smtClean="0"/>
              <a:t>‹#›</a:t>
            </a:fld>
            <a:endParaRPr lang="en-US"/>
          </a:p>
        </p:txBody>
      </p:sp>
    </p:spTree>
    <p:extLst>
      <p:ext uri="{BB962C8B-B14F-4D97-AF65-F5344CB8AC3E}">
        <p14:creationId xmlns:p14="http://schemas.microsoft.com/office/powerpoint/2010/main" val="3692941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B9914F8-2280-4EF0-9678-F052B4FA603F}" type="datetimeFigureOut">
              <a:rPr lang="en-US" smtClean="0"/>
              <a:t>3/5/2020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C8415BA-FCE2-4DEC-97C1-6AE05FB136A3}" type="slidenum">
              <a:rPr lang="en-US" smtClean="0"/>
              <a:t>‹#›</a:t>
            </a:fld>
            <a:endParaRPr lang="en-US"/>
          </a:p>
        </p:txBody>
      </p:sp>
    </p:spTree>
    <p:extLst>
      <p:ext uri="{BB962C8B-B14F-4D97-AF65-F5344CB8AC3E}">
        <p14:creationId xmlns:p14="http://schemas.microsoft.com/office/powerpoint/2010/main" val="3801396200"/>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aswb.org/wp-content/uploads/2013/12/Candidate-Handbook.pdf" TargetMode="External"/><Relationship Id="rId2" Type="http://schemas.openxmlformats.org/officeDocument/2006/relationships/hyperlink" Target="https://www.aswb.org/" TargetMode="External"/><Relationship Id="rId1" Type="http://schemas.openxmlformats.org/officeDocument/2006/relationships/slideLayout" Target="../slideLayouts/slideLayout2.xml"/><Relationship Id="rId5" Type="http://schemas.openxmlformats.org/officeDocument/2006/relationships/hyperlink" Target="https://www.aswb.org/exam-candidates/exam-registration/" TargetMode="External"/><Relationship Id="rId4" Type="http://schemas.openxmlformats.org/officeDocument/2006/relationships/hyperlink" Target="http://www.mass.gov/ocabr/licensee/dpl-boards/sw/form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chapter260training.org/courses/training/" TargetMode="External"/><Relationship Id="rId2" Type="http://schemas.openxmlformats.org/officeDocument/2006/relationships/hyperlink" Target="https://chapter260training.or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aswb.org/exam-candidates/exam-registratio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pearsonvue.com/aswb"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aswb.org/wp-content/uploads/2017/04/2018-Masters.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aswb.org/exam-candidates/exam-material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hyperlink" Target="http://www.aswb.or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mass.gov/dpl/boards/sw"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3" Type="http://schemas.openxmlformats.org/officeDocument/2006/relationships/hyperlink" Target="http://www.mass.gov/dpl/boards/sw"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naswma.org/page/CEFAQs" TargetMode="External"/><Relationship Id="rId2" Type="http://schemas.openxmlformats.org/officeDocument/2006/relationships/hyperlink" Target="http://www.bu.edu/ssw/careers/pep/workshop-descriptions/" TargetMode="External"/><Relationship Id="rId1" Type="http://schemas.openxmlformats.org/officeDocument/2006/relationships/slideLayout" Target="../slideLayouts/slideLayout2.xml"/><Relationship Id="rId4" Type="http://schemas.openxmlformats.org/officeDocument/2006/relationships/hyperlink" Target="https://www.naswma.org/events/event_list.asp?show=&amp;cid=7903"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socialworkers.org/Advocacy/Policy-Issues/Student-Loan-Forgiveness" TargetMode="External"/><Relationship Id="rId2" Type="http://schemas.openxmlformats.org/officeDocument/2006/relationships/hyperlink" Target="https://www.naswma.org/page/220"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learn.bu.edu/" TargetMode="External"/><Relationship Id="rId2" Type="http://schemas.openxmlformats.org/officeDocument/2006/relationships/hyperlink" Target="http://www.bu.edu/ssw/students/current/career/" TargetMode="External"/><Relationship Id="rId1" Type="http://schemas.openxmlformats.org/officeDocument/2006/relationships/slideLayout" Target="../slideLayouts/slideLayout2.xml"/><Relationship Id="rId4" Type="http://schemas.openxmlformats.org/officeDocument/2006/relationships/hyperlink" Target="http://www.naswma.org/"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906588" y="850900"/>
            <a:ext cx="9098869" cy="2263775"/>
          </a:xfrm>
        </p:spPr>
        <p:txBody>
          <a:bodyPr>
            <a:normAutofit/>
          </a:bodyPr>
          <a:lstStyle/>
          <a:p>
            <a:pPr algn="ctr"/>
            <a:r>
              <a:rPr lang="en-US" sz="6600" b="1" dirty="0" smtClean="0"/>
              <a:t>Licensing and </a:t>
            </a:r>
            <a:br>
              <a:rPr lang="en-US" sz="6600" b="1" dirty="0" smtClean="0"/>
            </a:br>
            <a:r>
              <a:rPr lang="en-US" sz="6600" b="1" dirty="0" smtClean="0"/>
              <a:t>Career Seminar</a:t>
            </a:r>
            <a:endParaRPr lang="en-US" sz="6600" b="1" dirty="0"/>
          </a:p>
        </p:txBody>
      </p:sp>
      <p:sp>
        <p:nvSpPr>
          <p:cNvPr id="3" name="Subtitle 2"/>
          <p:cNvSpPr>
            <a:spLocks noGrp="1"/>
          </p:cNvSpPr>
          <p:nvPr>
            <p:ph type="subTitle" idx="4294967295"/>
          </p:nvPr>
        </p:nvSpPr>
        <p:spPr>
          <a:xfrm>
            <a:off x="1506583" y="3450545"/>
            <a:ext cx="10180320" cy="3057525"/>
          </a:xfrm>
        </p:spPr>
        <p:txBody>
          <a:bodyPr>
            <a:normAutofit/>
          </a:bodyPr>
          <a:lstStyle/>
          <a:p>
            <a:pPr marL="0" indent="0">
              <a:buNone/>
            </a:pPr>
            <a:r>
              <a:rPr lang="en-US" sz="3400" b="1" dirty="0" smtClean="0">
                <a:solidFill>
                  <a:srgbClr val="FF0000"/>
                </a:solidFill>
              </a:rPr>
              <a:t>Boston University School of Social Work 2020</a:t>
            </a:r>
          </a:p>
          <a:p>
            <a:endParaRPr lang="en-US" sz="1900" dirty="0" smtClean="0"/>
          </a:p>
          <a:p>
            <a:endParaRPr lang="en-US" sz="1900" dirty="0" smtClean="0"/>
          </a:p>
          <a:p>
            <a:endParaRPr lang="en-US" sz="1900" dirty="0"/>
          </a:p>
          <a:p>
            <a:pPr marL="0" indent="0">
              <a:buNone/>
            </a:pPr>
            <a:r>
              <a:rPr lang="en-US" sz="1600" dirty="0" smtClean="0"/>
              <a:t>Adapted from “Social Work License Process” Power Point presentation by Erin </a:t>
            </a:r>
            <a:r>
              <a:rPr lang="en-US" sz="1600" dirty="0" err="1" smtClean="0"/>
              <a:t>LeBel</a:t>
            </a:r>
            <a:r>
              <a:rPr lang="en-US" sz="1600" dirty="0" smtClean="0"/>
              <a:t>, LICSW and Erin Murphy, LICSW, Board of Registration of Social Workers (2017) and “Primary Care Recruitment and Retention Programs in Massachusetts” PDF presentation by Nicole Watson, Massachusetts Health Care Workforce Center (2017); Revised in 2019 and 2020 by Jonas Goldenberg, LICSW, BUSSW MSW Program Manager.</a:t>
            </a:r>
            <a:endParaRPr lang="en-US" sz="1600" dirty="0"/>
          </a:p>
        </p:txBody>
      </p:sp>
    </p:spTree>
    <p:extLst>
      <p:ext uri="{BB962C8B-B14F-4D97-AF65-F5344CB8AC3E}">
        <p14:creationId xmlns:p14="http://schemas.microsoft.com/office/powerpoint/2010/main" val="1135820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fontScale="90000"/>
          </a:bodyPr>
          <a:lstStyle/>
          <a:p>
            <a:r>
              <a:rPr lang="en-US" altLang="en-US" smtClean="0">
                <a:solidFill>
                  <a:srgbClr val="FF0000"/>
                </a:solidFill>
                <a:latin typeface="Comic Sans MS" panose="030F0702030302020204" pitchFamily="66" charset="0"/>
              </a:rPr>
              <a:t/>
            </a:r>
            <a:br>
              <a:rPr lang="en-US" altLang="en-US" smtClean="0">
                <a:solidFill>
                  <a:srgbClr val="FF0000"/>
                </a:solidFill>
                <a:latin typeface="Comic Sans MS" panose="030F0702030302020204" pitchFamily="66" charset="0"/>
              </a:rPr>
            </a:br>
            <a:r>
              <a:rPr lang="en-US" altLang="en-US" smtClean="0">
                <a:solidFill>
                  <a:srgbClr val="FF0000"/>
                </a:solidFill>
                <a:latin typeface="Comic Sans MS" panose="030F0702030302020204" pitchFamily="66" charset="0"/>
              </a:rPr>
              <a:t/>
            </a:r>
            <a:br>
              <a:rPr lang="en-US" altLang="en-US" smtClean="0">
                <a:solidFill>
                  <a:srgbClr val="FF0000"/>
                </a:solidFill>
                <a:latin typeface="Comic Sans MS" panose="030F0702030302020204" pitchFamily="66" charset="0"/>
              </a:rPr>
            </a:br>
            <a:endParaRPr lang="en-US" altLang="en-US" smtClean="0">
              <a:latin typeface="Comic Sans MS" panose="030F0702030302020204" pitchFamily="66" charset="0"/>
            </a:endParaRPr>
          </a:p>
        </p:txBody>
      </p:sp>
      <p:sp>
        <p:nvSpPr>
          <p:cNvPr id="5123" name="Content Placeholder 7"/>
          <p:cNvSpPr>
            <a:spLocks noGrp="1"/>
          </p:cNvSpPr>
          <p:nvPr>
            <p:ph idx="1"/>
          </p:nvPr>
        </p:nvSpPr>
        <p:spPr>
          <a:xfrm>
            <a:off x="2092235" y="2192380"/>
            <a:ext cx="8628016" cy="5828207"/>
          </a:xfrm>
        </p:spPr>
        <p:txBody>
          <a:bodyPr>
            <a:normAutofit/>
          </a:bodyPr>
          <a:lstStyle/>
          <a:p>
            <a:r>
              <a:rPr lang="en-US" altLang="en-US" sz="2000" dirty="0" smtClean="0"/>
              <a:t>Consumer protection agent of the Commonwealth</a:t>
            </a:r>
          </a:p>
          <a:p>
            <a:pPr lvl="1"/>
            <a:r>
              <a:rPr lang="en-US" altLang="en-US" sz="1800" dirty="0">
                <a:solidFill>
                  <a:srgbClr val="FF0000"/>
                </a:solidFill>
              </a:rPr>
              <a:t>Protect consumers by establishing and enforcing regulations </a:t>
            </a:r>
          </a:p>
          <a:p>
            <a:pPr lvl="1"/>
            <a:r>
              <a:rPr lang="en-US" altLang="en-US" sz="1800" dirty="0"/>
              <a:t>Licensure requirements, standards of practice, </a:t>
            </a:r>
            <a:r>
              <a:rPr lang="en-US" altLang="en-US" sz="1800" dirty="0" smtClean="0"/>
              <a:t>etc. </a:t>
            </a:r>
          </a:p>
          <a:p>
            <a:pPr lvl="1"/>
            <a:r>
              <a:rPr lang="en-US" altLang="en-US" sz="1800" dirty="0" smtClean="0"/>
              <a:t>LICSWs, LCSWs, LSWs, Community/Consumers</a:t>
            </a:r>
          </a:p>
          <a:p>
            <a:r>
              <a:rPr lang="en-US" altLang="en-US" sz="2000" b="1" dirty="0" smtClean="0">
                <a:solidFill>
                  <a:srgbClr val="FF0000"/>
                </a:solidFill>
              </a:rPr>
              <a:t>Enforces regulations </a:t>
            </a:r>
            <a:r>
              <a:rPr lang="en-US" altLang="en-US" sz="2000" dirty="0" smtClean="0"/>
              <a:t>via the complaint and discipline process</a:t>
            </a:r>
          </a:p>
          <a:p>
            <a:r>
              <a:rPr lang="en-US" altLang="en-US" sz="2000" b="1" dirty="0" smtClean="0">
                <a:solidFill>
                  <a:srgbClr val="FF0000"/>
                </a:solidFill>
              </a:rPr>
              <a:t>Issues licenses and audits </a:t>
            </a:r>
            <a:r>
              <a:rPr lang="en-US" altLang="en-US" sz="2000" dirty="0" smtClean="0"/>
              <a:t>for license compliance </a:t>
            </a:r>
          </a:p>
          <a:p>
            <a:pPr lvl="1"/>
            <a:r>
              <a:rPr lang="en-US" altLang="en-US" sz="1800" dirty="0" smtClean="0"/>
              <a:t>Continuing Education Units (CEUs), supervision, etc.</a:t>
            </a:r>
          </a:p>
          <a:p>
            <a:r>
              <a:rPr lang="en-US" altLang="en-US" sz="2000" dirty="0"/>
              <a:t>Volunteer members appointed by the Governor hold monthly meetings</a:t>
            </a:r>
          </a:p>
          <a:p>
            <a:r>
              <a:rPr lang="en-US" altLang="en-US" sz="2000" dirty="0" smtClean="0"/>
              <a:t>Each state has it’s own Board</a:t>
            </a:r>
          </a:p>
          <a:p>
            <a:r>
              <a:rPr lang="en-US" altLang="en-US" sz="2000" dirty="0" smtClean="0"/>
              <a:t>Each Board has different requirements and processes for licensing</a:t>
            </a:r>
          </a:p>
          <a:p>
            <a:pPr marL="0" indent="0">
              <a:buNone/>
            </a:pPr>
            <a:endParaRPr lang="en-US" altLang="en-US" dirty="0" smtClean="0"/>
          </a:p>
        </p:txBody>
      </p:sp>
      <p:sp>
        <p:nvSpPr>
          <p:cNvPr id="5124" name="Rectangle 8"/>
          <p:cNvSpPr>
            <a:spLocks noChangeArrowheads="1"/>
          </p:cNvSpPr>
          <p:nvPr/>
        </p:nvSpPr>
        <p:spPr bwMode="auto">
          <a:xfrm>
            <a:off x="2209800" y="339634"/>
            <a:ext cx="8229600" cy="1872338"/>
          </a:xfrm>
          <a:prstGeom prst="rect">
            <a:avLst/>
          </a:prstGeom>
          <a:noFill/>
          <a:ln w="9525">
            <a:noFill/>
            <a:miter lim="800000"/>
            <a:headEnd/>
            <a:tailEnd/>
          </a:ln>
        </p:spPr>
        <p:txBody>
          <a:bodyPr anchor="ctr"/>
          <a:lstStyle/>
          <a:p>
            <a:pPr algn="ctr">
              <a:defRPr/>
            </a:pPr>
            <a:endParaRPr lang="en-US" u="sng" dirty="0">
              <a:solidFill>
                <a:schemeClr val="tx2"/>
              </a:solidFill>
            </a:endParaRPr>
          </a:p>
          <a:p>
            <a:pPr algn="ctr">
              <a:defRPr/>
            </a:pPr>
            <a:r>
              <a:rPr lang="en-US" sz="4000" b="1" dirty="0">
                <a:latin typeface="+mj-lt"/>
              </a:rPr>
              <a:t>Who is the </a:t>
            </a:r>
            <a:r>
              <a:rPr lang="en-US" sz="4000" b="1" dirty="0" smtClean="0">
                <a:latin typeface="+mj-lt"/>
              </a:rPr>
              <a:t>Board of Registration of Social Workers?</a:t>
            </a:r>
            <a:r>
              <a:rPr lang="en-US" b="1" dirty="0">
                <a:latin typeface="+mj-lt"/>
              </a:rPr>
              <a:t/>
            </a:r>
            <a:br>
              <a:rPr lang="en-US" b="1" dirty="0">
                <a:latin typeface="+mj-lt"/>
              </a:rPr>
            </a:br>
            <a:endParaRPr lang="en-US" b="1" dirty="0">
              <a:latin typeface="+mj-lt"/>
            </a:endParaRPr>
          </a:p>
        </p:txBody>
      </p:sp>
    </p:spTree>
    <p:extLst>
      <p:ext uri="{BB962C8B-B14F-4D97-AF65-F5344CB8AC3E}">
        <p14:creationId xmlns:p14="http://schemas.microsoft.com/office/powerpoint/2010/main" val="4044452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4034"/>
                                        </p:tgtEl>
                                        <p:attrNameLst>
                                          <p:attrName>style.visibility</p:attrName>
                                        </p:attrNameLst>
                                      </p:cBhvr>
                                      <p:to>
                                        <p:strVal val="visible"/>
                                      </p:to>
                                    </p:set>
                                    <p:anim calcmode="lin" valueType="num">
                                      <p:cBhvr additive="base">
                                        <p:cTn id="7" dur="500" fill="hold"/>
                                        <p:tgtEl>
                                          <p:spTgt spid="44034"/>
                                        </p:tgtEl>
                                        <p:attrNameLst>
                                          <p:attrName>ppt_x</p:attrName>
                                        </p:attrNameLst>
                                      </p:cBhvr>
                                      <p:tavLst>
                                        <p:tav tm="0">
                                          <p:val>
                                            <p:strVal val="#ppt_x"/>
                                          </p:val>
                                        </p:tav>
                                        <p:tav tm="100000">
                                          <p:val>
                                            <p:strVal val="#ppt_x"/>
                                          </p:val>
                                        </p:tav>
                                      </p:tavLst>
                                    </p:anim>
                                    <p:anim calcmode="lin" valueType="num">
                                      <p:cBhvr additive="base">
                                        <p:cTn id="8" dur="500" fill="hold"/>
                                        <p:tgtEl>
                                          <p:spTgt spid="440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a:xfrm>
            <a:off x="1915885" y="587829"/>
            <a:ext cx="8153400" cy="1145159"/>
          </a:xfrm>
        </p:spPr>
        <p:txBody>
          <a:bodyPr>
            <a:normAutofit/>
          </a:bodyPr>
          <a:lstStyle/>
          <a:p>
            <a:pPr algn="ctr"/>
            <a:r>
              <a:rPr lang="en-US" altLang="en-US" sz="4000" b="1" dirty="0"/>
              <a:t>Which </a:t>
            </a:r>
            <a:r>
              <a:rPr lang="en-US" altLang="en-US" sz="4000" b="1" dirty="0" smtClean="0"/>
              <a:t>License and When?</a:t>
            </a:r>
            <a:endParaRPr lang="en-US" altLang="en-US" sz="4000" b="1" dirty="0"/>
          </a:p>
        </p:txBody>
      </p:sp>
      <p:sp>
        <p:nvSpPr>
          <p:cNvPr id="47107" name="Rectangle 1027"/>
          <p:cNvSpPr>
            <a:spLocks noGrp="1" noChangeArrowheads="1"/>
          </p:cNvSpPr>
          <p:nvPr>
            <p:ph idx="1"/>
          </p:nvPr>
        </p:nvSpPr>
        <p:spPr>
          <a:xfrm>
            <a:off x="749808" y="2362200"/>
            <a:ext cx="10789920" cy="4139184"/>
          </a:xfrm>
        </p:spPr>
        <p:txBody>
          <a:bodyPr>
            <a:normAutofit/>
          </a:bodyPr>
          <a:lstStyle/>
          <a:p>
            <a:pPr algn="ctr">
              <a:lnSpc>
                <a:spcPct val="80000"/>
              </a:lnSpc>
              <a:buFontTx/>
              <a:buNone/>
              <a:defRPr/>
            </a:pPr>
            <a:endParaRPr lang="en-US" sz="4800" dirty="0"/>
          </a:p>
          <a:p>
            <a:pPr algn="ctr">
              <a:lnSpc>
                <a:spcPct val="80000"/>
              </a:lnSpc>
              <a:buFontTx/>
              <a:buNone/>
              <a:defRPr/>
            </a:pPr>
            <a:endParaRPr lang="en-US" sz="3600" dirty="0"/>
          </a:p>
        </p:txBody>
      </p:sp>
      <p:graphicFrame>
        <p:nvGraphicFramePr>
          <p:cNvPr id="2" name="Table 1"/>
          <p:cNvGraphicFramePr>
            <a:graphicFrameLocks noGrp="1"/>
          </p:cNvGraphicFramePr>
          <p:nvPr>
            <p:extLst>
              <p:ext uri="{D42A27DB-BD31-4B8C-83A1-F6EECF244321}">
                <p14:modId xmlns:p14="http://schemas.microsoft.com/office/powerpoint/2010/main" val="2548770711"/>
              </p:ext>
            </p:extLst>
          </p:nvPr>
        </p:nvGraphicFramePr>
        <p:xfrm>
          <a:off x="661852" y="1308443"/>
          <a:ext cx="11042470" cy="5385990"/>
        </p:xfrm>
        <a:graphic>
          <a:graphicData uri="http://schemas.openxmlformats.org/drawingml/2006/table">
            <a:tbl>
              <a:tblPr firstRow="1" bandRow="1">
                <a:tableStyleId>{5C22544A-7EE6-4342-B048-85BDC9FD1C3A}</a:tableStyleId>
              </a:tblPr>
              <a:tblGrid>
                <a:gridCol w="1881323">
                  <a:extLst>
                    <a:ext uri="{9D8B030D-6E8A-4147-A177-3AD203B41FA5}">
                      <a16:colId xmlns:a16="http://schemas.microsoft.com/office/drawing/2014/main" val="20000"/>
                    </a:ext>
                  </a:extLst>
                </a:gridCol>
                <a:gridCol w="1571625">
                  <a:extLst>
                    <a:ext uri="{9D8B030D-6E8A-4147-A177-3AD203B41FA5}">
                      <a16:colId xmlns:a16="http://schemas.microsoft.com/office/drawing/2014/main" val="614405389"/>
                    </a:ext>
                  </a:extLst>
                </a:gridCol>
                <a:gridCol w="2409825">
                  <a:extLst>
                    <a:ext uri="{9D8B030D-6E8A-4147-A177-3AD203B41FA5}">
                      <a16:colId xmlns:a16="http://schemas.microsoft.com/office/drawing/2014/main" val="3577673801"/>
                    </a:ext>
                  </a:extLst>
                </a:gridCol>
                <a:gridCol w="2457450">
                  <a:extLst>
                    <a:ext uri="{9D8B030D-6E8A-4147-A177-3AD203B41FA5}">
                      <a16:colId xmlns:a16="http://schemas.microsoft.com/office/drawing/2014/main" val="80625672"/>
                    </a:ext>
                  </a:extLst>
                </a:gridCol>
                <a:gridCol w="2722247">
                  <a:extLst>
                    <a:ext uri="{9D8B030D-6E8A-4147-A177-3AD203B41FA5}">
                      <a16:colId xmlns:a16="http://schemas.microsoft.com/office/drawing/2014/main" val="498746316"/>
                    </a:ext>
                  </a:extLst>
                </a:gridCol>
              </a:tblGrid>
              <a:tr h="517976">
                <a:tc>
                  <a:txBody>
                    <a:bodyPr/>
                    <a:lstStyle/>
                    <a:p>
                      <a:r>
                        <a:rPr lang="en-US" sz="1600" dirty="0" smtClean="0"/>
                        <a:t>Education</a:t>
                      </a:r>
                      <a:endParaRPr lang="en-US" sz="1600" dirty="0"/>
                    </a:p>
                  </a:txBody>
                  <a:tcPr/>
                </a:tc>
                <a:tc>
                  <a:txBody>
                    <a:bodyPr/>
                    <a:lstStyle/>
                    <a:p>
                      <a:r>
                        <a:rPr lang="en-US" sz="1600" dirty="0" smtClean="0"/>
                        <a:t>Examination</a:t>
                      </a:r>
                      <a:endParaRPr lang="en-US" sz="1600" dirty="0"/>
                    </a:p>
                  </a:txBody>
                  <a:tcPr/>
                </a:tc>
                <a:tc>
                  <a:txBody>
                    <a:bodyPr/>
                    <a:lstStyle/>
                    <a:p>
                      <a:r>
                        <a:rPr lang="en-US" sz="1600" dirty="0" smtClean="0"/>
                        <a:t>References</a:t>
                      </a:r>
                      <a:endParaRPr lang="en-US" sz="1600" dirty="0"/>
                    </a:p>
                  </a:txBody>
                  <a:tcPr/>
                </a:tc>
                <a:tc>
                  <a:txBody>
                    <a:bodyPr/>
                    <a:lstStyle/>
                    <a:p>
                      <a:r>
                        <a:rPr lang="en-US" sz="1600" dirty="0" smtClean="0"/>
                        <a:t>Supervision</a:t>
                      </a:r>
                      <a:endParaRPr lang="en-US" sz="1600" dirty="0"/>
                    </a:p>
                  </a:txBody>
                  <a:tcPr/>
                </a:tc>
                <a:tc>
                  <a:txBody>
                    <a:bodyPr/>
                    <a:lstStyle/>
                    <a:p>
                      <a:r>
                        <a:rPr lang="en-US" sz="1600" dirty="0" smtClean="0"/>
                        <a:t>Documented</a:t>
                      </a:r>
                      <a:r>
                        <a:rPr lang="en-US" sz="1600" baseline="0" dirty="0" smtClean="0"/>
                        <a:t> Experience</a:t>
                      </a:r>
                      <a:endParaRPr lang="en-US" sz="1600" dirty="0"/>
                    </a:p>
                  </a:txBody>
                  <a:tcPr/>
                </a:tc>
                <a:extLst>
                  <a:ext uri="{0D108BD9-81ED-4DB2-BD59-A6C34878D82A}">
                    <a16:rowId xmlns:a16="http://schemas.microsoft.com/office/drawing/2014/main" val="10000"/>
                  </a:ext>
                </a:extLst>
              </a:tr>
              <a:tr h="667527">
                <a:tc gridSpan="5">
                  <a:txBody>
                    <a:bodyPr/>
                    <a:lstStyle/>
                    <a:p>
                      <a:pPr algn="ctr"/>
                      <a:r>
                        <a:rPr lang="en-US" sz="2000" b="1" u="sng" dirty="0" smtClean="0">
                          <a:solidFill>
                            <a:srgbClr val="FF0000"/>
                          </a:solidFill>
                        </a:rPr>
                        <a:t>Licensed </a:t>
                      </a:r>
                      <a:r>
                        <a:rPr lang="en-US" sz="2000" b="1" i="1" u="sng" dirty="0" smtClean="0">
                          <a:solidFill>
                            <a:srgbClr val="FF0000"/>
                          </a:solidFill>
                        </a:rPr>
                        <a:t>Certified</a:t>
                      </a:r>
                      <a:r>
                        <a:rPr lang="en-US" sz="2000" b="1" u="sng" dirty="0" smtClean="0">
                          <a:solidFill>
                            <a:srgbClr val="FF0000"/>
                          </a:solidFill>
                        </a:rPr>
                        <a:t> Social Worker (LCSW) </a:t>
                      </a:r>
                    </a:p>
                    <a:p>
                      <a:pPr algn="ctr"/>
                      <a:r>
                        <a:rPr lang="en-US" sz="1800" b="1" u="none" dirty="0" smtClean="0">
                          <a:solidFill>
                            <a:srgbClr val="002060"/>
                          </a:solidFill>
                        </a:rPr>
                        <a:t>Apply as</a:t>
                      </a:r>
                      <a:r>
                        <a:rPr lang="en-US" sz="1800" b="1" u="none" baseline="0" dirty="0" smtClean="0">
                          <a:solidFill>
                            <a:srgbClr val="002060"/>
                          </a:solidFill>
                        </a:rPr>
                        <a:t> soon as you graduate! </a:t>
                      </a:r>
                    </a:p>
                    <a:p>
                      <a:pPr algn="ctr"/>
                      <a:r>
                        <a:rPr lang="en-US" sz="1800" b="1" u="none" baseline="0" dirty="0" smtClean="0">
                          <a:solidFill>
                            <a:srgbClr val="002060"/>
                          </a:solidFill>
                        </a:rPr>
                        <a:t>Hours towards your LICSW do NOT count until you have your LCSW!</a:t>
                      </a:r>
                      <a:endParaRPr lang="en-US" sz="1800" b="1" u="none" dirty="0">
                        <a:solidFill>
                          <a:srgbClr val="002060"/>
                        </a:solidFill>
                      </a:endParaRP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819238">
                <a:tc>
                  <a:txBody>
                    <a:bodyPr/>
                    <a:lstStyle/>
                    <a:p>
                      <a:r>
                        <a:rPr lang="en-US" sz="1600" dirty="0" smtClean="0"/>
                        <a:t>MSW, DSW,</a:t>
                      </a:r>
                      <a:r>
                        <a:rPr lang="en-US" sz="1600" baseline="0" dirty="0" smtClean="0"/>
                        <a:t> or PhD in Social Work</a:t>
                      </a:r>
                      <a:endParaRPr lang="en-US" sz="1600" dirty="0"/>
                    </a:p>
                  </a:txBody>
                  <a:tcPr/>
                </a:tc>
                <a:tc>
                  <a:txBody>
                    <a:bodyPr/>
                    <a:lstStyle/>
                    <a:p>
                      <a:r>
                        <a:rPr lang="en-US" sz="1600" dirty="0" smtClean="0"/>
                        <a:t>ASWB </a:t>
                      </a:r>
                      <a:r>
                        <a:rPr lang="en-US" sz="1600" b="1" dirty="0" smtClean="0">
                          <a:solidFill>
                            <a:srgbClr val="FF0000"/>
                          </a:solidFill>
                        </a:rPr>
                        <a:t>Masters</a:t>
                      </a:r>
                      <a:r>
                        <a:rPr lang="en-US" sz="1600" b="1" baseline="0" dirty="0" smtClean="0">
                          <a:solidFill>
                            <a:srgbClr val="FF0000"/>
                          </a:solidFill>
                        </a:rPr>
                        <a:t> Exam</a:t>
                      </a:r>
                      <a:endParaRPr lang="en-US" sz="1600" b="1" dirty="0">
                        <a:solidFill>
                          <a:srgbClr val="FF0000"/>
                        </a:solidFill>
                      </a:endParaRPr>
                    </a:p>
                  </a:txBody>
                  <a:tcPr/>
                </a:tc>
                <a:tc>
                  <a:txBody>
                    <a:bodyPr/>
                    <a:lstStyle/>
                    <a:p>
                      <a:r>
                        <a:rPr lang="en-US" sz="1600" dirty="0" smtClean="0"/>
                        <a:t>2 professional references (1 LCSW or LICSW)</a:t>
                      </a:r>
                      <a:endParaRPr lang="en-US" sz="1600" dirty="0"/>
                    </a:p>
                  </a:txBody>
                  <a:tcPr/>
                </a:tc>
                <a:tc>
                  <a:txBody>
                    <a:bodyPr/>
                    <a:lstStyle/>
                    <a:p>
                      <a:r>
                        <a:rPr lang="en-US" sz="1600" dirty="0" smtClean="0"/>
                        <a:t>1 second year placement supervisory reference (LCSW or LICSW)</a:t>
                      </a:r>
                      <a:endParaRPr lang="en-US" sz="1600" dirty="0"/>
                    </a:p>
                  </a:txBody>
                  <a:tcPr/>
                </a:tc>
                <a:tc>
                  <a:txBody>
                    <a:bodyPr/>
                    <a:lstStyle/>
                    <a:p>
                      <a:r>
                        <a:rPr lang="en-US" sz="1600" dirty="0" smtClean="0"/>
                        <a:t>2</a:t>
                      </a:r>
                      <a:r>
                        <a:rPr lang="en-US" sz="1600" baseline="30000" dirty="0" smtClean="0"/>
                        <a:t>nd</a:t>
                      </a:r>
                      <a:r>
                        <a:rPr lang="en-US" sz="1600" dirty="0" smtClean="0"/>
                        <a:t> / Advanced Year placement</a:t>
                      </a:r>
                      <a:endParaRPr lang="en-US" sz="1600" dirty="0"/>
                    </a:p>
                  </a:txBody>
                  <a:tcPr/>
                </a:tc>
                <a:extLst>
                  <a:ext uri="{0D108BD9-81ED-4DB2-BD59-A6C34878D82A}">
                    <a16:rowId xmlns:a16="http://schemas.microsoft.com/office/drawing/2014/main" val="10002"/>
                  </a:ext>
                </a:extLst>
              </a:tr>
              <a:tr h="667527">
                <a:tc gridSpan="5">
                  <a:txBody>
                    <a:bodyPr/>
                    <a:lstStyle/>
                    <a:p>
                      <a:pPr algn="ctr"/>
                      <a:r>
                        <a:rPr lang="en-US" sz="2000" b="1" u="sng" dirty="0" smtClean="0">
                          <a:solidFill>
                            <a:srgbClr val="FF0000"/>
                          </a:solidFill>
                        </a:rPr>
                        <a:t>Licensed Independent Clinical Social Worker (LICSW)</a:t>
                      </a:r>
                      <a:r>
                        <a:rPr lang="en-US" sz="2000" b="1" u="none" dirty="0" smtClean="0">
                          <a:solidFill>
                            <a:srgbClr val="FF0000"/>
                          </a:solidFill>
                        </a:rPr>
                        <a:t> </a:t>
                      </a:r>
                    </a:p>
                    <a:p>
                      <a:pPr algn="ctr"/>
                      <a:r>
                        <a:rPr lang="en-US" sz="1800" b="1" u="none" dirty="0" smtClean="0">
                          <a:solidFill>
                            <a:srgbClr val="002060"/>
                          </a:solidFill>
                        </a:rPr>
                        <a:t>Apply after obtaining required experience and supervision</a:t>
                      </a:r>
                      <a:endParaRPr lang="en-US" sz="1800" b="1" u="none" dirty="0">
                        <a:solidFill>
                          <a:srgbClr val="002060"/>
                        </a:solidFill>
                      </a:endParaRP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2429614">
                <a:tc>
                  <a:txBody>
                    <a:bodyPr/>
                    <a:lstStyle/>
                    <a:p>
                      <a:r>
                        <a:rPr lang="en-US" sz="1600" dirty="0" smtClean="0"/>
                        <a:t>MSW, DSW, or PhD in Social Work</a:t>
                      </a:r>
                      <a:endParaRPr lang="en-US" sz="1600" dirty="0"/>
                    </a:p>
                  </a:txBody>
                  <a:tcPr/>
                </a:tc>
                <a:tc>
                  <a:txBody>
                    <a:bodyPr/>
                    <a:lstStyle/>
                    <a:p>
                      <a:r>
                        <a:rPr lang="en-US" sz="1600" dirty="0" smtClean="0"/>
                        <a:t>ASWB </a:t>
                      </a:r>
                      <a:r>
                        <a:rPr lang="en-US" sz="1600" b="1" dirty="0" smtClean="0">
                          <a:solidFill>
                            <a:srgbClr val="FF0000"/>
                          </a:solidFill>
                        </a:rPr>
                        <a:t>Clinical Exam</a:t>
                      </a:r>
                      <a:endParaRPr lang="en-US" sz="1600" b="1" dirty="0">
                        <a:solidFill>
                          <a:srgbClr val="FF0000"/>
                        </a:solidFill>
                      </a:endParaRPr>
                    </a:p>
                  </a:txBody>
                  <a:tcPr/>
                </a:tc>
                <a:tc>
                  <a:txBody>
                    <a:bodyPr/>
                    <a:lstStyle/>
                    <a:p>
                      <a:r>
                        <a:rPr lang="en-US" sz="1600" dirty="0" smtClean="0"/>
                        <a:t>2 professional references by professionals licensed at the highest level in their field (LICSW, LMHC,</a:t>
                      </a:r>
                      <a:r>
                        <a:rPr lang="en-US" sz="1600" baseline="0" dirty="0" smtClean="0"/>
                        <a:t> PhD, MD, RNCS)</a:t>
                      </a:r>
                      <a:endParaRPr lang="en-US" sz="1600" dirty="0"/>
                    </a:p>
                  </a:txBody>
                  <a:tcPr/>
                </a:tc>
                <a:tc>
                  <a:txBody>
                    <a:bodyPr/>
                    <a:lstStyle/>
                    <a:p>
                      <a:r>
                        <a:rPr lang="en-US" sz="1600" dirty="0" smtClean="0"/>
                        <a:t>1 supervisory reference by an LICSW</a:t>
                      </a:r>
                      <a:r>
                        <a:rPr lang="en-US" sz="1600" baseline="0" dirty="0" smtClean="0"/>
                        <a:t> (Supervisor must be licensed in the state in which the license is being sought in. In MA out-of-state supervisor must be LICSW eligible)</a:t>
                      </a:r>
                      <a:endParaRPr lang="en-US" sz="1600" dirty="0"/>
                    </a:p>
                  </a:txBody>
                  <a:tcPr/>
                </a:tc>
                <a:tc>
                  <a:txBody>
                    <a:bodyPr/>
                    <a:lstStyle/>
                    <a:p>
                      <a:r>
                        <a:rPr lang="en-US" sz="1600" dirty="0" smtClean="0"/>
                        <a:t> No less than 2 years (3500 hours) of experience </a:t>
                      </a:r>
                      <a:r>
                        <a:rPr lang="en-US" sz="1600" b="1" u="sng" dirty="0" smtClean="0">
                          <a:solidFill>
                            <a:srgbClr val="FF0000"/>
                          </a:solidFill>
                        </a:rPr>
                        <a:t>post-LCSW</a:t>
                      </a:r>
                      <a:r>
                        <a:rPr lang="en-US" sz="1600" baseline="0" dirty="0" smtClean="0"/>
                        <a:t> </a:t>
                      </a:r>
                      <a:r>
                        <a:rPr lang="en-US" sz="1600" dirty="0" smtClean="0"/>
                        <a:t>plus 100 hours of supervision (50 per year) by an LICSW.  Hours do not all have to</a:t>
                      </a:r>
                      <a:r>
                        <a:rPr lang="en-US" sz="1600" baseline="0" dirty="0" smtClean="0"/>
                        <a:t> be at the same agency or by the same supervisor</a:t>
                      </a:r>
                      <a:endParaRPr lang="en-US" sz="16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243382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656753" y="301891"/>
            <a:ext cx="8911687" cy="1060184"/>
          </a:xfrm>
        </p:spPr>
        <p:txBody>
          <a:bodyPr>
            <a:normAutofit fontScale="90000"/>
          </a:bodyPr>
          <a:lstStyle/>
          <a:p>
            <a:pPr algn="ctr"/>
            <a:r>
              <a:rPr lang="en-US" altLang="en-US" b="1" dirty="0" smtClean="0">
                <a:solidFill>
                  <a:schemeClr val="tx1"/>
                </a:solidFill>
              </a:rPr>
              <a:t>      What is the Process for Licensing?     Part I</a:t>
            </a:r>
          </a:p>
        </p:txBody>
      </p:sp>
      <p:sp>
        <p:nvSpPr>
          <p:cNvPr id="17411" name="Rectangle 3"/>
          <p:cNvSpPr>
            <a:spLocks noGrp="1" noChangeArrowheads="1"/>
          </p:cNvSpPr>
          <p:nvPr>
            <p:ph idx="1"/>
          </p:nvPr>
        </p:nvSpPr>
        <p:spPr>
          <a:xfrm>
            <a:off x="1036320" y="1486429"/>
            <a:ext cx="10808698" cy="5003627"/>
          </a:xfrm>
        </p:spPr>
        <p:txBody>
          <a:bodyPr>
            <a:normAutofit/>
          </a:bodyPr>
          <a:lstStyle/>
          <a:p>
            <a:pPr marL="514350" indent="-514350">
              <a:buFont typeface="+mj-lt"/>
              <a:buAutoNum type="arabicPeriod"/>
            </a:pPr>
            <a:r>
              <a:rPr lang="en-US" altLang="en-US" sz="2200" b="1" dirty="0"/>
              <a:t>You MUST have your MSW </a:t>
            </a:r>
            <a:r>
              <a:rPr lang="en-US" altLang="en-US" sz="2200" b="1" u="sng" dirty="0"/>
              <a:t>BEFORE</a:t>
            </a:r>
            <a:r>
              <a:rPr lang="en-US" altLang="en-US" sz="2200" b="1" dirty="0"/>
              <a:t> you apply for your license in MA!</a:t>
            </a:r>
          </a:p>
          <a:p>
            <a:pPr marL="514350" indent="-514350">
              <a:buFont typeface="+mj-lt"/>
              <a:buAutoNum type="arabicPeriod"/>
            </a:pPr>
            <a:r>
              <a:rPr lang="en-US" altLang="en-US" sz="2200" b="1" dirty="0"/>
              <a:t>Before graduation read the instructions, begin the application </a:t>
            </a:r>
            <a:r>
              <a:rPr lang="en-US" altLang="en-US" sz="2200" b="1" dirty="0" smtClean="0"/>
              <a:t>process</a:t>
            </a:r>
          </a:p>
          <a:p>
            <a:pPr marL="914400" lvl="1" indent="-514350">
              <a:buFont typeface="+mj-lt"/>
              <a:buAutoNum type="alphaLcPeriod"/>
            </a:pPr>
            <a:r>
              <a:rPr lang="en-US" altLang="en-US" sz="2000" b="1" dirty="0" smtClean="0"/>
              <a:t>Explore the ASWB </a:t>
            </a:r>
            <a:r>
              <a:rPr lang="en-US" altLang="en-US" sz="2000" b="1" dirty="0"/>
              <a:t>website: </a:t>
            </a:r>
            <a:r>
              <a:rPr lang="en-US" altLang="en-US" sz="2000" dirty="0">
                <a:hlinkClick r:id="rId2"/>
              </a:rPr>
              <a:t>https://www.aswb.org</a:t>
            </a:r>
            <a:r>
              <a:rPr lang="en-US" altLang="en-US" sz="2000" dirty="0" smtClean="0">
                <a:hlinkClick r:id="rId2"/>
              </a:rPr>
              <a:t>/</a:t>
            </a:r>
            <a:r>
              <a:rPr lang="en-US" altLang="en-US" sz="2000" dirty="0" smtClean="0"/>
              <a:t> </a:t>
            </a:r>
            <a:r>
              <a:rPr lang="en-US" altLang="en-US" dirty="0" smtClean="0"/>
              <a:t>(copy/paste into browser) </a:t>
            </a:r>
            <a:endParaRPr lang="en-US" altLang="en-US" b="1" dirty="0"/>
          </a:p>
          <a:p>
            <a:pPr marL="914400" lvl="1" indent="-514350">
              <a:buFont typeface="+mj-lt"/>
              <a:buAutoNum type="alphaLcPeriod"/>
            </a:pPr>
            <a:r>
              <a:rPr lang="en-US" altLang="en-US" sz="2000" b="1" dirty="0" smtClean="0"/>
              <a:t>Read Candidate Handbook</a:t>
            </a:r>
            <a:r>
              <a:rPr lang="en-US" altLang="en-US" sz="2000" dirty="0" smtClean="0"/>
              <a:t>: </a:t>
            </a:r>
            <a:r>
              <a:rPr lang="en-US" altLang="en-US" sz="2000" dirty="0">
                <a:hlinkClick r:id="rId3"/>
              </a:rPr>
              <a:t>https://</a:t>
            </a:r>
            <a:r>
              <a:rPr lang="en-US" altLang="en-US" sz="2000" dirty="0" smtClean="0">
                <a:hlinkClick r:id="rId3"/>
              </a:rPr>
              <a:t>www.aswb.org/wp-content/uploads/2013/12/Candidate-Handbook.pdf</a:t>
            </a:r>
            <a:r>
              <a:rPr lang="en-US" altLang="en-US" sz="2000" dirty="0" smtClean="0"/>
              <a:t> </a:t>
            </a:r>
            <a:r>
              <a:rPr lang="en-US" altLang="en-US" dirty="0"/>
              <a:t>(</a:t>
            </a:r>
            <a:r>
              <a:rPr lang="en-US" altLang="en-US" dirty="0" smtClean="0"/>
              <a:t>copy/paste </a:t>
            </a:r>
            <a:r>
              <a:rPr lang="en-US" altLang="en-US" dirty="0"/>
              <a:t>into browser)</a:t>
            </a:r>
            <a:endParaRPr lang="en-US" altLang="en-US" dirty="0" smtClean="0"/>
          </a:p>
          <a:p>
            <a:pPr marL="1771650" lvl="3" indent="-514350">
              <a:buFont typeface="+mj-lt"/>
              <a:buAutoNum type="romanLcPeriod"/>
            </a:pPr>
            <a:r>
              <a:rPr lang="en-US" altLang="en-US" sz="2000" dirty="0" smtClean="0"/>
              <a:t>Excellent source of information and instructions</a:t>
            </a:r>
            <a:endParaRPr lang="en-US" altLang="en-US" sz="2000" b="1" dirty="0" smtClean="0"/>
          </a:p>
          <a:p>
            <a:pPr marL="914400" lvl="1" indent="-514350">
              <a:buFont typeface="+mj-lt"/>
              <a:buAutoNum type="alphaLcPeriod"/>
            </a:pPr>
            <a:r>
              <a:rPr lang="en-US" altLang="en-US" sz="2000" b="1" dirty="0" smtClean="0"/>
              <a:t>Call </a:t>
            </a:r>
            <a:r>
              <a:rPr lang="en-US" altLang="en-US" sz="2000" b="1" dirty="0"/>
              <a:t>ASWB </a:t>
            </a:r>
            <a:r>
              <a:rPr lang="en-US" altLang="en-US" sz="2000" dirty="0" smtClean="0">
                <a:solidFill>
                  <a:srgbClr val="0070C0"/>
                </a:solidFill>
              </a:rPr>
              <a:t>(866/527-2384) </a:t>
            </a:r>
            <a:r>
              <a:rPr lang="en-US" altLang="en-US" sz="2000" b="1" dirty="0"/>
              <a:t>or download application </a:t>
            </a:r>
            <a:r>
              <a:rPr lang="en-US" altLang="en-US" sz="2000" u="sng" dirty="0" smtClean="0">
                <a:hlinkClick r:id="rId4"/>
              </a:rPr>
              <a:t>http://www.mass.gov/ocabr/licensee/dpl-boards/sw/forms/</a:t>
            </a:r>
            <a:r>
              <a:rPr lang="en-US" altLang="en-US" sz="2000" dirty="0" smtClean="0"/>
              <a:t> or </a:t>
            </a:r>
            <a:r>
              <a:rPr lang="en-US" altLang="en-US" sz="2000" dirty="0"/>
              <a:t>apply </a:t>
            </a:r>
            <a:r>
              <a:rPr lang="en-US" altLang="en-US" sz="2000" dirty="0" smtClean="0"/>
              <a:t>online at: </a:t>
            </a:r>
            <a:r>
              <a:rPr lang="en-US" altLang="en-US" sz="2000" dirty="0" smtClean="0">
                <a:hlinkClick r:id="rId5"/>
              </a:rPr>
              <a:t>https://www.aswb.org/exam-candidates/exam-registration/</a:t>
            </a:r>
            <a:r>
              <a:rPr lang="en-US" altLang="en-US" sz="2000" dirty="0" smtClean="0"/>
              <a:t> </a:t>
            </a:r>
            <a:r>
              <a:rPr lang="en-US" altLang="en-US" dirty="0"/>
              <a:t>(</a:t>
            </a:r>
            <a:r>
              <a:rPr lang="en-US" altLang="en-US" dirty="0" smtClean="0"/>
              <a:t>copy/paste </a:t>
            </a:r>
            <a:r>
              <a:rPr lang="en-US" altLang="en-US" dirty="0"/>
              <a:t>into browser)</a:t>
            </a:r>
            <a:endParaRPr lang="en-US" altLang="en-US" dirty="0" smtClean="0"/>
          </a:p>
          <a:p>
            <a:pPr marL="1771650" lvl="3" indent="-514350">
              <a:buFont typeface="+mj-lt"/>
              <a:buAutoNum type="romanLcPeriod"/>
            </a:pPr>
            <a:r>
              <a:rPr lang="en-US" altLang="en-US" sz="2000" dirty="0" smtClean="0"/>
              <a:t>If </a:t>
            </a:r>
            <a:r>
              <a:rPr lang="en-US" altLang="en-US" sz="2000" dirty="0"/>
              <a:t>you apply online, you will be able to track the status of your </a:t>
            </a:r>
            <a:r>
              <a:rPr lang="en-US" altLang="en-US" sz="2000" dirty="0" smtClean="0"/>
              <a:t>application</a:t>
            </a:r>
            <a:endParaRPr lang="en-US" altLang="en-US" sz="2000" dirty="0"/>
          </a:p>
          <a:p>
            <a:pPr>
              <a:buFont typeface="+mj-lt"/>
              <a:buAutoNum type="arabicPeriod"/>
            </a:pPr>
            <a:r>
              <a:rPr lang="en-US" altLang="en-US" sz="2400" b="1" i="1" dirty="0" smtClean="0"/>
              <a:t>After </a:t>
            </a:r>
            <a:r>
              <a:rPr lang="en-US" altLang="en-US" sz="2400" b="1" i="1" dirty="0"/>
              <a:t>graduation (like the day </a:t>
            </a:r>
            <a:r>
              <a:rPr lang="en-US" altLang="en-US" sz="2400" b="1" i="1" dirty="0" smtClean="0"/>
              <a:t>after</a:t>
            </a:r>
            <a:r>
              <a:rPr lang="en-US" altLang="en-US" sz="2400" b="1" i="1" dirty="0" smtClean="0">
                <a:sym typeface="Wingdings" panose="05000000000000000000" pitchFamily="2" charset="2"/>
              </a:rPr>
              <a:t>) </a:t>
            </a:r>
            <a:r>
              <a:rPr lang="en-US" altLang="en-US" sz="2400" b="1" i="1" dirty="0">
                <a:sym typeface="Wingdings" panose="05000000000000000000" pitchFamily="2" charset="2"/>
              </a:rPr>
              <a:t>complete and submit </a:t>
            </a:r>
            <a:r>
              <a:rPr lang="en-US" altLang="en-US" sz="2400" b="1" i="1" dirty="0" smtClean="0">
                <a:sym typeface="Wingdings" panose="05000000000000000000" pitchFamily="2" charset="2"/>
              </a:rPr>
              <a:t>application!</a:t>
            </a:r>
            <a:endParaRPr lang="en-US" altLang="en-US" sz="2400" i="1" dirty="0"/>
          </a:p>
          <a:p>
            <a:endParaRPr lang="en-US" altLang="en-US" dirty="0"/>
          </a:p>
        </p:txBody>
      </p:sp>
    </p:spTree>
    <p:extLst>
      <p:ext uri="{BB962C8B-B14F-4D97-AF65-F5344CB8AC3E}">
        <p14:creationId xmlns:p14="http://schemas.microsoft.com/office/powerpoint/2010/main" val="2074785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400" b="1" dirty="0" smtClean="0"/>
              <a:t>Application Requirements</a:t>
            </a:r>
            <a:endParaRPr lang="en-US" sz="4400" b="1" dirty="0"/>
          </a:p>
        </p:txBody>
      </p:sp>
      <p:sp>
        <p:nvSpPr>
          <p:cNvPr id="5" name="Subtitle 4"/>
          <p:cNvSpPr>
            <a:spLocks noGrp="1"/>
          </p:cNvSpPr>
          <p:nvPr>
            <p:ph idx="1"/>
          </p:nvPr>
        </p:nvSpPr>
        <p:spPr>
          <a:xfrm>
            <a:off x="2002971" y="1698171"/>
            <a:ext cx="9501641" cy="4508665"/>
          </a:xfrm>
        </p:spPr>
        <p:txBody>
          <a:bodyPr>
            <a:normAutofit fontScale="92500" lnSpcReduction="20000"/>
          </a:bodyPr>
          <a:lstStyle/>
          <a:p>
            <a:pPr marL="0" indent="0" algn="l">
              <a:buNone/>
            </a:pPr>
            <a:r>
              <a:rPr lang="en-US" sz="2400" dirty="0" smtClean="0"/>
              <a:t>You will need the following items to apply for you license:</a:t>
            </a:r>
          </a:p>
          <a:p>
            <a:pPr marL="342900" indent="-342900" algn="l">
              <a:buFont typeface="Arial" panose="020B0604020202020204" pitchFamily="34" charset="0"/>
              <a:buChar char="•"/>
            </a:pPr>
            <a:r>
              <a:rPr lang="en-US" sz="2400" dirty="0" smtClean="0"/>
              <a:t>Notarized application </a:t>
            </a:r>
          </a:p>
          <a:p>
            <a:pPr marL="342900" indent="-342900" algn="l">
              <a:buFont typeface="Arial" panose="020B0604020202020204" pitchFamily="34" charset="0"/>
              <a:buChar char="•"/>
            </a:pPr>
            <a:r>
              <a:rPr lang="en-US" sz="2400" dirty="0" smtClean="0"/>
              <a:t>Completed and waived Reference Forms</a:t>
            </a:r>
          </a:p>
          <a:p>
            <a:pPr marL="342900" indent="-342900" algn="l">
              <a:buFont typeface="Arial" panose="020B0604020202020204" pitchFamily="34" charset="0"/>
              <a:buChar char="•"/>
            </a:pPr>
            <a:r>
              <a:rPr lang="en-US" sz="2400" dirty="0" smtClean="0"/>
              <a:t>Official sealed transcript stating you have graduated with the MSW </a:t>
            </a:r>
          </a:p>
          <a:p>
            <a:pPr marL="342900" indent="-342900" algn="l">
              <a:buFont typeface="Arial" panose="020B0604020202020204" pitchFamily="34" charset="0"/>
              <a:buChar char="•"/>
            </a:pPr>
            <a:r>
              <a:rPr lang="en-US" sz="2400" dirty="0" smtClean="0"/>
              <a:t>Payment for the license</a:t>
            </a:r>
          </a:p>
          <a:p>
            <a:pPr marL="342900" indent="-342900" algn="l">
              <a:buFont typeface="Arial" panose="020B0604020202020204" pitchFamily="34" charset="0"/>
              <a:buChar char="•"/>
            </a:pPr>
            <a:r>
              <a:rPr lang="en-US" sz="2400" dirty="0" smtClean="0"/>
              <a:t>Signed and notarized criminal history acknowledgement form (CORI will be done)</a:t>
            </a:r>
          </a:p>
          <a:p>
            <a:pPr marL="342900" indent="-342900" algn="l">
              <a:buFont typeface="Arial" panose="020B0604020202020204" pitchFamily="34" charset="0"/>
              <a:buChar char="•"/>
            </a:pPr>
            <a:r>
              <a:rPr lang="en-US" sz="2400" dirty="0" smtClean="0"/>
              <a:t>Complete required Domestic Violence training (see next slide)</a:t>
            </a:r>
          </a:p>
          <a:p>
            <a:pPr marL="342900" indent="-342900" algn="l">
              <a:buFont typeface="Arial" panose="020B0604020202020204" pitchFamily="34" charset="0"/>
              <a:buChar char="•"/>
            </a:pPr>
            <a:r>
              <a:rPr lang="en-US" sz="2400" dirty="0" smtClean="0"/>
              <a:t>Passport-sized photograph</a:t>
            </a:r>
          </a:p>
          <a:p>
            <a:pPr>
              <a:buFont typeface="Arial" panose="020B0604020202020204" pitchFamily="34" charset="0"/>
              <a:buChar char="•"/>
            </a:pPr>
            <a:r>
              <a:rPr lang="en-US" sz="2400" dirty="0"/>
              <a:t>Passing score on the Licensing Exam </a:t>
            </a:r>
            <a:r>
              <a:rPr lang="en-US" sz="2400" dirty="0" smtClean="0"/>
              <a:t>(you must pass before your license application can be finalized by ASWB and the MA Board of Registration of Social Workers)</a:t>
            </a:r>
            <a:endParaRPr lang="en-US" sz="2400" dirty="0"/>
          </a:p>
          <a:p>
            <a:pPr marL="342900" indent="-342900" algn="l">
              <a:buFont typeface="Arial" panose="020B0604020202020204" pitchFamily="34" charset="0"/>
              <a:buChar char="•"/>
            </a:pPr>
            <a:endParaRPr lang="en-US" sz="2400" dirty="0"/>
          </a:p>
        </p:txBody>
      </p:sp>
    </p:spTree>
    <p:extLst>
      <p:ext uri="{BB962C8B-B14F-4D97-AF65-F5344CB8AC3E}">
        <p14:creationId xmlns:p14="http://schemas.microsoft.com/office/powerpoint/2010/main" val="161943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6515" y="624110"/>
            <a:ext cx="9458098" cy="1280890"/>
          </a:xfrm>
        </p:spPr>
        <p:txBody>
          <a:bodyPr>
            <a:normAutofit fontScale="90000"/>
          </a:bodyPr>
          <a:lstStyle/>
          <a:p>
            <a:pPr algn="ctr"/>
            <a:r>
              <a:rPr lang="en-US" sz="3300" b="1" dirty="0" smtClean="0"/>
              <a:t>Required PRIOR to Licensing</a:t>
            </a:r>
            <a:br>
              <a:rPr lang="en-US" sz="3300" b="1" dirty="0" smtClean="0"/>
            </a:br>
            <a:r>
              <a:rPr lang="en-US" sz="3300" b="1" dirty="0" smtClean="0"/>
              <a:t>Chapter </a:t>
            </a:r>
            <a:r>
              <a:rPr lang="en-US" sz="3300" b="1" dirty="0"/>
              <a:t>260: Training in Domestic, Sexual Violence </a:t>
            </a:r>
            <a:r>
              <a:rPr lang="en-US" b="1" dirty="0"/>
              <a:t/>
            </a:r>
            <a:br>
              <a:rPr lang="en-US" b="1" dirty="0"/>
            </a:br>
            <a:endParaRPr lang="en-US" dirty="0"/>
          </a:p>
        </p:txBody>
      </p:sp>
      <p:sp>
        <p:nvSpPr>
          <p:cNvPr id="3" name="Content Placeholder 2"/>
          <p:cNvSpPr>
            <a:spLocks noGrp="1"/>
          </p:cNvSpPr>
          <p:nvPr>
            <p:ph idx="1"/>
          </p:nvPr>
        </p:nvSpPr>
        <p:spPr>
          <a:xfrm>
            <a:off x="1680755" y="1905000"/>
            <a:ext cx="9823858" cy="4478383"/>
          </a:xfrm>
        </p:spPr>
        <p:txBody>
          <a:bodyPr>
            <a:normAutofit lnSpcReduction="10000"/>
          </a:bodyPr>
          <a:lstStyle/>
          <a:p>
            <a:r>
              <a:rPr lang="en-US" dirty="0" smtClean="0"/>
              <a:t>Pursuant </a:t>
            </a:r>
            <a:r>
              <a:rPr lang="en-US" dirty="0"/>
              <a:t>to M.G.L. c. 112, § 264, applicants and licensees shall participate in at least one domestic violence and sexual violence training as a condition for licensure, renewal, revival or reinstatement of licensure.  </a:t>
            </a:r>
          </a:p>
          <a:p>
            <a:r>
              <a:rPr lang="en-US" dirty="0"/>
              <a:t>In conjunction with the Department of Public Health, the Board of Registration of Social Workers has approved this </a:t>
            </a:r>
            <a:r>
              <a:rPr lang="en-US" dirty="0">
                <a:solidFill>
                  <a:schemeClr val="tx1"/>
                </a:solidFill>
                <a:hlinkClick r:id="rId2"/>
              </a:rPr>
              <a:t>training </a:t>
            </a:r>
            <a:r>
              <a:rPr lang="en-US" dirty="0"/>
              <a:t>for use to meet this requirement. The Board has determined that licensees may use this training to meet 2 credits of their required continuing education. </a:t>
            </a:r>
          </a:p>
          <a:p>
            <a:r>
              <a:rPr lang="en-US" dirty="0"/>
              <a:t>To take a course other than the one listed above, the course must be approved by the Department of Public Health and one of the following recognized entities: NASW (naswma.org), CSWE accredited school or college, National Association of Black Social Workers (nabsw.org), or the ASWB (aswb.org).  </a:t>
            </a:r>
            <a:endParaRPr lang="en-US" dirty="0" smtClean="0"/>
          </a:p>
          <a:p>
            <a:r>
              <a:rPr lang="en-US" dirty="0" smtClean="0"/>
              <a:t>Free, online </a:t>
            </a:r>
            <a:r>
              <a:rPr lang="en-US" dirty="0"/>
              <a:t>training from DPH: </a:t>
            </a:r>
            <a:r>
              <a:rPr lang="en-US" dirty="0">
                <a:hlinkClick r:id="rId3"/>
              </a:rPr>
              <a:t>https://chapter260training.org/courses/training</a:t>
            </a:r>
            <a:r>
              <a:rPr lang="en-US" dirty="0" smtClean="0">
                <a:hlinkClick r:id="rId3"/>
              </a:rPr>
              <a:t>/</a:t>
            </a:r>
            <a:endParaRPr lang="en-US" dirty="0" smtClean="0"/>
          </a:p>
          <a:p>
            <a:pPr lvl="1"/>
            <a:r>
              <a:rPr lang="en-US" dirty="0" smtClean="0"/>
              <a:t>Approximately 1.5 hours – </a:t>
            </a:r>
            <a:r>
              <a:rPr lang="en-US" dirty="0" smtClean="0"/>
              <a:t>Completed sections can </a:t>
            </a:r>
            <a:r>
              <a:rPr lang="en-US" dirty="0" smtClean="0"/>
              <a:t>be saved and completed within a 30-day period </a:t>
            </a:r>
            <a:endParaRPr lang="en-US" dirty="0" smtClean="0"/>
          </a:p>
          <a:p>
            <a:pPr lvl="1"/>
            <a:r>
              <a:rPr lang="en-US" dirty="0" smtClean="0"/>
              <a:t>You will receive a “Certificate of Completion,” but no continuing education units (CEUs)</a:t>
            </a:r>
            <a:endParaRPr lang="en-US" dirty="0"/>
          </a:p>
          <a:p>
            <a:endParaRPr lang="en-US" dirty="0"/>
          </a:p>
        </p:txBody>
      </p:sp>
    </p:spTree>
    <p:extLst>
      <p:ext uri="{BB962C8B-B14F-4D97-AF65-F5344CB8AC3E}">
        <p14:creationId xmlns:p14="http://schemas.microsoft.com/office/powerpoint/2010/main" val="3977029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851" y="624110"/>
            <a:ext cx="9656762" cy="1280890"/>
          </a:xfrm>
        </p:spPr>
        <p:txBody>
          <a:bodyPr/>
          <a:lstStyle/>
          <a:p>
            <a:pPr algn="ctr"/>
            <a:r>
              <a:rPr lang="en-US" altLang="en-US" b="1" dirty="0">
                <a:solidFill>
                  <a:schemeClr val="tx1"/>
                </a:solidFill>
              </a:rPr>
              <a:t>What is the Process for Licensing</a:t>
            </a:r>
            <a:r>
              <a:rPr lang="en-US" altLang="en-US" b="1" dirty="0" smtClean="0">
                <a:solidFill>
                  <a:schemeClr val="tx1"/>
                </a:solidFill>
              </a:rPr>
              <a:t>?        Part II</a:t>
            </a:r>
            <a:endParaRPr lang="en-US" dirty="0"/>
          </a:p>
        </p:txBody>
      </p:sp>
      <p:sp>
        <p:nvSpPr>
          <p:cNvPr id="3" name="Content Placeholder 2"/>
          <p:cNvSpPr>
            <a:spLocks noGrp="1"/>
          </p:cNvSpPr>
          <p:nvPr>
            <p:ph idx="1"/>
          </p:nvPr>
        </p:nvSpPr>
        <p:spPr>
          <a:xfrm>
            <a:off x="1438275" y="2107473"/>
            <a:ext cx="10066337" cy="3777622"/>
          </a:xfrm>
        </p:spPr>
        <p:txBody>
          <a:bodyPr>
            <a:normAutofit fontScale="55000" lnSpcReduction="20000"/>
          </a:bodyPr>
          <a:lstStyle/>
          <a:p>
            <a:pPr marL="514350" indent="-514350">
              <a:buFont typeface="+mj-lt"/>
              <a:buAutoNum type="arabicPeriod"/>
            </a:pPr>
            <a:r>
              <a:rPr lang="en-US" altLang="en-US" sz="3300" b="1" dirty="0"/>
              <a:t>Apply </a:t>
            </a:r>
            <a:r>
              <a:rPr lang="en-US" altLang="en-US" sz="3300" b="1" dirty="0" smtClean="0"/>
              <a:t>for your license </a:t>
            </a:r>
            <a:r>
              <a:rPr lang="en-US" altLang="en-US" sz="3300" dirty="0" smtClean="0"/>
              <a:t>(see previous </a:t>
            </a:r>
            <a:r>
              <a:rPr lang="en-US" altLang="en-US" sz="3300" dirty="0"/>
              <a:t>slide for required items you will need)  </a:t>
            </a:r>
          </a:p>
          <a:p>
            <a:pPr marL="514350" indent="-514350">
              <a:buFont typeface="+mj-lt"/>
              <a:buAutoNum type="arabicPeriod"/>
            </a:pPr>
            <a:r>
              <a:rPr lang="en-US" altLang="en-US" sz="3300" b="1" dirty="0"/>
              <a:t>Receive approval to take exam </a:t>
            </a:r>
            <a:r>
              <a:rPr lang="en-US" altLang="en-US" sz="3300" dirty="0"/>
              <a:t>(within about 2 weeks)</a:t>
            </a:r>
          </a:p>
          <a:p>
            <a:pPr marL="514350" indent="-514350">
              <a:buFont typeface="+mj-lt"/>
              <a:buAutoNum type="arabicPeriod"/>
            </a:pPr>
            <a:r>
              <a:rPr lang="en-US" altLang="en-US" sz="3300" b="1" dirty="0"/>
              <a:t>Register for the exam</a:t>
            </a:r>
            <a:r>
              <a:rPr lang="en-US" altLang="en-US" sz="3300" dirty="0"/>
              <a:t> via ASWB </a:t>
            </a:r>
            <a:r>
              <a:rPr lang="en-US" altLang="en-US" sz="3300" dirty="0">
                <a:hlinkClick r:id="rId2"/>
              </a:rPr>
              <a:t>https://www.aswb.org/exam-candidates/exam-registration</a:t>
            </a:r>
            <a:r>
              <a:rPr lang="en-US" altLang="en-US" sz="3300" dirty="0" smtClean="0">
                <a:hlinkClick r:id="rId2"/>
              </a:rPr>
              <a:t>/</a:t>
            </a:r>
            <a:r>
              <a:rPr lang="en-US" altLang="en-US" sz="3300" dirty="0" smtClean="0"/>
              <a:t> (copy/paste to browser)</a:t>
            </a:r>
            <a:endParaRPr lang="en-US" altLang="en-US" sz="3300" dirty="0"/>
          </a:p>
          <a:p>
            <a:pPr marL="1314450" lvl="2" indent="-514350">
              <a:buFont typeface="+mj-lt"/>
              <a:buAutoNum type="alphaLcPeriod"/>
            </a:pPr>
            <a:r>
              <a:rPr lang="en-US" altLang="en-US" sz="2900" dirty="0"/>
              <a:t>Must wait 1 week to schedule test date</a:t>
            </a:r>
          </a:p>
          <a:p>
            <a:pPr marL="1314450" lvl="2" indent="-514350">
              <a:buFont typeface="+mj-lt"/>
              <a:buAutoNum type="alphaLcPeriod"/>
            </a:pPr>
            <a:r>
              <a:rPr lang="en-US" altLang="en-US" sz="2900" dirty="0"/>
              <a:t>Locations throughout MA; Many days and times available to take test</a:t>
            </a:r>
          </a:p>
          <a:p>
            <a:pPr marL="514350" indent="-514350">
              <a:buFont typeface="+mj-lt"/>
              <a:buAutoNum type="arabicPeriod"/>
            </a:pPr>
            <a:r>
              <a:rPr lang="en-US" altLang="en-US" sz="3300" b="1" dirty="0" smtClean="0">
                <a:solidFill>
                  <a:srgbClr val="FF0000"/>
                </a:solidFill>
              </a:rPr>
              <a:t>PASS the exam!!!! </a:t>
            </a:r>
          </a:p>
          <a:p>
            <a:pPr marL="1314450" lvl="2" indent="-514350">
              <a:buFont typeface="+mj-lt"/>
              <a:buAutoNum type="alphaLcPeriod"/>
            </a:pPr>
            <a:r>
              <a:rPr lang="en-US" sz="2900" dirty="0"/>
              <a:t>You will receive a printed unofficial score report before you leave the testing center. This is the only document you will receive regarding your score. Please retain a copy of this unofficial score report for your records—the </a:t>
            </a:r>
            <a:r>
              <a:rPr lang="en-US" sz="2900" dirty="0" smtClean="0"/>
              <a:t>report cannot </a:t>
            </a:r>
            <a:r>
              <a:rPr lang="en-US" sz="2900" dirty="0"/>
              <a:t>be duplicated.</a:t>
            </a:r>
            <a:endParaRPr lang="en-US" altLang="en-US" sz="2900" b="1" dirty="0">
              <a:solidFill>
                <a:srgbClr val="FF0000"/>
              </a:solidFill>
            </a:endParaRPr>
          </a:p>
          <a:p>
            <a:pPr marL="514350" indent="-514350">
              <a:buFont typeface="+mj-lt"/>
              <a:buAutoNum type="arabicPeriod"/>
            </a:pPr>
            <a:r>
              <a:rPr lang="en-US" altLang="en-US" sz="3300" b="1" dirty="0"/>
              <a:t>Pay for license  </a:t>
            </a:r>
            <a:r>
              <a:rPr lang="en-US" altLang="en-US" sz="3300" dirty="0">
                <a:solidFill>
                  <a:srgbClr val="660066"/>
                </a:solidFill>
              </a:rPr>
              <a:t>**NOT LICENSED UNTIL YOU ACTUALLY PAY FOR YOUR LICENSE**</a:t>
            </a:r>
          </a:p>
          <a:p>
            <a:pPr marL="514350" indent="-514350">
              <a:buFont typeface="+mj-lt"/>
              <a:buAutoNum type="arabicPeriod"/>
            </a:pPr>
            <a:r>
              <a:rPr lang="en-US" altLang="en-US" sz="3300" b="1" dirty="0"/>
              <a:t>Receive license</a:t>
            </a:r>
          </a:p>
          <a:p>
            <a:endParaRPr lang="en-US" dirty="0"/>
          </a:p>
        </p:txBody>
      </p:sp>
    </p:spTree>
    <p:extLst>
      <p:ext uri="{BB962C8B-B14F-4D97-AF65-F5344CB8AC3E}">
        <p14:creationId xmlns:p14="http://schemas.microsoft.com/office/powerpoint/2010/main" val="647147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275114" y="713232"/>
            <a:ext cx="7772400" cy="791718"/>
          </a:xfrm>
        </p:spPr>
        <p:txBody>
          <a:bodyPr>
            <a:normAutofit/>
          </a:bodyPr>
          <a:lstStyle/>
          <a:p>
            <a:pPr algn="ctr"/>
            <a:r>
              <a:rPr lang="en-US" altLang="en-US" sz="4400" b="1" dirty="0" smtClean="0">
                <a:solidFill>
                  <a:schemeClr val="tx1"/>
                </a:solidFill>
              </a:rPr>
              <a:t>The Exam</a:t>
            </a:r>
          </a:p>
        </p:txBody>
      </p:sp>
      <p:sp>
        <p:nvSpPr>
          <p:cNvPr id="13315" name="Content Placeholder 2"/>
          <p:cNvSpPr>
            <a:spLocks noGrp="1"/>
          </p:cNvSpPr>
          <p:nvPr>
            <p:ph idx="1"/>
          </p:nvPr>
        </p:nvSpPr>
        <p:spPr>
          <a:xfrm>
            <a:off x="1676399" y="1619251"/>
            <a:ext cx="9503230" cy="4841420"/>
          </a:xfrm>
        </p:spPr>
        <p:txBody>
          <a:bodyPr>
            <a:normAutofit fontScale="85000" lnSpcReduction="20000"/>
          </a:bodyPr>
          <a:lstStyle/>
          <a:p>
            <a:r>
              <a:rPr lang="en-US" altLang="en-US" sz="2400" dirty="0" smtClean="0"/>
              <a:t>Computer-based exam taken at a specified testing sites (i.e. Boston, Wellesley, Cambridge, Worcester, Springfield)</a:t>
            </a:r>
          </a:p>
          <a:p>
            <a:pPr lvl="1"/>
            <a:r>
              <a:rPr lang="en-US" sz="2100" dirty="0">
                <a:solidFill>
                  <a:schemeClr val="tx1"/>
                </a:solidFill>
              </a:rPr>
              <a:t>Reservations may be made online a</a:t>
            </a:r>
            <a:r>
              <a:rPr lang="en-US" sz="2100" dirty="0"/>
              <a:t>t </a:t>
            </a:r>
            <a:r>
              <a:rPr lang="en-US" sz="2100" u="sng" dirty="0" smtClean="0">
                <a:hlinkClick r:id="rId2"/>
              </a:rPr>
              <a:t>www.pearsonvue.com/aswb</a:t>
            </a:r>
            <a:endParaRPr lang="en-US" sz="2100" dirty="0"/>
          </a:p>
          <a:p>
            <a:pPr lvl="1"/>
            <a:r>
              <a:rPr lang="en-US" sz="2100" dirty="0" smtClean="0">
                <a:solidFill>
                  <a:schemeClr val="tx1"/>
                </a:solidFill>
              </a:rPr>
              <a:t>Call for reservations: </a:t>
            </a:r>
            <a:r>
              <a:rPr lang="en-US" sz="2100" dirty="0">
                <a:solidFill>
                  <a:schemeClr val="tx1"/>
                </a:solidFill>
              </a:rPr>
              <a:t>877-884-9537  (8am-11pm M-F, 8am-5pm </a:t>
            </a:r>
            <a:r>
              <a:rPr lang="en-US" sz="2100" dirty="0" smtClean="0">
                <a:solidFill>
                  <a:schemeClr val="tx1"/>
                </a:solidFill>
              </a:rPr>
              <a:t>Sa, </a:t>
            </a:r>
            <a:r>
              <a:rPr lang="en-US" sz="2100" dirty="0">
                <a:solidFill>
                  <a:schemeClr val="tx1"/>
                </a:solidFill>
              </a:rPr>
              <a:t>10am-4pm Su</a:t>
            </a:r>
            <a:r>
              <a:rPr lang="en-US" sz="2100" dirty="0" smtClean="0">
                <a:solidFill>
                  <a:schemeClr val="tx1"/>
                </a:solidFill>
              </a:rPr>
              <a:t>)</a:t>
            </a:r>
            <a:endParaRPr lang="en-US" altLang="en-US" sz="2100" dirty="0" smtClean="0">
              <a:solidFill>
                <a:schemeClr val="tx1"/>
              </a:solidFill>
            </a:endParaRPr>
          </a:p>
          <a:p>
            <a:r>
              <a:rPr lang="en-US" altLang="en-US" sz="2400" dirty="0" smtClean="0"/>
              <a:t>170 multiple choice questions (150 count towards exam grade)</a:t>
            </a:r>
          </a:p>
          <a:p>
            <a:r>
              <a:rPr lang="en-US" altLang="en-US" sz="2400" dirty="0" smtClean="0"/>
              <a:t>4 hour testing window</a:t>
            </a:r>
          </a:p>
          <a:p>
            <a:r>
              <a:rPr lang="en-US" altLang="en-US" sz="2400" dirty="0" smtClean="0"/>
              <a:t>Broken down into 11 content areas (see next slide)</a:t>
            </a:r>
          </a:p>
          <a:p>
            <a:r>
              <a:rPr lang="en-US" altLang="en-US" sz="2400" dirty="0" smtClean="0"/>
              <a:t>Scaled score of 75% is MA’s passing score (don’t worry about the number score, if you pass, you PASS! – no one will know your actual score except you)</a:t>
            </a:r>
          </a:p>
          <a:p>
            <a:pPr lvl="1"/>
            <a:r>
              <a:rPr lang="en-US" altLang="en-US" sz="2100" dirty="0" smtClean="0"/>
              <a:t>2018 USA: 75.5 pass rate / 2017 USA: 81.2% pass rate</a:t>
            </a:r>
          </a:p>
          <a:p>
            <a:pPr lvl="1"/>
            <a:r>
              <a:rPr lang="en-US" sz="2100" dirty="0" smtClean="0">
                <a:solidFill>
                  <a:schemeClr val="accent5">
                    <a:lumMod val="50000"/>
                  </a:schemeClr>
                </a:solidFill>
              </a:rPr>
              <a:t>2016 MA: 89.5</a:t>
            </a:r>
            <a:r>
              <a:rPr lang="en-US" sz="2100" dirty="0">
                <a:solidFill>
                  <a:schemeClr val="accent5">
                    <a:lumMod val="50000"/>
                  </a:schemeClr>
                </a:solidFill>
              </a:rPr>
              <a:t>% pass rate </a:t>
            </a:r>
            <a:endParaRPr lang="en-US" sz="2100" dirty="0" smtClean="0">
              <a:solidFill>
                <a:schemeClr val="accent5">
                  <a:lumMod val="50000"/>
                </a:schemeClr>
              </a:solidFill>
            </a:endParaRPr>
          </a:p>
          <a:p>
            <a:pPr lvl="1"/>
            <a:r>
              <a:rPr lang="en-US" sz="2100" b="1" dirty="0" smtClean="0">
                <a:solidFill>
                  <a:schemeClr val="accent5">
                    <a:lumMod val="50000"/>
                  </a:schemeClr>
                </a:solidFill>
              </a:rPr>
              <a:t>2018 BUSSW: 93% pass rate / 2017 BUSSW: 97% pass rate</a:t>
            </a:r>
          </a:p>
          <a:p>
            <a:r>
              <a:rPr lang="en-US" altLang="en-US" sz="2400" dirty="0" smtClean="0"/>
              <a:t>Special accommodations available for candidates with disabilities and ESL candidates</a:t>
            </a:r>
          </a:p>
        </p:txBody>
      </p:sp>
    </p:spTree>
    <p:extLst>
      <p:ext uri="{BB962C8B-B14F-4D97-AF65-F5344CB8AC3E}">
        <p14:creationId xmlns:p14="http://schemas.microsoft.com/office/powerpoint/2010/main" val="74238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5030" y="190949"/>
            <a:ext cx="10308770" cy="650875"/>
          </a:xfrm>
        </p:spPr>
        <p:txBody>
          <a:bodyPr>
            <a:normAutofit/>
          </a:bodyPr>
          <a:lstStyle/>
          <a:p>
            <a:pPr algn="ctr"/>
            <a:r>
              <a:rPr lang="en-US" b="1" dirty="0" smtClean="0"/>
              <a:t>ASWB Masters Exam Content - 2020</a:t>
            </a:r>
            <a:endParaRPr lang="en-US" b="1" dirty="0"/>
          </a:p>
        </p:txBody>
      </p:sp>
      <p:sp>
        <p:nvSpPr>
          <p:cNvPr id="3" name="Content Placeholder 2"/>
          <p:cNvSpPr>
            <a:spLocks noGrp="1"/>
          </p:cNvSpPr>
          <p:nvPr>
            <p:ph idx="1"/>
          </p:nvPr>
        </p:nvSpPr>
        <p:spPr>
          <a:xfrm>
            <a:off x="1752601" y="664021"/>
            <a:ext cx="10145486" cy="5998029"/>
          </a:xfrm>
        </p:spPr>
        <p:txBody>
          <a:bodyPr>
            <a:normAutofit fontScale="92500"/>
          </a:bodyPr>
          <a:lstStyle/>
          <a:p>
            <a:pPr marL="0" indent="0">
              <a:buNone/>
            </a:pPr>
            <a:endParaRPr lang="en-US" sz="900" b="1" u="sng" dirty="0" smtClean="0">
              <a:solidFill>
                <a:srgbClr val="FF0000"/>
              </a:solidFill>
            </a:endParaRPr>
          </a:p>
          <a:p>
            <a:pPr>
              <a:lnSpc>
                <a:spcPct val="120000"/>
              </a:lnSpc>
              <a:spcBef>
                <a:spcPts val="0"/>
              </a:spcBef>
            </a:pPr>
            <a:r>
              <a:rPr lang="en-US" sz="2200" dirty="0" smtClean="0"/>
              <a:t>Identifies your “knowledge, skills, and abilities” in the following areas:</a:t>
            </a:r>
          </a:p>
          <a:p>
            <a:pPr marL="800100" lvl="1" indent="-342900">
              <a:lnSpc>
                <a:spcPct val="120000"/>
              </a:lnSpc>
              <a:spcBef>
                <a:spcPts val="0"/>
              </a:spcBef>
              <a:buFont typeface="+mj-lt"/>
              <a:buAutoNum type="arabicPeriod"/>
            </a:pPr>
            <a:r>
              <a:rPr lang="en-US" sz="2200" b="1" dirty="0" smtClean="0"/>
              <a:t>Human </a:t>
            </a:r>
            <a:r>
              <a:rPr lang="en-US" sz="2200" b="1" dirty="0"/>
              <a:t>Development, Diversity, and Behavior in the Environment – 27%</a:t>
            </a:r>
          </a:p>
          <a:p>
            <a:pPr marL="1257300" lvl="2" indent="-342900">
              <a:lnSpc>
                <a:spcPct val="120000"/>
              </a:lnSpc>
              <a:spcBef>
                <a:spcPts val="0"/>
              </a:spcBef>
              <a:buFont typeface="+mj-lt"/>
              <a:buAutoNum type="alphaLcPeriod"/>
            </a:pPr>
            <a:r>
              <a:rPr lang="en-US" sz="1900" dirty="0"/>
              <a:t>Human Growth and Development</a:t>
            </a:r>
          </a:p>
          <a:p>
            <a:pPr marL="1257300" lvl="2" indent="-342900">
              <a:lnSpc>
                <a:spcPct val="120000"/>
              </a:lnSpc>
              <a:spcBef>
                <a:spcPts val="0"/>
              </a:spcBef>
              <a:buFont typeface="+mj-lt"/>
              <a:buAutoNum type="alphaLcPeriod"/>
            </a:pPr>
            <a:r>
              <a:rPr lang="en-US" sz="1900" dirty="0"/>
              <a:t>Concepts of Abuse and Neglect</a:t>
            </a:r>
          </a:p>
          <a:p>
            <a:pPr marL="1257300" lvl="2" indent="-342900">
              <a:lnSpc>
                <a:spcPct val="120000"/>
              </a:lnSpc>
              <a:spcBef>
                <a:spcPts val="0"/>
              </a:spcBef>
              <a:buFont typeface="+mj-lt"/>
              <a:buAutoNum type="alphaLcPeriod"/>
            </a:pPr>
            <a:r>
              <a:rPr lang="en-US" sz="1900" dirty="0"/>
              <a:t>Diversity, Social/Economic Justice, and Oppression</a:t>
            </a:r>
          </a:p>
          <a:p>
            <a:pPr marL="800100" lvl="1" indent="-342900">
              <a:lnSpc>
                <a:spcPct val="120000"/>
              </a:lnSpc>
              <a:spcBef>
                <a:spcPts val="0"/>
              </a:spcBef>
              <a:buFont typeface="+mj-lt"/>
              <a:buAutoNum type="arabicPeriod"/>
            </a:pPr>
            <a:r>
              <a:rPr lang="en-US" sz="2200" b="1" dirty="0"/>
              <a:t>Assessment and Intervention Planning – 24%</a:t>
            </a:r>
          </a:p>
          <a:p>
            <a:pPr marL="1257300" lvl="2" indent="-342900">
              <a:lnSpc>
                <a:spcPct val="120000"/>
              </a:lnSpc>
              <a:spcBef>
                <a:spcPts val="0"/>
              </a:spcBef>
              <a:buFont typeface="+mj-lt"/>
              <a:buAutoNum type="alphaLcPeriod"/>
            </a:pPr>
            <a:r>
              <a:rPr lang="en-US" sz="1900" dirty="0"/>
              <a:t>Biopsychosocial History and Collateral Data</a:t>
            </a:r>
          </a:p>
          <a:p>
            <a:pPr marL="1257300" lvl="2" indent="-342900">
              <a:lnSpc>
                <a:spcPct val="120000"/>
              </a:lnSpc>
              <a:spcBef>
                <a:spcPts val="0"/>
              </a:spcBef>
              <a:buFont typeface="+mj-lt"/>
              <a:buAutoNum type="alphaLcPeriod"/>
            </a:pPr>
            <a:r>
              <a:rPr lang="en-US" sz="1900" dirty="0"/>
              <a:t>Assessment Methods and Techniques</a:t>
            </a:r>
          </a:p>
          <a:p>
            <a:pPr marL="1257300" lvl="2" indent="-342900">
              <a:lnSpc>
                <a:spcPct val="120000"/>
              </a:lnSpc>
              <a:spcBef>
                <a:spcPts val="0"/>
              </a:spcBef>
              <a:buFont typeface="+mj-lt"/>
              <a:buAutoNum type="alphaLcPeriod"/>
            </a:pPr>
            <a:r>
              <a:rPr lang="en-US" sz="1900" dirty="0"/>
              <a:t>Intervention Planning</a:t>
            </a:r>
          </a:p>
          <a:p>
            <a:pPr marL="800100" lvl="1" indent="-342900">
              <a:lnSpc>
                <a:spcPct val="120000"/>
              </a:lnSpc>
              <a:spcBef>
                <a:spcPts val="0"/>
              </a:spcBef>
              <a:buFont typeface="+mj-lt"/>
              <a:buAutoNum type="arabicPeriod"/>
            </a:pPr>
            <a:r>
              <a:rPr lang="en-US" sz="2200" b="1" dirty="0"/>
              <a:t>Interventions with Clients/Client Systems – 24%</a:t>
            </a:r>
          </a:p>
          <a:p>
            <a:pPr marL="1257300" lvl="2" indent="-342900">
              <a:lnSpc>
                <a:spcPct val="120000"/>
              </a:lnSpc>
              <a:spcBef>
                <a:spcPts val="0"/>
              </a:spcBef>
              <a:buFont typeface="+mj-lt"/>
              <a:buAutoNum type="alphaLcPeriod"/>
            </a:pPr>
            <a:r>
              <a:rPr lang="en-US" sz="1900" dirty="0"/>
              <a:t>Intervention Processes and Techniques for Use Across Systems</a:t>
            </a:r>
          </a:p>
          <a:p>
            <a:pPr marL="1257300" lvl="2" indent="-342900">
              <a:lnSpc>
                <a:spcPct val="120000"/>
              </a:lnSpc>
              <a:spcBef>
                <a:spcPts val="0"/>
              </a:spcBef>
              <a:buFont typeface="+mj-lt"/>
              <a:buAutoNum type="alphaLcPeriod"/>
            </a:pPr>
            <a:r>
              <a:rPr lang="en-US" sz="1900" dirty="0"/>
              <a:t>Intervention Processes and Techniques for Use with Larger Systems</a:t>
            </a:r>
          </a:p>
          <a:p>
            <a:pPr marL="800100" lvl="1" indent="-342900">
              <a:lnSpc>
                <a:spcPct val="120000"/>
              </a:lnSpc>
              <a:spcBef>
                <a:spcPts val="0"/>
              </a:spcBef>
              <a:buFont typeface="+mj-lt"/>
              <a:buAutoNum type="arabicPeriod"/>
            </a:pPr>
            <a:r>
              <a:rPr lang="en-US" sz="2200" b="1" dirty="0"/>
              <a:t>Professional Relationships, Values, and Ethics – 25%</a:t>
            </a:r>
          </a:p>
          <a:p>
            <a:pPr marL="1257300" lvl="2" indent="-342900">
              <a:lnSpc>
                <a:spcPct val="120000"/>
              </a:lnSpc>
              <a:spcBef>
                <a:spcPts val="0"/>
              </a:spcBef>
              <a:buFont typeface="+mj-lt"/>
              <a:buAutoNum type="alphaLcPeriod"/>
            </a:pPr>
            <a:r>
              <a:rPr lang="en-US" sz="1900" dirty="0"/>
              <a:t>Professional Values and Ethical Issues</a:t>
            </a:r>
          </a:p>
          <a:p>
            <a:pPr marL="1257300" lvl="2" indent="-342900">
              <a:lnSpc>
                <a:spcPct val="120000"/>
              </a:lnSpc>
              <a:spcBef>
                <a:spcPts val="0"/>
              </a:spcBef>
              <a:buFont typeface="+mj-lt"/>
              <a:buAutoNum type="alphaLcPeriod"/>
            </a:pPr>
            <a:r>
              <a:rPr lang="en-US" sz="1900" dirty="0"/>
              <a:t>Confidentiality</a:t>
            </a:r>
          </a:p>
          <a:p>
            <a:pPr marL="1257300" lvl="2" indent="-342900">
              <a:lnSpc>
                <a:spcPct val="120000"/>
              </a:lnSpc>
              <a:spcBef>
                <a:spcPts val="0"/>
              </a:spcBef>
              <a:buFont typeface="+mj-lt"/>
              <a:buAutoNum type="alphaLcPeriod"/>
            </a:pPr>
            <a:r>
              <a:rPr lang="en-US" sz="1900" dirty="0"/>
              <a:t>Professional Development and Use of Self</a:t>
            </a:r>
          </a:p>
          <a:p>
            <a:pPr>
              <a:lnSpc>
                <a:spcPct val="120000"/>
              </a:lnSpc>
              <a:spcBef>
                <a:spcPts val="0"/>
              </a:spcBef>
            </a:pPr>
            <a:r>
              <a:rPr lang="en-US" b="1" dirty="0" smtClean="0">
                <a:solidFill>
                  <a:srgbClr val="FF0000"/>
                </a:solidFill>
              </a:rPr>
              <a:t>Complete Outline:</a:t>
            </a:r>
            <a:r>
              <a:rPr lang="en-US" b="1" dirty="0">
                <a:solidFill>
                  <a:srgbClr val="FF0000"/>
                </a:solidFill>
              </a:rPr>
              <a:t>  </a:t>
            </a:r>
            <a:r>
              <a:rPr lang="en-US" b="1" dirty="0">
                <a:solidFill>
                  <a:srgbClr val="FF0000"/>
                </a:solidFill>
                <a:hlinkClick r:id="rId2"/>
              </a:rPr>
              <a:t>https://</a:t>
            </a:r>
            <a:r>
              <a:rPr lang="en-US" b="1" dirty="0" smtClean="0">
                <a:solidFill>
                  <a:srgbClr val="FF0000"/>
                </a:solidFill>
                <a:hlinkClick r:id="rId2"/>
              </a:rPr>
              <a:t>www.aswb.org/wp-content/uploads/2017/04/2018-Masters.pdf</a:t>
            </a:r>
            <a:endParaRPr lang="en-US" b="1" dirty="0" smtClean="0">
              <a:solidFill>
                <a:srgbClr val="FF0000"/>
              </a:solidFill>
            </a:endParaRPr>
          </a:p>
          <a:p>
            <a:pPr>
              <a:lnSpc>
                <a:spcPct val="120000"/>
              </a:lnSpc>
              <a:spcBef>
                <a:spcPts val="0"/>
              </a:spcBef>
            </a:pPr>
            <a:endParaRPr lang="en-US" b="1" dirty="0" smtClean="0">
              <a:solidFill>
                <a:srgbClr val="FF0000"/>
              </a:solidFill>
            </a:endParaRPr>
          </a:p>
          <a:p>
            <a:pPr>
              <a:lnSpc>
                <a:spcPct val="120000"/>
              </a:lnSpc>
              <a:spcBef>
                <a:spcPts val="0"/>
              </a:spcBef>
            </a:pPr>
            <a:endParaRPr lang="en-US" sz="1600" dirty="0"/>
          </a:p>
          <a:p>
            <a:pPr marL="0" indent="0">
              <a:buNone/>
            </a:pPr>
            <a:endParaRPr lang="en-US" dirty="0"/>
          </a:p>
        </p:txBody>
      </p:sp>
    </p:spTree>
    <p:extLst>
      <p:ext uri="{BB962C8B-B14F-4D97-AF65-F5344CB8AC3E}">
        <p14:creationId xmlns:p14="http://schemas.microsoft.com/office/powerpoint/2010/main" val="3958939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67000" y="624110"/>
            <a:ext cx="8837612" cy="736604"/>
          </a:xfrm>
        </p:spPr>
        <p:txBody>
          <a:bodyPr>
            <a:normAutofit fontScale="90000"/>
          </a:bodyPr>
          <a:lstStyle/>
          <a:p>
            <a:pPr>
              <a:defRPr/>
            </a:pPr>
            <a:r>
              <a:rPr lang="en-US" b="1" dirty="0"/>
              <a:t>Masters (LCSW) </a:t>
            </a:r>
            <a:r>
              <a:rPr lang="en-US" b="1" dirty="0" smtClean="0"/>
              <a:t>Exam Sample Questions</a:t>
            </a:r>
            <a:r>
              <a:rPr lang="en-US" b="1" dirty="0"/>
              <a:t/>
            </a:r>
            <a:br>
              <a:rPr lang="en-US" b="1" dirty="0"/>
            </a:br>
            <a:endParaRPr lang="en-US" dirty="0"/>
          </a:p>
        </p:txBody>
      </p:sp>
      <p:sp>
        <p:nvSpPr>
          <p:cNvPr id="4" name="Content Placeholder 3"/>
          <p:cNvSpPr>
            <a:spLocks noGrp="1"/>
          </p:cNvSpPr>
          <p:nvPr>
            <p:ph idx="1"/>
          </p:nvPr>
        </p:nvSpPr>
        <p:spPr>
          <a:xfrm>
            <a:off x="1321525" y="1528348"/>
            <a:ext cx="10365377" cy="5255629"/>
          </a:xfrm>
        </p:spPr>
        <p:txBody>
          <a:bodyPr>
            <a:normAutofit fontScale="92500" lnSpcReduction="20000"/>
          </a:bodyPr>
          <a:lstStyle/>
          <a:p>
            <a:pPr>
              <a:spcBef>
                <a:spcPts val="600"/>
              </a:spcBef>
              <a:defRPr/>
            </a:pPr>
            <a:r>
              <a:rPr lang="en-US" sz="1900" dirty="0">
                <a:latin typeface="Arial" charset="0"/>
              </a:rPr>
              <a:t>1. A social worker </a:t>
            </a:r>
            <a:r>
              <a:rPr lang="en-US" sz="1900" dirty="0" smtClean="0">
                <a:latin typeface="Arial" charset="0"/>
              </a:rPr>
              <a:t>employed by a retirement home is approached by a client for help in establishing a recycling program in the facility. The social worker decides to cohost a meeting with the client to discuss the idea with other residents. What is the MOST likely reason for this approach? </a:t>
            </a:r>
          </a:p>
          <a:p>
            <a:pPr marL="400050" lvl="1" indent="0">
              <a:spcBef>
                <a:spcPts val="600"/>
              </a:spcBef>
              <a:buNone/>
              <a:defRPr/>
            </a:pPr>
            <a:r>
              <a:rPr lang="en-US" sz="1900" dirty="0" smtClean="0">
                <a:latin typeface="Arial" charset="0"/>
              </a:rPr>
              <a:t>(</a:t>
            </a:r>
            <a:r>
              <a:rPr lang="en-US" sz="1900" dirty="0">
                <a:latin typeface="Arial" charset="0"/>
              </a:rPr>
              <a:t>A) </a:t>
            </a:r>
            <a:r>
              <a:rPr lang="en-US" sz="1900" dirty="0" smtClean="0">
                <a:latin typeface="Arial" charset="0"/>
              </a:rPr>
              <a:t>Antagonizing administration could be dangerous.</a:t>
            </a:r>
            <a:endParaRPr lang="en-US" sz="1900" dirty="0">
              <a:latin typeface="Arial" charset="0"/>
            </a:endParaRPr>
          </a:p>
          <a:p>
            <a:pPr marL="400050" lvl="1" indent="0">
              <a:spcBef>
                <a:spcPts val="600"/>
              </a:spcBef>
              <a:buNone/>
              <a:defRPr/>
            </a:pPr>
            <a:r>
              <a:rPr lang="en-US" sz="1900" dirty="0">
                <a:latin typeface="Arial" charset="0"/>
              </a:rPr>
              <a:t>(B) </a:t>
            </a:r>
            <a:r>
              <a:rPr lang="en-US" sz="1900" dirty="0" smtClean="0">
                <a:latin typeface="Arial" charset="0"/>
              </a:rPr>
              <a:t>Legitimizing the residents’ concerns may be helpful.</a:t>
            </a:r>
            <a:endParaRPr lang="en-US" sz="1900" dirty="0">
              <a:latin typeface="Arial" charset="0"/>
            </a:endParaRPr>
          </a:p>
          <a:p>
            <a:pPr marL="400050" lvl="1" indent="0">
              <a:spcBef>
                <a:spcPts val="600"/>
              </a:spcBef>
              <a:buNone/>
              <a:defRPr/>
            </a:pPr>
            <a:r>
              <a:rPr lang="en-US" sz="1900" dirty="0">
                <a:latin typeface="Arial" charset="0"/>
              </a:rPr>
              <a:t>(C) </a:t>
            </a:r>
            <a:r>
              <a:rPr lang="en-US" sz="1900" dirty="0" smtClean="0">
                <a:latin typeface="Arial" charset="0"/>
              </a:rPr>
              <a:t>Helping residents start new relationships is important.</a:t>
            </a:r>
            <a:endParaRPr lang="en-US" sz="1900" dirty="0">
              <a:latin typeface="Arial" charset="0"/>
            </a:endParaRPr>
          </a:p>
          <a:p>
            <a:pPr marL="400050" lvl="1" indent="0">
              <a:spcBef>
                <a:spcPts val="600"/>
              </a:spcBef>
              <a:buNone/>
              <a:defRPr/>
            </a:pPr>
            <a:r>
              <a:rPr lang="en-US" sz="1900" dirty="0">
                <a:latin typeface="Arial" charset="0"/>
              </a:rPr>
              <a:t>(D) </a:t>
            </a:r>
            <a:r>
              <a:rPr lang="en-US" sz="1900" dirty="0" smtClean="0">
                <a:latin typeface="Arial" charset="0"/>
              </a:rPr>
              <a:t>Sharing leadership is very effective with groups.</a:t>
            </a:r>
            <a:endParaRPr lang="en-US" sz="1900" dirty="0">
              <a:latin typeface="Arial" charset="0"/>
            </a:endParaRPr>
          </a:p>
          <a:p>
            <a:pPr>
              <a:defRPr/>
            </a:pPr>
            <a:endParaRPr lang="en-US" sz="1900" dirty="0">
              <a:latin typeface="Arial" charset="0"/>
            </a:endParaRPr>
          </a:p>
          <a:p>
            <a:pPr>
              <a:spcBef>
                <a:spcPts val="600"/>
              </a:spcBef>
              <a:defRPr/>
            </a:pPr>
            <a:r>
              <a:rPr lang="en-US" sz="1900" dirty="0">
                <a:latin typeface="Arial" charset="0"/>
              </a:rPr>
              <a:t>2. </a:t>
            </a:r>
            <a:r>
              <a:rPr lang="en-US" sz="1900" dirty="0" smtClean="0">
                <a:latin typeface="Arial" charset="0"/>
              </a:rPr>
              <a:t>A social worker is providing therapy to a family. The husband and wife have been arguing constantly for several months and are considering a separation. Recently, the oldest child began acting out in school. With attention focused on the child’s problems, arguments between the parents have subsided. What concept BEST describes this family’s situation from a systems perspective? </a:t>
            </a:r>
            <a:endParaRPr lang="en-US" sz="1900" dirty="0">
              <a:latin typeface="Arial" charset="0"/>
            </a:endParaRPr>
          </a:p>
          <a:p>
            <a:pPr marL="400050" lvl="1" indent="0">
              <a:spcBef>
                <a:spcPts val="600"/>
              </a:spcBef>
              <a:buNone/>
              <a:defRPr/>
            </a:pPr>
            <a:r>
              <a:rPr lang="en-US" sz="1900" dirty="0">
                <a:latin typeface="Arial" charset="0"/>
              </a:rPr>
              <a:t>(A) </a:t>
            </a:r>
            <a:r>
              <a:rPr lang="en-US" sz="1900" dirty="0" smtClean="0">
                <a:latin typeface="Arial" charset="0"/>
              </a:rPr>
              <a:t>Reaction Formation</a:t>
            </a:r>
            <a:endParaRPr lang="en-US" sz="1900" dirty="0">
              <a:latin typeface="Arial" charset="0"/>
            </a:endParaRPr>
          </a:p>
          <a:p>
            <a:pPr marL="400050" lvl="1" indent="0">
              <a:spcBef>
                <a:spcPts val="600"/>
              </a:spcBef>
              <a:buNone/>
              <a:defRPr/>
            </a:pPr>
            <a:r>
              <a:rPr lang="en-US" sz="1900" dirty="0">
                <a:latin typeface="Arial" charset="0"/>
              </a:rPr>
              <a:t>(B) </a:t>
            </a:r>
            <a:r>
              <a:rPr lang="en-US" sz="1900" dirty="0" smtClean="0">
                <a:latin typeface="Arial" charset="0"/>
              </a:rPr>
              <a:t>Adaptation</a:t>
            </a:r>
            <a:endParaRPr lang="en-US" sz="1900" dirty="0">
              <a:latin typeface="Arial" charset="0"/>
            </a:endParaRPr>
          </a:p>
          <a:p>
            <a:pPr marL="400050" lvl="1" indent="0">
              <a:spcBef>
                <a:spcPts val="600"/>
              </a:spcBef>
              <a:buNone/>
              <a:defRPr/>
            </a:pPr>
            <a:r>
              <a:rPr lang="en-US" sz="1900" dirty="0">
                <a:latin typeface="Arial" charset="0"/>
              </a:rPr>
              <a:t>(C) </a:t>
            </a:r>
            <a:r>
              <a:rPr lang="en-US" sz="1900" dirty="0" smtClean="0">
                <a:latin typeface="Arial" charset="0"/>
              </a:rPr>
              <a:t>Triangulation</a:t>
            </a:r>
            <a:endParaRPr lang="en-US" sz="1900" dirty="0">
              <a:latin typeface="Arial" charset="0"/>
            </a:endParaRPr>
          </a:p>
          <a:p>
            <a:pPr marL="400050" lvl="1" indent="0">
              <a:spcBef>
                <a:spcPts val="600"/>
              </a:spcBef>
              <a:buNone/>
              <a:defRPr/>
            </a:pPr>
            <a:r>
              <a:rPr lang="en-US" sz="1900" dirty="0">
                <a:latin typeface="Arial" charset="0"/>
              </a:rPr>
              <a:t>(D) </a:t>
            </a:r>
            <a:r>
              <a:rPr lang="en-US" sz="1900" dirty="0" smtClean="0">
                <a:latin typeface="Arial" charset="0"/>
              </a:rPr>
              <a:t>Entropy</a:t>
            </a:r>
            <a:endParaRPr lang="en-US" sz="1900" dirty="0">
              <a:latin typeface="Arial" charset="0"/>
            </a:endParaRPr>
          </a:p>
          <a:p>
            <a:endParaRPr lang="en-US" dirty="0" smtClean="0"/>
          </a:p>
          <a:p>
            <a:endParaRPr lang="en-US" dirty="0"/>
          </a:p>
        </p:txBody>
      </p:sp>
      <p:sp>
        <p:nvSpPr>
          <p:cNvPr id="5" name="Rectangle 4"/>
          <p:cNvSpPr/>
          <p:nvPr/>
        </p:nvSpPr>
        <p:spPr>
          <a:xfrm>
            <a:off x="461555" y="263434"/>
            <a:ext cx="10003971" cy="1754326"/>
          </a:xfrm>
          <a:prstGeom prst="rect">
            <a:avLst/>
          </a:prstGeom>
        </p:spPr>
        <p:txBody>
          <a:bodyPr wrap="square">
            <a:spAutoFit/>
          </a:bodyPr>
          <a:lstStyle/>
          <a:p>
            <a:pPr algn="ctr">
              <a:defRPr/>
            </a:pPr>
            <a:endParaRPr lang="en-US" b="1" dirty="0">
              <a:latin typeface="Arial" charset="0"/>
            </a:endParaRPr>
          </a:p>
          <a:p>
            <a:pPr algn="ctr">
              <a:defRPr/>
            </a:pPr>
            <a:endParaRPr lang="en-US" b="1" dirty="0">
              <a:latin typeface="Arial" charset="0"/>
            </a:endParaRPr>
          </a:p>
          <a:p>
            <a:pPr algn="ctr">
              <a:defRPr/>
            </a:pPr>
            <a:endParaRPr lang="en-US" b="1" dirty="0">
              <a:latin typeface="Arial" charset="0"/>
            </a:endParaRPr>
          </a:p>
          <a:p>
            <a:pPr>
              <a:defRPr/>
            </a:pPr>
            <a:endParaRPr lang="en-US" b="1" dirty="0">
              <a:latin typeface="Arial" charset="0"/>
            </a:endParaRPr>
          </a:p>
          <a:p>
            <a:pPr>
              <a:defRPr/>
            </a:pPr>
            <a:endParaRPr lang="en-US" dirty="0">
              <a:latin typeface="Arial" charset="0"/>
            </a:endParaRPr>
          </a:p>
          <a:p>
            <a:pPr>
              <a:defRPr/>
            </a:pPr>
            <a:r>
              <a:rPr lang="en-US" dirty="0">
                <a:latin typeface="Arial" charset="0"/>
              </a:rPr>
              <a:t>	</a:t>
            </a:r>
          </a:p>
        </p:txBody>
      </p:sp>
    </p:spTree>
    <p:extLst>
      <p:ext uri="{BB962C8B-B14F-4D97-AF65-F5344CB8AC3E}">
        <p14:creationId xmlns:p14="http://schemas.microsoft.com/office/powerpoint/2010/main" val="212227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67000" y="433610"/>
            <a:ext cx="8837612" cy="736604"/>
          </a:xfrm>
        </p:spPr>
        <p:txBody>
          <a:bodyPr>
            <a:normAutofit fontScale="90000"/>
          </a:bodyPr>
          <a:lstStyle/>
          <a:p>
            <a:pPr>
              <a:defRPr/>
            </a:pPr>
            <a:r>
              <a:rPr lang="en-US" b="1" dirty="0"/>
              <a:t>Masters (LCSW) </a:t>
            </a:r>
            <a:r>
              <a:rPr lang="en-US" b="1" dirty="0" smtClean="0"/>
              <a:t>Exam Sample Answers</a:t>
            </a:r>
            <a:r>
              <a:rPr lang="en-US" b="1" dirty="0"/>
              <a:t/>
            </a:r>
            <a:br>
              <a:rPr lang="en-US" b="1" dirty="0"/>
            </a:br>
            <a:endParaRPr lang="en-US" dirty="0"/>
          </a:p>
        </p:txBody>
      </p:sp>
      <p:sp>
        <p:nvSpPr>
          <p:cNvPr id="4" name="Content Placeholder 3"/>
          <p:cNvSpPr>
            <a:spLocks noGrp="1"/>
          </p:cNvSpPr>
          <p:nvPr>
            <p:ph idx="1"/>
          </p:nvPr>
        </p:nvSpPr>
        <p:spPr>
          <a:xfrm>
            <a:off x="1104901" y="1133475"/>
            <a:ext cx="10582002" cy="5507627"/>
          </a:xfrm>
        </p:spPr>
        <p:txBody>
          <a:bodyPr>
            <a:normAutofit fontScale="92500" lnSpcReduction="10000"/>
          </a:bodyPr>
          <a:lstStyle/>
          <a:p>
            <a:pPr>
              <a:spcBef>
                <a:spcPts val="600"/>
              </a:spcBef>
              <a:defRPr/>
            </a:pPr>
            <a:r>
              <a:rPr lang="en-US" sz="1600" dirty="0">
                <a:latin typeface="Arial" charset="0"/>
              </a:rPr>
              <a:t>1. A social worker </a:t>
            </a:r>
            <a:r>
              <a:rPr lang="en-US" sz="1600" dirty="0" smtClean="0">
                <a:latin typeface="Arial" charset="0"/>
              </a:rPr>
              <a:t>employed by a retirement home is approached by a client for help in establishing a recycling program in the facility. The social worker decides to cohost a meeting with the client to discuss the idea with other residents. What is the MOST likely reason for this approach? </a:t>
            </a:r>
          </a:p>
          <a:p>
            <a:pPr marL="400050" lvl="1" indent="0">
              <a:spcBef>
                <a:spcPts val="600"/>
              </a:spcBef>
              <a:buNone/>
              <a:defRPr/>
            </a:pPr>
            <a:r>
              <a:rPr lang="en-US" sz="1900" b="1" dirty="0" smtClean="0">
                <a:latin typeface="Arial" charset="0"/>
              </a:rPr>
              <a:t>CORRECT ANSWER: (D</a:t>
            </a:r>
            <a:r>
              <a:rPr lang="en-US" sz="1900" b="1" dirty="0">
                <a:latin typeface="Arial" charset="0"/>
              </a:rPr>
              <a:t>) </a:t>
            </a:r>
            <a:r>
              <a:rPr lang="en-US" sz="1900" b="1" dirty="0" smtClean="0">
                <a:latin typeface="Arial" charset="0"/>
              </a:rPr>
              <a:t>Sharing leadership is very effective with groups.</a:t>
            </a:r>
          </a:p>
          <a:p>
            <a:pPr lvl="1" indent="-342900">
              <a:spcBef>
                <a:spcPts val="600"/>
              </a:spcBef>
              <a:defRPr/>
            </a:pPr>
            <a:r>
              <a:rPr lang="en-US" sz="1900" dirty="0" smtClean="0">
                <a:latin typeface="Arial" charset="0"/>
              </a:rPr>
              <a:t>By sharing leadership with the resident, the social worker is supporting the resident’s skill development as well as promoting positive group dynamics. Options (A) and (B) draw conclusions without substantial information. While the potential for beginning new relationship exists, it is not the MOST likely reason for the co-facilitation.</a:t>
            </a:r>
            <a:endParaRPr lang="en-US" sz="1900" dirty="0">
              <a:latin typeface="Arial" charset="0"/>
            </a:endParaRPr>
          </a:p>
          <a:p>
            <a:pPr>
              <a:defRPr/>
            </a:pPr>
            <a:endParaRPr lang="en-US" sz="1900" dirty="0">
              <a:latin typeface="Arial" charset="0"/>
            </a:endParaRPr>
          </a:p>
          <a:p>
            <a:pPr>
              <a:spcBef>
                <a:spcPts val="600"/>
              </a:spcBef>
              <a:defRPr/>
            </a:pPr>
            <a:r>
              <a:rPr lang="en-US" sz="1600" dirty="0">
                <a:latin typeface="Arial" charset="0"/>
              </a:rPr>
              <a:t>2. </a:t>
            </a:r>
            <a:r>
              <a:rPr lang="en-US" sz="1600" dirty="0" smtClean="0">
                <a:latin typeface="Arial" charset="0"/>
              </a:rPr>
              <a:t>A social worker is providing therapy to a family. The husband and wife have been arguing constantly for several months and are considering a separation. Recently, the oldest child began acting out in school. With attention focused on the child’s problems, arguments between the parents have subsided. What concept BEST describes this family’s situation from a systems perspective? </a:t>
            </a:r>
            <a:endParaRPr lang="en-US" sz="1600" dirty="0">
              <a:latin typeface="Arial" charset="0"/>
            </a:endParaRPr>
          </a:p>
          <a:p>
            <a:pPr marL="400050" lvl="1" indent="0">
              <a:spcBef>
                <a:spcPts val="600"/>
              </a:spcBef>
              <a:buNone/>
              <a:defRPr/>
            </a:pPr>
            <a:r>
              <a:rPr lang="en-US" sz="1900" b="1" dirty="0" smtClean="0">
                <a:latin typeface="Arial" charset="0"/>
              </a:rPr>
              <a:t>CORRECT ANSWER: (C</a:t>
            </a:r>
            <a:r>
              <a:rPr lang="en-US" sz="1900" b="1" dirty="0">
                <a:latin typeface="Arial" charset="0"/>
              </a:rPr>
              <a:t>) </a:t>
            </a:r>
            <a:r>
              <a:rPr lang="en-US" sz="1900" b="1" dirty="0" smtClean="0">
                <a:latin typeface="Arial" charset="0"/>
              </a:rPr>
              <a:t>Triangulation</a:t>
            </a:r>
            <a:endParaRPr lang="en-US" sz="1900" b="1" dirty="0">
              <a:latin typeface="Arial" charset="0"/>
            </a:endParaRPr>
          </a:p>
          <a:p>
            <a:pPr lvl="1" indent="-342900">
              <a:spcBef>
                <a:spcPts val="600"/>
              </a:spcBef>
              <a:defRPr/>
            </a:pPr>
            <a:r>
              <a:rPr lang="en-US" sz="1900" dirty="0" smtClean="0">
                <a:latin typeface="Arial" charset="0"/>
              </a:rPr>
              <a:t>The oldest child is exhibiting behavior that is moving attention away from parental arguments. Triangulation is resulting in lessened parental conflict since the parents’ attention has become focused on the child’s behavior. Reaction formation (A) is a defense mechanism in which opposing tendencies are exaggerated. Adaptation (B) is a concept describing the ability of a system to change, which is not occurring. Entropy (D) is the opposite of adaptation and not the BEST description of the family dynamics described.</a:t>
            </a:r>
            <a:endParaRPr lang="en-US" sz="1900" dirty="0">
              <a:latin typeface="Arial" charset="0"/>
            </a:endParaRPr>
          </a:p>
          <a:p>
            <a:endParaRPr lang="en-US" dirty="0" smtClean="0"/>
          </a:p>
          <a:p>
            <a:endParaRPr lang="en-US" dirty="0"/>
          </a:p>
        </p:txBody>
      </p:sp>
      <p:sp>
        <p:nvSpPr>
          <p:cNvPr id="5" name="Rectangle 4"/>
          <p:cNvSpPr/>
          <p:nvPr/>
        </p:nvSpPr>
        <p:spPr>
          <a:xfrm>
            <a:off x="461555" y="263434"/>
            <a:ext cx="10003971" cy="1754326"/>
          </a:xfrm>
          <a:prstGeom prst="rect">
            <a:avLst/>
          </a:prstGeom>
        </p:spPr>
        <p:txBody>
          <a:bodyPr wrap="square">
            <a:spAutoFit/>
          </a:bodyPr>
          <a:lstStyle/>
          <a:p>
            <a:pPr algn="ctr">
              <a:defRPr/>
            </a:pPr>
            <a:endParaRPr lang="en-US" b="1" dirty="0">
              <a:latin typeface="Arial" charset="0"/>
            </a:endParaRPr>
          </a:p>
          <a:p>
            <a:pPr algn="ctr">
              <a:defRPr/>
            </a:pPr>
            <a:endParaRPr lang="en-US" b="1" dirty="0">
              <a:latin typeface="Arial" charset="0"/>
            </a:endParaRPr>
          </a:p>
          <a:p>
            <a:pPr algn="ctr">
              <a:defRPr/>
            </a:pPr>
            <a:endParaRPr lang="en-US" b="1" dirty="0">
              <a:latin typeface="Arial" charset="0"/>
            </a:endParaRPr>
          </a:p>
          <a:p>
            <a:pPr>
              <a:defRPr/>
            </a:pPr>
            <a:endParaRPr lang="en-US" b="1" dirty="0">
              <a:latin typeface="Arial" charset="0"/>
            </a:endParaRPr>
          </a:p>
          <a:p>
            <a:pPr>
              <a:defRPr/>
            </a:pPr>
            <a:endParaRPr lang="en-US" dirty="0">
              <a:latin typeface="Arial" charset="0"/>
            </a:endParaRPr>
          </a:p>
          <a:p>
            <a:pPr>
              <a:defRPr/>
            </a:pPr>
            <a:r>
              <a:rPr lang="en-US" dirty="0">
                <a:latin typeface="Arial" charset="0"/>
              </a:rPr>
              <a:t>	</a:t>
            </a:r>
          </a:p>
        </p:txBody>
      </p:sp>
    </p:spTree>
    <p:extLst>
      <p:ext uri="{BB962C8B-B14F-4D97-AF65-F5344CB8AC3E}">
        <p14:creationId xmlns:p14="http://schemas.microsoft.com/office/powerpoint/2010/main" val="1459540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a:xfrm>
            <a:off x="2209800" y="576942"/>
            <a:ext cx="7772400" cy="870857"/>
          </a:xfrm>
        </p:spPr>
        <p:txBody>
          <a:bodyPr>
            <a:normAutofit/>
          </a:bodyPr>
          <a:lstStyle/>
          <a:p>
            <a:pPr algn="ctr"/>
            <a:r>
              <a:rPr lang="en-US" altLang="en-US" sz="4000" b="1" dirty="0" smtClean="0">
                <a:solidFill>
                  <a:schemeClr val="tx1"/>
                </a:solidFill>
              </a:rPr>
              <a:t>Should I Study? Yes!</a:t>
            </a:r>
          </a:p>
        </p:txBody>
      </p:sp>
      <p:sp>
        <p:nvSpPr>
          <p:cNvPr id="14339" name="Rectangle 1027"/>
          <p:cNvSpPr>
            <a:spLocks noGrp="1" noChangeArrowheads="1"/>
          </p:cNvSpPr>
          <p:nvPr>
            <p:ph idx="1"/>
          </p:nvPr>
        </p:nvSpPr>
        <p:spPr>
          <a:xfrm>
            <a:off x="1752599" y="1447799"/>
            <a:ext cx="9655629" cy="5257801"/>
          </a:xfrm>
        </p:spPr>
        <p:txBody>
          <a:bodyPr>
            <a:normAutofit lnSpcReduction="10000"/>
          </a:bodyPr>
          <a:lstStyle/>
          <a:p>
            <a:r>
              <a:rPr lang="en-US" altLang="en-US" sz="2200" dirty="0" smtClean="0"/>
              <a:t>ASWB’s $15 (e-guide) or $20 (print edition) Study Guide or $85 on-line practice exam (ASWB 1-800-225-6880, or Online at www.aswb.org)</a:t>
            </a:r>
          </a:p>
          <a:p>
            <a:pPr lvl="1"/>
            <a:r>
              <a:rPr lang="en-US" altLang="en-US" sz="2000" dirty="0">
                <a:hlinkClick r:id="rId2"/>
              </a:rPr>
              <a:t>https://www.aswb.org/exam-candidates/exam-materials</a:t>
            </a:r>
            <a:r>
              <a:rPr lang="en-US" altLang="en-US" sz="2000" dirty="0" smtClean="0">
                <a:hlinkClick r:id="rId2"/>
              </a:rPr>
              <a:t>/</a:t>
            </a:r>
            <a:r>
              <a:rPr lang="en-US" altLang="en-US" sz="2000" dirty="0" smtClean="0"/>
              <a:t> </a:t>
            </a:r>
            <a:endParaRPr lang="en-US" altLang="en-US" sz="2000" dirty="0"/>
          </a:p>
          <a:p>
            <a:r>
              <a:rPr lang="en-US" altLang="en-US" sz="2200" dirty="0" smtClean="0"/>
              <a:t>NASW live test prep course (members $150, non-members $200</a:t>
            </a:r>
            <a:r>
              <a:rPr lang="en-US" altLang="en-US" sz="2200" dirty="0" smtClean="0">
                <a:solidFill>
                  <a:srgbClr val="0033CC"/>
                </a:solidFill>
              </a:rPr>
              <a:t> </a:t>
            </a:r>
            <a:r>
              <a:rPr lang="en-US" altLang="en-US" sz="2200" dirty="0">
                <a:solidFill>
                  <a:srgbClr val="0033CC"/>
                </a:solidFill>
              </a:rPr>
              <a:t>https://www.naswma.org/page/licensing</a:t>
            </a:r>
            <a:r>
              <a:rPr lang="en-US" altLang="en-US" sz="2200" dirty="0" smtClean="0"/>
              <a:t>)</a:t>
            </a:r>
          </a:p>
          <a:p>
            <a:pPr lvl="1"/>
            <a:r>
              <a:rPr lang="en-US" altLang="en-US" sz="2000" dirty="0" smtClean="0"/>
              <a:t>Join NASW prior to graduation for $60; save $50 off the non-member rate and get NASW membership benefits for one year</a:t>
            </a:r>
          </a:p>
          <a:p>
            <a:pPr lvl="1"/>
            <a:r>
              <a:rPr lang="en-US" altLang="en-US" sz="2000" dirty="0" smtClean="0"/>
              <a:t>By joining as a student you also receive three years of discounted membership rates </a:t>
            </a:r>
          </a:p>
          <a:p>
            <a:r>
              <a:rPr lang="en-US" altLang="en-US" sz="2200" dirty="0" smtClean="0"/>
              <a:t>Copy of Licensing Sample Questions (available to borrow from BUSSW)</a:t>
            </a:r>
          </a:p>
          <a:p>
            <a:pPr algn="ctr">
              <a:buFontTx/>
              <a:buNone/>
            </a:pPr>
            <a:r>
              <a:rPr lang="en-US" altLang="en-US" i="1" dirty="0" smtClean="0">
                <a:solidFill>
                  <a:srgbClr val="FF0000"/>
                </a:solidFill>
              </a:rPr>
              <a:t>No endorsement intended</a:t>
            </a:r>
          </a:p>
          <a:p>
            <a:pPr algn="ctr">
              <a:buFontTx/>
              <a:buNone/>
            </a:pPr>
            <a:r>
              <a:rPr lang="en-US" altLang="en-US" dirty="0" smtClean="0">
                <a:solidFill>
                  <a:srgbClr val="0033CC"/>
                </a:solidFill>
              </a:rPr>
              <a:t>In 2018 93% of BUSSW students passed vs. ____ statewide </a:t>
            </a:r>
          </a:p>
          <a:p>
            <a:pPr algn="ctr">
              <a:buFontTx/>
              <a:buNone/>
            </a:pPr>
            <a:r>
              <a:rPr lang="en-US" altLang="en-US" dirty="0" smtClean="0">
                <a:solidFill>
                  <a:srgbClr val="0033CC"/>
                </a:solidFill>
              </a:rPr>
              <a:t>If you don’t pass the first time, you can re-take the exam </a:t>
            </a:r>
            <a:r>
              <a:rPr lang="en-US" altLang="en-US" b="1" i="1" dirty="0" smtClean="0">
                <a:solidFill>
                  <a:srgbClr val="0033CC"/>
                </a:solidFill>
              </a:rPr>
              <a:t>after 90 days;</a:t>
            </a:r>
            <a:r>
              <a:rPr lang="en-US" altLang="en-US" dirty="0" smtClean="0">
                <a:solidFill>
                  <a:srgbClr val="0033CC"/>
                </a:solidFill>
              </a:rPr>
              <a:t> </a:t>
            </a:r>
          </a:p>
          <a:p>
            <a:pPr algn="ctr">
              <a:buFontTx/>
              <a:buNone/>
            </a:pPr>
            <a:r>
              <a:rPr lang="en-US" altLang="en-US" dirty="0" smtClean="0">
                <a:solidFill>
                  <a:srgbClr val="0033CC"/>
                </a:solidFill>
              </a:rPr>
              <a:t>you pay for the exam only (not the application fee); the exam approval is good for 1 year</a:t>
            </a:r>
          </a:p>
          <a:p>
            <a:pPr algn="ctr">
              <a:buFontTx/>
              <a:buNone/>
            </a:pPr>
            <a:endParaRPr lang="en-US" altLang="en-US" i="1" dirty="0" smtClean="0">
              <a:solidFill>
                <a:srgbClr val="0033CC"/>
              </a:solidFill>
              <a:latin typeface="Tahoma" panose="020B0604030504040204" pitchFamily="34" charset="0"/>
            </a:endParaRPr>
          </a:p>
          <a:p>
            <a:pPr algn="ctr">
              <a:buFontTx/>
              <a:buNone/>
            </a:pPr>
            <a:endParaRPr lang="en-US" altLang="en-US" dirty="0" smtClean="0">
              <a:latin typeface="Tahoma" panose="020B0604030504040204" pitchFamily="34" charset="0"/>
            </a:endParaRPr>
          </a:p>
        </p:txBody>
      </p:sp>
    </p:spTree>
    <p:extLst>
      <p:ext uri="{BB962C8B-B14F-4D97-AF65-F5344CB8AC3E}">
        <p14:creationId xmlns:p14="http://schemas.microsoft.com/office/powerpoint/2010/main" val="3767051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51115" y="722081"/>
            <a:ext cx="10655525" cy="976090"/>
          </a:xfrm>
        </p:spPr>
        <p:txBody>
          <a:bodyPr/>
          <a:lstStyle/>
          <a:p>
            <a:pPr algn="ctr"/>
            <a:r>
              <a:rPr lang="en-US" altLang="en-US" sz="4000" b="1" dirty="0">
                <a:solidFill>
                  <a:schemeClr val="tx1"/>
                </a:solidFill>
              </a:rPr>
              <a:t>HOW MUCH WILL IT COST?</a:t>
            </a:r>
          </a:p>
        </p:txBody>
      </p:sp>
      <p:sp>
        <p:nvSpPr>
          <p:cNvPr id="19459" name="Rectangle 3"/>
          <p:cNvSpPr>
            <a:spLocks noGrp="1" noChangeArrowheads="1"/>
          </p:cNvSpPr>
          <p:nvPr>
            <p:ph sz="half" idx="1"/>
          </p:nvPr>
        </p:nvSpPr>
        <p:spPr>
          <a:xfrm>
            <a:off x="1883229" y="1981199"/>
            <a:ext cx="4125686" cy="3984171"/>
          </a:xfrm>
        </p:spPr>
        <p:txBody>
          <a:bodyPr>
            <a:normAutofit/>
          </a:bodyPr>
          <a:lstStyle/>
          <a:p>
            <a:pPr>
              <a:defRPr/>
            </a:pPr>
            <a:r>
              <a:rPr lang="en-US" sz="2400" dirty="0">
                <a:solidFill>
                  <a:schemeClr val="accent5">
                    <a:lumMod val="50000"/>
                  </a:schemeClr>
                </a:solidFill>
              </a:rPr>
              <a:t>$</a:t>
            </a:r>
            <a:r>
              <a:rPr lang="en-US" sz="2400" dirty="0">
                <a:solidFill>
                  <a:schemeClr val="tx1"/>
                </a:solidFill>
              </a:rPr>
              <a:t>173 Application fee</a:t>
            </a:r>
          </a:p>
          <a:p>
            <a:pPr>
              <a:defRPr/>
            </a:pPr>
            <a:r>
              <a:rPr lang="en-US" sz="2400" dirty="0">
                <a:solidFill>
                  <a:schemeClr val="tx1"/>
                </a:solidFill>
              </a:rPr>
              <a:t>$230 for </a:t>
            </a:r>
            <a:r>
              <a:rPr lang="en-US" sz="2400" dirty="0" smtClean="0">
                <a:solidFill>
                  <a:schemeClr val="tx1"/>
                </a:solidFill>
              </a:rPr>
              <a:t>Examination</a:t>
            </a:r>
            <a:endParaRPr lang="en-US" sz="2400" dirty="0">
              <a:solidFill>
                <a:schemeClr val="tx1"/>
              </a:solidFill>
            </a:endParaRPr>
          </a:p>
          <a:p>
            <a:pPr algn="ctr">
              <a:buFontTx/>
              <a:buNone/>
              <a:defRPr/>
            </a:pPr>
            <a:r>
              <a:rPr lang="en-US" sz="2400" dirty="0">
                <a:solidFill>
                  <a:schemeClr val="tx1"/>
                </a:solidFill>
              </a:rPr>
              <a:t>($260 for LICSW exam)</a:t>
            </a:r>
          </a:p>
          <a:p>
            <a:pPr>
              <a:defRPr/>
            </a:pPr>
            <a:r>
              <a:rPr lang="en-US" sz="2400" dirty="0">
                <a:solidFill>
                  <a:schemeClr val="tx1"/>
                </a:solidFill>
              </a:rPr>
              <a:t>$68 for initial license </a:t>
            </a:r>
            <a:r>
              <a:rPr lang="en-US" sz="2400" dirty="0" smtClean="0">
                <a:solidFill>
                  <a:schemeClr val="tx1"/>
                </a:solidFill>
              </a:rPr>
              <a:t>fee</a:t>
            </a:r>
          </a:p>
          <a:p>
            <a:pPr>
              <a:defRPr/>
            </a:pPr>
            <a:r>
              <a:rPr lang="en-US" sz="2400" b="1" dirty="0" smtClean="0">
                <a:solidFill>
                  <a:schemeClr val="tx1"/>
                </a:solidFill>
              </a:rPr>
              <a:t>LCSW total = $471</a:t>
            </a:r>
            <a:endParaRPr lang="en-US" sz="2400" b="1" dirty="0">
              <a:solidFill>
                <a:schemeClr val="tx1"/>
              </a:solidFill>
            </a:endParaRPr>
          </a:p>
        </p:txBody>
      </p:sp>
      <p:sp>
        <p:nvSpPr>
          <p:cNvPr id="19460" name="Rectangle 4"/>
          <p:cNvSpPr>
            <a:spLocks noGrp="1" noChangeArrowheads="1"/>
          </p:cNvSpPr>
          <p:nvPr>
            <p:ph sz="half" idx="2"/>
          </p:nvPr>
        </p:nvSpPr>
        <p:spPr>
          <a:xfrm>
            <a:off x="6076950" y="1981199"/>
            <a:ext cx="5429250" cy="2971800"/>
          </a:xfrm>
        </p:spPr>
        <p:txBody>
          <a:bodyPr>
            <a:noAutofit/>
          </a:bodyPr>
          <a:lstStyle/>
          <a:p>
            <a:pPr>
              <a:buFontTx/>
              <a:buNone/>
            </a:pPr>
            <a:r>
              <a:rPr lang="en-US" altLang="en-US" sz="2400" dirty="0" smtClean="0">
                <a:solidFill>
                  <a:schemeClr val="tx1"/>
                </a:solidFill>
              </a:rPr>
              <a:t>Renew Your License Every Two Years: </a:t>
            </a:r>
          </a:p>
          <a:p>
            <a:r>
              <a:rPr lang="en-US" altLang="en-US" sz="2400" dirty="0" smtClean="0">
                <a:solidFill>
                  <a:schemeClr val="tx1"/>
                </a:solidFill>
              </a:rPr>
              <a:t>$68 </a:t>
            </a:r>
            <a:r>
              <a:rPr lang="en-US" altLang="en-US" sz="2400" dirty="0">
                <a:solidFill>
                  <a:schemeClr val="tx1"/>
                </a:solidFill>
              </a:rPr>
              <a:t>(LCSW) or </a:t>
            </a:r>
            <a:endParaRPr lang="en-US" altLang="en-US" sz="2400" dirty="0" smtClean="0">
              <a:solidFill>
                <a:schemeClr val="tx1"/>
              </a:solidFill>
            </a:endParaRPr>
          </a:p>
          <a:p>
            <a:r>
              <a:rPr lang="en-US" altLang="en-US" sz="2400" dirty="0" smtClean="0">
                <a:solidFill>
                  <a:schemeClr val="tx1"/>
                </a:solidFill>
              </a:rPr>
              <a:t>$</a:t>
            </a:r>
            <a:r>
              <a:rPr lang="en-US" altLang="en-US" sz="2400" dirty="0">
                <a:solidFill>
                  <a:schemeClr val="tx1"/>
                </a:solidFill>
              </a:rPr>
              <a:t>82 (LICSW) </a:t>
            </a:r>
            <a:endParaRPr lang="en-US" altLang="en-US" sz="2400" dirty="0" smtClean="0">
              <a:solidFill>
                <a:schemeClr val="tx1"/>
              </a:solidFill>
            </a:endParaRPr>
          </a:p>
          <a:p>
            <a:pPr lvl="1"/>
            <a:r>
              <a:rPr lang="en-US" altLang="en-US" sz="2200" dirty="0" smtClean="0">
                <a:solidFill>
                  <a:schemeClr val="tx1"/>
                </a:solidFill>
              </a:rPr>
              <a:t>Renewal on your birthday every </a:t>
            </a:r>
            <a:r>
              <a:rPr lang="en-US" altLang="en-US" sz="2200" dirty="0">
                <a:solidFill>
                  <a:schemeClr val="tx1"/>
                </a:solidFill>
              </a:rPr>
              <a:t>2 years </a:t>
            </a:r>
            <a:r>
              <a:rPr lang="en-US" altLang="en-US" sz="2200" dirty="0" smtClean="0">
                <a:solidFill>
                  <a:schemeClr val="tx1"/>
                </a:solidFill>
              </a:rPr>
              <a:t>after your initial license date</a:t>
            </a:r>
            <a:endParaRPr lang="en-US" altLang="en-US" sz="2200" dirty="0">
              <a:solidFill>
                <a:schemeClr val="tx1"/>
              </a:solidFill>
            </a:endParaRPr>
          </a:p>
        </p:txBody>
      </p:sp>
    </p:spTree>
    <p:extLst>
      <p:ext uri="{BB962C8B-B14F-4D97-AF65-F5344CB8AC3E}">
        <p14:creationId xmlns:p14="http://schemas.microsoft.com/office/powerpoint/2010/main" val="380149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698171" y="544286"/>
            <a:ext cx="8686800" cy="1371600"/>
          </a:xfrm>
        </p:spPr>
        <p:txBody>
          <a:bodyPr>
            <a:normAutofit fontScale="90000"/>
          </a:bodyPr>
          <a:lstStyle/>
          <a:p>
            <a:pPr algn="ctr"/>
            <a:r>
              <a:rPr lang="en-US" altLang="en-US" sz="4800" b="1" dirty="0">
                <a:solidFill>
                  <a:schemeClr val="tx1"/>
                </a:solidFill>
              </a:rPr>
              <a:t>Seeking Licensure in </a:t>
            </a:r>
            <a:r>
              <a:rPr lang="en-US" altLang="en-US" sz="4800" b="1" dirty="0" smtClean="0">
                <a:solidFill>
                  <a:schemeClr val="tx1"/>
                </a:solidFill>
              </a:rPr>
              <a:t/>
            </a:r>
            <a:br>
              <a:rPr lang="en-US" altLang="en-US" sz="4800" b="1" dirty="0" smtClean="0">
                <a:solidFill>
                  <a:schemeClr val="tx1"/>
                </a:solidFill>
              </a:rPr>
            </a:br>
            <a:r>
              <a:rPr lang="en-US" altLang="en-US" sz="4800" b="1" dirty="0" smtClean="0">
                <a:solidFill>
                  <a:schemeClr val="tx1"/>
                </a:solidFill>
              </a:rPr>
              <a:t>Another </a:t>
            </a:r>
            <a:r>
              <a:rPr lang="en-US" altLang="en-US" sz="4800" b="1" dirty="0">
                <a:solidFill>
                  <a:schemeClr val="tx1"/>
                </a:solidFill>
              </a:rPr>
              <a:t>State</a:t>
            </a:r>
            <a:r>
              <a:rPr lang="en-US" altLang="en-US" sz="4000" b="1" dirty="0">
                <a:solidFill>
                  <a:schemeClr val="tx1"/>
                </a:solidFill>
              </a:rPr>
              <a:t>?</a:t>
            </a:r>
          </a:p>
        </p:txBody>
      </p:sp>
      <p:sp>
        <p:nvSpPr>
          <p:cNvPr id="20483" name="Rectangle 3"/>
          <p:cNvSpPr>
            <a:spLocks noGrp="1" noChangeArrowheads="1"/>
          </p:cNvSpPr>
          <p:nvPr>
            <p:ph idx="1"/>
          </p:nvPr>
        </p:nvSpPr>
        <p:spPr>
          <a:xfrm>
            <a:off x="1992085" y="2438399"/>
            <a:ext cx="9339943" cy="5050972"/>
          </a:xfrm>
        </p:spPr>
        <p:txBody>
          <a:bodyPr>
            <a:normAutofit/>
          </a:bodyPr>
          <a:lstStyle/>
          <a:p>
            <a:pPr>
              <a:lnSpc>
                <a:spcPct val="90000"/>
              </a:lnSpc>
              <a:defRPr/>
            </a:pPr>
            <a:r>
              <a:rPr lang="en-US" sz="2400" dirty="0" smtClean="0"/>
              <a:t>Requirements are state specific</a:t>
            </a:r>
          </a:p>
          <a:p>
            <a:pPr>
              <a:lnSpc>
                <a:spcPct val="90000"/>
              </a:lnSpc>
              <a:defRPr/>
            </a:pPr>
            <a:r>
              <a:rPr lang="en-US" sz="2400" dirty="0" smtClean="0"/>
              <a:t>Most states will recognize exam scores if taken in MA</a:t>
            </a:r>
          </a:p>
          <a:p>
            <a:pPr>
              <a:lnSpc>
                <a:spcPct val="90000"/>
              </a:lnSpc>
              <a:defRPr/>
            </a:pPr>
            <a:r>
              <a:rPr lang="en-US" sz="2400" dirty="0" smtClean="0"/>
              <a:t>Not all states license at same levels </a:t>
            </a:r>
          </a:p>
          <a:p>
            <a:pPr>
              <a:lnSpc>
                <a:spcPct val="90000"/>
              </a:lnSpc>
              <a:defRPr/>
            </a:pPr>
            <a:r>
              <a:rPr lang="en-US" sz="2400" dirty="0" smtClean="0"/>
              <a:t>Beware of different acronyms (LCSW=LMSW=LGSW=LSW)</a:t>
            </a:r>
          </a:p>
          <a:p>
            <a:pPr>
              <a:lnSpc>
                <a:spcPct val="90000"/>
              </a:lnSpc>
              <a:defRPr/>
            </a:pPr>
            <a:r>
              <a:rPr lang="en-US" sz="2400" dirty="0" smtClean="0"/>
              <a:t>Ok to live out of state and maintain MA license</a:t>
            </a:r>
          </a:p>
          <a:p>
            <a:pPr algn="ctr">
              <a:lnSpc>
                <a:spcPct val="90000"/>
              </a:lnSpc>
              <a:buFontTx/>
              <a:buNone/>
              <a:defRPr/>
            </a:pPr>
            <a:endParaRPr lang="en-US" sz="2400" dirty="0" smtClean="0">
              <a:solidFill>
                <a:schemeClr val="accent1">
                  <a:lumMod val="50000"/>
                </a:schemeClr>
              </a:solidFill>
            </a:endParaRPr>
          </a:p>
          <a:p>
            <a:pPr>
              <a:lnSpc>
                <a:spcPct val="90000"/>
              </a:lnSpc>
              <a:buFontTx/>
              <a:buNone/>
              <a:defRPr/>
            </a:pPr>
            <a:r>
              <a:rPr lang="en-US" sz="2400" dirty="0" smtClean="0">
                <a:solidFill>
                  <a:schemeClr val="accent1">
                    <a:lumMod val="50000"/>
                  </a:schemeClr>
                </a:solidFill>
              </a:rPr>
              <a:t>For more info about specific state requirements, visit </a:t>
            </a:r>
            <a:r>
              <a:rPr lang="en-US" sz="2400" u="sng" dirty="0" smtClean="0">
                <a:solidFill>
                  <a:schemeClr val="accent1">
                    <a:lumMod val="50000"/>
                  </a:schemeClr>
                </a:solidFill>
                <a:hlinkClick r:id="rId2"/>
              </a:rPr>
              <a:t>www.aswb.org</a:t>
            </a:r>
            <a:endParaRPr lang="en-US" sz="2400" u="sng" dirty="0" smtClean="0">
              <a:solidFill>
                <a:schemeClr val="accent1">
                  <a:lumMod val="50000"/>
                </a:schemeClr>
              </a:solidFill>
            </a:endParaRPr>
          </a:p>
          <a:p>
            <a:pPr>
              <a:lnSpc>
                <a:spcPct val="90000"/>
              </a:lnSpc>
              <a:buFontTx/>
              <a:buNone/>
              <a:defRPr/>
            </a:pPr>
            <a:r>
              <a:rPr lang="en-US" sz="2400" dirty="0" smtClean="0">
                <a:solidFill>
                  <a:schemeClr val="accent1">
                    <a:lumMod val="50000"/>
                  </a:schemeClr>
                </a:solidFill>
              </a:rPr>
              <a:t>and check out the Laws and Regulations section.</a:t>
            </a:r>
          </a:p>
        </p:txBody>
      </p:sp>
    </p:spTree>
    <p:extLst>
      <p:ext uri="{BB962C8B-B14F-4D97-AF65-F5344CB8AC3E}">
        <p14:creationId xmlns:p14="http://schemas.microsoft.com/office/powerpoint/2010/main" val="3017355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1807028" y="664028"/>
            <a:ext cx="8763000" cy="993322"/>
          </a:xfrm>
        </p:spPr>
        <p:txBody>
          <a:bodyPr>
            <a:normAutofit fontScale="90000"/>
          </a:bodyPr>
          <a:lstStyle/>
          <a:p>
            <a:pPr algn="ctr">
              <a:defRPr/>
            </a:pPr>
            <a:r>
              <a:rPr lang="en-US" sz="4400" b="1" dirty="0">
                <a:solidFill>
                  <a:schemeClr val="tx1"/>
                </a:solidFill>
              </a:rPr>
              <a:t>Once you are licensed</a:t>
            </a:r>
            <a:br>
              <a:rPr lang="en-US" sz="4400" b="1" dirty="0">
                <a:solidFill>
                  <a:schemeClr val="tx1"/>
                </a:solidFill>
              </a:rPr>
            </a:br>
            <a:r>
              <a:rPr lang="en-US" sz="3200" dirty="0">
                <a:solidFill>
                  <a:schemeClr val="accent1"/>
                </a:solidFill>
                <a:latin typeface="Comic Sans MS" pitchFamily="66" charset="0"/>
              </a:rPr>
              <a:t/>
            </a:r>
            <a:br>
              <a:rPr lang="en-US" sz="3200" dirty="0">
                <a:solidFill>
                  <a:schemeClr val="accent1"/>
                </a:solidFill>
                <a:latin typeface="Comic Sans MS" pitchFamily="66" charset="0"/>
              </a:rPr>
            </a:br>
            <a:endParaRPr lang="en-US" dirty="0" smtClean="0">
              <a:solidFill>
                <a:srgbClr val="993366"/>
              </a:solidFill>
              <a:effectLst>
                <a:outerShdw blurRad="38100" dist="38100" dir="2700000" algn="tl">
                  <a:srgbClr val="000000">
                    <a:alpha val="43137"/>
                  </a:srgbClr>
                </a:outerShdw>
              </a:effectLst>
            </a:endParaRPr>
          </a:p>
        </p:txBody>
      </p:sp>
      <p:sp>
        <p:nvSpPr>
          <p:cNvPr id="17411" name="Rectangle 3"/>
          <p:cNvSpPr>
            <a:spLocks noGrp="1" noChangeArrowheads="1"/>
          </p:cNvSpPr>
          <p:nvPr>
            <p:ph idx="1"/>
          </p:nvPr>
        </p:nvSpPr>
        <p:spPr>
          <a:xfrm>
            <a:off x="2492828" y="1861457"/>
            <a:ext cx="8077200" cy="4996543"/>
          </a:xfrm>
        </p:spPr>
        <p:txBody>
          <a:bodyPr/>
          <a:lstStyle/>
          <a:p>
            <a:pPr>
              <a:buFontTx/>
              <a:buNone/>
              <a:defRPr/>
            </a:pPr>
            <a:r>
              <a:rPr lang="en-US" sz="3600" b="1" dirty="0" smtClean="0">
                <a:solidFill>
                  <a:srgbClr val="D60093"/>
                </a:solidFill>
                <a:effectLst>
                  <a:outerShdw blurRad="38100" dist="38100" dir="2700000" algn="tl">
                    <a:srgbClr val="000000">
                      <a:alpha val="43137"/>
                    </a:srgbClr>
                  </a:outerShdw>
                </a:effectLst>
              </a:rPr>
              <a:t>UPDATE YOUR MAILING </a:t>
            </a:r>
            <a:r>
              <a:rPr lang="en-US" sz="3600" b="1" dirty="0">
                <a:solidFill>
                  <a:srgbClr val="D60093"/>
                </a:solidFill>
                <a:effectLst>
                  <a:outerShdw blurRad="38100" dist="38100" dir="2700000" algn="tl">
                    <a:srgbClr val="000000">
                      <a:alpha val="43137"/>
                    </a:srgbClr>
                  </a:outerShdw>
                </a:effectLst>
              </a:rPr>
              <a:t>ADDRESS</a:t>
            </a:r>
            <a:endParaRPr lang="en-US" sz="3600" b="1" dirty="0">
              <a:solidFill>
                <a:srgbClr val="D60093"/>
              </a:solidFill>
              <a:effectLst>
                <a:outerShdw blurRad="38100" dist="38100" dir="2700000" algn="tl">
                  <a:srgbClr val="C0C0C0"/>
                </a:outerShdw>
              </a:effectLst>
            </a:endParaRPr>
          </a:p>
          <a:p>
            <a:pPr>
              <a:defRPr/>
            </a:pPr>
            <a:r>
              <a:rPr lang="en-US" b="1" dirty="0" smtClean="0"/>
              <a:t>It is PUBLIC RECORD!!!!</a:t>
            </a:r>
          </a:p>
          <a:p>
            <a:pPr>
              <a:defRPr/>
            </a:pPr>
            <a:r>
              <a:rPr lang="en-US" dirty="0" smtClean="0"/>
              <a:t>Any USPS acceptable address where you can receive mail is ok</a:t>
            </a:r>
          </a:p>
          <a:p>
            <a:pPr>
              <a:defRPr/>
            </a:pPr>
            <a:r>
              <a:rPr lang="en-US" dirty="0" smtClean="0"/>
              <a:t>Keep it Current</a:t>
            </a:r>
          </a:p>
          <a:p>
            <a:pPr lvl="1">
              <a:defRPr/>
            </a:pPr>
            <a:r>
              <a:rPr lang="en-US" sz="3200" dirty="0"/>
              <a:t>On-line change is the easiest </a:t>
            </a:r>
            <a:r>
              <a:rPr lang="en-US" sz="3200" dirty="0" smtClean="0">
                <a:solidFill>
                  <a:schemeClr val="accent2"/>
                </a:solidFill>
                <a:hlinkClick r:id="rId3"/>
              </a:rPr>
              <a:t>www.mass.gov/dpl/boards/sw</a:t>
            </a:r>
            <a:endParaRPr lang="en-US" sz="3200" dirty="0" smtClean="0">
              <a:solidFill>
                <a:schemeClr val="accent2"/>
              </a:solidFill>
            </a:endParaRPr>
          </a:p>
          <a:p>
            <a:pPr lvl="1">
              <a:defRPr/>
            </a:pPr>
            <a:endParaRPr lang="en-US" sz="3200" dirty="0">
              <a:solidFill>
                <a:schemeClr val="accent2"/>
              </a:solidFill>
            </a:endParaRPr>
          </a:p>
          <a:p>
            <a:pPr marL="457200" lvl="1" indent="0">
              <a:buNone/>
              <a:defRPr/>
            </a:pPr>
            <a:endParaRPr lang="en-US" sz="3200" dirty="0"/>
          </a:p>
        </p:txBody>
      </p:sp>
      <p:graphicFrame>
        <p:nvGraphicFramePr>
          <p:cNvPr id="21508" name="Rectangle 0"/>
          <p:cNvGraphicFramePr>
            <a:graphicFrameLocks/>
          </p:cNvGraphicFramePr>
          <p:nvPr/>
        </p:nvGraphicFramePr>
        <p:xfrm>
          <a:off x="9144000" y="5334000"/>
          <a:ext cx="457200" cy="127000"/>
        </p:xfrm>
        <a:graphic>
          <a:graphicData uri="http://schemas.openxmlformats.org/presentationml/2006/ole">
            <mc:AlternateContent xmlns:mc="http://schemas.openxmlformats.org/markup-compatibility/2006">
              <mc:Choice xmlns:v="urn:schemas-microsoft-com:vml" Requires="v">
                <p:oleObj spid="_x0000_s1096" name="Clip" r:id="rId4" imgW="0" imgH="0" progId="MS_ClipArt_Gallery.2">
                  <p:embed/>
                </p:oleObj>
              </mc:Choice>
              <mc:Fallback>
                <p:oleObj name="Clip" r:id="rId4" imgW="0" imgH="0" progId="MS_ClipArt_Gallery.2">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9144000" y="5334000"/>
                        <a:ext cx="457200" cy="127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020129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645228" y="130629"/>
            <a:ext cx="7772400" cy="1045028"/>
          </a:xfrm>
        </p:spPr>
        <p:txBody>
          <a:bodyPr>
            <a:normAutofit fontScale="90000"/>
          </a:bodyPr>
          <a:lstStyle/>
          <a:p>
            <a:r>
              <a:rPr lang="en-US" altLang="en-US" sz="3200" dirty="0">
                <a:solidFill>
                  <a:srgbClr val="CC0066"/>
                </a:solidFill>
                <a:latin typeface="Comic Sans MS" panose="030F0702030302020204" pitchFamily="66" charset="0"/>
              </a:rPr>
              <a:t/>
            </a:r>
            <a:br>
              <a:rPr lang="en-US" altLang="en-US" sz="3200" dirty="0">
                <a:solidFill>
                  <a:srgbClr val="CC0066"/>
                </a:solidFill>
                <a:latin typeface="Comic Sans MS" panose="030F0702030302020204" pitchFamily="66" charset="0"/>
              </a:rPr>
            </a:br>
            <a:r>
              <a:rPr lang="en-US" altLang="en-US" sz="4400" b="1" dirty="0">
                <a:solidFill>
                  <a:schemeClr val="tx1"/>
                </a:solidFill>
              </a:rPr>
              <a:t>Other Important Issues…</a:t>
            </a:r>
            <a:br>
              <a:rPr lang="en-US" altLang="en-US" sz="4400" b="1" dirty="0">
                <a:solidFill>
                  <a:schemeClr val="tx1"/>
                </a:solidFill>
              </a:rPr>
            </a:br>
            <a:endParaRPr lang="en-US" altLang="en-US" sz="4400" b="1" dirty="0" smtClean="0">
              <a:solidFill>
                <a:schemeClr val="tx1"/>
              </a:solidFill>
            </a:endParaRPr>
          </a:p>
        </p:txBody>
      </p:sp>
      <p:sp>
        <p:nvSpPr>
          <p:cNvPr id="23555" name="Rectangle 3"/>
          <p:cNvSpPr>
            <a:spLocks noGrp="1" noChangeArrowheads="1"/>
          </p:cNvSpPr>
          <p:nvPr>
            <p:ph idx="1"/>
          </p:nvPr>
        </p:nvSpPr>
        <p:spPr>
          <a:xfrm>
            <a:off x="1771650" y="1632863"/>
            <a:ext cx="9397093" cy="4653637"/>
          </a:xfrm>
        </p:spPr>
        <p:txBody>
          <a:bodyPr>
            <a:normAutofit fontScale="70000" lnSpcReduction="20000"/>
          </a:bodyPr>
          <a:lstStyle/>
          <a:p>
            <a:pPr algn="ctr">
              <a:spcBef>
                <a:spcPts val="500"/>
              </a:spcBef>
              <a:spcAft>
                <a:spcPts val="500"/>
              </a:spcAft>
              <a:buNone/>
            </a:pPr>
            <a:r>
              <a:rPr lang="en-US" altLang="en-US" sz="3600" b="1" dirty="0">
                <a:solidFill>
                  <a:schemeClr val="tx1"/>
                </a:solidFill>
              </a:rPr>
              <a:t>SCOPE OF PRACTICE</a:t>
            </a:r>
          </a:p>
          <a:p>
            <a:pPr>
              <a:spcBef>
                <a:spcPts val="500"/>
              </a:spcBef>
              <a:spcAft>
                <a:spcPts val="500"/>
              </a:spcAft>
            </a:pPr>
            <a:r>
              <a:rPr lang="en-US" altLang="en-US" sz="2800" dirty="0" smtClean="0">
                <a:solidFill>
                  <a:schemeClr val="tx1"/>
                </a:solidFill>
              </a:rPr>
              <a:t>LCSWs may </a:t>
            </a:r>
            <a:r>
              <a:rPr lang="en-US" altLang="en-US" sz="2800" u="sng" dirty="0" smtClean="0">
                <a:solidFill>
                  <a:schemeClr val="tx1"/>
                </a:solidFill>
              </a:rPr>
              <a:t>not</a:t>
            </a:r>
            <a:r>
              <a:rPr lang="en-US" altLang="en-US" sz="2800" dirty="0" smtClean="0">
                <a:solidFill>
                  <a:schemeClr val="tx1"/>
                </a:solidFill>
              </a:rPr>
              <a:t> provide PRIVATE/INDEPENDENT clinical services; may provide such services ONLY as an employee, and</a:t>
            </a:r>
          </a:p>
          <a:p>
            <a:pPr>
              <a:spcBef>
                <a:spcPts val="500"/>
              </a:spcBef>
              <a:spcAft>
                <a:spcPts val="500"/>
              </a:spcAft>
            </a:pPr>
            <a:r>
              <a:rPr lang="en-US" altLang="en-US" sz="2800" dirty="0" smtClean="0">
                <a:solidFill>
                  <a:schemeClr val="tx1"/>
                </a:solidFill>
              </a:rPr>
              <a:t>LCSWs may provide clinical social work services ONLY under LICSW supervision</a:t>
            </a:r>
          </a:p>
          <a:p>
            <a:pPr lvl="1">
              <a:spcBef>
                <a:spcPts val="500"/>
              </a:spcBef>
              <a:spcAft>
                <a:spcPts val="500"/>
              </a:spcAft>
            </a:pPr>
            <a:r>
              <a:rPr lang="en-US" altLang="en-US" sz="2600" b="1" i="1" u="sng" dirty="0" smtClean="0">
                <a:solidFill>
                  <a:schemeClr val="tx1"/>
                </a:solidFill>
              </a:rPr>
              <a:t>NOT</a:t>
            </a:r>
            <a:r>
              <a:rPr lang="en-US" altLang="en-US" sz="2600" dirty="0" smtClean="0">
                <a:solidFill>
                  <a:schemeClr val="tx1"/>
                </a:solidFill>
              </a:rPr>
              <a:t> </a:t>
            </a:r>
            <a:r>
              <a:rPr lang="en-US" altLang="en-US" sz="2600" i="1" dirty="0" smtClean="0">
                <a:solidFill>
                  <a:schemeClr val="tx1"/>
                </a:solidFill>
              </a:rPr>
              <a:t>LMHC, PhD, </a:t>
            </a:r>
            <a:r>
              <a:rPr lang="en-US" altLang="en-US" sz="2600" i="1" dirty="0" err="1" smtClean="0">
                <a:solidFill>
                  <a:schemeClr val="tx1"/>
                </a:solidFill>
              </a:rPr>
              <a:t>PsyD</a:t>
            </a:r>
            <a:r>
              <a:rPr lang="en-US" altLang="en-US" sz="2600" i="1" dirty="0" smtClean="0">
                <a:solidFill>
                  <a:schemeClr val="tx1"/>
                </a:solidFill>
              </a:rPr>
              <a:t>, RN, PA, MD, etc.</a:t>
            </a:r>
          </a:p>
          <a:p>
            <a:pPr lvl="1">
              <a:spcBef>
                <a:spcPts val="500"/>
              </a:spcBef>
              <a:spcAft>
                <a:spcPts val="500"/>
              </a:spcAft>
            </a:pPr>
            <a:r>
              <a:rPr lang="en-US" altLang="en-US" sz="2600" i="1" dirty="0" smtClean="0">
                <a:solidFill>
                  <a:schemeClr val="tx1"/>
                </a:solidFill>
              </a:rPr>
              <a:t>This is enforced via the complaint process too!</a:t>
            </a:r>
            <a:endParaRPr lang="en-US" altLang="en-US" sz="2600" i="1" dirty="0">
              <a:solidFill>
                <a:schemeClr val="tx1"/>
              </a:solidFill>
            </a:endParaRPr>
          </a:p>
          <a:p>
            <a:pPr lvl="1">
              <a:spcBef>
                <a:spcPts val="500"/>
              </a:spcBef>
              <a:spcAft>
                <a:spcPts val="500"/>
              </a:spcAft>
            </a:pPr>
            <a:endParaRPr lang="en-US" altLang="en-US" sz="2200" i="1" dirty="0" smtClean="0">
              <a:solidFill>
                <a:schemeClr val="tx1"/>
              </a:solidFill>
            </a:endParaRPr>
          </a:p>
          <a:p>
            <a:pPr algn="ctr">
              <a:buFontTx/>
              <a:buNone/>
            </a:pPr>
            <a:r>
              <a:rPr lang="en-US" altLang="en-US" sz="3600" b="1" dirty="0" smtClean="0">
                <a:solidFill>
                  <a:schemeClr val="tx1"/>
                </a:solidFill>
                <a:latin typeface="+mj-lt"/>
              </a:rPr>
              <a:t>REGULATIONS</a:t>
            </a:r>
            <a:r>
              <a:rPr lang="en-US" altLang="en-US" sz="4700" b="1" dirty="0" smtClean="0">
                <a:solidFill>
                  <a:schemeClr val="tx1"/>
                </a:solidFill>
                <a:latin typeface="+mj-lt"/>
              </a:rPr>
              <a:t> </a:t>
            </a:r>
            <a:endParaRPr lang="en-US" altLang="en-US" sz="4700" b="1" dirty="0">
              <a:solidFill>
                <a:schemeClr val="tx1"/>
              </a:solidFill>
              <a:latin typeface="+mj-lt"/>
            </a:endParaRPr>
          </a:p>
          <a:p>
            <a:r>
              <a:rPr lang="en-US" altLang="en-US" sz="2800" dirty="0">
                <a:solidFill>
                  <a:schemeClr val="tx1"/>
                </a:solidFill>
              </a:rPr>
              <a:t>First set of regulations is free and provided automatically when you request application from ASWB</a:t>
            </a:r>
          </a:p>
          <a:p>
            <a:r>
              <a:rPr lang="en-US" altLang="en-US" sz="2800" dirty="0">
                <a:solidFill>
                  <a:schemeClr val="tx1"/>
                </a:solidFill>
              </a:rPr>
              <a:t>Regulations are also on our website</a:t>
            </a:r>
            <a:r>
              <a:rPr lang="en-US" altLang="en-US" sz="2800" dirty="0"/>
              <a:t> </a:t>
            </a:r>
            <a:r>
              <a:rPr lang="en-US" altLang="en-US" sz="2800" dirty="0" smtClean="0">
                <a:solidFill>
                  <a:srgbClr val="993366"/>
                </a:solidFill>
                <a:hlinkClick r:id="rId3"/>
              </a:rPr>
              <a:t>www.mass.gov/dpl/boards/sw</a:t>
            </a:r>
            <a:endParaRPr lang="en-US" altLang="en-US" sz="2800" dirty="0" smtClean="0">
              <a:solidFill>
                <a:srgbClr val="993366"/>
              </a:solidFill>
            </a:endParaRPr>
          </a:p>
          <a:p>
            <a:r>
              <a:rPr lang="en-US" altLang="en-US" sz="2800" dirty="0" smtClean="0"/>
              <a:t>KNOW </a:t>
            </a:r>
            <a:r>
              <a:rPr lang="en-US" altLang="en-US" sz="2800" dirty="0"/>
              <a:t>THE RULES </a:t>
            </a:r>
            <a:r>
              <a:rPr lang="en-US" altLang="en-US" sz="2800" dirty="0" smtClean="0"/>
              <a:t>&amp; REGULATIONS</a:t>
            </a:r>
            <a:endParaRPr lang="en-US" altLang="en-US" sz="2600" dirty="0"/>
          </a:p>
          <a:p>
            <a:pPr marL="457200" lvl="1" indent="0">
              <a:spcBef>
                <a:spcPts val="500"/>
              </a:spcBef>
              <a:spcAft>
                <a:spcPts val="500"/>
              </a:spcAft>
              <a:buNone/>
            </a:pPr>
            <a:endParaRPr lang="en-US" altLang="en-US" sz="2200" i="1" dirty="0" smtClean="0"/>
          </a:p>
        </p:txBody>
      </p:sp>
    </p:spTree>
    <p:extLst>
      <p:ext uri="{BB962C8B-B14F-4D97-AF65-F5344CB8AC3E}">
        <p14:creationId xmlns:p14="http://schemas.microsoft.com/office/powerpoint/2010/main" val="3754825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286000" y="478970"/>
            <a:ext cx="8218714" cy="816429"/>
          </a:xfrm>
        </p:spPr>
        <p:txBody>
          <a:bodyPr>
            <a:normAutofit fontScale="90000"/>
          </a:bodyPr>
          <a:lstStyle/>
          <a:p>
            <a:r>
              <a:rPr lang="en-US" altLang="en-US" sz="4400" b="1" dirty="0">
                <a:solidFill>
                  <a:schemeClr val="tx1"/>
                </a:solidFill>
              </a:rPr>
              <a:t>Other Important Issues…</a:t>
            </a:r>
            <a:br>
              <a:rPr lang="en-US" altLang="en-US" sz="4400" b="1" dirty="0">
                <a:solidFill>
                  <a:schemeClr val="tx1"/>
                </a:solidFill>
              </a:rPr>
            </a:br>
            <a:r>
              <a:rPr lang="en-US" altLang="en-US" sz="4400" dirty="0">
                <a:solidFill>
                  <a:srgbClr val="CC0066"/>
                </a:solidFill>
              </a:rPr>
              <a:t/>
            </a:r>
            <a:br>
              <a:rPr lang="en-US" altLang="en-US" sz="4400" dirty="0">
                <a:solidFill>
                  <a:srgbClr val="CC0066"/>
                </a:solidFill>
              </a:rPr>
            </a:br>
            <a:endParaRPr lang="en-US" altLang="en-US" dirty="0" smtClean="0">
              <a:solidFill>
                <a:srgbClr val="3333FF"/>
              </a:solidFill>
              <a:latin typeface="Albertus Extra Bold" pitchFamily="34" charset="0"/>
            </a:endParaRPr>
          </a:p>
        </p:txBody>
      </p:sp>
      <p:sp>
        <p:nvSpPr>
          <p:cNvPr id="24579" name="Rectangle 3"/>
          <p:cNvSpPr>
            <a:spLocks noGrp="1" noChangeArrowheads="1"/>
          </p:cNvSpPr>
          <p:nvPr>
            <p:ph idx="1"/>
          </p:nvPr>
        </p:nvSpPr>
        <p:spPr>
          <a:xfrm>
            <a:off x="1491343" y="1295399"/>
            <a:ext cx="10091057" cy="5105401"/>
          </a:xfrm>
        </p:spPr>
        <p:txBody>
          <a:bodyPr>
            <a:normAutofit lnSpcReduction="10000"/>
          </a:bodyPr>
          <a:lstStyle/>
          <a:p>
            <a:pPr algn="ctr">
              <a:spcBef>
                <a:spcPts val="500"/>
              </a:spcBef>
              <a:spcAft>
                <a:spcPts val="500"/>
              </a:spcAft>
              <a:buNone/>
            </a:pPr>
            <a:r>
              <a:rPr lang="en-US" altLang="en-US" sz="2800" b="1" dirty="0" smtClean="0">
                <a:solidFill>
                  <a:srgbClr val="3333FF"/>
                </a:solidFill>
              </a:rPr>
              <a:t>SUPERVISION for LCSWs: </a:t>
            </a:r>
          </a:p>
          <a:p>
            <a:pPr algn="ctr">
              <a:spcBef>
                <a:spcPts val="500"/>
              </a:spcBef>
              <a:spcAft>
                <a:spcPts val="500"/>
              </a:spcAft>
              <a:buNone/>
            </a:pPr>
            <a:r>
              <a:rPr lang="en-US" altLang="en-US" sz="2200" b="1" u="sng" dirty="0" smtClean="0">
                <a:solidFill>
                  <a:srgbClr val="FF0000"/>
                </a:solidFill>
              </a:rPr>
              <a:t>FOR CLINICAL PRACTICE</a:t>
            </a:r>
            <a:r>
              <a:rPr lang="en-US" altLang="en-US" sz="2200" b="1" dirty="0" smtClean="0">
                <a:solidFill>
                  <a:srgbClr val="FF0000"/>
                </a:solidFill>
              </a:rPr>
              <a:t> </a:t>
            </a:r>
          </a:p>
          <a:p>
            <a:pPr>
              <a:spcBef>
                <a:spcPts val="500"/>
              </a:spcBef>
              <a:spcAft>
                <a:spcPts val="500"/>
              </a:spcAft>
            </a:pPr>
            <a:r>
              <a:rPr lang="en-US" altLang="en-US" sz="2200" dirty="0" smtClean="0">
                <a:solidFill>
                  <a:schemeClr val="tx1"/>
                </a:solidFill>
              </a:rPr>
              <a:t>1 hour per week (or pro-rated), individual, face-to-face supervision by </a:t>
            </a:r>
            <a:r>
              <a:rPr lang="en-US" altLang="en-US" sz="2200" b="1" u="sng" dirty="0" smtClean="0">
                <a:solidFill>
                  <a:schemeClr val="tx1"/>
                </a:solidFill>
              </a:rPr>
              <a:t>LICSW</a:t>
            </a:r>
          </a:p>
          <a:p>
            <a:pPr lvl="1">
              <a:spcBef>
                <a:spcPts val="500"/>
              </a:spcBef>
              <a:spcAft>
                <a:spcPts val="500"/>
              </a:spcAft>
            </a:pPr>
            <a:r>
              <a:rPr lang="en-US" altLang="en-US" sz="1800" dirty="0" smtClean="0">
                <a:solidFill>
                  <a:schemeClr val="tx1"/>
                </a:solidFill>
              </a:rPr>
              <a:t>Group supervision is NOT counted toward required supervision hours</a:t>
            </a:r>
          </a:p>
          <a:p>
            <a:pPr lvl="1">
              <a:spcBef>
                <a:spcPts val="500"/>
              </a:spcBef>
              <a:spcAft>
                <a:spcPts val="500"/>
              </a:spcAft>
            </a:pPr>
            <a:r>
              <a:rPr lang="en-US" altLang="en-US" sz="1800" dirty="0" smtClean="0">
                <a:solidFill>
                  <a:schemeClr val="tx1"/>
                </a:solidFill>
              </a:rPr>
              <a:t>The Board of Registration now allows video-based, live supervision following at least 1 face-to-face session</a:t>
            </a:r>
          </a:p>
          <a:p>
            <a:pPr>
              <a:spcBef>
                <a:spcPts val="500"/>
              </a:spcBef>
              <a:spcAft>
                <a:spcPts val="500"/>
              </a:spcAft>
            </a:pPr>
            <a:r>
              <a:rPr lang="en-US" altLang="en-US" sz="2200" dirty="0" smtClean="0">
                <a:solidFill>
                  <a:schemeClr val="tx1"/>
                </a:solidFill>
              </a:rPr>
              <a:t>Weekly LICSW supervision is required to </a:t>
            </a:r>
            <a:r>
              <a:rPr lang="en-US" altLang="en-US" sz="2200" b="1" dirty="0" smtClean="0">
                <a:solidFill>
                  <a:schemeClr val="tx1"/>
                </a:solidFill>
              </a:rPr>
              <a:t>MAINTAIN</a:t>
            </a:r>
            <a:r>
              <a:rPr lang="en-US" altLang="en-US" sz="2200" dirty="0" smtClean="0">
                <a:solidFill>
                  <a:schemeClr val="tx1"/>
                </a:solidFill>
              </a:rPr>
              <a:t> your LCSW, not just to qualify for the LICSW – for as long as you are an LCSW</a:t>
            </a:r>
          </a:p>
          <a:p>
            <a:pPr algn="ctr">
              <a:spcBef>
                <a:spcPts val="500"/>
              </a:spcBef>
              <a:spcAft>
                <a:spcPts val="500"/>
              </a:spcAft>
              <a:buNone/>
            </a:pPr>
            <a:r>
              <a:rPr lang="en-US" altLang="en-US" sz="2200" b="1" u="sng" dirty="0" smtClean="0">
                <a:solidFill>
                  <a:srgbClr val="FF0000"/>
                </a:solidFill>
              </a:rPr>
              <a:t>FOR NON-CLINICAL PRACTICE</a:t>
            </a:r>
          </a:p>
          <a:p>
            <a:pPr>
              <a:spcBef>
                <a:spcPts val="500"/>
              </a:spcBef>
              <a:spcAft>
                <a:spcPts val="500"/>
              </a:spcAft>
            </a:pPr>
            <a:r>
              <a:rPr lang="en-US" altLang="en-US" sz="2200" dirty="0" smtClean="0">
                <a:solidFill>
                  <a:schemeClr val="tx1"/>
                </a:solidFill>
              </a:rPr>
              <a:t>No supervision required to maintain license</a:t>
            </a:r>
          </a:p>
          <a:p>
            <a:pPr>
              <a:defRPr/>
            </a:pPr>
            <a:r>
              <a:rPr lang="en-US" sz="2200" dirty="0" smtClean="0">
                <a:solidFill>
                  <a:schemeClr val="tx1"/>
                </a:solidFill>
              </a:rPr>
              <a:t>Non-Clinical LCSWs</a:t>
            </a:r>
            <a:r>
              <a:rPr lang="en-US" sz="2200" b="1" dirty="0" smtClean="0">
                <a:solidFill>
                  <a:schemeClr val="tx1"/>
                </a:solidFill>
              </a:rPr>
              <a:t> </a:t>
            </a:r>
            <a:r>
              <a:rPr lang="en-US" sz="2200" b="1" dirty="0">
                <a:solidFill>
                  <a:schemeClr val="tx1"/>
                </a:solidFill>
              </a:rPr>
              <a:t>may</a:t>
            </a:r>
            <a:r>
              <a:rPr lang="en-US" sz="2200" b="1" dirty="0" smtClean="0">
                <a:solidFill>
                  <a:schemeClr val="tx1"/>
                </a:solidFill>
              </a:rPr>
              <a:t>: </a:t>
            </a:r>
            <a:r>
              <a:rPr lang="en-US" sz="2200" dirty="0" smtClean="0">
                <a:solidFill>
                  <a:schemeClr val="tx1"/>
                </a:solidFill>
              </a:rPr>
              <a:t>Provide </a:t>
            </a:r>
            <a:r>
              <a:rPr lang="en-US" sz="2200" dirty="0">
                <a:solidFill>
                  <a:schemeClr val="tx1"/>
                </a:solidFill>
              </a:rPr>
              <a:t>non-clinical social work services, as defined in 258 CMR 8.05, including case management services of a non-clinical nature, autonomously in any practice </a:t>
            </a:r>
            <a:r>
              <a:rPr lang="en-US" sz="2200" dirty="0" smtClean="0">
                <a:solidFill>
                  <a:schemeClr val="tx1"/>
                </a:solidFill>
              </a:rPr>
              <a:t>setting</a:t>
            </a:r>
            <a:endParaRPr lang="en-US" sz="2200" dirty="0">
              <a:solidFill>
                <a:schemeClr val="tx1"/>
              </a:solidFill>
            </a:endParaRPr>
          </a:p>
          <a:p>
            <a:pPr algn="ctr">
              <a:spcBef>
                <a:spcPts val="500"/>
              </a:spcBef>
              <a:spcAft>
                <a:spcPts val="500"/>
              </a:spcAft>
              <a:buNone/>
            </a:pPr>
            <a:endParaRPr lang="en-US" altLang="en-US" dirty="0" smtClean="0"/>
          </a:p>
          <a:p>
            <a:pPr algn="ctr">
              <a:spcBef>
                <a:spcPts val="500"/>
              </a:spcBef>
              <a:spcAft>
                <a:spcPts val="500"/>
              </a:spcAft>
              <a:buNone/>
            </a:pPr>
            <a:endParaRPr lang="en-US" altLang="en-US" dirty="0" smtClean="0"/>
          </a:p>
          <a:p>
            <a:pPr>
              <a:spcBef>
                <a:spcPts val="500"/>
              </a:spcBef>
              <a:spcAft>
                <a:spcPts val="500"/>
              </a:spcAft>
              <a:buNone/>
            </a:pPr>
            <a:endParaRPr lang="en-US" altLang="en-US" dirty="0" smtClean="0"/>
          </a:p>
        </p:txBody>
      </p:sp>
    </p:spTree>
    <p:extLst>
      <p:ext uri="{BB962C8B-B14F-4D97-AF65-F5344CB8AC3E}">
        <p14:creationId xmlns:p14="http://schemas.microsoft.com/office/powerpoint/2010/main" val="1654304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24579">
                                            <p:txEl>
                                              <p:pRg st="5" end="5"/>
                                            </p:txEl>
                                          </p:spTgt>
                                        </p:tgtEl>
                                        <p:attrNameLst>
                                          <p:attrName>style.visibility</p:attrName>
                                        </p:attrNameLst>
                                      </p:cBhvr>
                                      <p:to>
                                        <p:strVal val="visible"/>
                                      </p:to>
                                    </p:set>
                                    <p:anim calcmode="lin" valueType="num">
                                      <p:cBhvr additive="base">
                                        <p:cTn id="7" dur="500" fill="hold"/>
                                        <p:tgtEl>
                                          <p:spTgt spid="24579">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79">
                                            <p:txEl>
                                              <p:pRg st="5" end="5"/>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4579">
                                            <p:txEl>
                                              <p:pRg st="6" end="6"/>
                                            </p:txEl>
                                          </p:spTgt>
                                        </p:tgtEl>
                                        <p:attrNameLst>
                                          <p:attrName>style.visibility</p:attrName>
                                        </p:attrNameLst>
                                      </p:cBhvr>
                                      <p:to>
                                        <p:strVal val="visible"/>
                                      </p:to>
                                    </p:set>
                                    <p:anim calcmode="lin" valueType="num">
                                      <p:cBhvr additive="base">
                                        <p:cTn id="12" dur="500" fill="hold"/>
                                        <p:tgtEl>
                                          <p:spTgt spid="24579">
                                            <p:txEl>
                                              <p:pRg st="6" end="6"/>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4579">
                                            <p:txEl>
                                              <p:pRg st="6" end="6"/>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4579">
                                            <p:txEl>
                                              <p:pRg st="7" end="7"/>
                                            </p:txEl>
                                          </p:spTgt>
                                        </p:tgtEl>
                                        <p:attrNameLst>
                                          <p:attrName>style.visibility</p:attrName>
                                        </p:attrNameLst>
                                      </p:cBhvr>
                                      <p:to>
                                        <p:strVal val="visible"/>
                                      </p:to>
                                    </p:set>
                                    <p:anim calcmode="lin" valueType="num">
                                      <p:cBhvr additive="base">
                                        <p:cTn id="17" dur="500" fill="hold"/>
                                        <p:tgtEl>
                                          <p:spTgt spid="24579">
                                            <p:txEl>
                                              <p:pRg st="7" end="7"/>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4579">
                                            <p:txEl>
                                              <p:pRg st="7" end="7"/>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4579">
                                            <p:txEl>
                                              <p:pRg st="8" end="8"/>
                                            </p:txEl>
                                          </p:spTgt>
                                        </p:tgtEl>
                                        <p:attrNameLst>
                                          <p:attrName>style.visibility</p:attrName>
                                        </p:attrNameLst>
                                      </p:cBhvr>
                                      <p:to>
                                        <p:strVal val="visible"/>
                                      </p:to>
                                    </p:set>
                                    <p:anim calcmode="lin" valueType="num">
                                      <p:cBhvr additive="base">
                                        <p:cTn id="22" dur="500" fill="hold"/>
                                        <p:tgtEl>
                                          <p:spTgt spid="24579">
                                            <p:txEl>
                                              <p:pRg st="8" end="8"/>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457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2592924" y="282293"/>
            <a:ext cx="8911687" cy="1280890"/>
          </a:xfrm>
        </p:spPr>
        <p:txBody>
          <a:bodyPr>
            <a:normAutofit/>
          </a:bodyPr>
          <a:lstStyle/>
          <a:p>
            <a:r>
              <a:rPr lang="en-US" altLang="en-US" sz="4000" b="1" dirty="0" smtClean="0">
                <a:solidFill>
                  <a:schemeClr val="tx1"/>
                </a:solidFill>
              </a:rPr>
              <a:t>What is Clinical Social Work?</a:t>
            </a:r>
          </a:p>
        </p:txBody>
      </p:sp>
      <p:sp>
        <p:nvSpPr>
          <p:cNvPr id="27651" name="Rectangle 3"/>
          <p:cNvSpPr>
            <a:spLocks noGrp="1" noChangeArrowheads="1"/>
          </p:cNvSpPr>
          <p:nvPr>
            <p:ph idx="1"/>
          </p:nvPr>
        </p:nvSpPr>
        <p:spPr>
          <a:xfrm>
            <a:off x="1632856" y="1016866"/>
            <a:ext cx="10014858" cy="5566813"/>
          </a:xfrm>
        </p:spPr>
        <p:txBody>
          <a:bodyPr>
            <a:normAutofit fontScale="77500" lnSpcReduction="20000"/>
          </a:bodyPr>
          <a:lstStyle/>
          <a:p>
            <a:r>
              <a:rPr lang="en-US" sz="2300" dirty="0"/>
              <a:t>Clinical social work is a specialty practice area of social work which focuses on the assessment, diagnosis, treatment, and prevention of mental illness, emotional, and other behavioral disturbances. Individual, group and family therapy are common treatment modalities. </a:t>
            </a:r>
            <a:r>
              <a:rPr lang="en-US" sz="2300" dirty="0" smtClean="0"/>
              <a:t>(NASW, 2020)</a:t>
            </a:r>
            <a:endParaRPr lang="en-US" altLang="en-US" sz="2300" dirty="0" smtClean="0"/>
          </a:p>
          <a:p>
            <a:pPr lvl="1"/>
            <a:r>
              <a:rPr lang="en-US" altLang="en-US" sz="2100" dirty="0" smtClean="0"/>
              <a:t>Use of SW knowledge/training to assess, diagnose, prevent or treat disorders, conditions, or addictions.</a:t>
            </a:r>
          </a:p>
          <a:p>
            <a:pPr lvl="1"/>
            <a:r>
              <a:rPr lang="en-US" altLang="en-US" sz="2100" dirty="0" smtClean="0"/>
              <a:t>Doing so through the provision of therapy/counseling to improve, restore or enhance functioning</a:t>
            </a:r>
          </a:p>
          <a:p>
            <a:pPr lvl="1"/>
            <a:r>
              <a:rPr lang="en-US" altLang="en-US" sz="2100" dirty="0" smtClean="0"/>
              <a:t>Includes: individual, family, and group therapy/counseling, clinical case management, and performance of related collateral contacts and record keeping.</a:t>
            </a:r>
          </a:p>
          <a:p>
            <a:pPr marL="0" indent="0" algn="ctr">
              <a:buNone/>
            </a:pPr>
            <a:r>
              <a:rPr lang="en-US" altLang="en-US" sz="3600" b="1" dirty="0" smtClean="0">
                <a:solidFill>
                  <a:schemeClr val="tx1"/>
                </a:solidFill>
                <a:latin typeface="+mj-lt"/>
              </a:rPr>
              <a:t>What is Non-Clinical Social Work?</a:t>
            </a:r>
          </a:p>
          <a:p>
            <a:r>
              <a:rPr lang="en-US" altLang="en-US" sz="2300" dirty="0" smtClean="0"/>
              <a:t>Use of your social work knowledge and training to improve, restore or enhance through the provision of services </a:t>
            </a:r>
            <a:r>
              <a:rPr lang="en-US" altLang="en-US" sz="2300" b="1" dirty="0" smtClean="0"/>
              <a:t>other than</a:t>
            </a:r>
            <a:r>
              <a:rPr lang="en-US" altLang="en-US" sz="2300" dirty="0" smtClean="0"/>
              <a:t> Counseling.</a:t>
            </a:r>
          </a:p>
          <a:p>
            <a:r>
              <a:rPr lang="en-US" altLang="en-US" sz="2300" dirty="0" smtClean="0"/>
              <a:t>Includes: Case management, community organization, program planning and development, assessment of needs for non-clinical services, other areas of macro social work.</a:t>
            </a:r>
          </a:p>
          <a:p>
            <a:pPr marL="0" indent="0" algn="ctr">
              <a:buNone/>
            </a:pPr>
            <a:r>
              <a:rPr lang="en-US" altLang="en-US" sz="2000" b="1" dirty="0" smtClean="0">
                <a:solidFill>
                  <a:srgbClr val="FF0000"/>
                </a:solidFill>
                <a:latin typeface="+mj-lt"/>
              </a:rPr>
              <a:t>IMPORTANT NOTES:</a:t>
            </a:r>
          </a:p>
          <a:p>
            <a:r>
              <a:rPr lang="en-US" altLang="en-US" sz="2100" b="1" dirty="0" smtClean="0">
                <a:solidFill>
                  <a:srgbClr val="FF0000"/>
                </a:solidFill>
              </a:rPr>
              <a:t>For hours to count towards LICSW, primary employment role must be CLINICAL social work. </a:t>
            </a:r>
          </a:p>
          <a:p>
            <a:pPr lvl="1"/>
            <a:r>
              <a:rPr lang="en-US" altLang="en-US" sz="2100" b="1" dirty="0" smtClean="0">
                <a:solidFill>
                  <a:srgbClr val="FF0000"/>
                </a:solidFill>
              </a:rPr>
              <a:t>However, part-time clinical social work (inside or outside of your primary employment role) </a:t>
            </a:r>
            <a:r>
              <a:rPr lang="en-US" altLang="en-US" sz="2100" b="1" i="1" u="sng" dirty="0" smtClean="0">
                <a:solidFill>
                  <a:srgbClr val="FF0000"/>
                </a:solidFill>
              </a:rPr>
              <a:t>may</a:t>
            </a:r>
            <a:r>
              <a:rPr lang="en-US" altLang="en-US" sz="2100" b="1" dirty="0" smtClean="0">
                <a:solidFill>
                  <a:srgbClr val="FF0000"/>
                </a:solidFill>
              </a:rPr>
              <a:t> count toward accumulated clinical hours.</a:t>
            </a:r>
          </a:p>
          <a:p>
            <a:r>
              <a:rPr lang="en-US" altLang="en-US" sz="2100" b="1" dirty="0" smtClean="0">
                <a:solidFill>
                  <a:srgbClr val="FF0000"/>
                </a:solidFill>
              </a:rPr>
              <a:t>Don’t forget you MUST receive prorated LICSW supervision for your part-time clinical work.</a:t>
            </a:r>
          </a:p>
          <a:p>
            <a:pPr marL="0" indent="0" algn="ctr">
              <a:buNone/>
            </a:pPr>
            <a:endParaRPr lang="en-US" altLang="en-US" dirty="0" smtClean="0">
              <a:solidFill>
                <a:srgbClr val="FF0000"/>
              </a:solidFill>
            </a:endParaRPr>
          </a:p>
          <a:p>
            <a:pPr marL="0" indent="0">
              <a:buNone/>
            </a:pPr>
            <a:endParaRPr lang="en-US" altLang="en-US" dirty="0" smtClean="0"/>
          </a:p>
        </p:txBody>
      </p:sp>
    </p:spTree>
    <p:extLst>
      <p:ext uri="{BB962C8B-B14F-4D97-AF65-F5344CB8AC3E}">
        <p14:creationId xmlns:p14="http://schemas.microsoft.com/office/powerpoint/2010/main" val="299492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592925" y="624110"/>
            <a:ext cx="8911687" cy="780147"/>
          </a:xfrm>
        </p:spPr>
        <p:txBody>
          <a:bodyPr>
            <a:normAutofit fontScale="90000"/>
          </a:bodyPr>
          <a:lstStyle/>
          <a:p>
            <a:pPr algn="ctr"/>
            <a:r>
              <a:rPr lang="en-US" altLang="en-US" sz="4400" b="1" dirty="0">
                <a:solidFill>
                  <a:schemeClr val="tx1"/>
                </a:solidFill>
              </a:rPr>
              <a:t>Continuing Education (</a:t>
            </a:r>
            <a:r>
              <a:rPr lang="en-US" altLang="en-US" sz="4400" b="1" dirty="0" smtClean="0">
                <a:solidFill>
                  <a:schemeClr val="tx1"/>
                </a:solidFill>
              </a:rPr>
              <a:t>CEUs</a:t>
            </a:r>
            <a:r>
              <a:rPr lang="en-US" altLang="en-US" sz="4800" b="1" dirty="0" smtClean="0">
                <a:solidFill>
                  <a:schemeClr val="tx1"/>
                </a:solidFill>
              </a:rPr>
              <a:t>)</a:t>
            </a:r>
            <a:r>
              <a:rPr lang="en-US" altLang="en-US" sz="4800" dirty="0">
                <a:solidFill>
                  <a:srgbClr val="336699"/>
                </a:solidFill>
                <a:latin typeface="Bookman Old Style" panose="02050604050505020204" pitchFamily="18" charset="0"/>
              </a:rPr>
              <a:t/>
            </a:r>
            <a:br>
              <a:rPr lang="en-US" altLang="en-US" sz="4800" dirty="0">
                <a:solidFill>
                  <a:srgbClr val="336699"/>
                </a:solidFill>
                <a:latin typeface="Bookman Old Style" panose="02050604050505020204" pitchFamily="18" charset="0"/>
              </a:rPr>
            </a:br>
            <a:endParaRPr lang="en-US" altLang="en-US" sz="4400" b="1" dirty="0" smtClean="0">
              <a:solidFill>
                <a:schemeClr val="tx1"/>
              </a:solidFill>
            </a:endParaRPr>
          </a:p>
        </p:txBody>
      </p:sp>
      <p:sp>
        <p:nvSpPr>
          <p:cNvPr id="29699" name="Rectangle 3"/>
          <p:cNvSpPr>
            <a:spLocks noGrp="1" noChangeArrowheads="1"/>
          </p:cNvSpPr>
          <p:nvPr>
            <p:ph idx="1"/>
          </p:nvPr>
        </p:nvSpPr>
        <p:spPr>
          <a:xfrm>
            <a:off x="1959429" y="1621971"/>
            <a:ext cx="9742714" cy="4898572"/>
          </a:xfrm>
        </p:spPr>
        <p:txBody>
          <a:bodyPr>
            <a:normAutofit fontScale="47500" lnSpcReduction="20000"/>
          </a:bodyPr>
          <a:lstStyle/>
          <a:p>
            <a:pPr lvl="1" algn="just">
              <a:spcAft>
                <a:spcPts val="500"/>
              </a:spcAft>
            </a:pPr>
            <a:r>
              <a:rPr lang="en-US" altLang="en-US" sz="4200" b="1" dirty="0" smtClean="0">
                <a:solidFill>
                  <a:srgbClr val="FF0000"/>
                </a:solidFill>
              </a:rPr>
              <a:t>LCSWs</a:t>
            </a:r>
            <a:r>
              <a:rPr lang="en-US" altLang="en-US" sz="4200" b="1" dirty="0" smtClean="0"/>
              <a:t> </a:t>
            </a:r>
            <a:r>
              <a:rPr lang="en-US" altLang="en-US" sz="4200" b="1" dirty="0" smtClean="0">
                <a:solidFill>
                  <a:schemeClr val="tx1"/>
                </a:solidFill>
              </a:rPr>
              <a:t>– twenty (20) continuing education hours every 2 years</a:t>
            </a:r>
          </a:p>
          <a:p>
            <a:pPr lvl="1" algn="just">
              <a:spcAft>
                <a:spcPts val="500"/>
              </a:spcAft>
            </a:pPr>
            <a:r>
              <a:rPr lang="en-US" altLang="en-US" sz="4200" b="1" dirty="0" smtClean="0">
                <a:solidFill>
                  <a:srgbClr val="FF0000"/>
                </a:solidFill>
              </a:rPr>
              <a:t>LICSWs</a:t>
            </a:r>
            <a:r>
              <a:rPr lang="en-US" altLang="en-US" sz="4200" dirty="0" smtClean="0"/>
              <a:t> </a:t>
            </a:r>
            <a:r>
              <a:rPr lang="en-US" altLang="en-US" sz="4200" b="1" dirty="0" smtClean="0">
                <a:solidFill>
                  <a:schemeClr val="tx1"/>
                </a:solidFill>
              </a:rPr>
              <a:t>– thirty (30) continuing education hours every 2 years </a:t>
            </a:r>
          </a:p>
          <a:p>
            <a:pPr>
              <a:spcAft>
                <a:spcPts val="500"/>
              </a:spcAft>
            </a:pPr>
            <a:r>
              <a:rPr lang="en-US" altLang="en-US" sz="4200" b="1" dirty="0" smtClean="0"/>
              <a:t>Licensing period renews on your birthday, 2 years following the date of your initial license (LCSW and LICSW) – </a:t>
            </a:r>
            <a:r>
              <a:rPr lang="en-US" altLang="en-US" sz="4200" b="1" dirty="0" smtClean="0">
                <a:solidFill>
                  <a:srgbClr val="FF0000"/>
                </a:solidFill>
              </a:rPr>
              <a:t>NEW IN 2018</a:t>
            </a:r>
          </a:p>
          <a:p>
            <a:pPr lvl="1">
              <a:spcAft>
                <a:spcPts val="500"/>
              </a:spcAft>
            </a:pPr>
            <a:r>
              <a:rPr lang="en-US" altLang="en-US" sz="3800" dirty="0" smtClean="0">
                <a:solidFill>
                  <a:schemeClr val="tx1"/>
                </a:solidFill>
              </a:rPr>
              <a:t>Continues biannually on your birthday</a:t>
            </a:r>
          </a:p>
          <a:p>
            <a:pPr>
              <a:spcBef>
                <a:spcPts val="500"/>
              </a:spcBef>
              <a:spcAft>
                <a:spcPts val="500"/>
              </a:spcAft>
              <a:defRPr/>
            </a:pPr>
            <a:r>
              <a:rPr lang="en-US" sz="4200" b="1" dirty="0" smtClean="0">
                <a:solidFill>
                  <a:schemeClr val="tx1"/>
                </a:solidFill>
              </a:rPr>
              <a:t>Criteria </a:t>
            </a:r>
            <a:r>
              <a:rPr lang="en-US" sz="4200" b="1" dirty="0">
                <a:solidFill>
                  <a:schemeClr val="tx1"/>
                </a:solidFill>
              </a:rPr>
              <a:t>for Approved Continuing Education:</a:t>
            </a:r>
          </a:p>
          <a:p>
            <a:pPr lvl="1">
              <a:spcBef>
                <a:spcPts val="500"/>
              </a:spcBef>
              <a:spcAft>
                <a:spcPts val="500"/>
              </a:spcAft>
              <a:defRPr/>
            </a:pPr>
            <a:r>
              <a:rPr lang="en-US" sz="3800" dirty="0">
                <a:solidFill>
                  <a:schemeClr val="tx1"/>
                </a:solidFill>
              </a:rPr>
              <a:t>Must be approved by a recognized entity (NASW, ASWB, </a:t>
            </a:r>
            <a:r>
              <a:rPr lang="en-US" sz="3800" dirty="0" smtClean="0">
                <a:solidFill>
                  <a:schemeClr val="tx1"/>
                </a:solidFill>
              </a:rPr>
              <a:t>any other </a:t>
            </a:r>
            <a:r>
              <a:rPr lang="en-US" sz="3800" dirty="0">
                <a:solidFill>
                  <a:schemeClr val="tx1"/>
                </a:solidFill>
              </a:rPr>
              <a:t>state’s </a:t>
            </a:r>
            <a:r>
              <a:rPr lang="en-US" sz="3800" dirty="0" smtClean="0">
                <a:solidFill>
                  <a:schemeClr val="tx1"/>
                </a:solidFill>
              </a:rPr>
              <a:t>Social Work </a:t>
            </a:r>
            <a:r>
              <a:rPr lang="en-US" sz="3800" dirty="0">
                <a:solidFill>
                  <a:schemeClr val="tx1"/>
                </a:solidFill>
              </a:rPr>
              <a:t>Board, </a:t>
            </a:r>
            <a:r>
              <a:rPr lang="en-US" sz="3800" dirty="0" smtClean="0">
                <a:solidFill>
                  <a:schemeClr val="tx1"/>
                </a:solidFill>
              </a:rPr>
              <a:t>CSWE Social Work </a:t>
            </a:r>
            <a:r>
              <a:rPr lang="en-US" sz="3800" dirty="0">
                <a:solidFill>
                  <a:schemeClr val="tx1"/>
                </a:solidFill>
              </a:rPr>
              <a:t>School)</a:t>
            </a:r>
          </a:p>
          <a:p>
            <a:pPr lvl="1">
              <a:spcBef>
                <a:spcPts val="500"/>
              </a:spcBef>
              <a:spcAft>
                <a:spcPts val="500"/>
              </a:spcAft>
              <a:defRPr/>
            </a:pPr>
            <a:r>
              <a:rPr lang="en-US" sz="4000" dirty="0" smtClean="0">
                <a:solidFill>
                  <a:schemeClr val="tx1"/>
                </a:solidFill>
              </a:rPr>
              <a:t>Board </a:t>
            </a:r>
            <a:r>
              <a:rPr lang="en-US" sz="4000" dirty="0">
                <a:solidFill>
                  <a:schemeClr val="tx1"/>
                </a:solidFill>
              </a:rPr>
              <a:t>Policy allows 25% </a:t>
            </a:r>
            <a:r>
              <a:rPr lang="en-US" sz="4000" dirty="0" smtClean="0">
                <a:solidFill>
                  <a:schemeClr val="tx1"/>
                </a:solidFill>
              </a:rPr>
              <a:t>of CEUs to </a:t>
            </a:r>
            <a:r>
              <a:rPr lang="en-US" sz="4000" dirty="0">
                <a:solidFill>
                  <a:schemeClr val="tx1"/>
                </a:solidFill>
              </a:rPr>
              <a:t>come from select few other professions (Psychology, Mental Health, Nursing, </a:t>
            </a:r>
            <a:r>
              <a:rPr lang="en-US" sz="4000" dirty="0" smtClean="0">
                <a:solidFill>
                  <a:schemeClr val="tx1"/>
                </a:solidFill>
              </a:rPr>
              <a:t>AMA, etc.)  </a:t>
            </a:r>
            <a:r>
              <a:rPr lang="en-US" sz="4000" dirty="0">
                <a:solidFill>
                  <a:schemeClr val="tx1"/>
                </a:solidFill>
              </a:rPr>
              <a:t>Check the </a:t>
            </a:r>
            <a:r>
              <a:rPr lang="en-US" sz="4000" dirty="0" smtClean="0">
                <a:solidFill>
                  <a:schemeClr val="tx1"/>
                </a:solidFill>
              </a:rPr>
              <a:t>Policy!</a:t>
            </a:r>
            <a:endParaRPr lang="en-US" sz="4000" b="1" dirty="0" smtClean="0">
              <a:solidFill>
                <a:schemeClr val="tx1"/>
              </a:solidFill>
              <a:effectLst>
                <a:outerShdw blurRad="38100" dist="38100" dir="2700000" algn="tl">
                  <a:srgbClr val="000000">
                    <a:alpha val="43137"/>
                  </a:srgbClr>
                </a:outerShdw>
              </a:effectLst>
            </a:endParaRPr>
          </a:p>
          <a:p>
            <a:r>
              <a:rPr lang="en-US" altLang="en-US" sz="4200" dirty="0" smtClean="0">
                <a:solidFill>
                  <a:schemeClr val="tx1"/>
                </a:solidFill>
              </a:rPr>
              <a:t>License renewals require attestation that you have completed the required CEUs for that licensing cycle.</a:t>
            </a:r>
          </a:p>
          <a:p>
            <a:pPr lvl="1"/>
            <a:r>
              <a:rPr lang="en-US" altLang="en-US" sz="3800" dirty="0" smtClean="0">
                <a:solidFill>
                  <a:schemeClr val="tx1"/>
                </a:solidFill>
              </a:rPr>
              <a:t>Random audits are performed after renewal.  </a:t>
            </a:r>
            <a:r>
              <a:rPr lang="en-US" altLang="en-US" sz="3800" i="1" dirty="0" smtClean="0">
                <a:solidFill>
                  <a:schemeClr val="tx1"/>
                </a:solidFill>
              </a:rPr>
              <a:t>Failed auditees are sanctioned.</a:t>
            </a:r>
          </a:p>
          <a:p>
            <a:pPr marL="285750" indent="-285750">
              <a:spcBef>
                <a:spcPts val="500"/>
              </a:spcBef>
              <a:spcAft>
                <a:spcPts val="500"/>
              </a:spcAft>
              <a:buFont typeface="Arial" panose="020B0604020202020204" pitchFamily="34" charset="0"/>
              <a:buChar char="•"/>
              <a:defRPr/>
            </a:pPr>
            <a:endParaRPr lang="en-US" altLang="en-US" sz="3600" dirty="0" smtClean="0"/>
          </a:p>
        </p:txBody>
      </p:sp>
    </p:spTree>
    <p:extLst>
      <p:ext uri="{BB962C8B-B14F-4D97-AF65-F5344CB8AC3E}">
        <p14:creationId xmlns:p14="http://schemas.microsoft.com/office/powerpoint/2010/main" val="879422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624110"/>
            <a:ext cx="8915400" cy="1280890"/>
          </a:xfrm>
        </p:spPr>
        <p:txBody>
          <a:bodyPr/>
          <a:lstStyle/>
          <a:p>
            <a:pPr algn="ctr"/>
            <a:r>
              <a:rPr lang="en-US" altLang="en-US" b="1" dirty="0">
                <a:solidFill>
                  <a:schemeClr val="tx1"/>
                </a:solidFill>
              </a:rPr>
              <a:t>Top Five Ways to </a:t>
            </a:r>
            <a:r>
              <a:rPr lang="en-US" altLang="en-US" b="1" dirty="0" smtClean="0">
                <a:solidFill>
                  <a:schemeClr val="tx1"/>
                </a:solidFill>
              </a:rPr>
              <a:t/>
            </a:r>
            <a:br>
              <a:rPr lang="en-US" altLang="en-US" b="1" dirty="0" smtClean="0">
                <a:solidFill>
                  <a:schemeClr val="tx1"/>
                </a:solidFill>
              </a:rPr>
            </a:br>
            <a:r>
              <a:rPr lang="en-US" altLang="en-US" b="1" dirty="0" smtClean="0">
                <a:solidFill>
                  <a:schemeClr val="tx1"/>
                </a:solidFill>
              </a:rPr>
              <a:t>Avoid </a:t>
            </a:r>
            <a:r>
              <a:rPr lang="en-US" altLang="en-US" b="1" dirty="0">
                <a:solidFill>
                  <a:schemeClr val="tx1"/>
                </a:solidFill>
              </a:rPr>
              <a:t>Problems if Audited</a:t>
            </a:r>
            <a:endParaRPr lang="en-US" b="1" dirty="0">
              <a:solidFill>
                <a:schemeClr val="tx1"/>
              </a:solidFill>
            </a:endParaRPr>
          </a:p>
        </p:txBody>
      </p:sp>
      <p:sp>
        <p:nvSpPr>
          <p:cNvPr id="3" name="Content Placeholder 2"/>
          <p:cNvSpPr>
            <a:spLocks noGrp="1"/>
          </p:cNvSpPr>
          <p:nvPr>
            <p:ph idx="1"/>
          </p:nvPr>
        </p:nvSpPr>
        <p:spPr>
          <a:xfrm>
            <a:off x="2589212" y="2133599"/>
            <a:ext cx="8915400" cy="4005943"/>
          </a:xfrm>
        </p:spPr>
        <p:txBody>
          <a:bodyPr>
            <a:normAutofit/>
          </a:bodyPr>
          <a:lstStyle/>
          <a:p>
            <a:pPr marL="457200" indent="-457200">
              <a:buFont typeface="+mj-lt"/>
              <a:buAutoNum type="arabicPeriod"/>
              <a:defRPr/>
            </a:pPr>
            <a:r>
              <a:rPr lang="en-US" sz="2400" dirty="0" smtClean="0">
                <a:solidFill>
                  <a:schemeClr val="tx1"/>
                </a:solidFill>
              </a:rPr>
              <a:t>Count </a:t>
            </a:r>
            <a:r>
              <a:rPr lang="en-US" sz="2400" dirty="0">
                <a:solidFill>
                  <a:schemeClr val="tx1"/>
                </a:solidFill>
              </a:rPr>
              <a:t>CEUs </a:t>
            </a:r>
            <a:r>
              <a:rPr lang="en-US" sz="2400" u="sng" dirty="0">
                <a:solidFill>
                  <a:schemeClr val="tx1"/>
                </a:solidFill>
              </a:rPr>
              <a:t>BEFORE </a:t>
            </a:r>
            <a:r>
              <a:rPr lang="en-US" sz="2400" dirty="0">
                <a:solidFill>
                  <a:schemeClr val="tx1"/>
                </a:solidFill>
              </a:rPr>
              <a:t>submitting renewal.</a:t>
            </a:r>
          </a:p>
          <a:p>
            <a:pPr marL="457200" indent="-457200">
              <a:buFont typeface="+mj-lt"/>
              <a:buAutoNum type="arabicPeriod"/>
              <a:defRPr/>
            </a:pPr>
            <a:r>
              <a:rPr lang="en-US" sz="2400" dirty="0" smtClean="0">
                <a:solidFill>
                  <a:schemeClr val="tx1"/>
                </a:solidFill>
              </a:rPr>
              <a:t>Ensure </a:t>
            </a:r>
            <a:r>
              <a:rPr lang="en-US" sz="2400" dirty="0">
                <a:solidFill>
                  <a:schemeClr val="tx1"/>
                </a:solidFill>
              </a:rPr>
              <a:t>CEUs are approved by a recognized entity/ meet </a:t>
            </a:r>
            <a:r>
              <a:rPr lang="en-US" sz="2400" dirty="0" smtClean="0">
                <a:solidFill>
                  <a:schemeClr val="tx1"/>
                </a:solidFill>
              </a:rPr>
              <a:t>the Regulatory </a:t>
            </a:r>
            <a:r>
              <a:rPr lang="en-US" sz="2400" dirty="0">
                <a:solidFill>
                  <a:schemeClr val="tx1"/>
                </a:solidFill>
              </a:rPr>
              <a:t>requirements.</a:t>
            </a:r>
          </a:p>
          <a:p>
            <a:pPr marL="457200" indent="-457200">
              <a:buFont typeface="+mj-lt"/>
              <a:buAutoNum type="arabicPeriod"/>
              <a:defRPr/>
            </a:pPr>
            <a:r>
              <a:rPr lang="en-US" sz="2400" dirty="0" smtClean="0">
                <a:solidFill>
                  <a:schemeClr val="tx1"/>
                </a:solidFill>
              </a:rPr>
              <a:t>Maintain </a:t>
            </a:r>
            <a:r>
              <a:rPr lang="en-US" sz="2400" dirty="0">
                <a:solidFill>
                  <a:schemeClr val="tx1"/>
                </a:solidFill>
              </a:rPr>
              <a:t>CE documentation for at least 2 </a:t>
            </a:r>
            <a:r>
              <a:rPr lang="en-US" sz="2400" dirty="0" smtClean="0">
                <a:solidFill>
                  <a:schemeClr val="tx1"/>
                </a:solidFill>
              </a:rPr>
              <a:t>licensure </a:t>
            </a:r>
            <a:r>
              <a:rPr lang="en-US" sz="2400" dirty="0">
                <a:solidFill>
                  <a:schemeClr val="tx1"/>
                </a:solidFill>
              </a:rPr>
              <a:t>cycles.</a:t>
            </a:r>
          </a:p>
          <a:p>
            <a:pPr marL="457200" indent="-457200">
              <a:buFont typeface="+mj-lt"/>
              <a:buAutoNum type="arabicPeriod"/>
              <a:defRPr/>
            </a:pPr>
            <a:r>
              <a:rPr lang="en-US" sz="2400" dirty="0" smtClean="0">
                <a:solidFill>
                  <a:schemeClr val="tx1"/>
                </a:solidFill>
              </a:rPr>
              <a:t>If </a:t>
            </a:r>
            <a:r>
              <a:rPr lang="en-US" sz="2400" dirty="0">
                <a:solidFill>
                  <a:schemeClr val="tx1"/>
                </a:solidFill>
              </a:rPr>
              <a:t>extenuating circumstances exist that warrant extension to complete CE </a:t>
            </a:r>
            <a:r>
              <a:rPr lang="en-US" sz="2400" dirty="0" smtClean="0">
                <a:solidFill>
                  <a:schemeClr val="tx1"/>
                </a:solidFill>
              </a:rPr>
              <a:t>and/or waiver</a:t>
            </a:r>
            <a:r>
              <a:rPr lang="en-US" sz="2400" dirty="0">
                <a:solidFill>
                  <a:schemeClr val="tx1"/>
                </a:solidFill>
              </a:rPr>
              <a:t>, request it! Must be requested BEFORE renewing.</a:t>
            </a:r>
          </a:p>
          <a:p>
            <a:pPr marL="457200" indent="-457200">
              <a:buFont typeface="+mj-lt"/>
              <a:buAutoNum type="arabicPeriod"/>
              <a:defRPr/>
            </a:pPr>
            <a:r>
              <a:rPr lang="en-US" sz="2400" dirty="0" smtClean="0">
                <a:solidFill>
                  <a:schemeClr val="tx1"/>
                </a:solidFill>
              </a:rPr>
              <a:t>Keep </a:t>
            </a:r>
            <a:r>
              <a:rPr lang="en-US" sz="2400" dirty="0">
                <a:solidFill>
                  <a:schemeClr val="tx1"/>
                </a:solidFill>
              </a:rPr>
              <a:t>up to date on any new policies regarding CE requirements.</a:t>
            </a:r>
          </a:p>
          <a:p>
            <a:endParaRPr lang="en-US" dirty="0"/>
          </a:p>
        </p:txBody>
      </p:sp>
    </p:spTree>
    <p:extLst>
      <p:ext uri="{BB962C8B-B14F-4D97-AF65-F5344CB8AC3E}">
        <p14:creationId xmlns:p14="http://schemas.microsoft.com/office/powerpoint/2010/main" val="839432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6287" y="624110"/>
            <a:ext cx="10198326" cy="1280890"/>
          </a:xfrm>
        </p:spPr>
        <p:txBody>
          <a:bodyPr>
            <a:normAutofit/>
          </a:bodyPr>
          <a:lstStyle/>
          <a:p>
            <a:pPr algn="ctr"/>
            <a:r>
              <a:rPr lang="en-US" sz="4000" b="1" dirty="0" smtClean="0"/>
              <a:t>Places to Find CEU Information</a:t>
            </a:r>
            <a:endParaRPr lang="en-US" sz="4000" b="1" dirty="0"/>
          </a:p>
        </p:txBody>
      </p:sp>
      <p:sp>
        <p:nvSpPr>
          <p:cNvPr id="3" name="Content Placeholder 2"/>
          <p:cNvSpPr>
            <a:spLocks noGrp="1"/>
          </p:cNvSpPr>
          <p:nvPr>
            <p:ph idx="1"/>
          </p:nvPr>
        </p:nvSpPr>
        <p:spPr>
          <a:xfrm>
            <a:off x="2090058" y="1698171"/>
            <a:ext cx="9231086" cy="4492171"/>
          </a:xfrm>
        </p:spPr>
        <p:txBody>
          <a:bodyPr>
            <a:normAutofit/>
          </a:bodyPr>
          <a:lstStyle/>
          <a:p>
            <a:pPr marL="0" indent="0">
              <a:buNone/>
            </a:pPr>
            <a:endParaRPr lang="en-US" sz="2000" dirty="0" smtClean="0"/>
          </a:p>
          <a:p>
            <a:pPr lvl="1"/>
            <a:r>
              <a:rPr lang="en-US" sz="1800" dirty="0">
                <a:hlinkClick r:id="rId2"/>
              </a:rPr>
              <a:t>http://www.bu.edu/ssw/careers/pep/workshop-descriptions</a:t>
            </a:r>
            <a:r>
              <a:rPr lang="en-US" sz="1800" dirty="0" smtClean="0">
                <a:hlinkClick r:id="rId2"/>
              </a:rPr>
              <a:t>/</a:t>
            </a:r>
            <a:r>
              <a:rPr lang="en-US" sz="1800" dirty="0" smtClean="0"/>
              <a:t> (BUSSW Professional Education List of CE Workshops and Seminars)</a:t>
            </a:r>
          </a:p>
          <a:p>
            <a:pPr lvl="1"/>
            <a:r>
              <a:rPr lang="en-US" sz="1800" dirty="0">
                <a:hlinkClick r:id="rId3"/>
              </a:rPr>
              <a:t>https://</a:t>
            </a:r>
            <a:r>
              <a:rPr lang="en-US" sz="1800" dirty="0" smtClean="0">
                <a:hlinkClick r:id="rId3"/>
              </a:rPr>
              <a:t>www.naswma.org/page/CEFAQs</a:t>
            </a:r>
            <a:r>
              <a:rPr lang="en-US" sz="1800" dirty="0" smtClean="0"/>
              <a:t> (NASW-MA Chapter CEU FAQs)</a:t>
            </a:r>
          </a:p>
          <a:p>
            <a:pPr lvl="1"/>
            <a:r>
              <a:rPr lang="en-US" sz="1800" dirty="0">
                <a:hlinkClick r:id="rId4"/>
              </a:rPr>
              <a:t>https://www.naswma.org/events/event_list.asp?show=&amp;</a:t>
            </a:r>
            <a:r>
              <a:rPr lang="en-US" sz="1800" dirty="0" smtClean="0">
                <a:hlinkClick r:id="rId4"/>
              </a:rPr>
              <a:t>cid=7903</a:t>
            </a:r>
            <a:r>
              <a:rPr lang="en-US" sz="1800" dirty="0" smtClean="0"/>
              <a:t> (NASW-MA Chapter List of CE Workshops and Seminars)</a:t>
            </a:r>
          </a:p>
          <a:p>
            <a:r>
              <a:rPr lang="en-US" sz="2000" dirty="0" smtClean="0"/>
              <a:t>There are many other sites out there to find CEUs.  </a:t>
            </a:r>
          </a:p>
          <a:p>
            <a:pPr lvl="1"/>
            <a:r>
              <a:rPr lang="en-US" sz="1800" dirty="0" smtClean="0"/>
              <a:t>Make sure that the program specifies in writing that CEUs for social workers have been secured and are approved prior to the taking the course.</a:t>
            </a:r>
          </a:p>
          <a:p>
            <a:pPr lvl="1"/>
            <a:r>
              <a:rPr lang="en-US" sz="1800" dirty="0" smtClean="0"/>
              <a:t> Also ask your colleagues about the quality of the educational programs.</a:t>
            </a:r>
          </a:p>
          <a:p>
            <a:pPr marL="0" indent="0">
              <a:buNone/>
            </a:pPr>
            <a:endParaRPr lang="en-US" dirty="0" smtClean="0"/>
          </a:p>
          <a:p>
            <a:endParaRPr lang="en-US" dirty="0"/>
          </a:p>
        </p:txBody>
      </p:sp>
    </p:spTree>
    <p:extLst>
      <p:ext uri="{BB962C8B-B14F-4D97-AF65-F5344CB8AC3E}">
        <p14:creationId xmlns:p14="http://schemas.microsoft.com/office/powerpoint/2010/main" val="911578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6029" y="624110"/>
            <a:ext cx="10078583" cy="899890"/>
          </a:xfrm>
        </p:spPr>
        <p:txBody>
          <a:bodyPr>
            <a:normAutofit/>
          </a:bodyPr>
          <a:lstStyle/>
          <a:p>
            <a:pPr algn="ctr"/>
            <a:r>
              <a:rPr lang="en-US" sz="4000" b="1" dirty="0" smtClean="0">
                <a:solidFill>
                  <a:schemeClr val="tx1"/>
                </a:solidFill>
              </a:rPr>
              <a:t>Loan Repayment Information</a:t>
            </a:r>
            <a:endParaRPr lang="en-US" sz="4000" b="1" dirty="0">
              <a:solidFill>
                <a:schemeClr val="tx1"/>
              </a:solidFill>
            </a:endParaRPr>
          </a:p>
        </p:txBody>
      </p:sp>
      <p:sp>
        <p:nvSpPr>
          <p:cNvPr id="3" name="Content Placeholder 2"/>
          <p:cNvSpPr>
            <a:spLocks noGrp="1"/>
          </p:cNvSpPr>
          <p:nvPr>
            <p:ph idx="1"/>
          </p:nvPr>
        </p:nvSpPr>
        <p:spPr>
          <a:xfrm>
            <a:off x="1534886" y="1825624"/>
            <a:ext cx="9818914" cy="4621357"/>
          </a:xfrm>
        </p:spPr>
        <p:txBody>
          <a:bodyPr>
            <a:normAutofit fontScale="92500" lnSpcReduction="10000"/>
          </a:bodyPr>
          <a:lstStyle/>
          <a:p>
            <a:pPr marL="0" indent="0">
              <a:buNone/>
            </a:pPr>
            <a:r>
              <a:rPr lang="en-US" sz="2000" dirty="0" smtClean="0"/>
              <a:t>You may be eligible for loan repayment once you are an </a:t>
            </a:r>
            <a:r>
              <a:rPr lang="en-US" sz="2000" b="1" u="sng" dirty="0" smtClean="0"/>
              <a:t>LICSW</a:t>
            </a:r>
            <a:r>
              <a:rPr lang="en-US" sz="2000" dirty="0" smtClean="0"/>
              <a:t> if you are working at a loan repayment eligible site approved by one of the following programs:</a:t>
            </a:r>
          </a:p>
          <a:p>
            <a:r>
              <a:rPr lang="en-US" sz="2000" b="1" dirty="0" smtClean="0"/>
              <a:t>National </a:t>
            </a:r>
            <a:r>
              <a:rPr lang="en-US" sz="2000" b="1" dirty="0"/>
              <a:t>Health Service Corps </a:t>
            </a:r>
            <a:r>
              <a:rPr lang="en-US" sz="2000" dirty="0"/>
              <a:t>is </a:t>
            </a:r>
            <a:r>
              <a:rPr lang="en-US" sz="2000" dirty="0" smtClean="0"/>
              <a:t>a federal </a:t>
            </a:r>
            <a:r>
              <a:rPr lang="en-US" sz="2000" dirty="0"/>
              <a:t>program and represented in </a:t>
            </a:r>
            <a:r>
              <a:rPr lang="en-US" sz="2000" dirty="0" smtClean="0"/>
              <a:t>most states </a:t>
            </a:r>
            <a:r>
              <a:rPr lang="en-US" sz="2000" dirty="0"/>
              <a:t>and territories</a:t>
            </a:r>
          </a:p>
          <a:p>
            <a:r>
              <a:rPr lang="en-US" sz="2000" b="1" dirty="0"/>
              <a:t>Massachusetts Loan </a:t>
            </a:r>
            <a:r>
              <a:rPr lang="en-US" sz="2000" b="1" dirty="0" smtClean="0"/>
              <a:t>Repayment</a:t>
            </a:r>
            <a:r>
              <a:rPr lang="en-US" sz="2000" dirty="0" smtClean="0"/>
              <a:t> </a:t>
            </a:r>
            <a:r>
              <a:rPr lang="en-US" sz="2000" b="1" dirty="0" smtClean="0"/>
              <a:t>Program </a:t>
            </a:r>
            <a:r>
              <a:rPr lang="en-US" sz="2000" b="1" dirty="0"/>
              <a:t>for Health </a:t>
            </a:r>
            <a:r>
              <a:rPr lang="en-US" sz="2000" b="1" dirty="0" smtClean="0"/>
              <a:t>Professionals</a:t>
            </a:r>
          </a:p>
          <a:p>
            <a:r>
              <a:rPr lang="en-US" sz="2000" b="1" dirty="0" smtClean="0"/>
              <a:t>NASW-MA Chapter: </a:t>
            </a:r>
            <a:r>
              <a:rPr lang="en-US" sz="2000" b="1" dirty="0" smtClean="0">
                <a:hlinkClick r:id="rId2"/>
              </a:rPr>
              <a:t>https</a:t>
            </a:r>
            <a:r>
              <a:rPr lang="en-US" sz="2000" b="1" dirty="0">
                <a:hlinkClick r:id="rId2"/>
              </a:rPr>
              <a:t>://</a:t>
            </a:r>
            <a:r>
              <a:rPr lang="en-US" sz="2000" b="1" dirty="0" smtClean="0">
                <a:hlinkClick r:id="rId2"/>
              </a:rPr>
              <a:t>www.naswma.org/page/220</a:t>
            </a:r>
            <a:endParaRPr lang="en-US" sz="2000" b="1" dirty="0" smtClean="0"/>
          </a:p>
          <a:p>
            <a:r>
              <a:rPr lang="en-US" b="1" dirty="0" smtClean="0"/>
              <a:t>NASW-National: </a:t>
            </a:r>
            <a:r>
              <a:rPr lang="en-US" sz="2000" dirty="0" smtClean="0">
                <a:hlinkClick r:id="rId3"/>
              </a:rPr>
              <a:t>https</a:t>
            </a:r>
            <a:r>
              <a:rPr lang="en-US" sz="2000" dirty="0">
                <a:hlinkClick r:id="rId3"/>
              </a:rPr>
              <a:t>://</a:t>
            </a:r>
            <a:r>
              <a:rPr lang="en-US" sz="2000" dirty="0" smtClean="0">
                <a:hlinkClick r:id="rId3"/>
              </a:rPr>
              <a:t>www.socialworkers.org/Advocacy/Policy-Issues/Student-Loan-Forgiveness</a:t>
            </a:r>
            <a:endParaRPr lang="en-US" sz="2000" dirty="0"/>
          </a:p>
          <a:p>
            <a:r>
              <a:rPr lang="en-US" sz="2000" dirty="0" smtClean="0"/>
              <a:t>Many </a:t>
            </a:r>
            <a:r>
              <a:rPr lang="en-US" sz="2000" dirty="0"/>
              <a:t>states have loan repayment or </a:t>
            </a:r>
            <a:r>
              <a:rPr lang="en-US" sz="2000" dirty="0" smtClean="0"/>
              <a:t>other incentive </a:t>
            </a:r>
            <a:r>
              <a:rPr lang="en-US" sz="2000" dirty="0"/>
              <a:t>programs specific to </a:t>
            </a:r>
            <a:r>
              <a:rPr lang="en-US" sz="2000" dirty="0" smtClean="0"/>
              <a:t>their </a:t>
            </a:r>
            <a:r>
              <a:rPr lang="en-US" sz="2000" dirty="0"/>
              <a:t>state </a:t>
            </a:r>
            <a:r>
              <a:rPr lang="en-US" sz="2000" dirty="0" smtClean="0"/>
              <a:t>or territory.</a:t>
            </a:r>
            <a:r>
              <a:rPr lang="en-US" sz="2000" dirty="0"/>
              <a:t>	</a:t>
            </a:r>
            <a:endParaRPr lang="en-US" sz="2000" dirty="0" smtClean="0"/>
          </a:p>
          <a:p>
            <a:r>
              <a:rPr lang="en-US" sz="2000" dirty="0" smtClean="0"/>
              <a:t>The mission of these programs is to increase access to primary care by providing educational loan repayment as an incentive to healthcare professionals, including social workers.</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1379460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6266"/>
            <a:ext cx="10515600" cy="770948"/>
          </a:xfrm>
        </p:spPr>
        <p:txBody>
          <a:bodyPr>
            <a:normAutofit/>
          </a:bodyPr>
          <a:lstStyle/>
          <a:p>
            <a:pPr algn="ctr"/>
            <a:r>
              <a:rPr lang="en-US" sz="4000" b="1" dirty="0" smtClean="0">
                <a:solidFill>
                  <a:schemeClr val="accent1">
                    <a:lumMod val="75000"/>
                  </a:schemeClr>
                </a:solidFill>
              </a:rPr>
              <a:t>Career Information</a:t>
            </a:r>
            <a:endParaRPr lang="en-US" sz="4000" b="1" dirty="0">
              <a:solidFill>
                <a:schemeClr val="accent1">
                  <a:lumMod val="75000"/>
                </a:schemeClr>
              </a:solidFill>
            </a:endParaRPr>
          </a:p>
        </p:txBody>
      </p:sp>
      <p:sp>
        <p:nvSpPr>
          <p:cNvPr id="3" name="Content Placeholder 2"/>
          <p:cNvSpPr>
            <a:spLocks noGrp="1"/>
          </p:cNvSpPr>
          <p:nvPr>
            <p:ph idx="1"/>
          </p:nvPr>
        </p:nvSpPr>
        <p:spPr>
          <a:xfrm>
            <a:off x="696686" y="925286"/>
            <a:ext cx="10896600" cy="5251678"/>
          </a:xfrm>
        </p:spPr>
        <p:txBody>
          <a:bodyPr>
            <a:normAutofit fontScale="25000" lnSpcReduction="20000"/>
          </a:bodyPr>
          <a:lstStyle/>
          <a:p>
            <a:pPr marL="0" indent="0" algn="ctr">
              <a:buNone/>
            </a:pPr>
            <a:r>
              <a:rPr lang="en-US" sz="7200" dirty="0" smtClean="0">
                <a:solidFill>
                  <a:srgbClr val="FF0000"/>
                </a:solidFill>
              </a:rPr>
              <a:t>BUSSW School-wide Career Information</a:t>
            </a:r>
          </a:p>
          <a:p>
            <a:pPr marL="0" indent="0" algn="ctr">
              <a:buNone/>
            </a:pPr>
            <a:r>
              <a:rPr lang="en-US" sz="7200" dirty="0" smtClean="0">
                <a:solidFill>
                  <a:schemeClr val="accent1">
                    <a:lumMod val="75000"/>
                  </a:schemeClr>
                </a:solidFill>
                <a:hlinkClick r:id="rId2"/>
              </a:rPr>
              <a:t>http://www.bu.edu/ssw/students/current/career/</a:t>
            </a:r>
            <a:endParaRPr lang="en-US" sz="7200" dirty="0" smtClean="0">
              <a:solidFill>
                <a:schemeClr val="accent1">
                  <a:lumMod val="75000"/>
                </a:schemeClr>
              </a:solidFill>
            </a:endParaRPr>
          </a:p>
          <a:p>
            <a:pPr marL="0" indent="0" algn="ctr">
              <a:buNone/>
            </a:pPr>
            <a:endParaRPr lang="en-US" sz="3600" dirty="0">
              <a:solidFill>
                <a:schemeClr val="accent1">
                  <a:lumMod val="75000"/>
                </a:schemeClr>
              </a:solidFill>
            </a:endParaRPr>
          </a:p>
          <a:p>
            <a:pPr marL="0" indent="0" algn="ctr">
              <a:buNone/>
              <a:defRPr/>
            </a:pPr>
            <a:r>
              <a:rPr lang="en-US" sz="7200" dirty="0">
                <a:solidFill>
                  <a:srgbClr val="FF0000"/>
                </a:solidFill>
              </a:rPr>
              <a:t>Terry Brown, </a:t>
            </a:r>
            <a:r>
              <a:rPr lang="en-US" sz="7200" dirty="0" smtClean="0">
                <a:solidFill>
                  <a:srgbClr val="FF0000"/>
                </a:solidFill>
              </a:rPr>
              <a:t>Career Counselor </a:t>
            </a:r>
            <a:r>
              <a:rPr lang="en-US" sz="7200" dirty="0">
                <a:solidFill>
                  <a:srgbClr val="FF0000"/>
                </a:solidFill>
              </a:rPr>
              <a:t>for BUSSW</a:t>
            </a:r>
          </a:p>
          <a:p>
            <a:pPr marL="457200" lvl="1" indent="0" algn="ctr">
              <a:buNone/>
              <a:defRPr/>
            </a:pPr>
            <a:r>
              <a:rPr lang="en-US" sz="7200" dirty="0" smtClean="0"/>
              <a:t>Assists </a:t>
            </a:r>
            <a:r>
              <a:rPr lang="en-US" sz="7200" dirty="0"/>
              <a:t>with career </a:t>
            </a:r>
            <a:r>
              <a:rPr lang="en-US" sz="7200" dirty="0" smtClean="0"/>
              <a:t>direction, job search, resume advise, interviewing </a:t>
            </a:r>
            <a:r>
              <a:rPr lang="en-US" sz="7200" dirty="0"/>
              <a:t>techniques</a:t>
            </a:r>
          </a:p>
          <a:p>
            <a:pPr marL="457200" lvl="1" indent="0" algn="ctr">
              <a:buNone/>
              <a:defRPr/>
            </a:pPr>
            <a:r>
              <a:rPr lang="en-US" sz="7200" dirty="0" smtClean="0"/>
              <a:t>Call </a:t>
            </a:r>
            <a:r>
              <a:rPr lang="en-US" sz="7200" dirty="0"/>
              <a:t>ahead for an apt </a:t>
            </a:r>
            <a:r>
              <a:rPr lang="en-US" sz="7200" dirty="0" smtClean="0"/>
              <a:t>617/353-3590</a:t>
            </a:r>
          </a:p>
          <a:p>
            <a:pPr marL="457200" lvl="1" indent="0" algn="ctr">
              <a:buNone/>
              <a:defRPr/>
            </a:pPr>
            <a:endParaRPr lang="en-US" sz="4000" dirty="0" smtClean="0"/>
          </a:p>
          <a:p>
            <a:pPr marL="0" indent="0" algn="ctr">
              <a:buNone/>
            </a:pPr>
            <a:r>
              <a:rPr lang="en-US" sz="7200" b="1" dirty="0" smtClean="0">
                <a:solidFill>
                  <a:schemeClr val="tx1"/>
                </a:solidFill>
              </a:rPr>
              <a:t>Additional Information for OCP Students: </a:t>
            </a:r>
            <a:r>
              <a:rPr lang="en-US" sz="7200" dirty="0" smtClean="0">
                <a:solidFill>
                  <a:srgbClr val="FF0000"/>
                </a:solidFill>
              </a:rPr>
              <a:t>OCP </a:t>
            </a:r>
            <a:r>
              <a:rPr lang="en-US" sz="7200" dirty="0">
                <a:solidFill>
                  <a:srgbClr val="FF0000"/>
                </a:solidFill>
              </a:rPr>
              <a:t>Integrative Seminar: </a:t>
            </a:r>
            <a:r>
              <a:rPr lang="en-US" sz="7200" dirty="0">
                <a:solidFill>
                  <a:srgbClr val="FF0000"/>
                </a:solidFill>
                <a:hlinkClick r:id="rId3"/>
              </a:rPr>
              <a:t>https://learn.bu.edu</a:t>
            </a:r>
            <a:endParaRPr lang="en-US" sz="7200" dirty="0">
              <a:solidFill>
                <a:srgbClr val="FF0000"/>
              </a:solidFill>
            </a:endParaRPr>
          </a:p>
          <a:p>
            <a:pPr marL="0" indent="0" algn="ctr">
              <a:buNone/>
            </a:pPr>
            <a:r>
              <a:rPr lang="en-US" sz="7200" dirty="0"/>
              <a:t>Click on Integrative Seminar, then Licensing and Career Information</a:t>
            </a:r>
          </a:p>
          <a:p>
            <a:pPr marL="457200" lvl="1" indent="0" algn="ctr">
              <a:buNone/>
              <a:defRPr/>
            </a:pPr>
            <a:endParaRPr lang="en-US" sz="4000" dirty="0" smtClean="0"/>
          </a:p>
          <a:p>
            <a:pPr marL="457200" lvl="1" indent="0" algn="ctr">
              <a:buNone/>
              <a:defRPr/>
            </a:pPr>
            <a:r>
              <a:rPr lang="en-US" sz="7200" dirty="0" smtClean="0">
                <a:solidFill>
                  <a:srgbClr val="FF0000"/>
                </a:solidFill>
              </a:rPr>
              <a:t>Networking</a:t>
            </a:r>
          </a:p>
          <a:p>
            <a:pPr marL="0" indent="0" algn="ctr">
              <a:buNone/>
            </a:pPr>
            <a:r>
              <a:rPr lang="en-US" sz="7200" dirty="0" smtClean="0"/>
              <a:t>Social Media and Websites (LinkedIn, Facebook, NASW’s </a:t>
            </a:r>
            <a:r>
              <a:rPr lang="en-US" sz="7200" dirty="0" err="1" smtClean="0"/>
              <a:t>JobLink</a:t>
            </a:r>
            <a:r>
              <a:rPr lang="en-US" sz="7200" dirty="0" smtClean="0"/>
              <a:t>, Monster, Indeed, Idealist.com, etc.)</a:t>
            </a:r>
          </a:p>
          <a:p>
            <a:pPr marL="0" indent="0" algn="ctr">
              <a:buNone/>
            </a:pPr>
            <a:r>
              <a:rPr lang="en-US" sz="7200" dirty="0" smtClean="0"/>
              <a:t>BUSSW contacts—Alumni, Advisors, Faculty, fellow students, BUSSW Administrators</a:t>
            </a:r>
          </a:p>
          <a:p>
            <a:pPr marL="0" indent="0" algn="ctr">
              <a:buNone/>
            </a:pPr>
            <a:endParaRPr lang="en-US" sz="7200" dirty="0"/>
          </a:p>
          <a:p>
            <a:pPr marL="0" indent="0" algn="ctr">
              <a:buNone/>
            </a:pPr>
            <a:r>
              <a:rPr lang="en-US" sz="7200" dirty="0" smtClean="0">
                <a:solidFill>
                  <a:srgbClr val="FF0000"/>
                </a:solidFill>
                <a:hlinkClick r:id="rId4"/>
              </a:rPr>
              <a:t>www.NASWMA.org</a:t>
            </a:r>
            <a:endParaRPr lang="en-US" sz="7200" dirty="0" smtClean="0">
              <a:solidFill>
                <a:srgbClr val="FF0000"/>
              </a:solidFill>
            </a:endParaRPr>
          </a:p>
          <a:p>
            <a:pPr marL="0" indent="0" algn="ctr">
              <a:buNone/>
            </a:pPr>
            <a:r>
              <a:rPr lang="en-US" sz="7200" dirty="0" smtClean="0"/>
              <a:t>Career services, job listings, reduced rates on training, training listings, licensing and information on legislative actions affecting the profession and clients, free consultation on ethical issues</a:t>
            </a:r>
          </a:p>
          <a:p>
            <a:pPr marL="0" indent="0" algn="ctr">
              <a:buNone/>
            </a:pPr>
            <a:endParaRPr lang="en-US" sz="7200" dirty="0" smtClean="0">
              <a:solidFill>
                <a:srgbClr val="FF0000"/>
              </a:solidFill>
            </a:endParaRPr>
          </a:p>
          <a:p>
            <a:pPr marL="0" indent="0" algn="ctr">
              <a:buNone/>
            </a:pPr>
            <a:endParaRPr lang="en-US" sz="7200" dirty="0">
              <a:solidFill>
                <a:srgbClr val="FF0000"/>
              </a:solidFill>
            </a:endParaRPr>
          </a:p>
        </p:txBody>
      </p:sp>
    </p:spTree>
    <p:extLst>
      <p:ext uri="{BB962C8B-B14F-4D97-AF65-F5344CB8AC3E}">
        <p14:creationId xmlns:p14="http://schemas.microsoft.com/office/powerpoint/2010/main" val="417175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850571" y="1262743"/>
            <a:ext cx="9657754" cy="4637593"/>
          </a:xfrm>
        </p:spPr>
        <p:txBody>
          <a:bodyPr>
            <a:normAutofit/>
          </a:bodyPr>
          <a:lstStyle/>
          <a:p>
            <a:pPr marL="0" indent="0" algn="ctr">
              <a:buNone/>
            </a:pPr>
            <a:r>
              <a:rPr lang="en-US" sz="7200" b="1" dirty="0" smtClean="0">
                <a:solidFill>
                  <a:srgbClr val="FF0000"/>
                </a:solidFill>
              </a:rPr>
              <a:t>Congratulations!</a:t>
            </a:r>
          </a:p>
          <a:p>
            <a:pPr marL="0" indent="0" algn="ctr">
              <a:buNone/>
            </a:pPr>
            <a:endParaRPr lang="en-US" sz="7200" b="1" dirty="0">
              <a:solidFill>
                <a:srgbClr val="FF0000"/>
              </a:solidFill>
            </a:endParaRPr>
          </a:p>
          <a:p>
            <a:pPr marL="0" indent="0" algn="ctr">
              <a:buNone/>
            </a:pPr>
            <a:r>
              <a:rPr lang="en-US" sz="7200" b="1" dirty="0" smtClean="0">
                <a:solidFill>
                  <a:srgbClr val="FF0000"/>
                </a:solidFill>
              </a:rPr>
              <a:t>You are on your way!</a:t>
            </a:r>
            <a:endParaRPr lang="en-US" sz="7200" b="1" dirty="0">
              <a:solidFill>
                <a:srgbClr val="FF0000"/>
              </a:solidFill>
            </a:endParaRPr>
          </a:p>
        </p:txBody>
      </p:sp>
    </p:spTree>
    <p:extLst>
      <p:ext uri="{BB962C8B-B14F-4D97-AF65-F5344CB8AC3E}">
        <p14:creationId xmlns:p14="http://schemas.microsoft.com/office/powerpoint/2010/main" val="3119456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3578</TotalTime>
  <Words>3003</Words>
  <Application>Microsoft Office PowerPoint</Application>
  <PresentationFormat>Widescreen</PresentationFormat>
  <Paragraphs>264</Paragraphs>
  <Slides>24</Slides>
  <Notes>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4" baseType="lpstr">
      <vt:lpstr>Albertus Extra Bold</vt:lpstr>
      <vt:lpstr>Arial</vt:lpstr>
      <vt:lpstr>Bookman Old Style</vt:lpstr>
      <vt:lpstr>Calibri</vt:lpstr>
      <vt:lpstr>Comic Sans MS</vt:lpstr>
      <vt:lpstr>Tahoma</vt:lpstr>
      <vt:lpstr>Wingdings</vt:lpstr>
      <vt:lpstr>Wingdings 3</vt:lpstr>
      <vt:lpstr>Wisp</vt:lpstr>
      <vt:lpstr>Clip</vt:lpstr>
      <vt:lpstr>Licensing and  Career Seminar</vt:lpstr>
      <vt:lpstr>  </vt:lpstr>
      <vt:lpstr>Which License and When?</vt:lpstr>
      <vt:lpstr>      What is the Process for Licensing?     Part I</vt:lpstr>
      <vt:lpstr>Application Requirements</vt:lpstr>
      <vt:lpstr>Required PRIOR to Licensing Chapter 260: Training in Domestic, Sexual Violence  </vt:lpstr>
      <vt:lpstr>What is the Process for Licensing?        Part II</vt:lpstr>
      <vt:lpstr>The Exam</vt:lpstr>
      <vt:lpstr>ASWB Masters Exam Content - 2020</vt:lpstr>
      <vt:lpstr>Masters (LCSW) Exam Sample Questions </vt:lpstr>
      <vt:lpstr>Masters (LCSW) Exam Sample Answers </vt:lpstr>
      <vt:lpstr>Should I Study? Yes!</vt:lpstr>
      <vt:lpstr>HOW MUCH WILL IT COST?</vt:lpstr>
      <vt:lpstr>Seeking Licensure in  Another State?</vt:lpstr>
      <vt:lpstr>Once you are licensed  </vt:lpstr>
      <vt:lpstr> Other Important Issues… </vt:lpstr>
      <vt:lpstr>Other Important Issues…  </vt:lpstr>
      <vt:lpstr>What is Clinical Social Work?</vt:lpstr>
      <vt:lpstr>Continuing Education (CEUs) </vt:lpstr>
      <vt:lpstr>Top Five Ways to  Avoid Problems if Audited</vt:lpstr>
      <vt:lpstr>Places to Find CEU Information</vt:lpstr>
      <vt:lpstr>Loan Repayment Information</vt:lpstr>
      <vt:lpstr>Career Information</vt:lpstr>
      <vt:lpstr>PowerPoint Presentation</vt:lpstr>
    </vt:vector>
  </TitlesOfParts>
  <Company>Boston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Licensing and Career Seminar</dc:title>
  <dc:creator>Berglin, Debra K</dc:creator>
  <cp:lastModifiedBy>Goldenberg, Jonas B</cp:lastModifiedBy>
  <cp:revision>107</cp:revision>
  <cp:lastPrinted>2017-03-10T02:07:43Z</cp:lastPrinted>
  <dcterms:created xsi:type="dcterms:W3CDTF">2017-03-07T21:57:31Z</dcterms:created>
  <dcterms:modified xsi:type="dcterms:W3CDTF">2020-03-05T16:17:33Z</dcterms:modified>
</cp:coreProperties>
</file>