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260" r:id="rId2"/>
    <p:sldId id="261" r:id="rId3"/>
    <p:sldId id="285" r:id="rId4"/>
    <p:sldId id="259" r:id="rId5"/>
    <p:sldId id="286" r:id="rId6"/>
    <p:sldId id="287" r:id="rId7"/>
    <p:sldId id="288" r:id="rId8"/>
    <p:sldId id="289" r:id="rId9"/>
    <p:sldId id="292" r:id="rId10"/>
    <p:sldId id="266" r:id="rId11"/>
    <p:sldId id="290" r:id="rId12"/>
    <p:sldId id="291" r:id="rId13"/>
    <p:sldId id="264" r:id="rId14"/>
    <p:sldId id="263" r:id="rId15"/>
    <p:sldId id="265" r:id="rId16"/>
    <p:sldId id="305" r:id="rId17"/>
    <p:sldId id="299" r:id="rId18"/>
    <p:sldId id="304" r:id="rId19"/>
    <p:sldId id="267" r:id="rId20"/>
    <p:sldId id="282" r:id="rId21"/>
    <p:sldId id="268" r:id="rId22"/>
    <p:sldId id="294" r:id="rId23"/>
    <p:sldId id="296" r:id="rId24"/>
    <p:sldId id="269" r:id="rId25"/>
    <p:sldId id="302" r:id="rId26"/>
    <p:sldId id="298" r:id="rId27"/>
    <p:sldId id="301" r:id="rId28"/>
    <p:sldId id="303" r:id="rId29"/>
    <p:sldId id="297" r:id="rId30"/>
    <p:sldId id="274" r:id="rId31"/>
    <p:sldId id="271" r:id="rId32"/>
    <p:sldId id="272" r:id="rId33"/>
    <p:sldId id="273" r:id="rId34"/>
    <p:sldId id="331" r:id="rId35"/>
    <p:sldId id="275" r:id="rId36"/>
    <p:sldId id="278" r:id="rId37"/>
    <p:sldId id="293" r:id="rId38"/>
    <p:sldId id="332" r:id="rId39"/>
    <p:sldId id="279" r:id="rId40"/>
    <p:sldId id="333" r:id="rId41"/>
    <p:sldId id="283" r:id="rId42"/>
    <p:sldId id="280" r:id="rId43"/>
    <p:sldId id="281" r:id="rId44"/>
  </p:sldIdLst>
  <p:sldSz cx="12192000" cy="6858000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Osaka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Osaka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Osaka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Osaka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Osaka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2" charset="0"/>
        <a:ea typeface="Osaka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2" charset="0"/>
        <a:ea typeface="Osaka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2" charset="0"/>
        <a:ea typeface="Osaka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2" charset="0"/>
        <a:ea typeface="Osaka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7B8B"/>
    <a:srgbClr val="1FCEDA"/>
    <a:srgbClr val="20DBE8"/>
    <a:srgbClr val="EFEFEF"/>
    <a:srgbClr val="F1F1F1"/>
    <a:srgbClr val="FCFCFC"/>
    <a:srgbClr val="E9E9E9"/>
    <a:srgbClr val="F2F2F2"/>
    <a:srgbClr val="666575"/>
    <a:srgbClr val="5555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36" autoAdjust="0"/>
    <p:restoredTop sz="94674"/>
  </p:normalViewPr>
  <p:slideViewPr>
    <p:cSldViewPr>
      <p:cViewPr varScale="1">
        <p:scale>
          <a:sx n="78" d="100"/>
          <a:sy n="78" d="100"/>
        </p:scale>
        <p:origin x="600" y="5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2784"/>
    </p:cViewPr>
  </p:sorterViewPr>
  <p:notesViewPr>
    <p:cSldViewPr>
      <p:cViewPr varScale="1">
        <p:scale>
          <a:sx n="144" d="100"/>
          <a:sy n="144" d="100"/>
        </p:scale>
        <p:origin x="-2328" y="-12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A58320-CAC8-4DD6-AE3F-661BD35881A7}" type="doc">
      <dgm:prSet loTypeId="urn:microsoft.com/office/officeart/2005/8/layout/process4" loCatId="process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E6FA3F71-C6A1-46A8-AB8B-0E3A97357F7D}">
      <dgm:prSet/>
      <dgm:spPr/>
      <dgm:t>
        <a:bodyPr/>
        <a:lstStyle/>
        <a:p>
          <a:r>
            <a:rPr lang="en-US"/>
            <a:t>Most states require a CSWE accredited university degree</a:t>
          </a:r>
        </a:p>
      </dgm:t>
    </dgm:pt>
    <dgm:pt modelId="{E8AE00BF-F725-450A-AA5C-E63703B6B6B3}" type="parTrans" cxnId="{5716CA2F-2508-4488-B29F-9DE975F413ED}">
      <dgm:prSet/>
      <dgm:spPr/>
      <dgm:t>
        <a:bodyPr/>
        <a:lstStyle/>
        <a:p>
          <a:endParaRPr lang="en-US"/>
        </a:p>
      </dgm:t>
    </dgm:pt>
    <dgm:pt modelId="{64D606C2-9330-4957-A75C-F41FC62C27AC}" type="sibTrans" cxnId="{5716CA2F-2508-4488-B29F-9DE975F413ED}">
      <dgm:prSet/>
      <dgm:spPr/>
      <dgm:t>
        <a:bodyPr/>
        <a:lstStyle/>
        <a:p>
          <a:endParaRPr lang="en-US"/>
        </a:p>
      </dgm:t>
    </dgm:pt>
    <dgm:pt modelId="{5FD8ABA3-11DA-4114-A6C1-7EE4504DF051}">
      <dgm:prSet/>
      <dgm:spPr/>
      <dgm:t>
        <a:bodyPr/>
        <a:lstStyle/>
        <a:p>
          <a:r>
            <a:rPr lang="en-US"/>
            <a:t>Some states require additional coursework/training</a:t>
          </a:r>
        </a:p>
      </dgm:t>
    </dgm:pt>
    <dgm:pt modelId="{9B9E544C-260F-438A-9E65-1B171A7C274B}" type="parTrans" cxnId="{C154DD3D-0E0F-45FC-8C63-9E4DD2A4430F}">
      <dgm:prSet/>
      <dgm:spPr/>
      <dgm:t>
        <a:bodyPr/>
        <a:lstStyle/>
        <a:p>
          <a:endParaRPr lang="en-US"/>
        </a:p>
      </dgm:t>
    </dgm:pt>
    <dgm:pt modelId="{49EA2F6B-CBEA-4300-81C3-FDD8F30F179E}" type="sibTrans" cxnId="{C154DD3D-0E0F-45FC-8C63-9E4DD2A4430F}">
      <dgm:prSet/>
      <dgm:spPr/>
      <dgm:t>
        <a:bodyPr/>
        <a:lstStyle/>
        <a:p>
          <a:endParaRPr lang="en-US"/>
        </a:p>
      </dgm:t>
    </dgm:pt>
    <dgm:pt modelId="{D3151173-8734-4F67-BAF7-606731A41D0A}">
      <dgm:prSet/>
      <dgm:spPr/>
      <dgm:t>
        <a:bodyPr/>
        <a:lstStyle/>
        <a:p>
          <a:r>
            <a:rPr lang="en-US"/>
            <a:t>California</a:t>
          </a:r>
        </a:p>
      </dgm:t>
    </dgm:pt>
    <dgm:pt modelId="{B69EB0DD-DA53-40C2-9AD9-58DE4B165651}" type="parTrans" cxnId="{3F227846-14E8-4791-B5BF-85708A138CA5}">
      <dgm:prSet/>
      <dgm:spPr/>
      <dgm:t>
        <a:bodyPr/>
        <a:lstStyle/>
        <a:p>
          <a:endParaRPr lang="en-US"/>
        </a:p>
      </dgm:t>
    </dgm:pt>
    <dgm:pt modelId="{041ADA44-5DDE-42F3-B075-2E8F88E23465}" type="sibTrans" cxnId="{3F227846-14E8-4791-B5BF-85708A138CA5}">
      <dgm:prSet/>
      <dgm:spPr/>
      <dgm:t>
        <a:bodyPr/>
        <a:lstStyle/>
        <a:p>
          <a:endParaRPr lang="en-US"/>
        </a:p>
      </dgm:t>
    </dgm:pt>
    <dgm:pt modelId="{DFB0867D-287B-4216-AD16-84DD437FF53A}">
      <dgm:prSet/>
      <dgm:spPr/>
      <dgm:t>
        <a:bodyPr/>
        <a:lstStyle/>
        <a:p>
          <a:r>
            <a:rPr lang="en-US"/>
            <a:t>Florida</a:t>
          </a:r>
        </a:p>
      </dgm:t>
    </dgm:pt>
    <dgm:pt modelId="{94E3EE94-3EFA-441F-854A-437214289CD3}" type="parTrans" cxnId="{6504CC15-257F-48A8-80EB-EE2DBC876A36}">
      <dgm:prSet/>
      <dgm:spPr/>
      <dgm:t>
        <a:bodyPr/>
        <a:lstStyle/>
        <a:p>
          <a:endParaRPr lang="en-US"/>
        </a:p>
      </dgm:t>
    </dgm:pt>
    <dgm:pt modelId="{7EDF15D1-82B4-4D8F-9B89-8A58D57811BD}" type="sibTrans" cxnId="{6504CC15-257F-48A8-80EB-EE2DBC876A36}">
      <dgm:prSet/>
      <dgm:spPr/>
      <dgm:t>
        <a:bodyPr/>
        <a:lstStyle/>
        <a:p>
          <a:endParaRPr lang="en-US"/>
        </a:p>
      </dgm:t>
    </dgm:pt>
    <dgm:pt modelId="{1FA6383B-623A-4CE8-8A59-3B7ED9DDDF92}">
      <dgm:prSet/>
      <dgm:spPr/>
      <dgm:t>
        <a:bodyPr/>
        <a:lstStyle/>
        <a:p>
          <a:r>
            <a:rPr lang="en-US"/>
            <a:t>Massachusetts</a:t>
          </a:r>
        </a:p>
      </dgm:t>
    </dgm:pt>
    <dgm:pt modelId="{80D13E5A-ABCC-4874-BC29-A26F2C0A33AF}" type="parTrans" cxnId="{8BB4533A-716F-4820-AEFF-F6331420FE3D}">
      <dgm:prSet/>
      <dgm:spPr/>
      <dgm:t>
        <a:bodyPr/>
        <a:lstStyle/>
        <a:p>
          <a:endParaRPr lang="en-US"/>
        </a:p>
      </dgm:t>
    </dgm:pt>
    <dgm:pt modelId="{868A2C8E-8EC1-4065-A6A5-10654BF9C02C}" type="sibTrans" cxnId="{8BB4533A-716F-4820-AEFF-F6331420FE3D}">
      <dgm:prSet/>
      <dgm:spPr/>
      <dgm:t>
        <a:bodyPr/>
        <a:lstStyle/>
        <a:p>
          <a:endParaRPr lang="en-US"/>
        </a:p>
      </dgm:t>
    </dgm:pt>
    <dgm:pt modelId="{0A2193AC-30B6-4017-BC8A-2D802CE64B0A}">
      <dgm:prSet/>
      <dgm:spPr/>
      <dgm:t>
        <a:bodyPr/>
        <a:lstStyle/>
        <a:p>
          <a:r>
            <a:rPr lang="en-US"/>
            <a:t>Missouri</a:t>
          </a:r>
        </a:p>
      </dgm:t>
    </dgm:pt>
    <dgm:pt modelId="{4D7B8B50-CC86-490E-A46E-E73E8DC07C9B}" type="parTrans" cxnId="{F748F99E-7FB3-49D2-9EB2-B14F62C159F3}">
      <dgm:prSet/>
      <dgm:spPr/>
      <dgm:t>
        <a:bodyPr/>
        <a:lstStyle/>
        <a:p>
          <a:endParaRPr lang="en-US"/>
        </a:p>
      </dgm:t>
    </dgm:pt>
    <dgm:pt modelId="{57769A22-E46B-4EA8-BE75-EDCC36FBBD1B}" type="sibTrans" cxnId="{F748F99E-7FB3-49D2-9EB2-B14F62C159F3}">
      <dgm:prSet/>
      <dgm:spPr/>
      <dgm:t>
        <a:bodyPr/>
        <a:lstStyle/>
        <a:p>
          <a:endParaRPr lang="en-US"/>
        </a:p>
      </dgm:t>
    </dgm:pt>
    <dgm:pt modelId="{569B7973-67ED-463E-818D-5773A63670B5}">
      <dgm:prSet/>
      <dgm:spPr/>
      <dgm:t>
        <a:bodyPr/>
        <a:lstStyle/>
        <a:p>
          <a:r>
            <a:rPr lang="en-US"/>
            <a:t>New Mexico</a:t>
          </a:r>
        </a:p>
      </dgm:t>
    </dgm:pt>
    <dgm:pt modelId="{DFEF3129-D978-4950-92D3-F697A7778A36}" type="parTrans" cxnId="{24D78F4F-03DB-45B6-9D4B-D9FA3F4E82C1}">
      <dgm:prSet/>
      <dgm:spPr/>
      <dgm:t>
        <a:bodyPr/>
        <a:lstStyle/>
        <a:p>
          <a:endParaRPr lang="en-US"/>
        </a:p>
      </dgm:t>
    </dgm:pt>
    <dgm:pt modelId="{C448C39A-2D3B-4995-A1DB-59D9E5D9F326}" type="sibTrans" cxnId="{24D78F4F-03DB-45B6-9D4B-D9FA3F4E82C1}">
      <dgm:prSet/>
      <dgm:spPr/>
      <dgm:t>
        <a:bodyPr/>
        <a:lstStyle/>
        <a:p>
          <a:endParaRPr lang="en-US"/>
        </a:p>
      </dgm:t>
    </dgm:pt>
    <dgm:pt modelId="{9526C8C4-8937-4903-B21F-9B46953F2C5A}">
      <dgm:prSet/>
      <dgm:spPr/>
      <dgm:t>
        <a:bodyPr/>
        <a:lstStyle/>
        <a:p>
          <a:r>
            <a:rPr lang="en-US"/>
            <a:t>New York</a:t>
          </a:r>
        </a:p>
      </dgm:t>
    </dgm:pt>
    <dgm:pt modelId="{794EF4C5-F492-4361-8DC0-EC8AF81A6FC8}" type="parTrans" cxnId="{E91F2B73-1529-4004-BF73-441D72F3A35D}">
      <dgm:prSet/>
      <dgm:spPr/>
      <dgm:t>
        <a:bodyPr/>
        <a:lstStyle/>
        <a:p>
          <a:endParaRPr lang="en-US"/>
        </a:p>
      </dgm:t>
    </dgm:pt>
    <dgm:pt modelId="{45ECF697-54F6-4901-9C99-F0F9C9424DC7}" type="sibTrans" cxnId="{E91F2B73-1529-4004-BF73-441D72F3A35D}">
      <dgm:prSet/>
      <dgm:spPr/>
      <dgm:t>
        <a:bodyPr/>
        <a:lstStyle/>
        <a:p>
          <a:endParaRPr lang="en-US"/>
        </a:p>
      </dgm:t>
    </dgm:pt>
    <dgm:pt modelId="{B6E3FCFB-1C8F-4BF4-887F-C09A59EF6642}">
      <dgm:prSet/>
      <dgm:spPr/>
      <dgm:t>
        <a:bodyPr/>
        <a:lstStyle/>
        <a:p>
          <a:r>
            <a:rPr lang="en-US"/>
            <a:t>Pennsylvania</a:t>
          </a:r>
        </a:p>
      </dgm:t>
    </dgm:pt>
    <dgm:pt modelId="{0C931CE0-0C5F-4C65-9346-EAC08CED4AFA}" type="parTrans" cxnId="{92C30464-41BB-4398-B82D-776AA11FCDA9}">
      <dgm:prSet/>
      <dgm:spPr/>
      <dgm:t>
        <a:bodyPr/>
        <a:lstStyle/>
        <a:p>
          <a:endParaRPr lang="en-US"/>
        </a:p>
      </dgm:t>
    </dgm:pt>
    <dgm:pt modelId="{20454B90-4BD1-4D09-B86E-E284FD36C9F3}" type="sibTrans" cxnId="{92C30464-41BB-4398-B82D-776AA11FCDA9}">
      <dgm:prSet/>
      <dgm:spPr/>
      <dgm:t>
        <a:bodyPr/>
        <a:lstStyle/>
        <a:p>
          <a:endParaRPr lang="en-US"/>
        </a:p>
      </dgm:t>
    </dgm:pt>
    <dgm:pt modelId="{F3A605D3-0BFF-49B9-AB25-6F36A063AD58}">
      <dgm:prSet/>
      <dgm:spPr/>
      <dgm:t>
        <a:bodyPr/>
        <a:lstStyle/>
        <a:p>
          <a:r>
            <a:rPr lang="en-US"/>
            <a:t>Washington</a:t>
          </a:r>
        </a:p>
      </dgm:t>
    </dgm:pt>
    <dgm:pt modelId="{B935EBCE-A9C1-40E3-B72F-51E8BB32465B}" type="parTrans" cxnId="{0731E585-FD7F-49DB-AC25-B52E8A6809E5}">
      <dgm:prSet/>
      <dgm:spPr/>
      <dgm:t>
        <a:bodyPr/>
        <a:lstStyle/>
        <a:p>
          <a:endParaRPr lang="en-US"/>
        </a:p>
      </dgm:t>
    </dgm:pt>
    <dgm:pt modelId="{253F91DD-07ED-42F6-B41B-350B405962C1}" type="sibTrans" cxnId="{0731E585-FD7F-49DB-AC25-B52E8A6809E5}">
      <dgm:prSet/>
      <dgm:spPr/>
      <dgm:t>
        <a:bodyPr/>
        <a:lstStyle/>
        <a:p>
          <a:endParaRPr lang="en-US"/>
        </a:p>
      </dgm:t>
    </dgm:pt>
    <dgm:pt modelId="{ED2D2CE2-A804-4157-A970-415FC9BFC19B}" type="pres">
      <dgm:prSet presAssocID="{86A58320-CAC8-4DD6-AE3F-661BD35881A7}" presName="Name0" presStyleCnt="0">
        <dgm:presLayoutVars>
          <dgm:dir/>
          <dgm:animLvl val="lvl"/>
          <dgm:resizeHandles val="exact"/>
        </dgm:presLayoutVars>
      </dgm:prSet>
      <dgm:spPr/>
    </dgm:pt>
    <dgm:pt modelId="{0708FAFF-DC74-49BC-938C-56E215646715}" type="pres">
      <dgm:prSet presAssocID="{5FD8ABA3-11DA-4114-A6C1-7EE4504DF051}" presName="boxAndChildren" presStyleCnt="0"/>
      <dgm:spPr/>
    </dgm:pt>
    <dgm:pt modelId="{05F99DF8-F814-4E2C-8775-9AB55E25B9E5}" type="pres">
      <dgm:prSet presAssocID="{5FD8ABA3-11DA-4114-A6C1-7EE4504DF051}" presName="parentTextBox" presStyleLbl="node1" presStyleIdx="0" presStyleCnt="2"/>
      <dgm:spPr/>
    </dgm:pt>
    <dgm:pt modelId="{ADBAB813-AE30-47E4-BFBC-403E82EC3C96}" type="pres">
      <dgm:prSet presAssocID="{5FD8ABA3-11DA-4114-A6C1-7EE4504DF051}" presName="entireBox" presStyleLbl="node1" presStyleIdx="0" presStyleCnt="2" custScaleY="202407"/>
      <dgm:spPr/>
    </dgm:pt>
    <dgm:pt modelId="{02E4412A-EE85-4E0D-AF3F-950651F2EACE}" type="pres">
      <dgm:prSet presAssocID="{5FD8ABA3-11DA-4114-A6C1-7EE4504DF051}" presName="descendantBox" presStyleCnt="0"/>
      <dgm:spPr/>
    </dgm:pt>
    <dgm:pt modelId="{D3A80394-6E51-4647-B847-0EBF7E17C6CA}" type="pres">
      <dgm:prSet presAssocID="{D3151173-8734-4F67-BAF7-606731A41D0A}" presName="childTextBox" presStyleLbl="fgAccFollowNode1" presStyleIdx="0" presStyleCnt="8">
        <dgm:presLayoutVars>
          <dgm:bulletEnabled val="1"/>
        </dgm:presLayoutVars>
      </dgm:prSet>
      <dgm:spPr/>
    </dgm:pt>
    <dgm:pt modelId="{25787A6B-F42F-42FB-903D-0476B284E607}" type="pres">
      <dgm:prSet presAssocID="{DFB0867D-287B-4216-AD16-84DD437FF53A}" presName="childTextBox" presStyleLbl="fgAccFollowNode1" presStyleIdx="1" presStyleCnt="8">
        <dgm:presLayoutVars>
          <dgm:bulletEnabled val="1"/>
        </dgm:presLayoutVars>
      </dgm:prSet>
      <dgm:spPr/>
    </dgm:pt>
    <dgm:pt modelId="{8D07AF6C-F565-4679-9155-18EBC827F9D8}" type="pres">
      <dgm:prSet presAssocID="{1FA6383B-623A-4CE8-8A59-3B7ED9DDDF92}" presName="childTextBox" presStyleLbl="fgAccFollowNode1" presStyleIdx="2" presStyleCnt="8">
        <dgm:presLayoutVars>
          <dgm:bulletEnabled val="1"/>
        </dgm:presLayoutVars>
      </dgm:prSet>
      <dgm:spPr/>
    </dgm:pt>
    <dgm:pt modelId="{E7F5B3A7-A12D-443F-8234-9ACD652CB56F}" type="pres">
      <dgm:prSet presAssocID="{0A2193AC-30B6-4017-BC8A-2D802CE64B0A}" presName="childTextBox" presStyleLbl="fgAccFollowNode1" presStyleIdx="3" presStyleCnt="8">
        <dgm:presLayoutVars>
          <dgm:bulletEnabled val="1"/>
        </dgm:presLayoutVars>
      </dgm:prSet>
      <dgm:spPr/>
    </dgm:pt>
    <dgm:pt modelId="{47FA14B7-4901-42A9-84C2-133EAAABE1E6}" type="pres">
      <dgm:prSet presAssocID="{569B7973-67ED-463E-818D-5773A63670B5}" presName="childTextBox" presStyleLbl="fgAccFollowNode1" presStyleIdx="4" presStyleCnt="8">
        <dgm:presLayoutVars>
          <dgm:bulletEnabled val="1"/>
        </dgm:presLayoutVars>
      </dgm:prSet>
      <dgm:spPr/>
    </dgm:pt>
    <dgm:pt modelId="{717FDC39-373B-4C91-A724-ADBB1BC6E315}" type="pres">
      <dgm:prSet presAssocID="{9526C8C4-8937-4903-B21F-9B46953F2C5A}" presName="childTextBox" presStyleLbl="fgAccFollowNode1" presStyleIdx="5" presStyleCnt="8">
        <dgm:presLayoutVars>
          <dgm:bulletEnabled val="1"/>
        </dgm:presLayoutVars>
      </dgm:prSet>
      <dgm:spPr/>
    </dgm:pt>
    <dgm:pt modelId="{8F204CAB-3D2D-456A-8F4C-53FA2172A98F}" type="pres">
      <dgm:prSet presAssocID="{B6E3FCFB-1C8F-4BF4-887F-C09A59EF6642}" presName="childTextBox" presStyleLbl="fgAccFollowNode1" presStyleIdx="6" presStyleCnt="8">
        <dgm:presLayoutVars>
          <dgm:bulletEnabled val="1"/>
        </dgm:presLayoutVars>
      </dgm:prSet>
      <dgm:spPr/>
    </dgm:pt>
    <dgm:pt modelId="{731D8EE7-25C5-4311-8535-45B459558979}" type="pres">
      <dgm:prSet presAssocID="{F3A605D3-0BFF-49B9-AB25-6F36A063AD58}" presName="childTextBox" presStyleLbl="fgAccFollowNode1" presStyleIdx="7" presStyleCnt="8">
        <dgm:presLayoutVars>
          <dgm:bulletEnabled val="1"/>
        </dgm:presLayoutVars>
      </dgm:prSet>
      <dgm:spPr/>
    </dgm:pt>
    <dgm:pt modelId="{B9640AAF-7752-48A3-9DBA-F8805B1188DB}" type="pres">
      <dgm:prSet presAssocID="{64D606C2-9330-4957-A75C-F41FC62C27AC}" presName="sp" presStyleCnt="0"/>
      <dgm:spPr/>
    </dgm:pt>
    <dgm:pt modelId="{2EF8C1CE-66B0-4144-83A8-BBBC92441C0E}" type="pres">
      <dgm:prSet presAssocID="{E6FA3F71-C6A1-46A8-AB8B-0E3A97357F7D}" presName="arrowAndChildren" presStyleCnt="0"/>
      <dgm:spPr/>
    </dgm:pt>
    <dgm:pt modelId="{3A80F15E-B0A4-4AA2-9216-E05D9CB1B186}" type="pres">
      <dgm:prSet presAssocID="{E6FA3F71-C6A1-46A8-AB8B-0E3A97357F7D}" presName="parentTextArrow" presStyleLbl="node1" presStyleIdx="1" presStyleCnt="2"/>
      <dgm:spPr/>
    </dgm:pt>
  </dgm:ptLst>
  <dgm:cxnLst>
    <dgm:cxn modelId="{6504CC15-257F-48A8-80EB-EE2DBC876A36}" srcId="{5FD8ABA3-11DA-4114-A6C1-7EE4504DF051}" destId="{DFB0867D-287B-4216-AD16-84DD437FF53A}" srcOrd="1" destOrd="0" parTransId="{94E3EE94-3EFA-441F-854A-437214289CD3}" sibTransId="{7EDF15D1-82B4-4D8F-9B89-8A58D57811BD}"/>
    <dgm:cxn modelId="{C40E081D-A4EB-4A4C-B5E8-E1E494D93DF2}" type="presOf" srcId="{5FD8ABA3-11DA-4114-A6C1-7EE4504DF051}" destId="{05F99DF8-F814-4E2C-8775-9AB55E25B9E5}" srcOrd="0" destOrd="0" presId="urn:microsoft.com/office/officeart/2005/8/layout/process4"/>
    <dgm:cxn modelId="{AA7C1A1D-7B5E-46B9-AD9D-FCD939827B80}" type="presOf" srcId="{5FD8ABA3-11DA-4114-A6C1-7EE4504DF051}" destId="{ADBAB813-AE30-47E4-BFBC-403E82EC3C96}" srcOrd="1" destOrd="0" presId="urn:microsoft.com/office/officeart/2005/8/layout/process4"/>
    <dgm:cxn modelId="{FCB82A1F-7E30-4C26-BACA-CA10E0B94EAF}" type="presOf" srcId="{B6E3FCFB-1C8F-4BF4-887F-C09A59EF6642}" destId="{8F204CAB-3D2D-456A-8F4C-53FA2172A98F}" srcOrd="0" destOrd="0" presId="urn:microsoft.com/office/officeart/2005/8/layout/process4"/>
    <dgm:cxn modelId="{5716CA2F-2508-4488-B29F-9DE975F413ED}" srcId="{86A58320-CAC8-4DD6-AE3F-661BD35881A7}" destId="{E6FA3F71-C6A1-46A8-AB8B-0E3A97357F7D}" srcOrd="0" destOrd="0" parTransId="{E8AE00BF-F725-450A-AA5C-E63703B6B6B3}" sibTransId="{64D606C2-9330-4957-A75C-F41FC62C27AC}"/>
    <dgm:cxn modelId="{2112DF35-1489-4E04-8E20-083E3882899A}" type="presOf" srcId="{0A2193AC-30B6-4017-BC8A-2D802CE64B0A}" destId="{E7F5B3A7-A12D-443F-8234-9ACD652CB56F}" srcOrd="0" destOrd="0" presId="urn:microsoft.com/office/officeart/2005/8/layout/process4"/>
    <dgm:cxn modelId="{8BB4533A-716F-4820-AEFF-F6331420FE3D}" srcId="{5FD8ABA3-11DA-4114-A6C1-7EE4504DF051}" destId="{1FA6383B-623A-4CE8-8A59-3B7ED9DDDF92}" srcOrd="2" destOrd="0" parTransId="{80D13E5A-ABCC-4874-BC29-A26F2C0A33AF}" sibTransId="{868A2C8E-8EC1-4065-A6A5-10654BF9C02C}"/>
    <dgm:cxn modelId="{C154DD3D-0E0F-45FC-8C63-9E4DD2A4430F}" srcId="{86A58320-CAC8-4DD6-AE3F-661BD35881A7}" destId="{5FD8ABA3-11DA-4114-A6C1-7EE4504DF051}" srcOrd="1" destOrd="0" parTransId="{9B9E544C-260F-438A-9E65-1B171A7C274B}" sibTransId="{49EA2F6B-CBEA-4300-81C3-FDD8F30F179E}"/>
    <dgm:cxn modelId="{9E32D33F-072C-42A1-B47C-6D935AE3F51F}" type="presOf" srcId="{DFB0867D-287B-4216-AD16-84DD437FF53A}" destId="{25787A6B-F42F-42FB-903D-0476B284E607}" srcOrd="0" destOrd="0" presId="urn:microsoft.com/office/officeart/2005/8/layout/process4"/>
    <dgm:cxn modelId="{92C30464-41BB-4398-B82D-776AA11FCDA9}" srcId="{5FD8ABA3-11DA-4114-A6C1-7EE4504DF051}" destId="{B6E3FCFB-1C8F-4BF4-887F-C09A59EF6642}" srcOrd="6" destOrd="0" parTransId="{0C931CE0-0C5F-4C65-9346-EAC08CED4AFA}" sibTransId="{20454B90-4BD1-4D09-B86E-E284FD36C9F3}"/>
    <dgm:cxn modelId="{3F227846-14E8-4791-B5BF-85708A138CA5}" srcId="{5FD8ABA3-11DA-4114-A6C1-7EE4504DF051}" destId="{D3151173-8734-4F67-BAF7-606731A41D0A}" srcOrd="0" destOrd="0" parTransId="{B69EB0DD-DA53-40C2-9AD9-58DE4B165651}" sibTransId="{041ADA44-5DDE-42F3-B075-2E8F88E23465}"/>
    <dgm:cxn modelId="{951E366E-D0DE-46F9-A1FE-ACEC60494D1C}" type="presOf" srcId="{569B7973-67ED-463E-818D-5773A63670B5}" destId="{47FA14B7-4901-42A9-84C2-133EAAABE1E6}" srcOrd="0" destOrd="0" presId="urn:microsoft.com/office/officeart/2005/8/layout/process4"/>
    <dgm:cxn modelId="{24D78F4F-03DB-45B6-9D4B-D9FA3F4E82C1}" srcId="{5FD8ABA3-11DA-4114-A6C1-7EE4504DF051}" destId="{569B7973-67ED-463E-818D-5773A63670B5}" srcOrd="4" destOrd="0" parTransId="{DFEF3129-D978-4950-92D3-F697A7778A36}" sibTransId="{C448C39A-2D3B-4995-A1DB-59D9E5D9F326}"/>
    <dgm:cxn modelId="{E91F2B73-1529-4004-BF73-441D72F3A35D}" srcId="{5FD8ABA3-11DA-4114-A6C1-7EE4504DF051}" destId="{9526C8C4-8937-4903-B21F-9B46953F2C5A}" srcOrd="5" destOrd="0" parTransId="{794EF4C5-F492-4361-8DC0-EC8AF81A6FC8}" sibTransId="{45ECF697-54F6-4901-9C99-F0F9C9424DC7}"/>
    <dgm:cxn modelId="{339A2E7F-C44F-4E58-B819-EED65E4D3E0B}" type="presOf" srcId="{D3151173-8734-4F67-BAF7-606731A41D0A}" destId="{D3A80394-6E51-4647-B847-0EBF7E17C6CA}" srcOrd="0" destOrd="0" presId="urn:microsoft.com/office/officeart/2005/8/layout/process4"/>
    <dgm:cxn modelId="{0731E585-FD7F-49DB-AC25-B52E8A6809E5}" srcId="{5FD8ABA3-11DA-4114-A6C1-7EE4504DF051}" destId="{F3A605D3-0BFF-49B9-AB25-6F36A063AD58}" srcOrd="7" destOrd="0" parTransId="{B935EBCE-A9C1-40E3-B72F-51E8BB32465B}" sibTransId="{253F91DD-07ED-42F6-B41B-350B405962C1}"/>
    <dgm:cxn modelId="{64517C88-B22A-44E7-AD18-532E8071D1DD}" type="presOf" srcId="{9526C8C4-8937-4903-B21F-9B46953F2C5A}" destId="{717FDC39-373B-4C91-A724-ADBB1BC6E315}" srcOrd="0" destOrd="0" presId="urn:microsoft.com/office/officeart/2005/8/layout/process4"/>
    <dgm:cxn modelId="{3D28989D-F3F4-4502-8999-DC19108CB083}" type="presOf" srcId="{1FA6383B-623A-4CE8-8A59-3B7ED9DDDF92}" destId="{8D07AF6C-F565-4679-9155-18EBC827F9D8}" srcOrd="0" destOrd="0" presId="urn:microsoft.com/office/officeart/2005/8/layout/process4"/>
    <dgm:cxn modelId="{26E30A9E-E4B5-40AC-BDF9-69738093DB6D}" type="presOf" srcId="{86A58320-CAC8-4DD6-AE3F-661BD35881A7}" destId="{ED2D2CE2-A804-4157-A970-415FC9BFC19B}" srcOrd="0" destOrd="0" presId="urn:microsoft.com/office/officeart/2005/8/layout/process4"/>
    <dgm:cxn modelId="{F748F99E-7FB3-49D2-9EB2-B14F62C159F3}" srcId="{5FD8ABA3-11DA-4114-A6C1-7EE4504DF051}" destId="{0A2193AC-30B6-4017-BC8A-2D802CE64B0A}" srcOrd="3" destOrd="0" parTransId="{4D7B8B50-CC86-490E-A46E-E73E8DC07C9B}" sibTransId="{57769A22-E46B-4EA8-BE75-EDCC36FBBD1B}"/>
    <dgm:cxn modelId="{CFA127A2-0DC3-403C-A344-09488A198050}" type="presOf" srcId="{E6FA3F71-C6A1-46A8-AB8B-0E3A97357F7D}" destId="{3A80F15E-B0A4-4AA2-9216-E05D9CB1B186}" srcOrd="0" destOrd="0" presId="urn:microsoft.com/office/officeart/2005/8/layout/process4"/>
    <dgm:cxn modelId="{160EE3C1-3EB3-49C4-8D31-EFF086A1EC14}" type="presOf" srcId="{F3A605D3-0BFF-49B9-AB25-6F36A063AD58}" destId="{731D8EE7-25C5-4311-8535-45B459558979}" srcOrd="0" destOrd="0" presId="urn:microsoft.com/office/officeart/2005/8/layout/process4"/>
    <dgm:cxn modelId="{0C60C4B8-F0C7-4145-868C-66B9364BEE7D}" type="presParOf" srcId="{ED2D2CE2-A804-4157-A970-415FC9BFC19B}" destId="{0708FAFF-DC74-49BC-938C-56E215646715}" srcOrd="0" destOrd="0" presId="urn:microsoft.com/office/officeart/2005/8/layout/process4"/>
    <dgm:cxn modelId="{7F905BE8-5249-4C0E-8D99-9926727A9AB9}" type="presParOf" srcId="{0708FAFF-DC74-49BC-938C-56E215646715}" destId="{05F99DF8-F814-4E2C-8775-9AB55E25B9E5}" srcOrd="0" destOrd="0" presId="urn:microsoft.com/office/officeart/2005/8/layout/process4"/>
    <dgm:cxn modelId="{4AC635A8-565F-4048-B827-C3F740869C35}" type="presParOf" srcId="{0708FAFF-DC74-49BC-938C-56E215646715}" destId="{ADBAB813-AE30-47E4-BFBC-403E82EC3C96}" srcOrd="1" destOrd="0" presId="urn:microsoft.com/office/officeart/2005/8/layout/process4"/>
    <dgm:cxn modelId="{AC03C6A4-C49F-400C-B25D-02F8D65D92CC}" type="presParOf" srcId="{0708FAFF-DC74-49BC-938C-56E215646715}" destId="{02E4412A-EE85-4E0D-AF3F-950651F2EACE}" srcOrd="2" destOrd="0" presId="urn:microsoft.com/office/officeart/2005/8/layout/process4"/>
    <dgm:cxn modelId="{46106128-713C-4B05-84E6-9C3FE10BF85D}" type="presParOf" srcId="{02E4412A-EE85-4E0D-AF3F-950651F2EACE}" destId="{D3A80394-6E51-4647-B847-0EBF7E17C6CA}" srcOrd="0" destOrd="0" presId="urn:microsoft.com/office/officeart/2005/8/layout/process4"/>
    <dgm:cxn modelId="{3B500208-FB8B-4F54-866C-680919D9BB5A}" type="presParOf" srcId="{02E4412A-EE85-4E0D-AF3F-950651F2EACE}" destId="{25787A6B-F42F-42FB-903D-0476B284E607}" srcOrd="1" destOrd="0" presId="urn:microsoft.com/office/officeart/2005/8/layout/process4"/>
    <dgm:cxn modelId="{E3EE1C32-EFFF-4316-A9BF-D40D23110D95}" type="presParOf" srcId="{02E4412A-EE85-4E0D-AF3F-950651F2EACE}" destId="{8D07AF6C-F565-4679-9155-18EBC827F9D8}" srcOrd="2" destOrd="0" presId="urn:microsoft.com/office/officeart/2005/8/layout/process4"/>
    <dgm:cxn modelId="{840F1A52-D369-4111-9E1D-2459CD6D75C9}" type="presParOf" srcId="{02E4412A-EE85-4E0D-AF3F-950651F2EACE}" destId="{E7F5B3A7-A12D-443F-8234-9ACD652CB56F}" srcOrd="3" destOrd="0" presId="urn:microsoft.com/office/officeart/2005/8/layout/process4"/>
    <dgm:cxn modelId="{6850661B-533D-4745-BDFC-E8C339F94FCE}" type="presParOf" srcId="{02E4412A-EE85-4E0D-AF3F-950651F2EACE}" destId="{47FA14B7-4901-42A9-84C2-133EAAABE1E6}" srcOrd="4" destOrd="0" presId="urn:microsoft.com/office/officeart/2005/8/layout/process4"/>
    <dgm:cxn modelId="{AD5A1333-8F8E-4D73-BD85-D39610E487A5}" type="presParOf" srcId="{02E4412A-EE85-4E0D-AF3F-950651F2EACE}" destId="{717FDC39-373B-4C91-A724-ADBB1BC6E315}" srcOrd="5" destOrd="0" presId="urn:microsoft.com/office/officeart/2005/8/layout/process4"/>
    <dgm:cxn modelId="{CB728D52-0DAA-48AF-B57B-A63A6C48C8AA}" type="presParOf" srcId="{02E4412A-EE85-4E0D-AF3F-950651F2EACE}" destId="{8F204CAB-3D2D-456A-8F4C-53FA2172A98F}" srcOrd="6" destOrd="0" presId="urn:microsoft.com/office/officeart/2005/8/layout/process4"/>
    <dgm:cxn modelId="{9B2A4EE0-8DF4-47F1-B4AF-FCC7DF9C7BAF}" type="presParOf" srcId="{02E4412A-EE85-4E0D-AF3F-950651F2EACE}" destId="{731D8EE7-25C5-4311-8535-45B459558979}" srcOrd="7" destOrd="0" presId="urn:microsoft.com/office/officeart/2005/8/layout/process4"/>
    <dgm:cxn modelId="{9DE2D644-CA65-4A3F-B426-B94FE4A75841}" type="presParOf" srcId="{ED2D2CE2-A804-4157-A970-415FC9BFC19B}" destId="{B9640AAF-7752-48A3-9DBA-F8805B1188DB}" srcOrd="1" destOrd="0" presId="urn:microsoft.com/office/officeart/2005/8/layout/process4"/>
    <dgm:cxn modelId="{35F21B63-07B5-4885-8E12-26A3D716D7E5}" type="presParOf" srcId="{ED2D2CE2-A804-4157-A970-415FC9BFC19B}" destId="{2EF8C1CE-66B0-4144-83A8-BBBC92441C0E}" srcOrd="2" destOrd="0" presId="urn:microsoft.com/office/officeart/2005/8/layout/process4"/>
    <dgm:cxn modelId="{3674EEED-2564-4223-AC96-CB0A84D811F4}" type="presParOf" srcId="{2EF8C1CE-66B0-4144-83A8-BBBC92441C0E}" destId="{3A80F15E-B0A4-4AA2-9216-E05D9CB1B186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0AC128C-0A31-4E22-B6CD-E572DF64DC32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32B943E-E9D7-4AE6-B9E7-480852B5C2E1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State’s change their requirements at will, any time</a:t>
          </a:r>
        </a:p>
      </dgm:t>
    </dgm:pt>
    <dgm:pt modelId="{9906C9DA-8D74-4F94-AD1C-EC036AD0F9E3}" type="parTrans" cxnId="{903A8022-C0C4-4E16-9C32-7BB5830616A9}">
      <dgm:prSet/>
      <dgm:spPr/>
      <dgm:t>
        <a:bodyPr/>
        <a:lstStyle/>
        <a:p>
          <a:endParaRPr lang="en-US"/>
        </a:p>
      </dgm:t>
    </dgm:pt>
    <dgm:pt modelId="{1C4CAF12-C5B9-41D3-959D-ED5BCA29159D}" type="sibTrans" cxnId="{903A8022-C0C4-4E16-9C32-7BB5830616A9}">
      <dgm:prSet/>
      <dgm:spPr/>
      <dgm:t>
        <a:bodyPr/>
        <a:lstStyle/>
        <a:p>
          <a:endParaRPr lang="en-US"/>
        </a:p>
      </dgm:t>
    </dgm:pt>
    <dgm:pt modelId="{5D78CF80-8B65-475E-9AA8-5F3E70A04C62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Websites may not be easy to navigate</a:t>
          </a:r>
        </a:p>
      </dgm:t>
    </dgm:pt>
    <dgm:pt modelId="{C5B03D40-D266-4B47-AE46-E236F48AC5B2}" type="parTrans" cxnId="{3CEC638B-B877-4E04-B66A-E32FBAC0ADDA}">
      <dgm:prSet/>
      <dgm:spPr/>
      <dgm:t>
        <a:bodyPr/>
        <a:lstStyle/>
        <a:p>
          <a:endParaRPr lang="en-US"/>
        </a:p>
      </dgm:t>
    </dgm:pt>
    <dgm:pt modelId="{96E20168-0AB2-4EF4-A050-4F487FF0DC49}" type="sibTrans" cxnId="{3CEC638B-B877-4E04-B66A-E32FBAC0ADDA}">
      <dgm:prSet/>
      <dgm:spPr/>
      <dgm:t>
        <a:bodyPr/>
        <a:lstStyle/>
        <a:p>
          <a:endParaRPr lang="en-US"/>
        </a:p>
      </dgm:t>
    </dgm:pt>
    <dgm:pt modelId="{B88F46A7-B331-4328-BDC4-C029B0C2EEB0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Not all the information is readily available</a:t>
          </a:r>
        </a:p>
      </dgm:t>
    </dgm:pt>
    <dgm:pt modelId="{3546A05A-7015-453A-9FE3-5384D7AA1F43}" type="parTrans" cxnId="{CEECBAB7-EEE7-47A8-B739-820775F6DB2D}">
      <dgm:prSet/>
      <dgm:spPr/>
      <dgm:t>
        <a:bodyPr/>
        <a:lstStyle/>
        <a:p>
          <a:endParaRPr lang="en-US"/>
        </a:p>
      </dgm:t>
    </dgm:pt>
    <dgm:pt modelId="{03ED9ACF-0A97-49EF-B847-76739C8DBFF4}" type="sibTrans" cxnId="{CEECBAB7-EEE7-47A8-B739-820775F6DB2D}">
      <dgm:prSet/>
      <dgm:spPr/>
      <dgm:t>
        <a:bodyPr/>
        <a:lstStyle/>
        <a:p>
          <a:endParaRPr lang="en-US"/>
        </a:p>
      </dgm:t>
    </dgm:pt>
    <dgm:pt modelId="{4DF32554-CFCB-4425-AA89-EC35F1101788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It can be difficult to get answers from calling/talking to people</a:t>
          </a:r>
        </a:p>
      </dgm:t>
    </dgm:pt>
    <dgm:pt modelId="{0328EB18-488C-4485-8367-AC9083ADD641}" type="parTrans" cxnId="{EA9CA937-CA4B-470C-8254-6280FFF401FF}">
      <dgm:prSet/>
      <dgm:spPr/>
      <dgm:t>
        <a:bodyPr/>
        <a:lstStyle/>
        <a:p>
          <a:endParaRPr lang="en-US"/>
        </a:p>
      </dgm:t>
    </dgm:pt>
    <dgm:pt modelId="{A87A6F96-FC74-4DE3-A79A-0F33B9228ED1}" type="sibTrans" cxnId="{EA9CA937-CA4B-470C-8254-6280FFF401FF}">
      <dgm:prSet/>
      <dgm:spPr/>
      <dgm:t>
        <a:bodyPr/>
        <a:lstStyle/>
        <a:p>
          <a:endParaRPr lang="en-US"/>
        </a:p>
      </dgm:t>
    </dgm:pt>
    <dgm:pt modelId="{D3011359-A0E4-4FB5-A3AE-688A25CF530F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Other websites claim they know state requirements – use the specific state board website to gain the most up to date information</a:t>
          </a:r>
        </a:p>
      </dgm:t>
    </dgm:pt>
    <dgm:pt modelId="{BC566E7F-3437-4D4F-ABBD-7635CDE63DA3}" type="parTrans" cxnId="{B0B574E5-C8BB-4FEA-8623-BC72CCF05497}">
      <dgm:prSet/>
      <dgm:spPr/>
      <dgm:t>
        <a:bodyPr/>
        <a:lstStyle/>
        <a:p>
          <a:endParaRPr lang="en-US"/>
        </a:p>
      </dgm:t>
    </dgm:pt>
    <dgm:pt modelId="{0C62B751-309D-47D2-B2F9-EA2DB45771B2}" type="sibTrans" cxnId="{B0B574E5-C8BB-4FEA-8623-BC72CCF05497}">
      <dgm:prSet/>
      <dgm:spPr/>
      <dgm:t>
        <a:bodyPr/>
        <a:lstStyle/>
        <a:p>
          <a:endParaRPr lang="en-US"/>
        </a:p>
      </dgm:t>
    </dgm:pt>
    <dgm:pt modelId="{FE55B367-1CCA-4E31-A80F-106A75B8311F}" type="pres">
      <dgm:prSet presAssocID="{30AC128C-0A31-4E22-B6CD-E572DF64DC32}" presName="linear" presStyleCnt="0">
        <dgm:presLayoutVars>
          <dgm:animLvl val="lvl"/>
          <dgm:resizeHandles val="exact"/>
        </dgm:presLayoutVars>
      </dgm:prSet>
      <dgm:spPr/>
    </dgm:pt>
    <dgm:pt modelId="{1899527F-C410-44C3-BCB4-1E7624C63BA8}" type="pres">
      <dgm:prSet presAssocID="{E32B943E-E9D7-4AE6-B9E7-480852B5C2E1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B368D203-1CBE-4A8D-BB0D-1A600E573A2B}" type="pres">
      <dgm:prSet presAssocID="{1C4CAF12-C5B9-41D3-959D-ED5BCA29159D}" presName="spacer" presStyleCnt="0"/>
      <dgm:spPr/>
    </dgm:pt>
    <dgm:pt modelId="{6721AE33-3CD7-470B-BB8C-9CB0A7C01A1B}" type="pres">
      <dgm:prSet presAssocID="{5D78CF80-8B65-475E-9AA8-5F3E70A04C62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A86A317D-A57B-40CE-A99B-4F3A194EBE8A}" type="pres">
      <dgm:prSet presAssocID="{96E20168-0AB2-4EF4-A050-4F487FF0DC49}" presName="spacer" presStyleCnt="0"/>
      <dgm:spPr/>
    </dgm:pt>
    <dgm:pt modelId="{6E7ECB53-99BA-44F5-95AC-362D4997156C}" type="pres">
      <dgm:prSet presAssocID="{B88F46A7-B331-4328-BDC4-C029B0C2EEB0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AC26128F-FC94-48AB-BD61-CF3238D70563}" type="pres">
      <dgm:prSet presAssocID="{03ED9ACF-0A97-49EF-B847-76739C8DBFF4}" presName="spacer" presStyleCnt="0"/>
      <dgm:spPr/>
    </dgm:pt>
    <dgm:pt modelId="{54EC12C2-44D0-41C1-B9F7-44C662FE8DC3}" type="pres">
      <dgm:prSet presAssocID="{4DF32554-CFCB-4425-AA89-EC35F1101788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ADBFE439-04F8-4442-A4D3-E05FF8A7BEC4}" type="pres">
      <dgm:prSet presAssocID="{A87A6F96-FC74-4DE3-A79A-0F33B9228ED1}" presName="spacer" presStyleCnt="0"/>
      <dgm:spPr/>
    </dgm:pt>
    <dgm:pt modelId="{26D871F5-C0E2-4E70-B6FB-7E127FDAC51B}" type="pres">
      <dgm:prSet presAssocID="{D3011359-A0E4-4FB5-A3AE-688A25CF530F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FEBE5805-B323-4C0A-8ABF-BFB971760F63}" type="presOf" srcId="{E32B943E-E9D7-4AE6-B9E7-480852B5C2E1}" destId="{1899527F-C410-44C3-BCB4-1E7624C63BA8}" srcOrd="0" destOrd="0" presId="urn:microsoft.com/office/officeart/2005/8/layout/vList2"/>
    <dgm:cxn modelId="{903A8022-C0C4-4E16-9C32-7BB5830616A9}" srcId="{30AC128C-0A31-4E22-B6CD-E572DF64DC32}" destId="{E32B943E-E9D7-4AE6-B9E7-480852B5C2E1}" srcOrd="0" destOrd="0" parTransId="{9906C9DA-8D74-4F94-AD1C-EC036AD0F9E3}" sibTransId="{1C4CAF12-C5B9-41D3-959D-ED5BCA29159D}"/>
    <dgm:cxn modelId="{EA9CA937-CA4B-470C-8254-6280FFF401FF}" srcId="{30AC128C-0A31-4E22-B6CD-E572DF64DC32}" destId="{4DF32554-CFCB-4425-AA89-EC35F1101788}" srcOrd="3" destOrd="0" parTransId="{0328EB18-488C-4485-8367-AC9083ADD641}" sibTransId="{A87A6F96-FC74-4DE3-A79A-0F33B9228ED1}"/>
    <dgm:cxn modelId="{48779643-CD05-43CD-ADCB-9CCA00AEFF5A}" type="presOf" srcId="{30AC128C-0A31-4E22-B6CD-E572DF64DC32}" destId="{FE55B367-1CCA-4E31-A80F-106A75B8311F}" srcOrd="0" destOrd="0" presId="urn:microsoft.com/office/officeart/2005/8/layout/vList2"/>
    <dgm:cxn modelId="{9AA05380-8345-4AC9-A021-A0740FEDE9B0}" type="presOf" srcId="{D3011359-A0E4-4FB5-A3AE-688A25CF530F}" destId="{26D871F5-C0E2-4E70-B6FB-7E127FDAC51B}" srcOrd="0" destOrd="0" presId="urn:microsoft.com/office/officeart/2005/8/layout/vList2"/>
    <dgm:cxn modelId="{3CEC638B-B877-4E04-B66A-E32FBAC0ADDA}" srcId="{30AC128C-0A31-4E22-B6CD-E572DF64DC32}" destId="{5D78CF80-8B65-475E-9AA8-5F3E70A04C62}" srcOrd="1" destOrd="0" parTransId="{C5B03D40-D266-4B47-AE46-E236F48AC5B2}" sibTransId="{96E20168-0AB2-4EF4-A050-4F487FF0DC49}"/>
    <dgm:cxn modelId="{E1601099-A595-463C-84F2-CD6BE78BE577}" type="presOf" srcId="{B88F46A7-B331-4328-BDC4-C029B0C2EEB0}" destId="{6E7ECB53-99BA-44F5-95AC-362D4997156C}" srcOrd="0" destOrd="0" presId="urn:microsoft.com/office/officeart/2005/8/layout/vList2"/>
    <dgm:cxn modelId="{CEECBAB7-EEE7-47A8-B739-820775F6DB2D}" srcId="{30AC128C-0A31-4E22-B6CD-E572DF64DC32}" destId="{B88F46A7-B331-4328-BDC4-C029B0C2EEB0}" srcOrd="2" destOrd="0" parTransId="{3546A05A-7015-453A-9FE3-5384D7AA1F43}" sibTransId="{03ED9ACF-0A97-49EF-B847-76739C8DBFF4}"/>
    <dgm:cxn modelId="{1E8767D1-ABA0-456B-B139-6F39037BFF5B}" type="presOf" srcId="{5D78CF80-8B65-475E-9AA8-5F3E70A04C62}" destId="{6721AE33-3CD7-470B-BB8C-9CB0A7C01A1B}" srcOrd="0" destOrd="0" presId="urn:microsoft.com/office/officeart/2005/8/layout/vList2"/>
    <dgm:cxn modelId="{4412F2E1-490C-4FDE-B3C7-4D057D5132FD}" type="presOf" srcId="{4DF32554-CFCB-4425-AA89-EC35F1101788}" destId="{54EC12C2-44D0-41C1-B9F7-44C662FE8DC3}" srcOrd="0" destOrd="0" presId="urn:microsoft.com/office/officeart/2005/8/layout/vList2"/>
    <dgm:cxn modelId="{B0B574E5-C8BB-4FEA-8623-BC72CCF05497}" srcId="{30AC128C-0A31-4E22-B6CD-E572DF64DC32}" destId="{D3011359-A0E4-4FB5-A3AE-688A25CF530F}" srcOrd="4" destOrd="0" parTransId="{BC566E7F-3437-4D4F-ABBD-7635CDE63DA3}" sibTransId="{0C62B751-309D-47D2-B2F9-EA2DB45771B2}"/>
    <dgm:cxn modelId="{D0FDBDF0-290B-4204-A9FF-FCE7284665DD}" type="presParOf" srcId="{FE55B367-1CCA-4E31-A80F-106A75B8311F}" destId="{1899527F-C410-44C3-BCB4-1E7624C63BA8}" srcOrd="0" destOrd="0" presId="urn:microsoft.com/office/officeart/2005/8/layout/vList2"/>
    <dgm:cxn modelId="{7A299F89-FA45-457B-9A9A-40971298D005}" type="presParOf" srcId="{FE55B367-1CCA-4E31-A80F-106A75B8311F}" destId="{B368D203-1CBE-4A8D-BB0D-1A600E573A2B}" srcOrd="1" destOrd="0" presId="urn:microsoft.com/office/officeart/2005/8/layout/vList2"/>
    <dgm:cxn modelId="{2A198731-7CE8-422B-BD44-E344C9FF4A13}" type="presParOf" srcId="{FE55B367-1CCA-4E31-A80F-106A75B8311F}" destId="{6721AE33-3CD7-470B-BB8C-9CB0A7C01A1B}" srcOrd="2" destOrd="0" presId="urn:microsoft.com/office/officeart/2005/8/layout/vList2"/>
    <dgm:cxn modelId="{029862D1-76BD-46BF-9AAB-2E9C2F4F4454}" type="presParOf" srcId="{FE55B367-1CCA-4E31-A80F-106A75B8311F}" destId="{A86A317D-A57B-40CE-A99B-4F3A194EBE8A}" srcOrd="3" destOrd="0" presId="urn:microsoft.com/office/officeart/2005/8/layout/vList2"/>
    <dgm:cxn modelId="{3367B804-6BE1-4C52-9B03-1DCE1EEF2335}" type="presParOf" srcId="{FE55B367-1CCA-4E31-A80F-106A75B8311F}" destId="{6E7ECB53-99BA-44F5-95AC-362D4997156C}" srcOrd="4" destOrd="0" presId="urn:microsoft.com/office/officeart/2005/8/layout/vList2"/>
    <dgm:cxn modelId="{AC30A8E4-42E5-42AC-8F67-FF81B44932F0}" type="presParOf" srcId="{FE55B367-1CCA-4E31-A80F-106A75B8311F}" destId="{AC26128F-FC94-48AB-BD61-CF3238D70563}" srcOrd="5" destOrd="0" presId="urn:microsoft.com/office/officeart/2005/8/layout/vList2"/>
    <dgm:cxn modelId="{15BE17AF-A4A4-4E0C-95BC-64674B6ECECC}" type="presParOf" srcId="{FE55B367-1CCA-4E31-A80F-106A75B8311F}" destId="{54EC12C2-44D0-41C1-B9F7-44C662FE8DC3}" srcOrd="6" destOrd="0" presId="urn:microsoft.com/office/officeart/2005/8/layout/vList2"/>
    <dgm:cxn modelId="{1FA2DC37-CAE3-4C4C-B7AD-6601C651B2C0}" type="presParOf" srcId="{FE55B367-1CCA-4E31-A80F-106A75B8311F}" destId="{ADBFE439-04F8-4442-A4D3-E05FF8A7BEC4}" srcOrd="7" destOrd="0" presId="urn:microsoft.com/office/officeart/2005/8/layout/vList2"/>
    <dgm:cxn modelId="{26A2B02B-E460-45C9-83E5-3D8A64C86E21}" type="presParOf" srcId="{FE55B367-1CCA-4E31-A80F-106A75B8311F}" destId="{26D871F5-C0E2-4E70-B6FB-7E127FDAC51B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A8127B0-51BD-47B4-ACD4-80C24F6E1949}" type="doc">
      <dgm:prSet loTypeId="urn:microsoft.com/office/officeart/2016/7/layout/VerticalDownArrow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0270B79-F061-4B7F-A483-729E5F5392E2}">
      <dgm:prSet custT="1"/>
      <dgm:spPr/>
      <dgm:t>
        <a:bodyPr/>
        <a:lstStyle/>
        <a:p>
          <a:r>
            <a:rPr lang="en-US" sz="2400" dirty="0"/>
            <a:t>Look up</a:t>
          </a:r>
        </a:p>
      </dgm:t>
    </dgm:pt>
    <dgm:pt modelId="{53B8E887-392A-4AEE-89D0-82D20A75CB05}" type="parTrans" cxnId="{AC368823-40BC-4585-9FF0-07D4D602ECF9}">
      <dgm:prSet/>
      <dgm:spPr/>
      <dgm:t>
        <a:bodyPr/>
        <a:lstStyle/>
        <a:p>
          <a:endParaRPr lang="en-US"/>
        </a:p>
      </dgm:t>
    </dgm:pt>
    <dgm:pt modelId="{8B4670FB-0C56-4E81-82AA-CEF779F9A2BF}" type="sibTrans" cxnId="{AC368823-40BC-4585-9FF0-07D4D602ECF9}">
      <dgm:prSet/>
      <dgm:spPr/>
      <dgm:t>
        <a:bodyPr/>
        <a:lstStyle/>
        <a:p>
          <a:endParaRPr lang="en-US"/>
        </a:p>
      </dgm:t>
    </dgm:pt>
    <dgm:pt modelId="{57BB5047-5773-4B67-B791-631E843EAE91}">
      <dgm:prSet custT="1"/>
      <dgm:spPr/>
      <dgm:t>
        <a:bodyPr/>
        <a:lstStyle/>
        <a:p>
          <a:r>
            <a:rPr lang="en-US" sz="2400" dirty="0"/>
            <a:t>Look up your state's requirements from the state board page itself (LINK in State Disclosure)</a:t>
          </a:r>
        </a:p>
      </dgm:t>
    </dgm:pt>
    <dgm:pt modelId="{6143F57B-352D-4CDB-A2F2-150B19672C4A}" type="parTrans" cxnId="{88138182-EAEC-42B2-A0A1-50AAE86CA594}">
      <dgm:prSet/>
      <dgm:spPr/>
      <dgm:t>
        <a:bodyPr/>
        <a:lstStyle/>
        <a:p>
          <a:endParaRPr lang="en-US"/>
        </a:p>
      </dgm:t>
    </dgm:pt>
    <dgm:pt modelId="{0690E516-0027-441A-9A78-E58541C5D578}" type="sibTrans" cxnId="{88138182-EAEC-42B2-A0A1-50AAE86CA594}">
      <dgm:prSet/>
      <dgm:spPr/>
      <dgm:t>
        <a:bodyPr/>
        <a:lstStyle/>
        <a:p>
          <a:endParaRPr lang="en-US"/>
        </a:p>
      </dgm:t>
    </dgm:pt>
    <dgm:pt modelId="{547FEF41-CFE3-40A8-9E08-1F4C91EE52F3}">
      <dgm:prSet custT="1"/>
      <dgm:spPr/>
      <dgm:t>
        <a:bodyPr/>
        <a:lstStyle/>
        <a:p>
          <a:r>
            <a:rPr lang="en-US" sz="2400" dirty="0"/>
            <a:t>Read</a:t>
          </a:r>
        </a:p>
      </dgm:t>
    </dgm:pt>
    <dgm:pt modelId="{278AB397-C1A7-4B08-9CD9-3A438CA0AB3E}" type="parTrans" cxnId="{53D50334-F211-4E0F-BF60-3F75226875D1}">
      <dgm:prSet/>
      <dgm:spPr/>
      <dgm:t>
        <a:bodyPr/>
        <a:lstStyle/>
        <a:p>
          <a:endParaRPr lang="en-US"/>
        </a:p>
      </dgm:t>
    </dgm:pt>
    <dgm:pt modelId="{A2B4D032-B682-451E-B0E8-B67C562E0380}" type="sibTrans" cxnId="{53D50334-F211-4E0F-BF60-3F75226875D1}">
      <dgm:prSet/>
      <dgm:spPr/>
      <dgm:t>
        <a:bodyPr/>
        <a:lstStyle/>
        <a:p>
          <a:endParaRPr lang="en-US"/>
        </a:p>
      </dgm:t>
    </dgm:pt>
    <dgm:pt modelId="{A68A0F58-E532-494D-AE18-F7D01C941AEC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2400" dirty="0"/>
            <a:t>Read everything carefully, which license: now and in the future?  Are there additional educational and/or testing requirements?</a:t>
          </a:r>
        </a:p>
      </dgm:t>
    </dgm:pt>
    <dgm:pt modelId="{6F88785D-FCA3-493D-96E7-5E7909484E55}" type="parTrans" cxnId="{1FC6893D-4069-472E-8A54-D7208D8BF1F1}">
      <dgm:prSet/>
      <dgm:spPr/>
      <dgm:t>
        <a:bodyPr/>
        <a:lstStyle/>
        <a:p>
          <a:endParaRPr lang="en-US"/>
        </a:p>
      </dgm:t>
    </dgm:pt>
    <dgm:pt modelId="{3076AD24-75BC-4A1A-93B2-B879F3235753}" type="sibTrans" cxnId="{1FC6893D-4069-472E-8A54-D7208D8BF1F1}">
      <dgm:prSet/>
      <dgm:spPr/>
      <dgm:t>
        <a:bodyPr/>
        <a:lstStyle/>
        <a:p>
          <a:endParaRPr lang="en-US"/>
        </a:p>
      </dgm:t>
    </dgm:pt>
    <dgm:pt modelId="{CB9D18DF-6A2C-4D23-B53E-F41D66422AEE}">
      <dgm:prSet custT="1"/>
      <dgm:spPr/>
      <dgm:t>
        <a:bodyPr/>
        <a:lstStyle/>
        <a:p>
          <a:r>
            <a:rPr lang="en-US" sz="2400" dirty="0"/>
            <a:t>Research</a:t>
          </a:r>
        </a:p>
      </dgm:t>
    </dgm:pt>
    <dgm:pt modelId="{0505102C-53FB-4F95-9128-8D1BF8CEC731}" type="parTrans" cxnId="{CB59750F-7B05-4C8C-882A-BAC6688BA424}">
      <dgm:prSet/>
      <dgm:spPr/>
      <dgm:t>
        <a:bodyPr/>
        <a:lstStyle/>
        <a:p>
          <a:endParaRPr lang="en-US"/>
        </a:p>
      </dgm:t>
    </dgm:pt>
    <dgm:pt modelId="{81BD07B9-D23F-4654-8EB8-931B6A627EA7}" type="sibTrans" cxnId="{CB59750F-7B05-4C8C-882A-BAC6688BA424}">
      <dgm:prSet/>
      <dgm:spPr/>
      <dgm:t>
        <a:bodyPr/>
        <a:lstStyle/>
        <a:p>
          <a:endParaRPr lang="en-US"/>
        </a:p>
      </dgm:t>
    </dgm:pt>
    <dgm:pt modelId="{F7279705-D263-474C-8C97-D6EF92421543}">
      <dgm:prSet custT="1"/>
      <dgm:spPr/>
      <dgm:t>
        <a:bodyPr/>
        <a:lstStyle/>
        <a:p>
          <a:r>
            <a:rPr lang="en-US" sz="2400" dirty="0"/>
            <a:t>Diligently research the state statutes, rules and regulations about the license you are interested in obtaining</a:t>
          </a:r>
        </a:p>
      </dgm:t>
    </dgm:pt>
    <dgm:pt modelId="{E8B70795-99F4-4D82-8D00-A8ECFD5E61EB}" type="parTrans" cxnId="{D076DDEE-7CE7-43D9-889D-1D997DD1C72D}">
      <dgm:prSet/>
      <dgm:spPr/>
      <dgm:t>
        <a:bodyPr/>
        <a:lstStyle/>
        <a:p>
          <a:endParaRPr lang="en-US"/>
        </a:p>
      </dgm:t>
    </dgm:pt>
    <dgm:pt modelId="{C83C9741-574B-491E-97A3-FDFCF700925A}" type="sibTrans" cxnId="{D076DDEE-7CE7-43D9-889D-1D997DD1C72D}">
      <dgm:prSet/>
      <dgm:spPr/>
      <dgm:t>
        <a:bodyPr/>
        <a:lstStyle/>
        <a:p>
          <a:endParaRPr lang="en-US"/>
        </a:p>
      </dgm:t>
    </dgm:pt>
    <dgm:pt modelId="{F50B990C-B6F5-4831-8AE7-0C1051A9148D}">
      <dgm:prSet custT="1"/>
      <dgm:spPr/>
      <dgm:t>
        <a:bodyPr/>
        <a:lstStyle/>
        <a:p>
          <a:r>
            <a:rPr lang="en-US" sz="2400" dirty="0"/>
            <a:t>Go over</a:t>
          </a:r>
        </a:p>
      </dgm:t>
    </dgm:pt>
    <dgm:pt modelId="{0436BDB0-F7A3-4CD2-9CE3-7E42C2F517BC}" type="parTrans" cxnId="{8DA729AE-94F3-484C-8125-A6A2AB04C37B}">
      <dgm:prSet/>
      <dgm:spPr/>
      <dgm:t>
        <a:bodyPr/>
        <a:lstStyle/>
        <a:p>
          <a:endParaRPr lang="en-US"/>
        </a:p>
      </dgm:t>
    </dgm:pt>
    <dgm:pt modelId="{F84D3D15-B978-4491-A30D-065F4A6F39C0}" type="sibTrans" cxnId="{8DA729AE-94F3-484C-8125-A6A2AB04C37B}">
      <dgm:prSet/>
      <dgm:spPr/>
      <dgm:t>
        <a:bodyPr/>
        <a:lstStyle/>
        <a:p>
          <a:endParaRPr lang="en-US"/>
        </a:p>
      </dgm:t>
    </dgm:pt>
    <dgm:pt modelId="{623A7C0B-88CC-48A4-96CE-7D994AF7779E}">
      <dgm:prSet custT="1"/>
      <dgm:spPr/>
      <dgm:t>
        <a:bodyPr/>
        <a:lstStyle/>
        <a:p>
          <a:r>
            <a:rPr lang="en-US" sz="2400" dirty="0"/>
            <a:t>Go over the application, if available (sometimes it’s a click through online application) and any additional licenses you may want to get in the future</a:t>
          </a:r>
        </a:p>
      </dgm:t>
    </dgm:pt>
    <dgm:pt modelId="{1A071BDF-580E-410B-9913-6B8A1C109513}" type="parTrans" cxnId="{1475772F-D246-4306-9F0E-ACC73159A0A9}">
      <dgm:prSet/>
      <dgm:spPr/>
      <dgm:t>
        <a:bodyPr/>
        <a:lstStyle/>
        <a:p>
          <a:endParaRPr lang="en-US"/>
        </a:p>
      </dgm:t>
    </dgm:pt>
    <dgm:pt modelId="{16E7F020-8870-4D88-A4A2-FDDCFA4FCBFA}" type="sibTrans" cxnId="{1475772F-D246-4306-9F0E-ACC73159A0A9}">
      <dgm:prSet/>
      <dgm:spPr/>
      <dgm:t>
        <a:bodyPr/>
        <a:lstStyle/>
        <a:p>
          <a:endParaRPr lang="en-US"/>
        </a:p>
      </dgm:t>
    </dgm:pt>
    <dgm:pt modelId="{7E4946C2-62C8-43FD-B248-DC5EEAC9218D}">
      <dgm:prSet custT="1"/>
      <dgm:spPr/>
      <dgm:t>
        <a:bodyPr/>
        <a:lstStyle/>
        <a:p>
          <a:r>
            <a:rPr lang="en-US" sz="2400" dirty="0">
              <a:solidFill>
                <a:schemeClr val="tx1"/>
              </a:solidFill>
            </a:rPr>
            <a:t>Re-Check</a:t>
          </a:r>
        </a:p>
      </dgm:t>
    </dgm:pt>
    <dgm:pt modelId="{15F3DBE2-47AF-44DC-AD5A-11B1895B74AB}" type="parTrans" cxnId="{AF15402E-6216-4DC6-830E-6BA6023A0F6C}">
      <dgm:prSet/>
      <dgm:spPr/>
      <dgm:t>
        <a:bodyPr/>
        <a:lstStyle/>
        <a:p>
          <a:endParaRPr lang="en-US"/>
        </a:p>
      </dgm:t>
    </dgm:pt>
    <dgm:pt modelId="{2D108E24-05AC-4A91-B21A-E4320B131CDC}" type="sibTrans" cxnId="{AF15402E-6216-4DC6-830E-6BA6023A0F6C}">
      <dgm:prSet/>
      <dgm:spPr/>
      <dgm:t>
        <a:bodyPr/>
        <a:lstStyle/>
        <a:p>
          <a:endParaRPr lang="en-US"/>
        </a:p>
      </dgm:t>
    </dgm:pt>
    <dgm:pt modelId="{F6A66939-36CA-4227-8574-88C2892D64EF}">
      <dgm:prSet custT="1"/>
      <dgm:spPr/>
      <dgm:t>
        <a:bodyPr/>
        <a:lstStyle/>
        <a:p>
          <a:r>
            <a:rPr lang="en-US" sz="2400" dirty="0"/>
            <a:t>Go back every semester or year to make sure there are no changes</a:t>
          </a:r>
        </a:p>
      </dgm:t>
    </dgm:pt>
    <dgm:pt modelId="{BD7C903D-0B5F-46DF-86F2-871F2934CB43}" type="parTrans" cxnId="{EDECF0C5-D861-473C-836A-25CD2B5B09BA}">
      <dgm:prSet/>
      <dgm:spPr/>
      <dgm:t>
        <a:bodyPr/>
        <a:lstStyle/>
        <a:p>
          <a:endParaRPr lang="en-US"/>
        </a:p>
      </dgm:t>
    </dgm:pt>
    <dgm:pt modelId="{6EFC41EC-F2A0-4BA4-9332-FCBFC316ADBC}" type="sibTrans" cxnId="{EDECF0C5-D861-473C-836A-25CD2B5B09BA}">
      <dgm:prSet/>
      <dgm:spPr/>
      <dgm:t>
        <a:bodyPr/>
        <a:lstStyle/>
        <a:p>
          <a:endParaRPr lang="en-US"/>
        </a:p>
      </dgm:t>
    </dgm:pt>
    <dgm:pt modelId="{F8E07EE1-F3E4-44F5-8738-DA91F7ECAF57}" type="pres">
      <dgm:prSet presAssocID="{FA8127B0-51BD-47B4-ACD4-80C24F6E1949}" presName="Name0" presStyleCnt="0">
        <dgm:presLayoutVars>
          <dgm:dir/>
          <dgm:animLvl val="lvl"/>
          <dgm:resizeHandles val="exact"/>
        </dgm:presLayoutVars>
      </dgm:prSet>
      <dgm:spPr/>
    </dgm:pt>
    <dgm:pt modelId="{3DAE2368-DB40-4455-B6AC-C5C74F159E63}" type="pres">
      <dgm:prSet presAssocID="{7E4946C2-62C8-43FD-B248-DC5EEAC9218D}" presName="boxAndChildren" presStyleCnt="0"/>
      <dgm:spPr/>
    </dgm:pt>
    <dgm:pt modelId="{63CB14E4-43F5-4858-89D1-500E8D35C350}" type="pres">
      <dgm:prSet presAssocID="{7E4946C2-62C8-43FD-B248-DC5EEAC9218D}" presName="parentTextBox" presStyleLbl="alignNode1" presStyleIdx="0" presStyleCnt="5"/>
      <dgm:spPr/>
    </dgm:pt>
    <dgm:pt modelId="{3370C71B-40B7-464A-B832-2BAC77F08F19}" type="pres">
      <dgm:prSet presAssocID="{7E4946C2-62C8-43FD-B248-DC5EEAC9218D}" presName="descendantBox" presStyleLbl="bgAccFollowNode1" presStyleIdx="0" presStyleCnt="5"/>
      <dgm:spPr/>
    </dgm:pt>
    <dgm:pt modelId="{AD7FF782-61C5-4FB1-9D69-CC2172316254}" type="pres">
      <dgm:prSet presAssocID="{F84D3D15-B978-4491-A30D-065F4A6F39C0}" presName="sp" presStyleCnt="0"/>
      <dgm:spPr/>
    </dgm:pt>
    <dgm:pt modelId="{0B07C121-FF4B-4547-804B-A476684288AB}" type="pres">
      <dgm:prSet presAssocID="{F50B990C-B6F5-4831-8AE7-0C1051A9148D}" presName="arrowAndChildren" presStyleCnt="0"/>
      <dgm:spPr/>
    </dgm:pt>
    <dgm:pt modelId="{521F1D2C-D957-4066-8DBB-AB73A33EE943}" type="pres">
      <dgm:prSet presAssocID="{F50B990C-B6F5-4831-8AE7-0C1051A9148D}" presName="parentTextArrow" presStyleLbl="node1" presStyleIdx="0" presStyleCnt="0"/>
      <dgm:spPr/>
    </dgm:pt>
    <dgm:pt modelId="{02CFBE82-A6DB-45E4-983E-82D398F6452B}" type="pres">
      <dgm:prSet presAssocID="{F50B990C-B6F5-4831-8AE7-0C1051A9148D}" presName="arrow" presStyleLbl="alignNode1" presStyleIdx="1" presStyleCnt="5"/>
      <dgm:spPr/>
    </dgm:pt>
    <dgm:pt modelId="{7028C1E4-2699-47BA-A2F2-10B8CECAE9FD}" type="pres">
      <dgm:prSet presAssocID="{F50B990C-B6F5-4831-8AE7-0C1051A9148D}" presName="descendantArrow" presStyleLbl="bgAccFollowNode1" presStyleIdx="1" presStyleCnt="5"/>
      <dgm:spPr/>
    </dgm:pt>
    <dgm:pt modelId="{A0C306B0-833D-4F9A-8A2B-CA525B3371BB}" type="pres">
      <dgm:prSet presAssocID="{81BD07B9-D23F-4654-8EB8-931B6A627EA7}" presName="sp" presStyleCnt="0"/>
      <dgm:spPr/>
    </dgm:pt>
    <dgm:pt modelId="{16C6823A-DCDA-48F9-A914-7434F4D4FAA7}" type="pres">
      <dgm:prSet presAssocID="{CB9D18DF-6A2C-4D23-B53E-F41D66422AEE}" presName="arrowAndChildren" presStyleCnt="0"/>
      <dgm:spPr/>
    </dgm:pt>
    <dgm:pt modelId="{FC5A3929-F5F6-4F4E-8874-10EF8ED1353E}" type="pres">
      <dgm:prSet presAssocID="{CB9D18DF-6A2C-4D23-B53E-F41D66422AEE}" presName="parentTextArrow" presStyleLbl="node1" presStyleIdx="0" presStyleCnt="0"/>
      <dgm:spPr/>
    </dgm:pt>
    <dgm:pt modelId="{02D78393-4B61-4AE8-B12C-6D664A2195D9}" type="pres">
      <dgm:prSet presAssocID="{CB9D18DF-6A2C-4D23-B53E-F41D66422AEE}" presName="arrow" presStyleLbl="alignNode1" presStyleIdx="2" presStyleCnt="5"/>
      <dgm:spPr/>
    </dgm:pt>
    <dgm:pt modelId="{F4618006-BD2E-4ED9-B29C-730C88A0A718}" type="pres">
      <dgm:prSet presAssocID="{CB9D18DF-6A2C-4D23-B53E-F41D66422AEE}" presName="descendantArrow" presStyleLbl="bgAccFollowNode1" presStyleIdx="2" presStyleCnt="5"/>
      <dgm:spPr/>
    </dgm:pt>
    <dgm:pt modelId="{1F52DDDB-2D21-40C9-9E46-18B08B289B61}" type="pres">
      <dgm:prSet presAssocID="{A2B4D032-B682-451E-B0E8-B67C562E0380}" presName="sp" presStyleCnt="0"/>
      <dgm:spPr/>
    </dgm:pt>
    <dgm:pt modelId="{1CF4D422-FD3B-4C77-9404-091FAA72BD2B}" type="pres">
      <dgm:prSet presAssocID="{547FEF41-CFE3-40A8-9E08-1F4C91EE52F3}" presName="arrowAndChildren" presStyleCnt="0"/>
      <dgm:spPr/>
    </dgm:pt>
    <dgm:pt modelId="{3EDAFAF1-D1A1-4516-9D81-ACF22792D230}" type="pres">
      <dgm:prSet presAssocID="{547FEF41-CFE3-40A8-9E08-1F4C91EE52F3}" presName="parentTextArrow" presStyleLbl="node1" presStyleIdx="0" presStyleCnt="0"/>
      <dgm:spPr/>
    </dgm:pt>
    <dgm:pt modelId="{6255091E-889E-4C0B-BBE1-F896A8B482F3}" type="pres">
      <dgm:prSet presAssocID="{547FEF41-CFE3-40A8-9E08-1F4C91EE52F3}" presName="arrow" presStyleLbl="alignNode1" presStyleIdx="3" presStyleCnt="5"/>
      <dgm:spPr/>
    </dgm:pt>
    <dgm:pt modelId="{ADD65F1B-4AD7-4A35-9287-2B2A15EE12C5}" type="pres">
      <dgm:prSet presAssocID="{547FEF41-CFE3-40A8-9E08-1F4C91EE52F3}" presName="descendantArrow" presStyleLbl="bgAccFollowNode1" presStyleIdx="3" presStyleCnt="5" custLinFactNeighborX="3818" custLinFactNeighborY="2872"/>
      <dgm:spPr/>
    </dgm:pt>
    <dgm:pt modelId="{9AA6F876-F761-49E7-99C0-4A3E529F23E1}" type="pres">
      <dgm:prSet presAssocID="{8B4670FB-0C56-4E81-82AA-CEF779F9A2BF}" presName="sp" presStyleCnt="0"/>
      <dgm:spPr/>
    </dgm:pt>
    <dgm:pt modelId="{AAF675BF-82F2-479C-8B85-7A78277C2E94}" type="pres">
      <dgm:prSet presAssocID="{00270B79-F061-4B7F-A483-729E5F5392E2}" presName="arrowAndChildren" presStyleCnt="0"/>
      <dgm:spPr/>
    </dgm:pt>
    <dgm:pt modelId="{AF234282-0A26-435D-B3A4-4FA94EC6E0B2}" type="pres">
      <dgm:prSet presAssocID="{00270B79-F061-4B7F-A483-729E5F5392E2}" presName="parentTextArrow" presStyleLbl="node1" presStyleIdx="0" presStyleCnt="0"/>
      <dgm:spPr/>
    </dgm:pt>
    <dgm:pt modelId="{073810B5-AB53-4D76-BA83-C95168D3FC8E}" type="pres">
      <dgm:prSet presAssocID="{00270B79-F061-4B7F-A483-729E5F5392E2}" presName="arrow" presStyleLbl="alignNode1" presStyleIdx="4" presStyleCnt="5"/>
      <dgm:spPr/>
    </dgm:pt>
    <dgm:pt modelId="{98D8324E-2AC5-43B0-A096-64770148CB81}" type="pres">
      <dgm:prSet presAssocID="{00270B79-F061-4B7F-A483-729E5F5392E2}" presName="descendantArrow" presStyleLbl="bgAccFollowNode1" presStyleIdx="4" presStyleCnt="5"/>
      <dgm:spPr/>
    </dgm:pt>
  </dgm:ptLst>
  <dgm:cxnLst>
    <dgm:cxn modelId="{CB59750F-7B05-4C8C-882A-BAC6688BA424}" srcId="{FA8127B0-51BD-47B4-ACD4-80C24F6E1949}" destId="{CB9D18DF-6A2C-4D23-B53E-F41D66422AEE}" srcOrd="2" destOrd="0" parTransId="{0505102C-53FB-4F95-9128-8D1BF8CEC731}" sibTransId="{81BD07B9-D23F-4654-8EB8-931B6A627EA7}"/>
    <dgm:cxn modelId="{21F30217-8718-4993-8BB3-55A6178EE57A}" type="presOf" srcId="{623A7C0B-88CC-48A4-96CE-7D994AF7779E}" destId="{7028C1E4-2699-47BA-A2F2-10B8CECAE9FD}" srcOrd="0" destOrd="0" presId="urn:microsoft.com/office/officeart/2016/7/layout/VerticalDownArrowProcess"/>
    <dgm:cxn modelId="{722EFB18-702B-40B0-AF50-7AF677F00160}" type="presOf" srcId="{FA8127B0-51BD-47B4-ACD4-80C24F6E1949}" destId="{F8E07EE1-F3E4-44F5-8738-DA91F7ECAF57}" srcOrd="0" destOrd="0" presId="urn:microsoft.com/office/officeart/2016/7/layout/VerticalDownArrowProcess"/>
    <dgm:cxn modelId="{AC368823-40BC-4585-9FF0-07D4D602ECF9}" srcId="{FA8127B0-51BD-47B4-ACD4-80C24F6E1949}" destId="{00270B79-F061-4B7F-A483-729E5F5392E2}" srcOrd="0" destOrd="0" parTransId="{53B8E887-392A-4AEE-89D0-82D20A75CB05}" sibTransId="{8B4670FB-0C56-4E81-82AA-CEF779F9A2BF}"/>
    <dgm:cxn modelId="{74B87029-BB26-4EA5-908A-2B94F1A4018E}" type="presOf" srcId="{00270B79-F061-4B7F-A483-729E5F5392E2}" destId="{AF234282-0A26-435D-B3A4-4FA94EC6E0B2}" srcOrd="0" destOrd="0" presId="urn:microsoft.com/office/officeart/2016/7/layout/VerticalDownArrowProcess"/>
    <dgm:cxn modelId="{AF15402E-6216-4DC6-830E-6BA6023A0F6C}" srcId="{FA8127B0-51BD-47B4-ACD4-80C24F6E1949}" destId="{7E4946C2-62C8-43FD-B248-DC5EEAC9218D}" srcOrd="4" destOrd="0" parTransId="{15F3DBE2-47AF-44DC-AD5A-11B1895B74AB}" sibTransId="{2D108E24-05AC-4A91-B21A-E4320B131CDC}"/>
    <dgm:cxn modelId="{1475772F-D246-4306-9F0E-ACC73159A0A9}" srcId="{F50B990C-B6F5-4831-8AE7-0C1051A9148D}" destId="{623A7C0B-88CC-48A4-96CE-7D994AF7779E}" srcOrd="0" destOrd="0" parTransId="{1A071BDF-580E-410B-9913-6B8A1C109513}" sibTransId="{16E7F020-8870-4D88-A4A2-FDDCFA4FCBFA}"/>
    <dgm:cxn modelId="{53D50334-F211-4E0F-BF60-3F75226875D1}" srcId="{FA8127B0-51BD-47B4-ACD4-80C24F6E1949}" destId="{547FEF41-CFE3-40A8-9E08-1F4C91EE52F3}" srcOrd="1" destOrd="0" parTransId="{278AB397-C1A7-4B08-9CD9-3A438CA0AB3E}" sibTransId="{A2B4D032-B682-451E-B0E8-B67C562E0380}"/>
    <dgm:cxn modelId="{E47B6639-C818-4CD9-8B51-D30FA328BFED}" type="presOf" srcId="{F50B990C-B6F5-4831-8AE7-0C1051A9148D}" destId="{521F1D2C-D957-4066-8DBB-AB73A33EE943}" srcOrd="0" destOrd="0" presId="urn:microsoft.com/office/officeart/2016/7/layout/VerticalDownArrowProcess"/>
    <dgm:cxn modelId="{1FC6893D-4069-472E-8A54-D7208D8BF1F1}" srcId="{547FEF41-CFE3-40A8-9E08-1F4C91EE52F3}" destId="{A68A0F58-E532-494D-AE18-F7D01C941AEC}" srcOrd="0" destOrd="0" parTransId="{6F88785D-FCA3-493D-96E7-5E7909484E55}" sibTransId="{3076AD24-75BC-4A1A-93B2-B879F3235753}"/>
    <dgm:cxn modelId="{9A68F86B-9F29-41FF-99FA-6FFF276CEBE4}" type="presOf" srcId="{CB9D18DF-6A2C-4D23-B53E-F41D66422AEE}" destId="{02D78393-4B61-4AE8-B12C-6D664A2195D9}" srcOrd="1" destOrd="0" presId="urn:microsoft.com/office/officeart/2016/7/layout/VerticalDownArrowProcess"/>
    <dgm:cxn modelId="{844A7E6F-B830-4D37-8EDE-E20F710E5B41}" type="presOf" srcId="{547FEF41-CFE3-40A8-9E08-1F4C91EE52F3}" destId="{3EDAFAF1-D1A1-4516-9D81-ACF22792D230}" srcOrd="0" destOrd="0" presId="urn:microsoft.com/office/officeart/2016/7/layout/VerticalDownArrowProcess"/>
    <dgm:cxn modelId="{88138182-EAEC-42B2-A0A1-50AAE86CA594}" srcId="{00270B79-F061-4B7F-A483-729E5F5392E2}" destId="{57BB5047-5773-4B67-B791-631E843EAE91}" srcOrd="0" destOrd="0" parTransId="{6143F57B-352D-4CDB-A2F2-150B19672C4A}" sibTransId="{0690E516-0027-441A-9A78-E58541C5D578}"/>
    <dgm:cxn modelId="{B3F79594-5E4E-4F45-922A-044C46BAA54D}" type="presOf" srcId="{F6A66939-36CA-4227-8574-88C2892D64EF}" destId="{3370C71B-40B7-464A-B832-2BAC77F08F19}" srcOrd="0" destOrd="0" presId="urn:microsoft.com/office/officeart/2016/7/layout/VerticalDownArrowProcess"/>
    <dgm:cxn modelId="{403F62A3-0492-4F90-9FEE-C0E807F36007}" type="presOf" srcId="{00270B79-F061-4B7F-A483-729E5F5392E2}" destId="{073810B5-AB53-4D76-BA83-C95168D3FC8E}" srcOrd="1" destOrd="0" presId="urn:microsoft.com/office/officeart/2016/7/layout/VerticalDownArrowProcess"/>
    <dgm:cxn modelId="{0A8AC6A3-A024-4CF3-8D16-64D51157DADE}" type="presOf" srcId="{A68A0F58-E532-494D-AE18-F7D01C941AEC}" destId="{ADD65F1B-4AD7-4A35-9287-2B2A15EE12C5}" srcOrd="0" destOrd="0" presId="urn:microsoft.com/office/officeart/2016/7/layout/VerticalDownArrowProcess"/>
    <dgm:cxn modelId="{0144F0AB-4E89-4CD2-B516-2204654FE6B4}" type="presOf" srcId="{CB9D18DF-6A2C-4D23-B53E-F41D66422AEE}" destId="{FC5A3929-F5F6-4F4E-8874-10EF8ED1353E}" srcOrd="0" destOrd="0" presId="urn:microsoft.com/office/officeart/2016/7/layout/VerticalDownArrowProcess"/>
    <dgm:cxn modelId="{8DA729AE-94F3-484C-8125-A6A2AB04C37B}" srcId="{FA8127B0-51BD-47B4-ACD4-80C24F6E1949}" destId="{F50B990C-B6F5-4831-8AE7-0C1051A9148D}" srcOrd="3" destOrd="0" parTransId="{0436BDB0-F7A3-4CD2-9CE3-7E42C2F517BC}" sibTransId="{F84D3D15-B978-4491-A30D-065F4A6F39C0}"/>
    <dgm:cxn modelId="{EDECF0C5-D861-473C-836A-25CD2B5B09BA}" srcId="{7E4946C2-62C8-43FD-B248-DC5EEAC9218D}" destId="{F6A66939-36CA-4227-8574-88C2892D64EF}" srcOrd="0" destOrd="0" parTransId="{BD7C903D-0B5F-46DF-86F2-871F2934CB43}" sibTransId="{6EFC41EC-F2A0-4BA4-9332-FCBFC316ADBC}"/>
    <dgm:cxn modelId="{8E4703D0-E5AA-4CC7-B038-51A01F530F10}" type="presOf" srcId="{F50B990C-B6F5-4831-8AE7-0C1051A9148D}" destId="{02CFBE82-A6DB-45E4-983E-82D398F6452B}" srcOrd="1" destOrd="0" presId="urn:microsoft.com/office/officeart/2016/7/layout/VerticalDownArrowProcess"/>
    <dgm:cxn modelId="{C94238D2-CA7E-47D9-BF47-662CDE3A390B}" type="presOf" srcId="{7E4946C2-62C8-43FD-B248-DC5EEAC9218D}" destId="{63CB14E4-43F5-4858-89D1-500E8D35C350}" srcOrd="0" destOrd="0" presId="urn:microsoft.com/office/officeart/2016/7/layout/VerticalDownArrowProcess"/>
    <dgm:cxn modelId="{BB6125DB-BE7C-4974-BADD-BBAD26E70940}" type="presOf" srcId="{57BB5047-5773-4B67-B791-631E843EAE91}" destId="{98D8324E-2AC5-43B0-A096-64770148CB81}" srcOrd="0" destOrd="0" presId="urn:microsoft.com/office/officeart/2016/7/layout/VerticalDownArrowProcess"/>
    <dgm:cxn modelId="{D076DDEE-7CE7-43D9-889D-1D997DD1C72D}" srcId="{CB9D18DF-6A2C-4D23-B53E-F41D66422AEE}" destId="{F7279705-D263-474C-8C97-D6EF92421543}" srcOrd="0" destOrd="0" parTransId="{E8B70795-99F4-4D82-8D00-A8ECFD5E61EB}" sibTransId="{C83C9741-574B-491E-97A3-FDFCF700925A}"/>
    <dgm:cxn modelId="{8D714DF0-7BD9-4171-9C59-0DE09777434C}" type="presOf" srcId="{F7279705-D263-474C-8C97-D6EF92421543}" destId="{F4618006-BD2E-4ED9-B29C-730C88A0A718}" srcOrd="0" destOrd="0" presId="urn:microsoft.com/office/officeart/2016/7/layout/VerticalDownArrowProcess"/>
    <dgm:cxn modelId="{EB1205FE-8C32-4BC2-AE27-291071040019}" type="presOf" srcId="{547FEF41-CFE3-40A8-9E08-1F4C91EE52F3}" destId="{6255091E-889E-4C0B-BBE1-F896A8B482F3}" srcOrd="1" destOrd="0" presId="urn:microsoft.com/office/officeart/2016/7/layout/VerticalDownArrowProcess"/>
    <dgm:cxn modelId="{895487F6-829E-44CF-B8E8-B3772946C4DB}" type="presParOf" srcId="{F8E07EE1-F3E4-44F5-8738-DA91F7ECAF57}" destId="{3DAE2368-DB40-4455-B6AC-C5C74F159E63}" srcOrd="0" destOrd="0" presId="urn:microsoft.com/office/officeart/2016/7/layout/VerticalDownArrowProcess"/>
    <dgm:cxn modelId="{7ACB59CA-3392-48BE-B146-86088D74FF4B}" type="presParOf" srcId="{3DAE2368-DB40-4455-B6AC-C5C74F159E63}" destId="{63CB14E4-43F5-4858-89D1-500E8D35C350}" srcOrd="0" destOrd="0" presId="urn:microsoft.com/office/officeart/2016/7/layout/VerticalDownArrowProcess"/>
    <dgm:cxn modelId="{63111562-2FD3-446A-BA13-6866408EEF56}" type="presParOf" srcId="{3DAE2368-DB40-4455-B6AC-C5C74F159E63}" destId="{3370C71B-40B7-464A-B832-2BAC77F08F19}" srcOrd="1" destOrd="0" presId="urn:microsoft.com/office/officeart/2016/7/layout/VerticalDownArrowProcess"/>
    <dgm:cxn modelId="{D25A17AB-66D6-470F-9F8F-867F1D97A2DC}" type="presParOf" srcId="{F8E07EE1-F3E4-44F5-8738-DA91F7ECAF57}" destId="{AD7FF782-61C5-4FB1-9D69-CC2172316254}" srcOrd="1" destOrd="0" presId="urn:microsoft.com/office/officeart/2016/7/layout/VerticalDownArrowProcess"/>
    <dgm:cxn modelId="{E7C91E31-92A7-4DBD-8437-BABF4AB55825}" type="presParOf" srcId="{F8E07EE1-F3E4-44F5-8738-DA91F7ECAF57}" destId="{0B07C121-FF4B-4547-804B-A476684288AB}" srcOrd="2" destOrd="0" presId="urn:microsoft.com/office/officeart/2016/7/layout/VerticalDownArrowProcess"/>
    <dgm:cxn modelId="{125988F2-5318-4BE0-88D5-B4FC54FEBF8D}" type="presParOf" srcId="{0B07C121-FF4B-4547-804B-A476684288AB}" destId="{521F1D2C-D957-4066-8DBB-AB73A33EE943}" srcOrd="0" destOrd="0" presId="urn:microsoft.com/office/officeart/2016/7/layout/VerticalDownArrowProcess"/>
    <dgm:cxn modelId="{8DF7EBF0-10D5-4896-80AA-C889E8FA2218}" type="presParOf" srcId="{0B07C121-FF4B-4547-804B-A476684288AB}" destId="{02CFBE82-A6DB-45E4-983E-82D398F6452B}" srcOrd="1" destOrd="0" presId="urn:microsoft.com/office/officeart/2016/7/layout/VerticalDownArrowProcess"/>
    <dgm:cxn modelId="{5977C7D7-9FAD-4F78-931A-4286EF218B6D}" type="presParOf" srcId="{0B07C121-FF4B-4547-804B-A476684288AB}" destId="{7028C1E4-2699-47BA-A2F2-10B8CECAE9FD}" srcOrd="2" destOrd="0" presId="urn:microsoft.com/office/officeart/2016/7/layout/VerticalDownArrowProcess"/>
    <dgm:cxn modelId="{AC740D0F-1B45-43F8-98D2-760B6ED00A54}" type="presParOf" srcId="{F8E07EE1-F3E4-44F5-8738-DA91F7ECAF57}" destId="{A0C306B0-833D-4F9A-8A2B-CA525B3371BB}" srcOrd="3" destOrd="0" presId="urn:microsoft.com/office/officeart/2016/7/layout/VerticalDownArrowProcess"/>
    <dgm:cxn modelId="{42400E08-B5DD-4951-85FF-2D5D3308A0B0}" type="presParOf" srcId="{F8E07EE1-F3E4-44F5-8738-DA91F7ECAF57}" destId="{16C6823A-DCDA-48F9-A914-7434F4D4FAA7}" srcOrd="4" destOrd="0" presId="urn:microsoft.com/office/officeart/2016/7/layout/VerticalDownArrowProcess"/>
    <dgm:cxn modelId="{755C69FF-3CCD-4799-8117-9FCEBEB69523}" type="presParOf" srcId="{16C6823A-DCDA-48F9-A914-7434F4D4FAA7}" destId="{FC5A3929-F5F6-4F4E-8874-10EF8ED1353E}" srcOrd="0" destOrd="0" presId="urn:microsoft.com/office/officeart/2016/7/layout/VerticalDownArrowProcess"/>
    <dgm:cxn modelId="{C754A888-CB9D-49C7-95FB-1D36038140BB}" type="presParOf" srcId="{16C6823A-DCDA-48F9-A914-7434F4D4FAA7}" destId="{02D78393-4B61-4AE8-B12C-6D664A2195D9}" srcOrd="1" destOrd="0" presId="urn:microsoft.com/office/officeart/2016/7/layout/VerticalDownArrowProcess"/>
    <dgm:cxn modelId="{38AD2746-D570-4E2E-9A47-D15E761BFE9F}" type="presParOf" srcId="{16C6823A-DCDA-48F9-A914-7434F4D4FAA7}" destId="{F4618006-BD2E-4ED9-B29C-730C88A0A718}" srcOrd="2" destOrd="0" presId="urn:microsoft.com/office/officeart/2016/7/layout/VerticalDownArrowProcess"/>
    <dgm:cxn modelId="{EC6D6A0B-B286-4574-94EB-4E4C9BFF5513}" type="presParOf" srcId="{F8E07EE1-F3E4-44F5-8738-DA91F7ECAF57}" destId="{1F52DDDB-2D21-40C9-9E46-18B08B289B61}" srcOrd="5" destOrd="0" presId="urn:microsoft.com/office/officeart/2016/7/layout/VerticalDownArrowProcess"/>
    <dgm:cxn modelId="{97DAAB09-27FD-4D61-BB6A-F3D2FC71F33B}" type="presParOf" srcId="{F8E07EE1-F3E4-44F5-8738-DA91F7ECAF57}" destId="{1CF4D422-FD3B-4C77-9404-091FAA72BD2B}" srcOrd="6" destOrd="0" presId="urn:microsoft.com/office/officeart/2016/7/layout/VerticalDownArrowProcess"/>
    <dgm:cxn modelId="{44E7982F-D0C1-47EC-A4C8-D93356F606A8}" type="presParOf" srcId="{1CF4D422-FD3B-4C77-9404-091FAA72BD2B}" destId="{3EDAFAF1-D1A1-4516-9D81-ACF22792D230}" srcOrd="0" destOrd="0" presId="urn:microsoft.com/office/officeart/2016/7/layout/VerticalDownArrowProcess"/>
    <dgm:cxn modelId="{0DCCE831-37BD-46D7-ADD9-C0C19D65F97D}" type="presParOf" srcId="{1CF4D422-FD3B-4C77-9404-091FAA72BD2B}" destId="{6255091E-889E-4C0B-BBE1-F896A8B482F3}" srcOrd="1" destOrd="0" presId="urn:microsoft.com/office/officeart/2016/7/layout/VerticalDownArrowProcess"/>
    <dgm:cxn modelId="{68B2AEDB-DD62-4268-AF65-C8FB69EA80C5}" type="presParOf" srcId="{1CF4D422-FD3B-4C77-9404-091FAA72BD2B}" destId="{ADD65F1B-4AD7-4A35-9287-2B2A15EE12C5}" srcOrd="2" destOrd="0" presId="urn:microsoft.com/office/officeart/2016/7/layout/VerticalDownArrowProcess"/>
    <dgm:cxn modelId="{3CC10F8D-D1FF-4311-A8C3-409D801D75C3}" type="presParOf" srcId="{F8E07EE1-F3E4-44F5-8738-DA91F7ECAF57}" destId="{9AA6F876-F761-49E7-99C0-4A3E529F23E1}" srcOrd="7" destOrd="0" presId="urn:microsoft.com/office/officeart/2016/7/layout/VerticalDownArrowProcess"/>
    <dgm:cxn modelId="{1ED57E79-A000-476A-B864-2C5A5C21F877}" type="presParOf" srcId="{F8E07EE1-F3E4-44F5-8738-DA91F7ECAF57}" destId="{AAF675BF-82F2-479C-8B85-7A78277C2E94}" srcOrd="8" destOrd="0" presId="urn:microsoft.com/office/officeart/2016/7/layout/VerticalDownArrowProcess"/>
    <dgm:cxn modelId="{C7A77B74-FAA7-48A3-B07D-4CB308D6F872}" type="presParOf" srcId="{AAF675BF-82F2-479C-8B85-7A78277C2E94}" destId="{AF234282-0A26-435D-B3A4-4FA94EC6E0B2}" srcOrd="0" destOrd="0" presId="urn:microsoft.com/office/officeart/2016/7/layout/VerticalDownArrowProcess"/>
    <dgm:cxn modelId="{9237BE0F-6CDC-49B3-8A79-A0741E5EEBFF}" type="presParOf" srcId="{AAF675BF-82F2-479C-8B85-7A78277C2E94}" destId="{073810B5-AB53-4D76-BA83-C95168D3FC8E}" srcOrd="1" destOrd="0" presId="urn:microsoft.com/office/officeart/2016/7/layout/VerticalDownArrowProcess"/>
    <dgm:cxn modelId="{68BD7272-892C-4867-8FFF-DB3F379E620C}" type="presParOf" srcId="{AAF675BF-82F2-479C-8B85-7A78277C2E94}" destId="{98D8324E-2AC5-43B0-A096-64770148CB81}" srcOrd="2" destOrd="0" presId="urn:microsoft.com/office/officeart/2016/7/layout/VerticalDown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BAB813-AE30-47E4-BFBC-403E82EC3C96}">
      <dsp:nvSpPr>
        <dsp:cNvPr id="0" name=""/>
        <dsp:cNvSpPr/>
      </dsp:nvSpPr>
      <dsp:spPr>
        <a:xfrm>
          <a:off x="0" y="1963284"/>
          <a:ext cx="12192000" cy="260721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8920" tIns="248920" rIns="248920" bIns="24892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Some states require additional coursework/training</a:t>
          </a:r>
        </a:p>
      </dsp:txBody>
      <dsp:txXfrm>
        <a:off x="0" y="1963284"/>
        <a:ext cx="12192000" cy="1407898"/>
      </dsp:txXfrm>
    </dsp:sp>
    <dsp:sp modelId="{D3A80394-6E51-4647-B847-0EBF7E17C6CA}">
      <dsp:nvSpPr>
        <dsp:cNvPr id="0" name=""/>
        <dsp:cNvSpPr/>
      </dsp:nvSpPr>
      <dsp:spPr>
        <a:xfrm>
          <a:off x="0" y="3292655"/>
          <a:ext cx="1523999" cy="592529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California</a:t>
          </a:r>
        </a:p>
      </dsp:txBody>
      <dsp:txXfrm>
        <a:off x="0" y="3292655"/>
        <a:ext cx="1523999" cy="592529"/>
      </dsp:txXfrm>
    </dsp:sp>
    <dsp:sp modelId="{25787A6B-F42F-42FB-903D-0476B284E607}">
      <dsp:nvSpPr>
        <dsp:cNvPr id="0" name=""/>
        <dsp:cNvSpPr/>
      </dsp:nvSpPr>
      <dsp:spPr>
        <a:xfrm>
          <a:off x="1524000" y="3292655"/>
          <a:ext cx="1523999" cy="592529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Florida</a:t>
          </a:r>
        </a:p>
      </dsp:txBody>
      <dsp:txXfrm>
        <a:off x="1524000" y="3292655"/>
        <a:ext cx="1523999" cy="592529"/>
      </dsp:txXfrm>
    </dsp:sp>
    <dsp:sp modelId="{8D07AF6C-F565-4679-9155-18EBC827F9D8}">
      <dsp:nvSpPr>
        <dsp:cNvPr id="0" name=""/>
        <dsp:cNvSpPr/>
      </dsp:nvSpPr>
      <dsp:spPr>
        <a:xfrm>
          <a:off x="3048000" y="3292655"/>
          <a:ext cx="1523999" cy="592529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Massachusetts</a:t>
          </a:r>
        </a:p>
      </dsp:txBody>
      <dsp:txXfrm>
        <a:off x="3048000" y="3292655"/>
        <a:ext cx="1523999" cy="592529"/>
      </dsp:txXfrm>
    </dsp:sp>
    <dsp:sp modelId="{E7F5B3A7-A12D-443F-8234-9ACD652CB56F}">
      <dsp:nvSpPr>
        <dsp:cNvPr id="0" name=""/>
        <dsp:cNvSpPr/>
      </dsp:nvSpPr>
      <dsp:spPr>
        <a:xfrm>
          <a:off x="4572000" y="3292655"/>
          <a:ext cx="1523999" cy="592529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Missouri</a:t>
          </a:r>
        </a:p>
      </dsp:txBody>
      <dsp:txXfrm>
        <a:off x="4572000" y="3292655"/>
        <a:ext cx="1523999" cy="592529"/>
      </dsp:txXfrm>
    </dsp:sp>
    <dsp:sp modelId="{47FA14B7-4901-42A9-84C2-133EAAABE1E6}">
      <dsp:nvSpPr>
        <dsp:cNvPr id="0" name=""/>
        <dsp:cNvSpPr/>
      </dsp:nvSpPr>
      <dsp:spPr>
        <a:xfrm>
          <a:off x="6096000" y="3292655"/>
          <a:ext cx="1523999" cy="592529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New Mexico</a:t>
          </a:r>
        </a:p>
      </dsp:txBody>
      <dsp:txXfrm>
        <a:off x="6096000" y="3292655"/>
        <a:ext cx="1523999" cy="592529"/>
      </dsp:txXfrm>
    </dsp:sp>
    <dsp:sp modelId="{717FDC39-373B-4C91-A724-ADBB1BC6E315}">
      <dsp:nvSpPr>
        <dsp:cNvPr id="0" name=""/>
        <dsp:cNvSpPr/>
      </dsp:nvSpPr>
      <dsp:spPr>
        <a:xfrm>
          <a:off x="7620000" y="3292655"/>
          <a:ext cx="1523999" cy="592529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New York</a:t>
          </a:r>
        </a:p>
      </dsp:txBody>
      <dsp:txXfrm>
        <a:off x="7620000" y="3292655"/>
        <a:ext cx="1523999" cy="592529"/>
      </dsp:txXfrm>
    </dsp:sp>
    <dsp:sp modelId="{8F204CAB-3D2D-456A-8F4C-53FA2172A98F}">
      <dsp:nvSpPr>
        <dsp:cNvPr id="0" name=""/>
        <dsp:cNvSpPr/>
      </dsp:nvSpPr>
      <dsp:spPr>
        <a:xfrm>
          <a:off x="9143999" y="3292655"/>
          <a:ext cx="1523999" cy="592529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Pennsylvania</a:t>
          </a:r>
        </a:p>
      </dsp:txBody>
      <dsp:txXfrm>
        <a:off x="9143999" y="3292655"/>
        <a:ext cx="1523999" cy="592529"/>
      </dsp:txXfrm>
    </dsp:sp>
    <dsp:sp modelId="{731D8EE7-25C5-4311-8535-45B459558979}">
      <dsp:nvSpPr>
        <dsp:cNvPr id="0" name=""/>
        <dsp:cNvSpPr/>
      </dsp:nvSpPr>
      <dsp:spPr>
        <a:xfrm>
          <a:off x="10668000" y="3292655"/>
          <a:ext cx="1523999" cy="592529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Washington</a:t>
          </a:r>
        </a:p>
      </dsp:txBody>
      <dsp:txXfrm>
        <a:off x="10668000" y="3292655"/>
        <a:ext cx="1523999" cy="592529"/>
      </dsp:txXfrm>
    </dsp:sp>
    <dsp:sp modelId="{3A80F15E-B0A4-4AA2-9216-E05D9CB1B186}">
      <dsp:nvSpPr>
        <dsp:cNvPr id="0" name=""/>
        <dsp:cNvSpPr/>
      </dsp:nvSpPr>
      <dsp:spPr>
        <a:xfrm rot="10800000">
          <a:off x="0" y="1496"/>
          <a:ext cx="12192000" cy="1981109"/>
        </a:xfrm>
        <a:prstGeom prst="upArrowCallou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8920" tIns="248920" rIns="248920" bIns="24892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Most states require a CSWE accredited university degree</a:t>
          </a:r>
        </a:p>
      </dsp:txBody>
      <dsp:txXfrm rot="10800000">
        <a:off x="0" y="1496"/>
        <a:ext cx="12192000" cy="12872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99527F-C410-44C3-BCB4-1E7624C63BA8}">
      <dsp:nvSpPr>
        <dsp:cNvPr id="0" name=""/>
        <dsp:cNvSpPr/>
      </dsp:nvSpPr>
      <dsp:spPr>
        <a:xfrm>
          <a:off x="0" y="93936"/>
          <a:ext cx="11582400" cy="98865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solidFill>
                <a:schemeClr val="tx1"/>
              </a:solidFill>
            </a:rPr>
            <a:t>State’s change their requirements at will, any time</a:t>
          </a:r>
        </a:p>
      </dsp:txBody>
      <dsp:txXfrm>
        <a:off x="48262" y="142198"/>
        <a:ext cx="11485876" cy="892126"/>
      </dsp:txXfrm>
    </dsp:sp>
    <dsp:sp modelId="{6721AE33-3CD7-470B-BB8C-9CB0A7C01A1B}">
      <dsp:nvSpPr>
        <dsp:cNvPr id="0" name=""/>
        <dsp:cNvSpPr/>
      </dsp:nvSpPr>
      <dsp:spPr>
        <a:xfrm>
          <a:off x="0" y="1157466"/>
          <a:ext cx="11582400" cy="988650"/>
        </a:xfrm>
        <a:prstGeom prst="roundRect">
          <a:avLst/>
        </a:prstGeom>
        <a:solidFill>
          <a:schemeClr val="accent5">
            <a:hueOff val="814257"/>
            <a:satOff val="2799"/>
            <a:lumOff val="-1343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solidFill>
                <a:schemeClr val="tx1"/>
              </a:solidFill>
            </a:rPr>
            <a:t>Websites may not be easy to navigate</a:t>
          </a:r>
        </a:p>
      </dsp:txBody>
      <dsp:txXfrm>
        <a:off x="48262" y="1205728"/>
        <a:ext cx="11485876" cy="892126"/>
      </dsp:txXfrm>
    </dsp:sp>
    <dsp:sp modelId="{6E7ECB53-99BA-44F5-95AC-362D4997156C}">
      <dsp:nvSpPr>
        <dsp:cNvPr id="0" name=""/>
        <dsp:cNvSpPr/>
      </dsp:nvSpPr>
      <dsp:spPr>
        <a:xfrm>
          <a:off x="0" y="2220996"/>
          <a:ext cx="11582400" cy="988650"/>
        </a:xfrm>
        <a:prstGeom prst="roundRect">
          <a:avLst/>
        </a:prstGeom>
        <a:solidFill>
          <a:schemeClr val="accent5">
            <a:hueOff val="1628513"/>
            <a:satOff val="5598"/>
            <a:lumOff val="-2686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solidFill>
                <a:schemeClr val="tx1"/>
              </a:solidFill>
            </a:rPr>
            <a:t>Not all the information is readily available</a:t>
          </a:r>
        </a:p>
      </dsp:txBody>
      <dsp:txXfrm>
        <a:off x="48262" y="2269258"/>
        <a:ext cx="11485876" cy="892126"/>
      </dsp:txXfrm>
    </dsp:sp>
    <dsp:sp modelId="{54EC12C2-44D0-41C1-B9F7-44C662FE8DC3}">
      <dsp:nvSpPr>
        <dsp:cNvPr id="0" name=""/>
        <dsp:cNvSpPr/>
      </dsp:nvSpPr>
      <dsp:spPr>
        <a:xfrm>
          <a:off x="0" y="3284526"/>
          <a:ext cx="11582400" cy="988650"/>
        </a:xfrm>
        <a:prstGeom prst="roundRect">
          <a:avLst/>
        </a:prstGeom>
        <a:solidFill>
          <a:schemeClr val="accent5">
            <a:hueOff val="2442770"/>
            <a:satOff val="8397"/>
            <a:lumOff val="-4029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solidFill>
                <a:schemeClr val="tx1"/>
              </a:solidFill>
            </a:rPr>
            <a:t>It can be difficult to get answers from calling/talking to people</a:t>
          </a:r>
        </a:p>
      </dsp:txBody>
      <dsp:txXfrm>
        <a:off x="48262" y="3332788"/>
        <a:ext cx="11485876" cy="892126"/>
      </dsp:txXfrm>
    </dsp:sp>
    <dsp:sp modelId="{26D871F5-C0E2-4E70-B6FB-7E127FDAC51B}">
      <dsp:nvSpPr>
        <dsp:cNvPr id="0" name=""/>
        <dsp:cNvSpPr/>
      </dsp:nvSpPr>
      <dsp:spPr>
        <a:xfrm>
          <a:off x="0" y="4348056"/>
          <a:ext cx="11582400" cy="988650"/>
        </a:xfrm>
        <a:prstGeom prst="roundRect">
          <a:avLst/>
        </a:prstGeom>
        <a:solidFill>
          <a:schemeClr val="accent5">
            <a:hueOff val="3257026"/>
            <a:satOff val="11196"/>
            <a:lumOff val="-537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solidFill>
                <a:schemeClr val="bg1"/>
              </a:solidFill>
            </a:rPr>
            <a:t>Other websites claim they know state requirements – use the specific state board website to gain the most up to date information</a:t>
          </a:r>
        </a:p>
      </dsp:txBody>
      <dsp:txXfrm>
        <a:off x="48262" y="4396318"/>
        <a:ext cx="11485876" cy="8921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CB14E4-43F5-4858-89D1-500E8D35C350}">
      <dsp:nvSpPr>
        <dsp:cNvPr id="0" name=""/>
        <dsp:cNvSpPr/>
      </dsp:nvSpPr>
      <dsp:spPr>
        <a:xfrm>
          <a:off x="0" y="4122047"/>
          <a:ext cx="2990850" cy="67625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2709" tIns="170688" rIns="212709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1"/>
              </a:solidFill>
            </a:rPr>
            <a:t>Re-Check</a:t>
          </a:r>
        </a:p>
      </dsp:txBody>
      <dsp:txXfrm>
        <a:off x="0" y="4122047"/>
        <a:ext cx="2990850" cy="676256"/>
      </dsp:txXfrm>
    </dsp:sp>
    <dsp:sp modelId="{3370C71B-40B7-464A-B832-2BAC77F08F19}">
      <dsp:nvSpPr>
        <dsp:cNvPr id="0" name=""/>
        <dsp:cNvSpPr/>
      </dsp:nvSpPr>
      <dsp:spPr>
        <a:xfrm>
          <a:off x="2990849" y="4122047"/>
          <a:ext cx="8972550" cy="676256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006" tIns="304800" rIns="182006" bIns="30480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Go back every semester or year to make sure there are no changes</a:t>
          </a:r>
        </a:p>
      </dsp:txBody>
      <dsp:txXfrm>
        <a:off x="2990849" y="4122047"/>
        <a:ext cx="8972550" cy="676256"/>
      </dsp:txXfrm>
    </dsp:sp>
    <dsp:sp modelId="{02CFBE82-A6DB-45E4-983E-82D398F6452B}">
      <dsp:nvSpPr>
        <dsp:cNvPr id="0" name=""/>
        <dsp:cNvSpPr/>
      </dsp:nvSpPr>
      <dsp:spPr>
        <a:xfrm rot="10800000">
          <a:off x="0" y="3092109"/>
          <a:ext cx="2990850" cy="1040082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5">
            <a:hueOff val="814257"/>
            <a:satOff val="2799"/>
            <a:lumOff val="-13432"/>
            <a:alphaOff val="0"/>
          </a:schemeClr>
        </a:solidFill>
        <a:ln w="25400" cap="flat" cmpd="sng" algn="ctr">
          <a:solidFill>
            <a:schemeClr val="accent5">
              <a:hueOff val="814257"/>
              <a:satOff val="2799"/>
              <a:lumOff val="-1343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2709" tIns="170688" rIns="212709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Go over</a:t>
          </a:r>
        </a:p>
      </dsp:txBody>
      <dsp:txXfrm rot="-10800000">
        <a:off x="0" y="3092109"/>
        <a:ext cx="2990850" cy="676053"/>
      </dsp:txXfrm>
    </dsp:sp>
    <dsp:sp modelId="{7028C1E4-2699-47BA-A2F2-10B8CECAE9FD}">
      <dsp:nvSpPr>
        <dsp:cNvPr id="0" name=""/>
        <dsp:cNvSpPr/>
      </dsp:nvSpPr>
      <dsp:spPr>
        <a:xfrm>
          <a:off x="2990849" y="3092109"/>
          <a:ext cx="8972550" cy="676053"/>
        </a:xfrm>
        <a:prstGeom prst="rect">
          <a:avLst/>
        </a:prstGeom>
        <a:solidFill>
          <a:schemeClr val="accent5">
            <a:tint val="40000"/>
            <a:alpha val="90000"/>
            <a:hueOff val="811271"/>
            <a:satOff val="-5754"/>
            <a:lumOff val="-3274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811271"/>
              <a:satOff val="-5754"/>
              <a:lumOff val="-32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006" tIns="304800" rIns="182006" bIns="30480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Go over the application, if available (sometimes it’s a click through online application) and any additional licenses you may want to get in the future</a:t>
          </a:r>
        </a:p>
      </dsp:txBody>
      <dsp:txXfrm>
        <a:off x="2990849" y="3092109"/>
        <a:ext cx="8972550" cy="676053"/>
      </dsp:txXfrm>
    </dsp:sp>
    <dsp:sp modelId="{02D78393-4B61-4AE8-B12C-6D664A2195D9}">
      <dsp:nvSpPr>
        <dsp:cNvPr id="0" name=""/>
        <dsp:cNvSpPr/>
      </dsp:nvSpPr>
      <dsp:spPr>
        <a:xfrm rot="10800000">
          <a:off x="0" y="2062171"/>
          <a:ext cx="2990850" cy="1040082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5">
            <a:hueOff val="1628513"/>
            <a:satOff val="5598"/>
            <a:lumOff val="-26863"/>
            <a:alphaOff val="0"/>
          </a:schemeClr>
        </a:solidFill>
        <a:ln w="25400" cap="flat" cmpd="sng" algn="ctr">
          <a:solidFill>
            <a:schemeClr val="accent5">
              <a:hueOff val="1628513"/>
              <a:satOff val="5598"/>
              <a:lumOff val="-2686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2709" tIns="170688" rIns="212709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Research</a:t>
          </a:r>
        </a:p>
      </dsp:txBody>
      <dsp:txXfrm rot="-10800000">
        <a:off x="0" y="2062171"/>
        <a:ext cx="2990850" cy="676053"/>
      </dsp:txXfrm>
    </dsp:sp>
    <dsp:sp modelId="{F4618006-BD2E-4ED9-B29C-730C88A0A718}">
      <dsp:nvSpPr>
        <dsp:cNvPr id="0" name=""/>
        <dsp:cNvSpPr/>
      </dsp:nvSpPr>
      <dsp:spPr>
        <a:xfrm>
          <a:off x="2990849" y="2062171"/>
          <a:ext cx="8972550" cy="676053"/>
        </a:xfrm>
        <a:prstGeom prst="rect">
          <a:avLst/>
        </a:prstGeom>
        <a:solidFill>
          <a:schemeClr val="accent5">
            <a:tint val="40000"/>
            <a:alpha val="90000"/>
            <a:hueOff val="1622542"/>
            <a:satOff val="-11507"/>
            <a:lumOff val="-6548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1622542"/>
              <a:satOff val="-11507"/>
              <a:lumOff val="-654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006" tIns="304800" rIns="182006" bIns="30480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Diligently research the state statutes, rules and regulations about the license you are interested in obtaining</a:t>
          </a:r>
        </a:p>
      </dsp:txBody>
      <dsp:txXfrm>
        <a:off x="2990849" y="2062171"/>
        <a:ext cx="8972550" cy="676053"/>
      </dsp:txXfrm>
    </dsp:sp>
    <dsp:sp modelId="{6255091E-889E-4C0B-BBE1-F896A8B482F3}">
      <dsp:nvSpPr>
        <dsp:cNvPr id="0" name=""/>
        <dsp:cNvSpPr/>
      </dsp:nvSpPr>
      <dsp:spPr>
        <a:xfrm rot="10800000">
          <a:off x="0" y="1032233"/>
          <a:ext cx="2990850" cy="1040082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5">
            <a:hueOff val="2442770"/>
            <a:satOff val="8397"/>
            <a:lumOff val="-40295"/>
            <a:alphaOff val="0"/>
          </a:schemeClr>
        </a:solidFill>
        <a:ln w="25400" cap="flat" cmpd="sng" algn="ctr">
          <a:solidFill>
            <a:schemeClr val="accent5">
              <a:hueOff val="2442770"/>
              <a:satOff val="8397"/>
              <a:lumOff val="-4029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2709" tIns="170688" rIns="212709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Read</a:t>
          </a:r>
        </a:p>
      </dsp:txBody>
      <dsp:txXfrm rot="-10800000">
        <a:off x="0" y="1032233"/>
        <a:ext cx="2990850" cy="676053"/>
      </dsp:txXfrm>
    </dsp:sp>
    <dsp:sp modelId="{ADD65F1B-4AD7-4A35-9287-2B2A15EE12C5}">
      <dsp:nvSpPr>
        <dsp:cNvPr id="0" name=""/>
        <dsp:cNvSpPr/>
      </dsp:nvSpPr>
      <dsp:spPr>
        <a:xfrm>
          <a:off x="2990849" y="1051649"/>
          <a:ext cx="8972550" cy="676053"/>
        </a:xfrm>
        <a:prstGeom prst="rect">
          <a:avLst/>
        </a:prstGeom>
        <a:solidFill>
          <a:schemeClr val="accent5">
            <a:tint val="40000"/>
            <a:alpha val="90000"/>
            <a:hueOff val="2433812"/>
            <a:satOff val="-17261"/>
            <a:lumOff val="-9821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2433812"/>
              <a:satOff val="-17261"/>
              <a:lumOff val="-982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006" tIns="304800" rIns="182006" bIns="30480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400" kern="1200" dirty="0"/>
            <a:t>Read everything carefully, which license: now and in the future?  Are there additional educational and/or testing requirements?</a:t>
          </a:r>
        </a:p>
      </dsp:txBody>
      <dsp:txXfrm>
        <a:off x="2990849" y="1051649"/>
        <a:ext cx="8972550" cy="676053"/>
      </dsp:txXfrm>
    </dsp:sp>
    <dsp:sp modelId="{073810B5-AB53-4D76-BA83-C95168D3FC8E}">
      <dsp:nvSpPr>
        <dsp:cNvPr id="0" name=""/>
        <dsp:cNvSpPr/>
      </dsp:nvSpPr>
      <dsp:spPr>
        <a:xfrm rot="10800000">
          <a:off x="0" y="2294"/>
          <a:ext cx="2990850" cy="1040082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5">
            <a:hueOff val="3257026"/>
            <a:satOff val="11196"/>
            <a:lumOff val="-53726"/>
            <a:alphaOff val="0"/>
          </a:schemeClr>
        </a:solidFill>
        <a:ln w="25400" cap="flat" cmpd="sng" algn="ctr">
          <a:solidFill>
            <a:schemeClr val="accent5">
              <a:hueOff val="3257026"/>
              <a:satOff val="11196"/>
              <a:lumOff val="-5372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2709" tIns="170688" rIns="212709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Look up</a:t>
          </a:r>
        </a:p>
      </dsp:txBody>
      <dsp:txXfrm rot="-10800000">
        <a:off x="0" y="2294"/>
        <a:ext cx="2990850" cy="676053"/>
      </dsp:txXfrm>
    </dsp:sp>
    <dsp:sp modelId="{98D8324E-2AC5-43B0-A096-64770148CB81}">
      <dsp:nvSpPr>
        <dsp:cNvPr id="0" name=""/>
        <dsp:cNvSpPr/>
      </dsp:nvSpPr>
      <dsp:spPr>
        <a:xfrm>
          <a:off x="2990849" y="2294"/>
          <a:ext cx="8972550" cy="676053"/>
        </a:xfrm>
        <a:prstGeom prst="rect">
          <a:avLst/>
        </a:prstGeom>
        <a:solidFill>
          <a:schemeClr val="accent5">
            <a:tint val="40000"/>
            <a:alpha val="90000"/>
            <a:hueOff val="3245083"/>
            <a:satOff val="-23015"/>
            <a:lumOff val="-13095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3245083"/>
              <a:satOff val="-23015"/>
              <a:lumOff val="-1309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006" tIns="304800" rIns="182006" bIns="30480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Look up your state's requirements from the state board page itself (LINK in State Disclosure)</a:t>
          </a:r>
        </a:p>
      </dsp:txBody>
      <dsp:txXfrm>
        <a:off x="2990849" y="2294"/>
        <a:ext cx="8972550" cy="6760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26">
            <a:extLst>
              <a:ext uri="{FF2B5EF4-FFF2-40B4-BE49-F238E27FC236}">
                <a16:creationId xmlns:a16="http://schemas.microsoft.com/office/drawing/2014/main" id="{B588936D-C1C4-6440-8A35-6E75D7516CF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anose="02020603050405020304" pitchFamily="18" charset="0"/>
                <a:ea typeface="Osaka" pitchFamily="-64" charset="-128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195" name="Rectangle 1027">
            <a:extLst>
              <a:ext uri="{FF2B5EF4-FFF2-40B4-BE49-F238E27FC236}">
                <a16:creationId xmlns:a16="http://schemas.microsoft.com/office/drawing/2014/main" id="{42CD25FC-E991-1940-A202-F3A98C0623F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anose="02020603050405020304" pitchFamily="18" charset="0"/>
                <a:ea typeface="Osaka" pitchFamily="-64" charset="-128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196" name="Rectangle 1028">
            <a:extLst>
              <a:ext uri="{FF2B5EF4-FFF2-40B4-BE49-F238E27FC236}">
                <a16:creationId xmlns:a16="http://schemas.microsoft.com/office/drawing/2014/main" id="{A0A6D9A6-943F-7B4D-930E-C431DA115EA5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anose="02020603050405020304" pitchFamily="18" charset="0"/>
                <a:ea typeface="Osaka" pitchFamily="-64" charset="-128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197" name="Rectangle 1029">
            <a:extLst>
              <a:ext uri="{FF2B5EF4-FFF2-40B4-BE49-F238E27FC236}">
                <a16:creationId xmlns:a16="http://schemas.microsoft.com/office/drawing/2014/main" id="{A0DDF69E-CD43-0347-BEA0-1E6B5FC9C00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6021C3A-36D2-8048-BFD7-BBADCBD264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09E2078-B6B6-DA49-B4B7-60A4B2DB9C3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anose="02020603050405020304" pitchFamily="18" charset="0"/>
                <a:ea typeface="Osaka" pitchFamily="-64" charset="-128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A9D4E229-BB6B-C344-9866-CAD7A35F360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anose="02020603050405020304" pitchFamily="18" charset="0"/>
                <a:ea typeface="Osaka" pitchFamily="-64" charset="-128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83EF5FCC-2391-984E-BB40-A512DA56524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6400" y="696913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F6278D1C-250F-F648-9266-B3BE49E68B8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0" y="4415790"/>
            <a:ext cx="514096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E1215E0E-0671-9849-807D-168122D6D19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anose="02020603050405020304" pitchFamily="18" charset="0"/>
                <a:ea typeface="Osaka" pitchFamily="-64" charset="-128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00271616-7F7C-7645-B59C-DA09166C01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ECD796B-96F9-AB4F-A3E8-52B92CB4A0A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Osaka" pitchFamily="-64" charset="-128"/>
        <a:cs typeface="Osaka" pitchFamily="-64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Osaka" pitchFamily="-64" charset="-128"/>
        <a:cs typeface="Osaka" pitchFamily="-64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Osaka" pitchFamily="-64" charset="-128"/>
        <a:cs typeface="Osaka" pitchFamily="-64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Osaka" pitchFamily="-64" charset="-128"/>
        <a:cs typeface="Osaka" pitchFamily="-64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Osaka" pitchFamily="-64" charset="-128"/>
        <a:cs typeface="Osaka" pitchFamily="-64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of July,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D796B-96F9-AB4F-A3E8-52B92CB4A0AC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8997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46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86972" indent="-302682">
              <a:defRPr sz="46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210726" indent="-242145">
              <a:defRPr sz="46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95016" indent="-242145">
              <a:defRPr sz="46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179306" indent="-242145">
              <a:defRPr sz="46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663596" indent="-242145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3147887" indent="-242145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632178" indent="-242145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4116468" indent="-242145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973EB3FB-009A-4362-B245-5B71EE733805}" type="slidenum">
              <a:rPr lang="en-US" altLang="en-US" sz="1200"/>
              <a:pPr/>
              <a:t>28</a:t>
            </a:fld>
            <a:endParaRPr lang="en-US" altLang="en-US" sz="12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7929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>
            <a:extLst>
              <a:ext uri="{FF2B5EF4-FFF2-40B4-BE49-F238E27FC236}">
                <a16:creationId xmlns:a16="http://schemas.microsoft.com/office/drawing/2014/main" id="{112B5A4D-943D-564D-B4D2-C66CF4FB4D0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-76200"/>
            <a:ext cx="121920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2pPr>
            <a:lvl3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3pPr>
            <a:lvl4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4pPr>
            <a:lvl5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9pPr>
          </a:lstStyle>
          <a:p>
            <a:pPr>
              <a:defRPr/>
            </a:pPr>
            <a:endParaRPr lang="en-US" altLang="en-US" sz="2400"/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9BCC69E4-DDBF-9549-8D45-C7F06EF7E76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5718832"/>
          </a:xfrm>
          <a:prstGeom prst="rect">
            <a:avLst/>
          </a:prstGeom>
          <a:solidFill>
            <a:srgbClr val="666575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2pPr>
            <a:lvl3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3pPr>
            <a:lvl4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4pPr>
            <a:lvl5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9pPr>
          </a:lstStyle>
          <a:p>
            <a:pPr>
              <a:defRPr/>
            </a:pPr>
            <a:endParaRPr lang="en-US" altLang="en-US" sz="2400" dirty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1143000"/>
          </a:xfr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200400"/>
            <a:ext cx="8534400" cy="1752600"/>
          </a:xfrm>
        </p:spPr>
        <p:txBody>
          <a:bodyPr/>
          <a:lstStyle>
            <a:lvl1pPr marL="0" indent="0" algn="ctr">
              <a:buFont typeface="Wingdings" charset="2"/>
              <a:buNone/>
              <a:defRPr b="0" i="0">
                <a:solidFill>
                  <a:srgbClr val="1FCEDA"/>
                </a:solidFill>
                <a:latin typeface="Helvetica" pitchFamily="2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Triangle 9">
            <a:extLst>
              <a:ext uri="{FF2B5EF4-FFF2-40B4-BE49-F238E27FC236}">
                <a16:creationId xmlns:a16="http://schemas.microsoft.com/office/drawing/2014/main" id="{216B101D-F9A5-FF48-AC0C-E610ECF3313E}"/>
              </a:ext>
            </a:extLst>
          </p:cNvPr>
          <p:cNvSpPr/>
          <p:nvPr userDrawn="1"/>
        </p:nvSpPr>
        <p:spPr bwMode="auto">
          <a:xfrm rot="18550778">
            <a:off x="-4065161" y="-990967"/>
            <a:ext cx="9959124" cy="5653656"/>
          </a:xfrm>
          <a:prstGeom prst="triangle">
            <a:avLst>
              <a:gd name="adj" fmla="val 52455"/>
            </a:avLst>
          </a:prstGeom>
          <a:solidFill>
            <a:srgbClr val="7D7B8B">
              <a:alpha val="33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Osaka" pitchFamily="-64" charset="-128"/>
              <a:cs typeface="Osaka" pitchFamily="-64" charset="-128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319AE1A-9FC6-344B-8A92-0693E1BAA9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3533" y="5943600"/>
            <a:ext cx="4833831" cy="65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2951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Helvetica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 b="0" i="0">
                <a:latin typeface="Helvetica" pitchFamily="2" charset="0"/>
              </a:defRPr>
            </a:lvl1pPr>
            <a:lvl2pPr>
              <a:defRPr sz="2400" b="0" i="0">
                <a:latin typeface="Helvetica" pitchFamily="2" charset="0"/>
              </a:defRPr>
            </a:lvl2pPr>
            <a:lvl3pPr>
              <a:defRPr sz="2000" b="0" i="0">
                <a:latin typeface="Helvetica" pitchFamily="2" charset="0"/>
              </a:defRPr>
            </a:lvl3pPr>
            <a:lvl4pPr>
              <a:defRPr sz="1800" b="0" i="0">
                <a:latin typeface="Helvetica" pitchFamily="2" charset="0"/>
              </a:defRPr>
            </a:lvl4pPr>
            <a:lvl5pPr>
              <a:defRPr sz="1600" b="0" i="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0EF3837-68BE-0F43-A717-5C674EB52F2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003975" y="6326186"/>
            <a:ext cx="1930400" cy="685800"/>
          </a:xfrm>
          <a:ln/>
        </p:spPr>
        <p:txBody>
          <a:bodyPr/>
          <a:lstStyle>
            <a:lvl1pPr>
              <a:defRPr b="0" i="0">
                <a:solidFill>
                  <a:srgbClr val="1FCEDA"/>
                </a:solidFill>
                <a:latin typeface="Helvetica Light" panose="020B0403020202020204" pitchFamily="34" charset="0"/>
              </a:defRPr>
            </a:lvl1pPr>
          </a:lstStyle>
          <a:p>
            <a:fld id="{4A26E769-03D0-544C-88A5-FF5EA7AF028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56016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3200" b="0" i="0" cap="none" baseline="0">
                <a:solidFill>
                  <a:srgbClr val="7D7B8B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Description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3600" b="1" i="0">
                <a:solidFill>
                  <a:srgbClr val="1FCEDA"/>
                </a:solidFill>
                <a:latin typeface="Helvetica" pitchFamily="2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B3A8BC0-83F6-D345-AEFE-7FE7F5EEA6D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xfrm>
            <a:off x="9956800" y="6324601"/>
            <a:ext cx="1930400" cy="320857"/>
          </a:xfrm>
          <a:ln/>
        </p:spPr>
        <p:txBody>
          <a:bodyPr/>
          <a:lstStyle>
            <a:lvl1pPr>
              <a:defRPr/>
            </a:lvl1pPr>
          </a:lstStyle>
          <a:p>
            <a:fld id="{C5FB7C29-AC4B-414D-992D-AE5B3026AEF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15045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828800"/>
            <a:ext cx="5181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828800"/>
            <a:ext cx="5181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AA06D6E-0735-1840-B066-23366542234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712763-ECF3-B448-AB7D-C5415EC184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5664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4756" y="2054407"/>
            <a:ext cx="5386917" cy="55568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4756" y="2694169"/>
            <a:ext cx="5386917" cy="343199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2044883"/>
            <a:ext cx="5389033" cy="56520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694169"/>
            <a:ext cx="5389033" cy="343199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C1EAD43E-0BA3-EA4F-A0EC-9CDBE31EE86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2C0364-A838-3748-9790-AB62F48CA57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560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9DD76E6-C603-F841-8D26-BE8A163261E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73D209-E880-D443-B422-6979534C44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756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82FACB87-9E8B-234F-9A89-6475498C2B5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37DCE6-A825-FF45-8528-4A91229141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5726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708151"/>
            <a:ext cx="6815667" cy="44497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708151"/>
            <a:ext cx="4011084" cy="44497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9A3FB5F-A924-A943-831F-23EFA2F3D5E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5C8F27-EF8C-D64B-8ED9-DEB6B83161A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35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A2A07E5-69E5-2048-8FB2-D2433869DEB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C090BB-4A5D-2E40-8B9F-53005F593D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6928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08D1A18-3004-754A-8C0D-B1A93DD7158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C24EAC-8333-2744-A72F-D43A0317E21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5914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762000"/>
            <a:ext cx="26416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762000"/>
            <a:ext cx="7721600" cy="4953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7B26376-EA9E-4240-897C-501B753B26A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6A6BCB-B3E1-D644-A6CF-CD7C5D74DF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8337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>
            <a:extLst>
              <a:ext uri="{FF2B5EF4-FFF2-40B4-BE49-F238E27FC236}">
                <a16:creationId xmlns:a16="http://schemas.microsoft.com/office/drawing/2014/main" id="{601CB647-9CA1-8349-B64F-8B0AE60E521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-1572"/>
            <a:ext cx="12192000" cy="1641459"/>
          </a:xfrm>
          <a:prstGeom prst="rect">
            <a:avLst/>
          </a:prstGeom>
          <a:solidFill>
            <a:srgbClr val="666575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2pPr>
            <a:lvl3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3pPr>
            <a:lvl4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4pPr>
            <a:lvl5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9pPr>
          </a:lstStyle>
          <a:p>
            <a:pPr>
              <a:defRPr/>
            </a:pPr>
            <a:endParaRPr lang="en-US" altLang="en-US" sz="2400" dirty="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3F0EDBA-7273-1443-BB88-F18CE95FD02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753600" y="6324601"/>
            <a:ext cx="1930400" cy="320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</a:bodyPr>
          <a:lstStyle>
            <a:lvl1pPr algn="r">
              <a:defRPr sz="2000" b="0" i="0">
                <a:solidFill>
                  <a:srgbClr val="1FCEDA"/>
                </a:solidFill>
                <a:latin typeface="Helvetica Light" panose="020B0403020202020204" pitchFamily="34" charset="0"/>
              </a:defRPr>
            </a:lvl1pPr>
          </a:lstStyle>
          <a:p>
            <a:fld id="{298CDAC6-E3E4-D74F-ADA6-88594C1E24D9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5" name="Triangle 4">
            <a:extLst>
              <a:ext uri="{FF2B5EF4-FFF2-40B4-BE49-F238E27FC236}">
                <a16:creationId xmlns:a16="http://schemas.microsoft.com/office/drawing/2014/main" id="{685F74C3-5FB8-1F47-BC6F-728E03BFE0AB}"/>
              </a:ext>
            </a:extLst>
          </p:cNvPr>
          <p:cNvSpPr/>
          <p:nvPr userDrawn="1"/>
        </p:nvSpPr>
        <p:spPr bwMode="auto">
          <a:xfrm rot="19163542">
            <a:off x="-2216515" y="-1419079"/>
            <a:ext cx="5238580" cy="3161841"/>
          </a:xfrm>
          <a:prstGeom prst="triangle">
            <a:avLst>
              <a:gd name="adj" fmla="val 52455"/>
            </a:avLst>
          </a:prstGeom>
          <a:solidFill>
            <a:srgbClr val="7D7B8B">
              <a:alpha val="33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Osaka" pitchFamily="-64" charset="-128"/>
              <a:cs typeface="Osaka" pitchFamily="-64" charset="-128"/>
            </a:endParaRPr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2CF6488C-F2F5-8D47-8CC5-19240F828E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02775" y="609600"/>
            <a:ext cx="10566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This is the title of this slide.</a:t>
            </a:r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A6817F15-0458-A048-8A30-6E8EF9F775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2039143"/>
            <a:ext cx="105664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48AB21-FC6C-A341-A4A6-EC391556D3DC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370278" y="6324598"/>
            <a:ext cx="2375722" cy="32085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i="0">
          <a:solidFill>
            <a:schemeClr val="bg1"/>
          </a:solidFill>
          <a:latin typeface="Helvetica" pitchFamily="2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20D2DE"/>
        </a:buClr>
        <a:buFont typeface="Wingdings" pitchFamily="2" charset="2"/>
        <a:buChar char="§"/>
        <a:defRPr sz="2800" b="0" i="0">
          <a:solidFill>
            <a:srgbClr val="555555"/>
          </a:solidFill>
          <a:latin typeface="Helvetica" pitchFamily="2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20D2DE"/>
        </a:buClr>
        <a:buFont typeface="Wingdings" pitchFamily="2" charset="2"/>
        <a:buChar char="§"/>
        <a:defRPr sz="2400" b="0" i="0">
          <a:solidFill>
            <a:srgbClr val="555555"/>
          </a:solidFill>
          <a:latin typeface="Helvetica" pitchFamily="2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20D2DE"/>
        </a:buClr>
        <a:buFont typeface="Wingdings" pitchFamily="2" charset="2"/>
        <a:buChar char="§"/>
        <a:defRPr sz="2000" b="0" i="0">
          <a:solidFill>
            <a:srgbClr val="555555"/>
          </a:solidFill>
          <a:latin typeface="Helvetica" pitchFamily="2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20D2DE"/>
        </a:buClr>
        <a:buFont typeface="Wingdings" pitchFamily="2" charset="2"/>
        <a:buChar char="§"/>
        <a:defRPr sz="1800" b="0" i="0">
          <a:solidFill>
            <a:srgbClr val="555555"/>
          </a:solidFill>
          <a:latin typeface="Helvetica" pitchFamily="2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20D2DE"/>
        </a:buClr>
        <a:buFont typeface="Wingdings" pitchFamily="2" charset="2"/>
        <a:buChar char="§"/>
        <a:defRPr sz="2000" b="0" i="0">
          <a:solidFill>
            <a:srgbClr val="555555"/>
          </a:solidFill>
          <a:latin typeface="Helvetica" pitchFamily="2" charset="0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2675B4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2675B4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2675B4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2675B4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swe.org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bu.edu/state-authorization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u.edu/state-authorization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aswbsocialworkregulations.org/jurisdictionLevelsReportBuilder.jsp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swb.org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HtLyGy25egE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swb.org/exam-candidates/exam-registration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earsonvue.com/aswb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swb.org/wp-content/uploads/2017/04/2018-Masters.pdf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swb.org/" TargetMode="External"/><Relationship Id="rId2" Type="http://schemas.openxmlformats.org/officeDocument/2006/relationships/hyperlink" Target="https://www.aswb.org/wp-content/uploads/2020/11/Candidate-handbook-06-2021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ocketprep.com/exams/aswb-lcsw/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home.pearsonvue.com/coronavirus-update" TargetMode="External"/><Relationship Id="rId2" Type="http://schemas.openxmlformats.org/officeDocument/2006/relationships/hyperlink" Target="https://www.aswb.org/covid-19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aswb.org/exam-candidates" TargetMode="External"/><Relationship Id="rId4" Type="http://schemas.openxmlformats.org/officeDocument/2006/relationships/hyperlink" Target="http://vimeo.com/361049400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chapter260training.org/courses/training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ss.gov/dpl/boards/sw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ocialworkers.org/About/Ethics" TargetMode="External"/><Relationship Id="rId2" Type="http://schemas.openxmlformats.org/officeDocument/2006/relationships/hyperlink" Target="https://www.onlinemswprograms.com/resources/nasw-state-chapters.html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bu.joinhandshake.com/login" TargetMode="External"/><Relationship Id="rId2" Type="http://schemas.openxmlformats.org/officeDocument/2006/relationships/hyperlink" Target="http://www.bu.edu/careers/about-us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bu.edu/ssw/students/current/career/job_hunt/" TargetMode="External"/><Relationship Id="rId4" Type="http://schemas.openxmlformats.org/officeDocument/2006/relationships/hyperlink" Target="https://www.vmock.com/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u.edu/ssw/students/current/career/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nkedin.com/groups?home=&amp;gid=2080553&amp;trk=anet_ug_hm" TargetMode="External"/><Relationship Id="rId2" Type="http://schemas.openxmlformats.org/officeDocument/2006/relationships/hyperlink" Target="http://www.bu.edu/ssw/alumni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bu.edu/careers/resources/online/" TargetMode="External"/><Relationship Id="rId4" Type="http://schemas.openxmlformats.org/officeDocument/2006/relationships/hyperlink" Target="http://www.bu.edu/alumni/need/your-career/career-advisory-network/" TargetMode="Externa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s://aatbs.com/" TargetMode="External"/><Relationship Id="rId3" Type="http://schemas.openxmlformats.org/officeDocument/2006/relationships/hyperlink" Target="https://ssw.umich.edu/offices/continuing-education/exam-preparation" TargetMode="External"/><Relationship Id="rId7" Type="http://schemas.openxmlformats.org/officeDocument/2006/relationships/hyperlink" Target="https://swtosw.teachable.com/p/lcswlmswcourse" TargetMode="External"/><Relationship Id="rId2" Type="http://schemas.openxmlformats.org/officeDocument/2006/relationships/hyperlink" Target="https://www.naswma.org/page/prep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wes.net/study-materials/licensure-exam-prep-course/" TargetMode="External"/><Relationship Id="rId5" Type="http://schemas.openxmlformats.org/officeDocument/2006/relationships/hyperlink" Target="http://www.siripro.net/" TargetMode="External"/><Relationship Id="rId4" Type="http://schemas.openxmlformats.org/officeDocument/2006/relationships/hyperlink" Target="https://www.therapistdevelopmentcenter.com/exam-prep/social-work" TargetMode="Externa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bu.digication.com/app/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457200"/>
            <a:ext cx="10439400" cy="3143251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Boston University School of Social Work </a:t>
            </a:r>
            <a:b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</a:br>
            <a:b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</a:b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Online Program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254829"/>
            <a:ext cx="8534400" cy="1698171"/>
          </a:xfrm>
        </p:spPr>
        <p:txBody>
          <a:bodyPr/>
          <a:lstStyle/>
          <a:p>
            <a:pPr algn="ctr"/>
            <a:endParaRPr lang="en-US" sz="1800" b="1" dirty="0">
              <a:solidFill>
                <a:schemeClr val="tx1"/>
              </a:solidFill>
            </a:endParaRPr>
          </a:p>
          <a:p>
            <a:pPr algn="ctr"/>
            <a:endParaRPr lang="en-US" sz="1800" b="1" dirty="0">
              <a:solidFill>
                <a:schemeClr val="tx1"/>
              </a:solidFill>
            </a:endParaRPr>
          </a:p>
          <a:p>
            <a:pPr algn="ctr"/>
            <a:r>
              <a:rPr lang="en-US" sz="2400" b="1" dirty="0">
                <a:solidFill>
                  <a:schemeClr val="tx1"/>
                </a:solidFill>
              </a:rPr>
              <a:t>Social Work Licensing </a:t>
            </a:r>
          </a:p>
          <a:p>
            <a:pPr algn="ctr"/>
            <a:r>
              <a:rPr lang="en-US" sz="2400" b="1" dirty="0">
                <a:solidFill>
                  <a:schemeClr val="tx1"/>
                </a:solidFill>
              </a:rPr>
              <a:t>and</a:t>
            </a:r>
          </a:p>
          <a:p>
            <a:pPr algn="ctr"/>
            <a:r>
              <a:rPr lang="en-US" sz="2400" b="1" dirty="0">
                <a:solidFill>
                  <a:schemeClr val="tx1"/>
                </a:solidFill>
              </a:rPr>
              <a:t>Career Seminar - Part I</a:t>
            </a:r>
          </a:p>
          <a:p>
            <a:pPr algn="ctr"/>
            <a:endParaRPr lang="en-US" sz="2400" b="1" dirty="0">
              <a:solidFill>
                <a:schemeClr val="tx1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524000" y="3603171"/>
            <a:ext cx="9144000" cy="0"/>
          </a:xfrm>
          <a:prstGeom prst="line">
            <a:avLst/>
          </a:prstGeom>
          <a:ln w="60325" cap="sq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5027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Agenda &amp; Welcome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600200"/>
            <a:ext cx="10566400" cy="4325143"/>
          </a:xfrm>
        </p:spPr>
        <p:txBody>
          <a:bodyPr>
            <a:normAutofit fontScale="92500" lnSpcReduction="10000"/>
          </a:bodyPr>
          <a:lstStyle/>
          <a:p>
            <a:endParaRPr lang="en-US" sz="3500" dirty="0"/>
          </a:p>
          <a:p>
            <a:r>
              <a:rPr lang="en-US" sz="3500" dirty="0"/>
              <a:t>Social Work Licensing</a:t>
            </a:r>
          </a:p>
          <a:p>
            <a:pPr marL="457200" lvl="1" indent="0">
              <a:buNone/>
            </a:pPr>
            <a:endParaRPr lang="en-US" sz="3100" dirty="0"/>
          </a:p>
          <a:p>
            <a:r>
              <a:rPr lang="en-US" sz="3500" dirty="0"/>
              <a:t>Career Resources</a:t>
            </a:r>
          </a:p>
          <a:p>
            <a:endParaRPr lang="en-US" sz="3500" dirty="0"/>
          </a:p>
          <a:p>
            <a:r>
              <a:rPr lang="en-US" sz="3500" dirty="0"/>
              <a:t>Social Work Careers</a:t>
            </a:r>
          </a:p>
          <a:p>
            <a:endParaRPr lang="en-US" sz="3500" dirty="0"/>
          </a:p>
          <a:p>
            <a:r>
              <a:rPr lang="en-US" sz="3500" dirty="0"/>
              <a:t>Your Portfolio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endParaRPr lang="en-US" sz="4000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7C6BAC-F0D6-4534-A8A3-60D79A5E21B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26E769-03D0-544C-88A5-FF5EA7AF028E}" type="slidenum">
              <a:rPr lang="en-US" altLang="en-US" smtClean="0"/>
              <a:pPr/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37202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86C8A-0058-45B7-8B7E-C52E7690C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Disclosures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EA6A3-948C-45D7-8EDD-1123DE1602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248502"/>
            <a:ext cx="10408921" cy="5257800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</a:rPr>
              <a:t>Most of you will want to obtain your social work license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</a:rPr>
              <a:t>You must apply to the state you want to work in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</a:rPr>
              <a:t>All states require a social work licensee to have </a:t>
            </a:r>
            <a:r>
              <a:rPr lang="en-US" sz="2400" dirty="0">
                <a:solidFill>
                  <a:schemeClr val="tx1"/>
                </a:solidFill>
              </a:rPr>
              <a:t>an MSW accredited by the </a:t>
            </a:r>
            <a:r>
              <a:rPr lang="en-US" sz="2400" dirty="0">
                <a:solidFill>
                  <a:schemeClr val="tx1"/>
                </a:solidFill>
                <a:hlinkClick r:id="rId2"/>
              </a:rPr>
              <a:t>Council on Social Work Education (CSWE) </a:t>
            </a:r>
            <a:endParaRPr lang="en-US" sz="24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</a:rPr>
              <a:t>Boston University is accredited by CSWE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</a:rPr>
              <a:t>Licensing is in each state’s jurisdiction 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0000"/>
                </a:solidFill>
              </a:rPr>
              <a:t>It is your responsibility to know your state’s licensing requirements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33D2DA-565B-4A09-AAF0-FB3AD9CD8FD1}"/>
              </a:ext>
            </a:extLst>
          </p:cNvPr>
          <p:cNvSpPr txBox="1"/>
          <p:nvPr/>
        </p:nvSpPr>
        <p:spPr>
          <a:xfrm>
            <a:off x="640079" y="304800"/>
            <a:ext cx="107565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Helvetica" panose="020B0604020202020204" pitchFamily="34" charset="0"/>
                <a:cs typeface="Helvetica" panose="020B0604020202020204" pitchFamily="34" charset="0"/>
              </a:rPr>
              <a:t>Social Work Licensing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3F370E-C82F-48A5-BB8E-1C13E11290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26E769-03D0-544C-88A5-FF5EA7AF028E}" type="slidenum">
              <a:rPr lang="en-US" altLang="en-US" smtClean="0"/>
              <a:pPr/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41460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09926-A57A-4EE9-BD74-599E4525D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  <a:hlinkClick r:id="rId2"/>
              </a:rPr>
              <a:t>http://www.bu.edu/state-authorization/</a:t>
            </a:r>
            <a:endParaRPr lang="en-US" sz="32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6" name="65D25ED2-0395-4DCA-9A2B-38102641064F" descr="11C20432-4BE3-45F1-B4AA-F049F681C40B">
            <a:extLst>
              <a:ext uri="{FF2B5EF4-FFF2-40B4-BE49-F238E27FC236}">
                <a16:creationId xmlns:a16="http://schemas.microsoft.com/office/drawing/2014/main" id="{75089588-A500-46E0-A88D-41D68203A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8709" y="1675227"/>
            <a:ext cx="9154581" cy="4394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FE166A7-9748-4518-A226-71CC6A06A7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26E769-03D0-544C-88A5-FF5EA7AF028E}" type="slidenum">
              <a:rPr lang="en-US" altLang="en-US" smtClean="0"/>
              <a:pPr/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90465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F840B-6DE1-470B-992F-8BEEFC12F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“Click Path” to Licensure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FA219B-9F98-4D54-AA27-BEB37D097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hlinkClick r:id="rId2"/>
              </a:rPr>
              <a:t>http://www.bu.edu/state-authorization/</a:t>
            </a:r>
            <a:endParaRPr lang="en-US" dirty="0"/>
          </a:p>
          <a:p>
            <a:pPr marL="0" indent="0">
              <a:buNone/>
            </a:pPr>
            <a:endParaRPr lang="en-US" sz="1400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Scroll down towards the bottom of the screen: </a:t>
            </a:r>
          </a:p>
          <a:p>
            <a:pPr marL="0" indent="0">
              <a:buNone/>
            </a:pPr>
            <a:r>
              <a:rPr lang="en-US" dirty="0"/>
              <a:t>     “</a:t>
            </a:r>
            <a:r>
              <a:rPr lang="en-US" b="1" dirty="0">
                <a:effectLst/>
              </a:rPr>
              <a:t>Professional Licensure and Certification Requirements”</a:t>
            </a:r>
          </a:p>
          <a:p>
            <a:pPr marL="0" indent="0">
              <a:buNone/>
            </a:pPr>
            <a:endParaRPr lang="en-US" sz="1400" b="1" dirty="0">
              <a:effectLst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Under this heading, scroll down to </a:t>
            </a:r>
          </a:p>
          <a:p>
            <a:pPr marL="0" indent="0">
              <a:buNone/>
            </a:pPr>
            <a:r>
              <a:rPr lang="en-US" b="1" dirty="0"/>
              <a:t>     “Master of Social Work”</a:t>
            </a:r>
            <a:endParaRPr lang="en-US" b="1" dirty="0">
              <a:effectLst/>
            </a:endParaRPr>
          </a:p>
          <a:p>
            <a:endParaRPr lang="en-US" sz="1400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Click on the state you are interested in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91FA98-C35E-4544-ADB8-FB0DDE19A2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26E769-03D0-544C-88A5-FF5EA7AF028E}" type="slidenum">
              <a:rPr lang="en-US" altLang="en-US" smtClean="0"/>
              <a:pPr/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58983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57E72-4002-4D2B-AAB6-A8B9C1444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</a:rPr>
              <a:t>Things to Remember: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9875F-2BAA-46A2-9726-859FA06F81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2057400"/>
            <a:ext cx="11125200" cy="44196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States do not have the same licensing requirements</a:t>
            </a:r>
          </a:p>
          <a:p>
            <a:r>
              <a:rPr lang="en-US" dirty="0">
                <a:solidFill>
                  <a:srgbClr val="000000"/>
                </a:solidFill>
              </a:rPr>
              <a:t>Each state has its own license titles</a:t>
            </a:r>
          </a:p>
          <a:p>
            <a:r>
              <a:rPr lang="en-US" dirty="0">
                <a:solidFill>
                  <a:srgbClr val="000000"/>
                </a:solidFill>
              </a:rPr>
              <a:t>Each state has its own license hierarchy</a:t>
            </a:r>
          </a:p>
          <a:p>
            <a:r>
              <a:rPr lang="en-US" dirty="0">
                <a:solidFill>
                  <a:srgbClr val="000000"/>
                </a:solidFill>
              </a:rPr>
              <a:t>Some states have different licensing tracks</a:t>
            </a:r>
          </a:p>
          <a:p>
            <a:r>
              <a:rPr lang="en-US" dirty="0">
                <a:solidFill>
                  <a:srgbClr val="000000"/>
                </a:solidFill>
              </a:rPr>
              <a:t>Some states have different levels of licensure that may have additional requirements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BUT…ALL states utilize the ASWB Licensing Exam</a:t>
            </a:r>
          </a:p>
          <a:p>
            <a:pPr lvl="1"/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EEC1E5-72FC-4F8D-A17B-B36A825E96D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26E769-03D0-544C-88A5-FF5EA7AF028E}" type="slidenum">
              <a:rPr lang="en-US" altLang="en-US" smtClean="0"/>
              <a:pPr/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276800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6A804-580D-4FDD-965A-1B190F520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775" y="609600"/>
            <a:ext cx="10566400" cy="685800"/>
          </a:xfrm>
        </p:spPr>
        <p:txBody>
          <a:bodyPr wrap="square" anchor="t">
            <a:normAutofit/>
          </a:bodyPr>
          <a:lstStyle/>
          <a:p>
            <a:pPr algn="ctr"/>
            <a:r>
              <a:rPr lang="en-US" dirty="0"/>
              <a:t>Licensing Requirements for Each State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0232A579-4761-4D50-B192-6B86674012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003975" y="6326186"/>
            <a:ext cx="1930400" cy="685800"/>
          </a:xfrm>
        </p:spPr>
        <p:txBody>
          <a:bodyPr/>
          <a:lstStyle/>
          <a:p>
            <a:pPr>
              <a:spcAft>
                <a:spcPts val="600"/>
              </a:spcAft>
            </a:pPr>
            <a:fld id="{4A26E769-03D0-544C-88A5-FF5EA7AF028E}" type="slidenum">
              <a:rPr lang="en-US" altLang="en-US" smtClean="0"/>
              <a:pPr>
                <a:spcAft>
                  <a:spcPts val="600"/>
                </a:spcAft>
              </a:pPr>
              <a:t>7</a:t>
            </a:fld>
            <a:endParaRPr lang="en-US" alt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19C61D8-E7C6-45F9-8AD8-F05A6A922D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0383423"/>
              </p:ext>
            </p:extLst>
          </p:nvPr>
        </p:nvGraphicFramePr>
        <p:xfrm>
          <a:off x="0" y="1676400"/>
          <a:ext cx="121920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363922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75DB7-52DD-46CE-BAC3-C62697298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 State with Minimal Requirements:</a:t>
            </a:r>
          </a:p>
        </p:txBody>
      </p:sp>
      <p:pic>
        <p:nvPicPr>
          <p:cNvPr id="2050" name="3DA5D9D8-8F51-489D-AFA9-9503DF84529C" descr="02B3C66F-6DDF-442C-ACE9-ADC5BDCC53A5">
            <a:extLst>
              <a:ext uri="{FF2B5EF4-FFF2-40B4-BE49-F238E27FC236}">
                <a16:creationId xmlns:a16="http://schemas.microsoft.com/office/drawing/2014/main" id="{F20CFBDD-496C-4AB7-927B-19DA6BDF21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5"/>
            <a:ext cx="12195053" cy="3884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D874F4-CB81-46BB-A64D-53152D1AC52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26E769-03D0-544C-88A5-FF5EA7AF028E}" type="slidenum">
              <a:rPr lang="en-US" altLang="en-US" smtClean="0"/>
              <a:pPr/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759335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1036F-A086-4E6A-8060-4B81A4E01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State with Minor Additional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A995B9-5F42-4E93-8D25-2CA4080D85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D056FB-D800-4586-9A6B-3B55609CD22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26E769-03D0-544C-88A5-FF5EA7AF028E}" type="slidenum">
              <a:rPr lang="en-US" altLang="en-US" smtClean="0"/>
              <a:pPr/>
              <a:t>9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EEDEDA-FCB2-4FCF-BD34-44FCD029B8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905000"/>
            <a:ext cx="12192000" cy="5574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335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9DDF7-4B92-4C67-9907-62E4B7868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A State with Multiple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F40804-503D-4221-9EE1-EDC02D4549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173FAACB-01B9-4041-B359-CEFF57DD7B0F" descr="3E277620-DF22-40D0-8497-6953CE589332">
            <a:extLst>
              <a:ext uri="{FF2B5EF4-FFF2-40B4-BE49-F238E27FC236}">
                <a16:creationId xmlns:a16="http://schemas.microsoft.com/office/drawing/2014/main" id="{8581C5E7-DEAC-4B08-8019-6D5470CE0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1037063"/>
            <a:ext cx="11144250" cy="582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164F79-4C9B-4060-BD0E-108EA884CDD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26E769-03D0-544C-88A5-FF5EA7AF028E}" type="slidenum">
              <a:rPr lang="en-US" altLang="en-US" smtClean="0"/>
              <a:pPr/>
              <a:t>10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433852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046A5-76E0-4678-AEC4-06EC8921B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785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What’s Tricky – Some Obstacles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B29DBAF-E4D3-4CE9-AF1D-56D45D623F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4420716"/>
              </p:ext>
            </p:extLst>
          </p:nvPr>
        </p:nvGraphicFramePr>
        <p:xfrm>
          <a:off x="304800" y="1427356"/>
          <a:ext cx="11582400" cy="5430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9B71DEC-C76E-475E-B9E6-F5108C9007E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26E769-03D0-544C-88A5-FF5EA7AF028E}" type="slidenum">
              <a:rPr lang="en-US" altLang="en-US" smtClean="0"/>
              <a:pPr/>
              <a:t>11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386528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D9C32-4427-4197-8004-F1817847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What do you need to do?	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6BD868E-E157-46E4-B4B6-32CB5E5DE2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7918300"/>
              </p:ext>
            </p:extLst>
          </p:nvPr>
        </p:nvGraphicFramePr>
        <p:xfrm>
          <a:off x="76200" y="1905000"/>
          <a:ext cx="11963400" cy="4800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0921A1-4374-4BA4-89DB-F19B795FA3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26E769-03D0-544C-88A5-FF5EA7AF028E}" type="slidenum">
              <a:rPr lang="en-US" altLang="en-US" smtClean="0"/>
              <a:pPr/>
              <a:t>12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321836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Social Work Licensing and Examination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775" y="1752600"/>
            <a:ext cx="11560625" cy="5105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en-US" sz="1900" b="1" dirty="0">
                <a:solidFill>
                  <a:schemeClr val="tx1"/>
                </a:solidFill>
              </a:rPr>
              <a:t>Why is this important?  </a:t>
            </a:r>
          </a:p>
          <a:p>
            <a:pPr marL="0" indent="0">
              <a:buNone/>
            </a:pPr>
            <a:endParaRPr lang="en-US" altLang="en-US" sz="1900" dirty="0">
              <a:solidFill>
                <a:schemeClr val="tx1"/>
              </a:solidFill>
            </a:endParaRPr>
          </a:p>
          <a:p>
            <a:r>
              <a:rPr lang="en-US" altLang="en-US" sz="1900" dirty="0">
                <a:solidFill>
                  <a:schemeClr val="tx1"/>
                </a:solidFill>
              </a:rPr>
              <a:t>For </a:t>
            </a:r>
            <a:r>
              <a:rPr lang="en-US" altLang="en-US" sz="1900" b="1" u="sng" dirty="0">
                <a:solidFill>
                  <a:schemeClr val="tx1"/>
                </a:solidFill>
              </a:rPr>
              <a:t>Clinical Social Workers </a:t>
            </a:r>
            <a:r>
              <a:rPr lang="en-US" altLang="en-US" sz="1900" dirty="0">
                <a:solidFill>
                  <a:schemeClr val="tx1"/>
                </a:solidFill>
              </a:rPr>
              <a:t>– licensure is your ticket to legally provide clinical practice in most states</a:t>
            </a:r>
          </a:p>
          <a:p>
            <a:r>
              <a:rPr lang="en-US" altLang="en-US" sz="1900" dirty="0">
                <a:solidFill>
                  <a:schemeClr val="tx1"/>
                </a:solidFill>
              </a:rPr>
              <a:t>For </a:t>
            </a:r>
            <a:r>
              <a:rPr lang="en-US" altLang="en-US" sz="1900" b="1" u="sng" dirty="0">
                <a:solidFill>
                  <a:schemeClr val="tx1"/>
                </a:solidFill>
              </a:rPr>
              <a:t>Macro Social Workers </a:t>
            </a:r>
            <a:r>
              <a:rPr lang="en-US" altLang="en-US" sz="1900" dirty="0">
                <a:solidFill>
                  <a:schemeClr val="tx1"/>
                </a:solidFill>
              </a:rPr>
              <a:t>– licensure is an added level of credibility when you apply for macro &amp; mezzo jobs</a:t>
            </a:r>
          </a:p>
          <a:p>
            <a:endParaRPr lang="en-US" altLang="en-US" sz="1900" dirty="0">
              <a:solidFill>
                <a:schemeClr val="tx1"/>
              </a:solidFill>
            </a:endParaRPr>
          </a:p>
          <a:p>
            <a:r>
              <a:rPr lang="en-US" altLang="en-US" sz="1900" dirty="0">
                <a:solidFill>
                  <a:schemeClr val="tx1"/>
                </a:solidFill>
              </a:rPr>
              <a:t>Licensing is a consumer protection process that establishes and enforces professional regulations </a:t>
            </a:r>
          </a:p>
          <a:p>
            <a:r>
              <a:rPr lang="en-US" altLang="en-US" sz="1900" dirty="0">
                <a:solidFill>
                  <a:schemeClr val="tx1"/>
                </a:solidFill>
              </a:rPr>
              <a:t>Sets and protects clinical scope of practice</a:t>
            </a:r>
          </a:p>
          <a:p>
            <a:pPr lvl="1"/>
            <a:r>
              <a:rPr lang="en-US" altLang="en-US" sz="1900" dirty="0">
                <a:solidFill>
                  <a:schemeClr val="tx1"/>
                </a:solidFill>
              </a:rPr>
              <a:t>Who can be called “social worker” and what clinical services you can provide</a:t>
            </a:r>
          </a:p>
          <a:p>
            <a:r>
              <a:rPr lang="en-US" altLang="en-US" sz="1900" dirty="0">
                <a:solidFill>
                  <a:schemeClr val="tx1"/>
                </a:solidFill>
              </a:rPr>
              <a:t>State Licensing boards Issue licenses and audits professionals for license compliance </a:t>
            </a:r>
          </a:p>
          <a:p>
            <a:pPr lvl="1"/>
            <a:r>
              <a:rPr lang="en-US" altLang="en-US" sz="1900" dirty="0">
                <a:solidFill>
                  <a:schemeClr val="tx1"/>
                </a:solidFill>
              </a:rPr>
              <a:t>Ensures life-long learning: Continuing Education Units (CEUs), supervision, etc.</a:t>
            </a:r>
          </a:p>
          <a:p>
            <a:r>
              <a:rPr lang="en-US" altLang="en-US" sz="1900" b="1" dirty="0">
                <a:solidFill>
                  <a:schemeClr val="tx1"/>
                </a:solidFill>
                <a:highlight>
                  <a:srgbClr val="FFFF00"/>
                </a:highlight>
              </a:rPr>
              <a:t>Each state has different requirements and processes for licensing – you must check your state’s requirements</a:t>
            </a:r>
          </a:p>
          <a:p>
            <a:pPr lvl="1"/>
            <a:r>
              <a:rPr lang="en-US" sz="1900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 can compare licensing </a:t>
            </a:r>
            <a:r>
              <a:rPr lang="en-US" sz="1900" u="sng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requirements</a:t>
            </a:r>
            <a:r>
              <a:rPr lang="en-US" sz="1900" u="sng" dirty="0">
                <a:solidFill>
                  <a:schemeClr val="tx1"/>
                </a:solidFill>
              </a:rPr>
              <a:t> at ASWB</a:t>
            </a:r>
          </a:p>
          <a:p>
            <a:pPr marL="457200" lvl="1" indent="0">
              <a:buNone/>
            </a:pPr>
            <a:endParaRPr lang="en-US" sz="1900" u="sng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			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E421EF-0492-4428-AF09-60DFB156939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26E769-03D0-544C-88A5-FF5EA7AF028E}" type="slidenum">
              <a:rPr lang="en-US" altLang="en-US" smtClean="0"/>
              <a:pPr/>
              <a:t>13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75069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Process for Social Work Licensure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76400"/>
            <a:ext cx="11887200" cy="424894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“</a:t>
            </a:r>
            <a:r>
              <a:rPr lang="en-US" sz="2400" dirty="0"/>
              <a:t>The </a:t>
            </a:r>
            <a:r>
              <a:rPr lang="en-US" sz="2400" dirty="0">
                <a:hlinkClick r:id="rId2"/>
              </a:rPr>
              <a:t>Association of Social Work Boards </a:t>
            </a:r>
            <a:r>
              <a:rPr lang="en-US" sz="2400" dirty="0"/>
              <a:t>owns and maintains the social work licensing examinations that are used to test a social worker’s competence to practice ethically and safely. Exams are administered throughout the year at secure test centers in North America and abroad.”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b="1" dirty="0"/>
              <a:t>ASWB provides: </a:t>
            </a:r>
          </a:p>
          <a:p>
            <a:pPr lvl="1"/>
            <a:r>
              <a:rPr lang="en-US" sz="2000" dirty="0"/>
              <a:t>Social Work Licensing and Regulations Information for each state and each level of practice (BSW, MSW, Clinical/Independent, etc.) </a:t>
            </a:r>
          </a:p>
          <a:p>
            <a:pPr lvl="1"/>
            <a:r>
              <a:rPr lang="en-US" sz="2000" dirty="0"/>
              <a:t>Exam Materials and Exam Registration</a:t>
            </a:r>
          </a:p>
          <a:p>
            <a:pPr lvl="1"/>
            <a:r>
              <a:rPr lang="en-US" sz="2000" dirty="0"/>
              <a:t>Social Work Registry – a repository for SW credentials </a:t>
            </a:r>
          </a:p>
          <a:p>
            <a:pPr lvl="1"/>
            <a:r>
              <a:rPr lang="en-US" sz="2000" dirty="0"/>
              <a:t>Continuing Competency and Credentialing Requirements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61B35F-B4A8-47E1-A55D-9E1E2B04095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26E769-03D0-544C-88A5-FF5EA7AF028E}" type="slidenum">
              <a:rPr lang="en-US" altLang="en-US" smtClean="0"/>
              <a:pPr/>
              <a:t>14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744351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300" dirty="0"/>
              <a:t>Application Requirements For Many States</a:t>
            </a:r>
          </a:p>
        </p:txBody>
      </p:sp>
      <p:sp>
        <p:nvSpPr>
          <p:cNvPr id="5" name="Subtitle 4"/>
          <p:cNvSpPr>
            <a:spLocks noGrp="1"/>
          </p:cNvSpPr>
          <p:nvPr>
            <p:ph idx="1"/>
          </p:nvPr>
        </p:nvSpPr>
        <p:spPr>
          <a:xfrm>
            <a:off x="635000" y="1828800"/>
            <a:ext cx="10566400" cy="4800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/>
              <a:t>Social work licensing applicants will likely be required to complete some or all of the following:</a:t>
            </a:r>
          </a:p>
          <a:p>
            <a:pPr marL="657225" lvl="1" indent="-257175"/>
            <a:r>
              <a:rPr lang="en-US" sz="2000" dirty="0"/>
              <a:t>An application (sometimes notarization is required)</a:t>
            </a:r>
          </a:p>
          <a:p>
            <a:pPr marL="657225" lvl="1" indent="-257175"/>
            <a:r>
              <a:rPr lang="en-US" sz="2000" dirty="0"/>
              <a:t>References</a:t>
            </a:r>
          </a:p>
          <a:p>
            <a:pPr marL="657225" lvl="1" indent="-257175"/>
            <a:r>
              <a:rPr lang="en-US" sz="2000" dirty="0"/>
              <a:t>Earn a passing score on the Licensing Exam </a:t>
            </a:r>
          </a:p>
          <a:p>
            <a:pPr marL="657225" lvl="1" indent="-257175"/>
            <a:r>
              <a:rPr lang="en-US" sz="2000" dirty="0"/>
              <a:t>Provide an official sealed transcript stating you have graduated with the MSW </a:t>
            </a:r>
          </a:p>
          <a:p>
            <a:pPr marL="657225" lvl="1" indent="-257175"/>
            <a:r>
              <a:rPr lang="en-US" sz="2000" dirty="0"/>
              <a:t>Payment for the license</a:t>
            </a:r>
          </a:p>
          <a:p>
            <a:pPr marL="657225" lvl="1" indent="-257175"/>
            <a:r>
              <a:rPr lang="en-US" sz="2000" dirty="0"/>
              <a:t>Criminal background check</a:t>
            </a:r>
          </a:p>
          <a:p>
            <a:pPr marL="657225" lvl="1" indent="-257175"/>
            <a:r>
              <a:rPr lang="en-US" sz="2000" dirty="0"/>
              <a:t>Passport-sized photograph</a:t>
            </a:r>
          </a:p>
          <a:p>
            <a:pPr marL="657225" lvl="1" indent="-257175"/>
            <a:r>
              <a:rPr lang="en-US" sz="2000" dirty="0"/>
              <a:t>Citizenship/Immigration verification</a:t>
            </a:r>
          </a:p>
          <a:p>
            <a:pPr marL="0" indent="0">
              <a:buNone/>
            </a:pPr>
            <a:r>
              <a:rPr lang="en-US" sz="2000" b="1" dirty="0">
                <a:highlight>
                  <a:srgbClr val="FFFF00"/>
                </a:highlight>
              </a:rPr>
              <a:t>This is not an exhaustive list, please check with your state’s licensing board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E260DC9-5A4B-4F26-ACA1-A6957B8B896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26E769-03D0-544C-88A5-FF5EA7AF028E}" type="slidenum">
              <a:rPr lang="en-US" altLang="en-US" smtClean="0"/>
              <a:pPr/>
              <a:t>15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021304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D9C30-6AD7-44DE-93F6-0DCBADDA4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8C07B3-D4F1-4FCD-BDFD-957D9D5F52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sz="2400" b="1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registration process</a:t>
            </a:r>
          </a:p>
          <a:p>
            <a:pPr marL="914400" lvl="1" indent="-514350">
              <a:spcBef>
                <a:spcPts val="1200"/>
              </a:spcBef>
              <a:buFont typeface="+mj-lt"/>
              <a:buAutoNum type="arabicPeriod"/>
            </a:pPr>
            <a:r>
              <a:rPr lang="en-US" dirty="0"/>
              <a:t>Apply to ASWB for the state in which you would like to work</a:t>
            </a:r>
          </a:p>
          <a:p>
            <a:pPr marL="914400" lvl="1" indent="-514350">
              <a:spcBef>
                <a:spcPts val="1200"/>
              </a:spcBef>
              <a:buFont typeface="+mj-lt"/>
              <a:buAutoNum type="arabicPeriod"/>
            </a:pPr>
            <a:r>
              <a:rPr lang="en-US" dirty="0"/>
              <a:t>Register for the ASWB exam</a:t>
            </a:r>
          </a:p>
          <a:p>
            <a:pPr marL="914400" lvl="1" indent="-514350">
              <a:spcBef>
                <a:spcPts val="1200"/>
              </a:spcBef>
              <a:buFont typeface="+mj-lt"/>
              <a:buAutoNum type="arabicPeriod"/>
            </a:pPr>
            <a:r>
              <a:rPr lang="en-US" dirty="0"/>
              <a:t>Schedule exam through Pearson VUE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DCC523-D042-49C4-8E29-6520944A0BC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26E769-03D0-544C-88A5-FF5EA7AF028E}" type="slidenum">
              <a:rPr lang="en-US" altLang="en-US" smtClean="0"/>
              <a:pPr/>
              <a:t>16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62872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656753" y="301891"/>
            <a:ext cx="8911687" cy="1060184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b="1" dirty="0">
                <a:solidFill>
                  <a:srgbClr val="FF0000"/>
                </a:solidFill>
              </a:rPr>
              <a:t>Example</a:t>
            </a:r>
            <a:r>
              <a:rPr lang="en-US" altLang="en-US" b="1" dirty="0"/>
              <a:t>: Process for Social Work Licensing in Massachusetts 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0" y="1676400"/>
            <a:ext cx="12268200" cy="48421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en-US" sz="2200" b="1" dirty="0"/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altLang="en-US" sz="2400" b="1" dirty="0"/>
              <a:t>You MUST have your MSW degree </a:t>
            </a:r>
            <a:r>
              <a:rPr lang="en-US" altLang="en-US" sz="2400" b="1" u="sng" dirty="0"/>
              <a:t>BEFORE</a:t>
            </a:r>
            <a:r>
              <a:rPr lang="en-US" altLang="en-US" sz="2400" b="1" dirty="0"/>
              <a:t> you apply for your license in Massachusetts (and in many other states – </a:t>
            </a:r>
            <a:r>
              <a:rPr lang="en-US" altLang="en-US" sz="2400" b="1" dirty="0">
                <a:highlight>
                  <a:srgbClr val="FFFF00"/>
                </a:highlight>
              </a:rPr>
              <a:t>check your state’s regulations</a:t>
            </a:r>
            <a:r>
              <a:rPr lang="en-US" altLang="en-US" sz="2400" b="1" dirty="0"/>
              <a:t>)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altLang="en-US" sz="2000" b="1" dirty="0"/>
              <a:t>Before graduation, read the instructions and begin the application process</a:t>
            </a:r>
          </a:p>
          <a:p>
            <a:pPr lvl="1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altLang="en-US" sz="2000" b="1" dirty="0"/>
              <a:t>Collect all the information and forms you need, other than your transcript</a:t>
            </a:r>
          </a:p>
          <a:p>
            <a:pPr lvl="1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altLang="en-US" sz="2000" b="1" dirty="0"/>
              <a:t>Apply online at ASBW  </a:t>
            </a:r>
            <a:r>
              <a:rPr lang="en-US" altLang="en-US" sz="2000" dirty="0">
                <a:hlinkClick r:id="rId2"/>
              </a:rPr>
              <a:t>https://www.aswb.org/exam-candidates/exam-registration/</a:t>
            </a:r>
            <a:r>
              <a:rPr lang="en-US" altLang="en-US" sz="2000" dirty="0"/>
              <a:t> </a:t>
            </a:r>
          </a:p>
          <a:p>
            <a:pPr lvl="1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altLang="en-US" sz="2000" b="1" dirty="0"/>
              <a:t>Check your application status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altLang="en-US" sz="2000" b="1" i="1" dirty="0"/>
              <a:t>As soon as your degree is confirmed , </a:t>
            </a:r>
            <a:r>
              <a:rPr lang="en-US" altLang="en-US" sz="2000" b="1" i="1" u="sng" dirty="0"/>
              <a:t>and your transcript is available</a:t>
            </a:r>
            <a:r>
              <a:rPr lang="en-US" altLang="en-US" sz="2000" b="1" i="1" dirty="0"/>
              <a:t>, </a:t>
            </a:r>
            <a:r>
              <a:rPr lang="en-US" altLang="en-US" sz="2000" b="1" i="1" dirty="0">
                <a:sym typeface="Wingdings" panose="05000000000000000000" pitchFamily="2" charset="2"/>
              </a:rPr>
              <a:t>complete and submit your licensing application!</a:t>
            </a:r>
            <a:endParaRPr lang="en-US" altLang="en-US" sz="2000" i="1" dirty="0"/>
          </a:p>
          <a:p>
            <a:pPr marL="0" indent="0">
              <a:buNone/>
            </a:pPr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28D9992-E3D0-405E-8898-078715DCA9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26E769-03D0-544C-88A5-FF5EA7AF028E}" type="slidenum">
              <a:rPr lang="en-US" altLang="en-US" smtClean="0"/>
              <a:pPr/>
              <a:t>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44739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8BE85-26A1-4CF7-BDE3-E6E1631AC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ASWB Exam?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9D672-4365-49C9-9C9C-6245DE94D7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Bachelor’s exam (BSW)</a:t>
            </a:r>
          </a:p>
          <a:p>
            <a:r>
              <a:rPr lang="en-US" b="1" dirty="0">
                <a:solidFill>
                  <a:srgbClr val="0070C0"/>
                </a:solidFill>
              </a:rPr>
              <a:t>Master’s exam (MSW – most states require this exam – </a:t>
            </a:r>
            <a:r>
              <a:rPr lang="en-US" b="1" dirty="0">
                <a:solidFill>
                  <a:srgbClr val="0070C0"/>
                </a:solidFill>
                <a:highlight>
                  <a:srgbClr val="FFFF00"/>
                </a:highlight>
              </a:rPr>
              <a:t>check your state</a:t>
            </a:r>
            <a:r>
              <a:rPr lang="en-US" b="1" dirty="0">
                <a:solidFill>
                  <a:srgbClr val="0070C0"/>
                </a:solidFill>
              </a:rPr>
              <a:t>)</a:t>
            </a:r>
          </a:p>
          <a:p>
            <a:r>
              <a:rPr lang="en-US" b="1" dirty="0"/>
              <a:t>Clinical exam </a:t>
            </a:r>
            <a:r>
              <a:rPr lang="en-US" sz="2600" dirty="0"/>
              <a:t>(some states require this exam – </a:t>
            </a:r>
            <a:r>
              <a:rPr lang="en-US" sz="2600" dirty="0">
                <a:highlight>
                  <a:srgbClr val="FFFF00"/>
                </a:highlight>
              </a:rPr>
              <a:t>check your state</a:t>
            </a:r>
            <a:r>
              <a:rPr lang="en-US" sz="2600" dirty="0"/>
              <a:t>)</a:t>
            </a:r>
          </a:p>
          <a:p>
            <a:r>
              <a:rPr lang="en-US" b="1" dirty="0"/>
              <a:t>Advanced Generalist exam </a:t>
            </a:r>
            <a:r>
              <a:rPr lang="en-US" dirty="0"/>
              <a:t>(In some states this for the advanced macro practioner – </a:t>
            </a:r>
            <a:r>
              <a:rPr lang="en-US" dirty="0">
                <a:highlight>
                  <a:srgbClr val="FFFF00"/>
                </a:highlight>
              </a:rPr>
              <a:t>check your state</a:t>
            </a:r>
            <a:r>
              <a:rPr lang="en-US" dirty="0"/>
              <a:t>)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3BD622-7782-4D7E-B43B-2A93426D5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26E769-03D0-544C-88A5-FF5EA7AF028E}" type="slidenum">
              <a:rPr lang="en-US" altLang="en-US" smtClean="0"/>
              <a:pPr/>
              <a:t>18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294342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3230336" y="493777"/>
            <a:ext cx="5829300" cy="1492187"/>
          </a:xfrm>
        </p:spPr>
        <p:txBody>
          <a:bodyPr>
            <a:normAutofit/>
          </a:bodyPr>
          <a:lstStyle/>
          <a:p>
            <a:pPr algn="ctr"/>
            <a:r>
              <a:rPr lang="en-US" altLang="en-US" sz="3300" dirty="0"/>
              <a:t>The Exam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1219200" y="1905000"/>
            <a:ext cx="10058400" cy="4133850"/>
          </a:xfrm>
        </p:spPr>
        <p:txBody>
          <a:bodyPr>
            <a:noAutofit/>
          </a:bodyPr>
          <a:lstStyle/>
          <a:p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Computer-based exam </a:t>
            </a:r>
          </a:p>
          <a:p>
            <a:pPr lvl="1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Reservations may be made online a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  <a:r>
              <a:rPr lang="en-US" sz="1800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www.pearsonvue.com/aswb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call for reservations: 877-884-9537</a:t>
            </a:r>
          </a:p>
          <a:p>
            <a:pPr lvl="1"/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Pearson Vue provides multiple test sites in every state</a:t>
            </a:r>
          </a:p>
          <a:p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170 multiple choice questions 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(150 count towards exam grade)</a:t>
            </a:r>
          </a:p>
          <a:p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4-hour testing window </a:t>
            </a:r>
          </a:p>
          <a:p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Broken down into 11 content areas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(listed on next page)</a:t>
            </a:r>
          </a:p>
          <a:p>
            <a:pPr lvl="1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good news for BUSSW grads </a:t>
            </a:r>
          </a:p>
          <a:p>
            <a:pPr lvl="2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BUSSW pass rate is typically over 90% which is higher than the MA and US averages</a:t>
            </a:r>
          </a:p>
          <a:p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Special accommodations available for candidates with disabilities and those whose first language is not Englis</a:t>
            </a:r>
            <a:r>
              <a:rPr lang="en-US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h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FB35EFE-12A8-4461-8BBD-A16A432612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26E769-03D0-544C-88A5-FF5EA7AF028E}" type="slidenum">
              <a:rPr lang="en-US" altLang="en-US" smtClean="0"/>
              <a:pPr/>
              <a:t>19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915534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5030" y="304800"/>
            <a:ext cx="1030877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ASWB Masters </a:t>
            </a:r>
            <a:r>
              <a:rPr lang="en-US" b="1"/>
              <a:t>Exam Content</a:t>
            </a:r>
            <a:br>
              <a:rPr lang="en-US" b="1"/>
            </a:br>
            <a:r>
              <a:rPr lang="en-US" b="1"/>
              <a:t>Latest Update: 2018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11059887" cy="5411786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en-US" sz="900" b="1" u="sng" dirty="0">
              <a:solidFill>
                <a:srgbClr val="FF000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900" dirty="0">
                <a:latin typeface="+mn-lt"/>
              </a:rPr>
              <a:t>The exam identifies your “knowledge, skills, and abilities” in the following areas:</a:t>
            </a:r>
          </a:p>
          <a:p>
            <a:pPr marL="800100" lvl="1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3300" b="1" dirty="0">
                <a:latin typeface="+mn-lt"/>
              </a:rPr>
              <a:t>Human Development, Diversity, and Behavior in the Environment – 27%</a:t>
            </a:r>
          </a:p>
          <a:p>
            <a:pPr marL="1257300" lvl="2" indent="-342900">
              <a:lnSpc>
                <a:spcPct val="12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US" sz="2900" dirty="0">
                <a:latin typeface="+mn-lt"/>
              </a:rPr>
              <a:t>Human Growth and Development</a:t>
            </a:r>
          </a:p>
          <a:p>
            <a:pPr marL="1257300" lvl="2" indent="-342900">
              <a:lnSpc>
                <a:spcPct val="12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US" sz="2900" dirty="0">
                <a:latin typeface="+mn-lt"/>
              </a:rPr>
              <a:t>Concepts of Abuse and Neglect</a:t>
            </a:r>
          </a:p>
          <a:p>
            <a:pPr marL="1257300" lvl="2" indent="-342900">
              <a:lnSpc>
                <a:spcPct val="12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US" sz="2900" dirty="0">
                <a:latin typeface="+mn-lt"/>
              </a:rPr>
              <a:t>Diversity, Social/Economic Justice, and Oppression</a:t>
            </a:r>
          </a:p>
          <a:p>
            <a:pPr marL="800100" lvl="1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3300" b="1" dirty="0">
                <a:latin typeface="+mn-lt"/>
              </a:rPr>
              <a:t>Assessment and Intervention Planning – 24%</a:t>
            </a:r>
          </a:p>
          <a:p>
            <a:pPr marL="1257300" lvl="2" indent="-342900">
              <a:lnSpc>
                <a:spcPct val="12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US" sz="2900" dirty="0">
                <a:latin typeface="+mn-lt"/>
              </a:rPr>
              <a:t>Biopsychosocial History and Collateral Data</a:t>
            </a:r>
          </a:p>
          <a:p>
            <a:pPr marL="1257300" lvl="2" indent="-342900">
              <a:lnSpc>
                <a:spcPct val="12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US" sz="2900" dirty="0">
                <a:latin typeface="+mn-lt"/>
              </a:rPr>
              <a:t>Assessment Methods and Techniques</a:t>
            </a:r>
          </a:p>
          <a:p>
            <a:pPr marL="1257300" lvl="2" indent="-342900">
              <a:lnSpc>
                <a:spcPct val="12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US" sz="2900" dirty="0">
                <a:latin typeface="+mn-lt"/>
              </a:rPr>
              <a:t>Intervention Planning</a:t>
            </a:r>
          </a:p>
          <a:p>
            <a:pPr marL="800100" lvl="1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3300" b="1" dirty="0">
                <a:latin typeface="+mn-lt"/>
              </a:rPr>
              <a:t>Interventions with Clients/Client Systems – 24%</a:t>
            </a:r>
          </a:p>
          <a:p>
            <a:pPr marL="1257300" lvl="2" indent="-342900">
              <a:lnSpc>
                <a:spcPct val="12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US" sz="2900" dirty="0">
                <a:latin typeface="+mn-lt"/>
              </a:rPr>
              <a:t>Intervention Processes and Techniques for Use Across Systems</a:t>
            </a:r>
          </a:p>
          <a:p>
            <a:pPr marL="1257300" lvl="2" indent="-342900">
              <a:lnSpc>
                <a:spcPct val="12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US" sz="2900" dirty="0">
                <a:latin typeface="+mn-lt"/>
              </a:rPr>
              <a:t>Intervention Processes and Techniques for Use with Larger Systems</a:t>
            </a:r>
          </a:p>
          <a:p>
            <a:pPr marL="800100" lvl="1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3300" b="1" dirty="0">
                <a:latin typeface="+mn-lt"/>
              </a:rPr>
              <a:t>Professional Relationships, Values, and Ethics – 25%</a:t>
            </a:r>
          </a:p>
          <a:p>
            <a:pPr marL="1257300" lvl="2" indent="-342900">
              <a:lnSpc>
                <a:spcPct val="12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US" sz="2900" dirty="0">
                <a:latin typeface="+mn-lt"/>
              </a:rPr>
              <a:t>Professional Values and Ethical Issues</a:t>
            </a:r>
          </a:p>
          <a:p>
            <a:pPr marL="1257300" lvl="2" indent="-342900">
              <a:lnSpc>
                <a:spcPct val="12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US" sz="2900" dirty="0">
                <a:latin typeface="+mn-lt"/>
              </a:rPr>
              <a:t>Confidentiality</a:t>
            </a:r>
          </a:p>
          <a:p>
            <a:pPr marL="1257300" lvl="2" indent="-342900">
              <a:lnSpc>
                <a:spcPct val="12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US" sz="2900" dirty="0">
                <a:latin typeface="+mn-lt"/>
              </a:rPr>
              <a:t>Professional Development and Use of Self</a:t>
            </a:r>
          </a:p>
          <a:p>
            <a:pPr marL="914400" lvl="2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1500" dirty="0">
              <a:latin typeface="+mn-lt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400" b="1" dirty="0">
                <a:solidFill>
                  <a:schemeClr val="tx1"/>
                </a:solidFill>
                <a:latin typeface="+mn-lt"/>
              </a:rPr>
              <a:t>Complete Outline:</a:t>
            </a:r>
            <a:r>
              <a:rPr lang="en-US" sz="3400" b="1" dirty="0">
                <a:solidFill>
                  <a:srgbClr val="1FCEDA"/>
                </a:solidFill>
                <a:latin typeface="+mn-lt"/>
              </a:rPr>
              <a:t> </a:t>
            </a:r>
            <a:r>
              <a:rPr lang="en-US" sz="34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3400" b="1" dirty="0">
                <a:solidFill>
                  <a:srgbClr val="FF0000"/>
                </a:solidFill>
                <a:latin typeface="+mn-lt"/>
                <a:hlinkClick r:id="rId2"/>
              </a:rPr>
              <a:t>https://www.aswb.org/wp-content/uploads/2017/04/2018-Masters.pd</a:t>
            </a:r>
            <a:r>
              <a:rPr lang="en-US" sz="3400" dirty="0">
                <a:solidFill>
                  <a:srgbClr val="FF0000"/>
                </a:solidFill>
                <a:latin typeface="+mn-lt"/>
                <a:hlinkClick r:id="rId2"/>
              </a:rPr>
              <a:t>f</a:t>
            </a:r>
            <a:endParaRPr lang="en-US" sz="3400" dirty="0">
              <a:solidFill>
                <a:srgbClr val="FF0000"/>
              </a:solidFill>
              <a:latin typeface="+mn-lt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b="1" dirty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6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8B1E10-BF0B-44D1-9A3D-7CF50DCF87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26E769-03D0-544C-88A5-FF5EA7AF028E}" type="slidenum">
              <a:rPr lang="en-US" altLang="en-US" smtClean="0"/>
              <a:pPr/>
              <a:t>20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803784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181350" y="304800"/>
            <a:ext cx="5829300" cy="1638301"/>
          </a:xfrm>
        </p:spPr>
        <p:txBody>
          <a:bodyPr>
            <a:normAutofit/>
          </a:bodyPr>
          <a:lstStyle/>
          <a:p>
            <a:pPr algn="ctr"/>
            <a:r>
              <a:rPr lang="en-US" altLang="en-US" sz="3000" dirty="0"/>
              <a:t>Should I Study? </a:t>
            </a:r>
            <a:br>
              <a:rPr lang="en-US" altLang="en-US" sz="3000" dirty="0"/>
            </a:br>
            <a:r>
              <a:rPr lang="en-US" altLang="en-US" sz="4800" dirty="0">
                <a:solidFill>
                  <a:srgbClr val="FF0000"/>
                </a:solidFill>
              </a:rPr>
              <a:t>Yes!</a:t>
            </a:r>
          </a:p>
        </p:txBody>
      </p:sp>
      <p:sp>
        <p:nvSpPr>
          <p:cNvPr id="14339" name="Rectangle 1027"/>
          <p:cNvSpPr>
            <a:spLocks noGrp="1" noChangeArrowheads="1"/>
          </p:cNvSpPr>
          <p:nvPr>
            <p:ph idx="1"/>
          </p:nvPr>
        </p:nvSpPr>
        <p:spPr>
          <a:xfrm>
            <a:off x="838200" y="1676400"/>
            <a:ext cx="11201400" cy="48006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en-US" sz="7200" b="1" dirty="0">
                <a:solidFill>
                  <a:schemeClr val="tx1"/>
                </a:solidFill>
                <a:latin typeface="+mn-lt"/>
              </a:rPr>
              <a:t>ASWB Offers:</a:t>
            </a:r>
          </a:p>
          <a:p>
            <a:pPr lvl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en-US" sz="6400" b="1" dirty="0">
                <a:solidFill>
                  <a:schemeClr val="tx1"/>
                </a:solidFill>
                <a:latin typeface="+mn-lt"/>
              </a:rPr>
              <a:t>FREE Exam Candidate Workbook </a:t>
            </a:r>
            <a:r>
              <a:rPr lang="en-US" sz="6400" b="1" dirty="0">
                <a:hlinkClick r:id="rId2"/>
              </a:rPr>
              <a:t>Candidate-handbook-06-2021.pdf (aswb.org)</a:t>
            </a:r>
            <a:endParaRPr lang="en-US" altLang="en-US" sz="6400" b="1" dirty="0">
              <a:solidFill>
                <a:schemeClr val="tx1"/>
              </a:solidFill>
              <a:latin typeface="+mn-lt"/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en-US" sz="6400" dirty="0">
                <a:solidFill>
                  <a:schemeClr val="tx1"/>
                </a:solidFill>
                <a:latin typeface="+mn-lt"/>
              </a:rPr>
              <a:t>$15 (e-guide) Study Guide / $20 (print edition) Study Guide</a:t>
            </a:r>
          </a:p>
          <a:p>
            <a:pPr lvl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en-US" sz="6400" dirty="0">
                <a:solidFill>
                  <a:schemeClr val="tx1"/>
                </a:solidFill>
                <a:latin typeface="+mn-lt"/>
              </a:rPr>
              <a:t>$85 on-line practice exam </a:t>
            </a:r>
          </a:p>
          <a:p>
            <a:pPr lvl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en-US" sz="6400" dirty="0">
                <a:solidFill>
                  <a:schemeClr val="tx1"/>
                </a:solidFill>
                <a:latin typeface="+mn-lt"/>
              </a:rPr>
              <a:t>ASWB 1-800-225-6880, or Online at </a:t>
            </a:r>
            <a:r>
              <a:rPr lang="en-US" altLang="en-US" sz="6400" dirty="0">
                <a:solidFill>
                  <a:schemeClr val="tx1"/>
                </a:solidFill>
                <a:latin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www.aswb.org</a:t>
            </a:r>
            <a:endParaRPr lang="en-US" altLang="en-US" sz="6400" dirty="0">
              <a:solidFill>
                <a:schemeClr val="tx1"/>
              </a:solidFill>
              <a:latin typeface="+mn-lt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en-US" sz="7200" b="1" dirty="0">
                <a:solidFill>
                  <a:schemeClr val="tx1"/>
                </a:solidFill>
                <a:latin typeface="+mn-lt"/>
              </a:rPr>
              <a:t>Other Test Preparation</a:t>
            </a:r>
          </a:p>
          <a:p>
            <a:pPr lvl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en-US" sz="6400" dirty="0">
                <a:solidFill>
                  <a:schemeClr val="tx1"/>
                </a:solidFill>
                <a:latin typeface="+mn-lt"/>
              </a:rPr>
              <a:t>NASW State Chapters often have test prep courses (often at a reduced rate for NASW members)</a:t>
            </a:r>
          </a:p>
          <a:p>
            <a:pPr lvl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en-US" sz="6400" dirty="0">
                <a:solidFill>
                  <a:schemeClr val="tx1"/>
                </a:solidFill>
                <a:latin typeface="+mn-lt"/>
              </a:rPr>
              <a:t>There are other private test prep services </a:t>
            </a:r>
          </a:p>
          <a:p>
            <a:pPr lvl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en-US" sz="6400" dirty="0">
                <a:solidFill>
                  <a:schemeClr val="tx1"/>
                </a:solidFill>
                <a:latin typeface="+mn-lt"/>
              </a:rPr>
              <a:t>Apps include </a:t>
            </a:r>
            <a:r>
              <a:rPr lang="en-US" sz="6400" b="1" u="sng" dirty="0">
                <a:solidFill>
                  <a:srgbClr val="0563C1"/>
                </a:solidFill>
                <a:effectLst/>
                <a:latin typeface="+mn-lt"/>
                <a:ea typeface="Calibri" panose="020F0502020204030204" pitchFamily="34" charset="0"/>
                <a:hlinkClick r:id="rId4"/>
              </a:rPr>
              <a:t>https://www.pocketprep.com/exams/aswb-lcsw/</a:t>
            </a:r>
            <a:endParaRPr lang="en-US" sz="6400" b="1" dirty="0">
              <a:effectLst/>
              <a:latin typeface="+mn-lt"/>
              <a:ea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en-US" sz="7200" b="1" dirty="0">
                <a:solidFill>
                  <a:schemeClr val="tx1"/>
                </a:solidFill>
                <a:latin typeface="+mn-lt"/>
              </a:rPr>
              <a:t>The above supports can assist with:</a:t>
            </a:r>
          </a:p>
          <a:p>
            <a:pPr lvl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en-US" sz="6400" dirty="0">
                <a:solidFill>
                  <a:schemeClr val="tx1"/>
                </a:solidFill>
                <a:latin typeface="+mn-lt"/>
              </a:rPr>
              <a:t>Reducing exam anxiety</a:t>
            </a:r>
          </a:p>
          <a:p>
            <a:pPr lvl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en-US" sz="6400" dirty="0">
                <a:solidFill>
                  <a:schemeClr val="tx1"/>
                </a:solidFill>
                <a:latin typeface="+mn-lt"/>
              </a:rPr>
              <a:t>Demystifying a high-stakes exam</a:t>
            </a:r>
          </a:p>
          <a:p>
            <a:pPr lvl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en-US" sz="6400" dirty="0">
                <a:solidFill>
                  <a:schemeClr val="tx1"/>
                </a:solidFill>
                <a:latin typeface="+mn-lt"/>
              </a:rPr>
              <a:t>Assisting with examination preparation</a:t>
            </a:r>
          </a:p>
          <a:p>
            <a:pPr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en-US" sz="7200" b="1" dirty="0">
                <a:solidFill>
                  <a:schemeClr val="tx1"/>
                </a:solidFill>
                <a:latin typeface="+mn-lt"/>
              </a:rPr>
              <a:t>Exams can typically be </a:t>
            </a:r>
            <a:r>
              <a:rPr lang="en-US" altLang="en-US" sz="7200" b="1" u="sng" dirty="0">
                <a:solidFill>
                  <a:schemeClr val="tx1"/>
                </a:solidFill>
                <a:latin typeface="+mn-lt"/>
              </a:rPr>
              <a:t>re-taken</a:t>
            </a:r>
            <a:r>
              <a:rPr lang="en-US" altLang="en-US" sz="7200" b="1" dirty="0">
                <a:solidFill>
                  <a:schemeClr val="tx1"/>
                </a:solidFill>
                <a:latin typeface="+mn-lt"/>
              </a:rPr>
              <a:t> after 90 days if you do not pass – </a:t>
            </a:r>
            <a:r>
              <a:rPr lang="en-US" altLang="en-US" sz="7200" b="1" dirty="0">
                <a:solidFill>
                  <a:schemeClr val="tx1"/>
                </a:solidFill>
                <a:highlight>
                  <a:srgbClr val="FFFF00"/>
                </a:highlight>
                <a:latin typeface="+mn-lt"/>
              </a:rPr>
              <a:t>check your state’s procedures</a:t>
            </a:r>
          </a:p>
          <a:p>
            <a:pPr marL="457200" lvl="1" indent="0" algn="ctr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altLang="en-US" sz="6800" dirty="0">
                <a:solidFill>
                  <a:schemeClr val="tx1"/>
                </a:solidFill>
                <a:latin typeface="+mn-lt"/>
              </a:rPr>
              <a:t>Often you will only need to pay for the exam again, not the application fee </a:t>
            </a:r>
          </a:p>
          <a:p>
            <a:pPr algn="ctr">
              <a:buFontTx/>
              <a:buNone/>
            </a:pPr>
            <a:endParaRPr lang="en-US" altLang="en-US" i="1" dirty="0">
              <a:solidFill>
                <a:srgbClr val="0033CC"/>
              </a:solidFill>
              <a:latin typeface="Tahoma" panose="020B0604030504040204" pitchFamily="34" charset="0"/>
            </a:endParaRPr>
          </a:p>
          <a:p>
            <a:pPr algn="ctr">
              <a:buFontTx/>
              <a:buNone/>
            </a:pPr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EE1ED77-43BB-4BD4-A4ED-533808EA3D4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26E769-03D0-544C-88A5-FF5EA7AF028E}" type="slidenum">
              <a:rPr lang="en-US" altLang="en-US" smtClean="0"/>
              <a:pPr/>
              <a:t>21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177476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2F612-0769-4CFB-9D35-1647A24D7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775" y="609600"/>
            <a:ext cx="10566400" cy="685800"/>
          </a:xfrm>
        </p:spPr>
        <p:txBody>
          <a:bodyPr wrap="square" anchor="t">
            <a:normAutofit/>
          </a:bodyPr>
          <a:lstStyle/>
          <a:p>
            <a:pPr algn="ctr"/>
            <a:r>
              <a:rPr lang="en-US" dirty="0"/>
              <a:t>Changes in ASWB Exams Due to COVID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EB3B439-AA2F-4646-8564-35B898C3B0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0" y="2039143"/>
            <a:ext cx="10566400" cy="3886200"/>
          </a:xfrm>
        </p:spPr>
        <p:txBody>
          <a:bodyPr/>
          <a:lstStyle/>
          <a:p>
            <a:r>
              <a:rPr lang="en-US" dirty="0"/>
              <a:t>The process takes longer</a:t>
            </a:r>
          </a:p>
          <a:p>
            <a:r>
              <a:rPr lang="en-US" dirty="0"/>
              <a:t>Asking applicants to do as much online for registration as possible</a:t>
            </a:r>
          </a:p>
          <a:p>
            <a:r>
              <a:rPr lang="en-US" dirty="0"/>
              <a:t>Fewer exams provided due to social distancing</a:t>
            </a:r>
          </a:p>
          <a:p>
            <a:r>
              <a:rPr lang="en-US" dirty="0"/>
              <a:t>You are only allowed to bring:</a:t>
            </a:r>
          </a:p>
          <a:p>
            <a:pPr lvl="1"/>
            <a:r>
              <a:rPr lang="en-US" dirty="0"/>
              <a:t>Face mask</a:t>
            </a:r>
          </a:p>
          <a:p>
            <a:pPr lvl="1"/>
            <a:r>
              <a:rPr lang="en-US" dirty="0"/>
              <a:t>Bottled Water</a:t>
            </a:r>
          </a:p>
          <a:p>
            <a:pPr lvl="1"/>
            <a:r>
              <a:rPr lang="en-US" dirty="0"/>
              <a:t>Photo ID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9EF4BC-03C6-47E5-8F6F-BD6FFCEA12A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003975" y="6326186"/>
            <a:ext cx="1930400" cy="685800"/>
          </a:xfrm>
        </p:spPr>
        <p:txBody>
          <a:bodyPr wrap="none" anchor="t">
            <a:normAutofit/>
          </a:bodyPr>
          <a:lstStyle/>
          <a:p>
            <a:pPr>
              <a:spcAft>
                <a:spcPts val="600"/>
              </a:spcAft>
            </a:pPr>
            <a:fld id="{71712763-ECF3-B448-AB7D-C5415EC18452}" type="slidenum">
              <a:rPr lang="en-US" altLang="en-US" smtClean="0"/>
              <a:pPr>
                <a:spcAft>
                  <a:spcPts val="600"/>
                </a:spcAft>
              </a:pPr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92996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9EFC5-F3FB-411E-ABA4-5DCE1C30B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Resources Due to COVID: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C0733-4054-4753-BEE6-60B54AA3AC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0" y="2039143"/>
            <a:ext cx="10566400" cy="4666458"/>
          </a:xfrm>
        </p:spPr>
        <p:txBody>
          <a:bodyPr/>
          <a:lstStyle/>
          <a:p>
            <a:pPr lvl="0"/>
            <a:r>
              <a:rPr lang="en-US" sz="2400" dirty="0"/>
              <a:t>Information about how the ASWB exam is affected by COVID-19 is available at </a:t>
            </a:r>
            <a:r>
              <a:rPr lang="en-US" sz="2400" u="sng" dirty="0">
                <a:hlinkClick r:id="rId2"/>
              </a:rPr>
              <a:t>aswb.org</a:t>
            </a:r>
            <a:r>
              <a:rPr lang="en-US" sz="2400" dirty="0">
                <a:hlinkClick r:id="rId2"/>
              </a:rPr>
              <a:t> </a:t>
            </a:r>
            <a:endParaRPr lang="en-US" sz="2400" dirty="0"/>
          </a:p>
          <a:p>
            <a:pPr lvl="0"/>
            <a:endParaRPr lang="en-US" sz="2400" dirty="0"/>
          </a:p>
          <a:p>
            <a:pPr lvl="0"/>
            <a:r>
              <a:rPr lang="en-US" sz="2400" dirty="0"/>
              <a:t>Please use the following link to stay current on Pearson VUE updates regarding COVID-19: </a:t>
            </a:r>
            <a:r>
              <a:rPr lang="en-US" sz="2400" u="sng" dirty="0">
                <a:hlinkClick r:id="rId3"/>
              </a:rPr>
              <a:t>https://home.personvue.com/coronavirus-update</a:t>
            </a:r>
            <a:r>
              <a:rPr lang="en-US" sz="2400" dirty="0"/>
              <a:t>.</a:t>
            </a:r>
          </a:p>
          <a:p>
            <a:pPr lvl="0"/>
            <a:endParaRPr lang="en-US" sz="2400" dirty="0"/>
          </a:p>
          <a:p>
            <a:pPr lvl="0"/>
            <a:r>
              <a:rPr lang="en-US" sz="2400" dirty="0"/>
              <a:t>Confused about the steps and multiple organizations involved when taking an ASWB exam? </a:t>
            </a:r>
            <a:r>
              <a:rPr lang="en-US" sz="2400" u="sng" dirty="0">
                <a:hlinkClick r:id="rId4"/>
              </a:rPr>
              <a:t>Watch Steps for taking the ASWB exams</a:t>
            </a:r>
            <a:r>
              <a:rPr lang="en-US" sz="2400" dirty="0"/>
              <a:t>. (</a:t>
            </a:r>
            <a:r>
              <a:rPr lang="en-US" sz="2400" u="sng" dirty="0">
                <a:hlinkClick r:id="rId5"/>
              </a:rPr>
              <a:t>aswb.org/exam-candidates</a:t>
            </a:r>
            <a:r>
              <a:rPr lang="en-US" sz="2400" dirty="0"/>
              <a:t>)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2B7788-315A-481E-B610-3829ED22E82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26E769-03D0-544C-88A5-FF5EA7AF028E}" type="slidenum">
              <a:rPr lang="en-US" altLang="en-US" smtClean="0"/>
              <a:pPr/>
              <a:t>23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A7A740-28E4-4FB2-BE49-C43AE1D08B5B}"/>
              </a:ext>
            </a:extLst>
          </p:cNvPr>
          <p:cNvSpPr txBox="1"/>
          <p:nvPr/>
        </p:nvSpPr>
        <p:spPr>
          <a:xfrm>
            <a:off x="2514600" y="5715000"/>
            <a:ext cx="7620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2000" dirty="0"/>
              <a:t>Apply to your state’s board</a:t>
            </a:r>
          </a:p>
          <a:p>
            <a:pPr lvl="1"/>
            <a:r>
              <a:rPr lang="en-US" sz="2000" dirty="0"/>
              <a:t>Register with aswb.org to take the exam</a:t>
            </a:r>
          </a:p>
          <a:p>
            <a:pPr lvl="1"/>
            <a:r>
              <a:rPr lang="en-US" sz="2000" dirty="0"/>
              <a:t>Contact Pearson VUE to schedule your exam</a:t>
            </a:r>
          </a:p>
        </p:txBody>
      </p:sp>
    </p:spTree>
    <p:extLst>
      <p:ext uri="{BB962C8B-B14F-4D97-AF65-F5344CB8AC3E}">
        <p14:creationId xmlns:p14="http://schemas.microsoft.com/office/powerpoint/2010/main" val="30725120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087337" y="457200"/>
            <a:ext cx="7991644" cy="1673679"/>
          </a:xfrm>
        </p:spPr>
        <p:txBody>
          <a:bodyPr/>
          <a:lstStyle/>
          <a:p>
            <a:pPr algn="ctr"/>
            <a:r>
              <a:rPr lang="en-US" altLang="en-US" sz="3000" dirty="0"/>
              <a:t>HOW MUCH WILL IT COST?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7147073-280B-4F2F-B527-3E1A7BCA22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2800" y="2057400"/>
            <a:ext cx="10845800" cy="4114800"/>
          </a:xfrm>
        </p:spPr>
        <p:txBody>
          <a:bodyPr/>
          <a:lstStyle/>
          <a:p>
            <a:r>
              <a:rPr lang="en-US" dirty="0"/>
              <a:t>Here are costs you will need to consider:</a:t>
            </a:r>
          </a:p>
          <a:p>
            <a:pPr lvl="2"/>
            <a:r>
              <a:rPr lang="en-US" dirty="0"/>
              <a:t>Application fee</a:t>
            </a:r>
          </a:p>
          <a:p>
            <a:pPr lvl="2"/>
            <a:r>
              <a:rPr lang="en-US" dirty="0"/>
              <a:t>Exam fee</a:t>
            </a:r>
          </a:p>
          <a:p>
            <a:pPr lvl="2"/>
            <a:r>
              <a:rPr lang="en-US" dirty="0"/>
              <a:t>Test preparation fees (optional)</a:t>
            </a:r>
          </a:p>
          <a:p>
            <a:pPr lvl="2"/>
            <a:r>
              <a:rPr lang="en-US" dirty="0"/>
              <a:t>Initial license fee – each state sets it’s own fees</a:t>
            </a:r>
          </a:p>
          <a:p>
            <a:pPr lvl="2"/>
            <a:r>
              <a:rPr lang="en-US" dirty="0"/>
              <a:t>Renewal fee (typically every one or two years – check your state’s regulations)</a:t>
            </a:r>
          </a:p>
          <a:p>
            <a:pPr lvl="2"/>
            <a:r>
              <a:rPr lang="en-US" dirty="0"/>
              <a:t>Professional development</a:t>
            </a:r>
          </a:p>
          <a:p>
            <a:pPr lvl="1"/>
            <a:r>
              <a:rPr lang="en-US" b="1" dirty="0"/>
              <a:t>Keep paper and electronic receipts of professional development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207B14-3081-419A-AEE8-311063E2F07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712763-ECF3-B448-AB7D-C5415EC18452}" type="slidenum">
              <a:rPr lang="en-US" altLang="en-US" smtClean="0"/>
              <a:pPr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93272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751115" y="304801"/>
            <a:ext cx="10655525" cy="990600"/>
          </a:xfrm>
        </p:spPr>
        <p:txBody>
          <a:bodyPr/>
          <a:lstStyle/>
          <a:p>
            <a:pPr algn="ctr"/>
            <a:r>
              <a:rPr lang="en-US" altLang="en-US" sz="4000" b="1" dirty="0"/>
              <a:t>Example: Massachusetts Licensing Fees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79665" y="1981199"/>
            <a:ext cx="5429250" cy="398417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400" dirty="0">
                <a:solidFill>
                  <a:schemeClr val="tx1"/>
                </a:solidFill>
              </a:rPr>
              <a:t>$173 Application fee</a:t>
            </a:r>
          </a:p>
          <a:p>
            <a:pPr>
              <a:defRPr/>
            </a:pPr>
            <a:r>
              <a:rPr lang="en-US" sz="2400" dirty="0">
                <a:solidFill>
                  <a:schemeClr val="tx1"/>
                </a:solidFill>
              </a:rPr>
              <a:t>$230 for Examination</a:t>
            </a:r>
          </a:p>
          <a:p>
            <a:pPr algn="ctr">
              <a:buFontTx/>
              <a:buNone/>
              <a:defRPr/>
            </a:pPr>
            <a:r>
              <a:rPr lang="en-US" sz="2400" dirty="0">
                <a:solidFill>
                  <a:schemeClr val="tx1"/>
                </a:solidFill>
              </a:rPr>
              <a:t>($260 for LICSW exam)</a:t>
            </a:r>
          </a:p>
          <a:p>
            <a:pPr>
              <a:defRPr/>
            </a:pPr>
            <a:r>
              <a:rPr lang="en-US" sz="2400" dirty="0">
                <a:solidFill>
                  <a:schemeClr val="tx1"/>
                </a:solidFill>
              </a:rPr>
              <a:t>$68 for initial license fee</a:t>
            </a:r>
          </a:p>
          <a:p>
            <a:pPr>
              <a:defRPr/>
            </a:pPr>
            <a:r>
              <a:rPr lang="en-US" sz="2400" b="1" dirty="0">
                <a:solidFill>
                  <a:schemeClr val="tx1"/>
                </a:solidFill>
              </a:rPr>
              <a:t>LCSW total = $471</a:t>
            </a:r>
          </a:p>
          <a:p>
            <a:pPr>
              <a:defRPr/>
            </a:pPr>
            <a:r>
              <a:rPr lang="en-US" sz="2400" b="1" dirty="0">
                <a:solidFill>
                  <a:schemeClr val="tx1"/>
                </a:solidFill>
              </a:rPr>
              <a:t>Plus any optional test prep fees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6076950" y="1981199"/>
            <a:ext cx="5429250" cy="2971800"/>
          </a:xfrm>
        </p:spPr>
        <p:txBody>
          <a:bodyPr>
            <a:noAutofit/>
          </a:bodyPr>
          <a:lstStyle/>
          <a:p>
            <a:pPr>
              <a:buFontTx/>
              <a:buNone/>
            </a:pPr>
            <a:r>
              <a:rPr lang="en-US" altLang="en-US" sz="2400" dirty="0">
                <a:solidFill>
                  <a:schemeClr val="tx1"/>
                </a:solidFill>
              </a:rPr>
              <a:t>Renew Your License Every Two Years: </a:t>
            </a:r>
          </a:p>
          <a:p>
            <a:r>
              <a:rPr lang="en-US" altLang="en-US" sz="2400" dirty="0">
                <a:solidFill>
                  <a:schemeClr val="tx1"/>
                </a:solidFill>
              </a:rPr>
              <a:t>$68 (LCSW) or </a:t>
            </a:r>
          </a:p>
          <a:p>
            <a:r>
              <a:rPr lang="en-US" altLang="en-US" sz="2400" dirty="0">
                <a:solidFill>
                  <a:schemeClr val="tx1"/>
                </a:solidFill>
              </a:rPr>
              <a:t>$82 (LICSW) </a:t>
            </a:r>
          </a:p>
          <a:p>
            <a:pPr lvl="1"/>
            <a:r>
              <a:rPr lang="en-US" altLang="en-US" sz="2200" dirty="0">
                <a:solidFill>
                  <a:schemeClr val="tx1"/>
                </a:solidFill>
              </a:rPr>
              <a:t>Renewal on your birthday every 2 years after your initial license date</a:t>
            </a:r>
          </a:p>
          <a:p>
            <a:r>
              <a:rPr lang="en-US" altLang="en-US" sz="2600" b="1" dirty="0">
                <a:solidFill>
                  <a:schemeClr val="tx1"/>
                </a:solidFill>
              </a:rPr>
              <a:t>Plus, cost for CEUs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086B55-94A5-4D81-8184-EFE73BDC4D6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712763-ECF3-B448-AB7D-C5415EC18452}" type="slidenum">
              <a:rPr lang="en-US" altLang="en-US" smtClean="0"/>
              <a:pPr/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4095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61852" y="0"/>
            <a:ext cx="10463348" cy="1904999"/>
          </a:xfrm>
        </p:spPr>
        <p:txBody>
          <a:bodyPr>
            <a:normAutofit/>
          </a:bodyPr>
          <a:lstStyle/>
          <a:p>
            <a:pPr algn="ctr"/>
            <a:r>
              <a:rPr lang="en-US" altLang="en-US" sz="4000" b="1" dirty="0"/>
              <a:t>Example: State of Massachusetts</a:t>
            </a:r>
            <a:br>
              <a:rPr lang="en-US" altLang="en-US" sz="4000" b="1" dirty="0"/>
            </a:br>
            <a:r>
              <a:rPr lang="en-US" altLang="en-US" sz="4000" b="1" dirty="0"/>
              <a:t>Multi-</a:t>
            </a:r>
            <a:r>
              <a:rPr lang="en-US" altLang="en-US" sz="4000" dirty="0"/>
              <a:t>Level </a:t>
            </a:r>
            <a:r>
              <a:rPr lang="en-US" altLang="en-US" sz="4000" b="1" dirty="0"/>
              <a:t>Licenses </a:t>
            </a:r>
          </a:p>
        </p:txBody>
      </p:sp>
      <p:sp>
        <p:nvSpPr>
          <p:cNvPr id="47107" name="Rectangle 1027"/>
          <p:cNvSpPr>
            <a:spLocks noGrp="1" noChangeArrowheads="1"/>
          </p:cNvSpPr>
          <p:nvPr>
            <p:ph idx="1"/>
          </p:nvPr>
        </p:nvSpPr>
        <p:spPr>
          <a:xfrm>
            <a:off x="749808" y="2362200"/>
            <a:ext cx="10789920" cy="4139184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buFontTx/>
              <a:buNone/>
              <a:defRPr/>
            </a:pPr>
            <a:endParaRPr lang="en-US" sz="4800" dirty="0"/>
          </a:p>
          <a:p>
            <a:pPr algn="ctr">
              <a:lnSpc>
                <a:spcPct val="80000"/>
              </a:lnSpc>
              <a:buFontTx/>
              <a:buNone/>
              <a:defRPr/>
            </a:pPr>
            <a:endParaRPr lang="en-US" sz="36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5682193"/>
              </p:ext>
            </p:extLst>
          </p:nvPr>
        </p:nvGraphicFramePr>
        <p:xfrm>
          <a:off x="0" y="1308443"/>
          <a:ext cx="12191998" cy="60535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8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3034">
                  <a:extLst>
                    <a:ext uri="{9D8B030D-6E8A-4147-A177-3AD203B41FA5}">
                      <a16:colId xmlns:a16="http://schemas.microsoft.com/office/drawing/2014/main" val="614405389"/>
                    </a:ext>
                  </a:extLst>
                </a:gridCol>
                <a:gridCol w="2549987">
                  <a:extLst>
                    <a:ext uri="{9D8B030D-6E8A-4147-A177-3AD203B41FA5}">
                      <a16:colId xmlns:a16="http://schemas.microsoft.com/office/drawing/2014/main" val="3577673801"/>
                    </a:ext>
                  </a:extLst>
                </a:gridCol>
                <a:gridCol w="2600380">
                  <a:extLst>
                    <a:ext uri="{9D8B030D-6E8A-4147-A177-3AD203B41FA5}">
                      <a16:colId xmlns:a16="http://schemas.microsoft.com/office/drawing/2014/main" val="80625672"/>
                    </a:ext>
                  </a:extLst>
                </a:gridCol>
                <a:gridCol w="2880580">
                  <a:extLst>
                    <a:ext uri="{9D8B030D-6E8A-4147-A177-3AD203B41FA5}">
                      <a16:colId xmlns:a16="http://schemas.microsoft.com/office/drawing/2014/main" val="498746316"/>
                    </a:ext>
                  </a:extLst>
                </a:gridCol>
              </a:tblGrid>
              <a:tr h="517976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Education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Examination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References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Supervision &amp; Reference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Documented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 Experience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7527">
                <a:tc gridSpan="5">
                  <a:txBody>
                    <a:bodyPr/>
                    <a:lstStyle/>
                    <a:p>
                      <a:pPr algn="ctr"/>
                      <a:r>
                        <a:rPr lang="en-US" sz="2400" b="1" u="sng" dirty="0">
                          <a:solidFill>
                            <a:srgbClr val="0070C0"/>
                          </a:solidFill>
                        </a:rPr>
                        <a:t>Licensed </a:t>
                      </a:r>
                      <a:r>
                        <a:rPr lang="en-US" sz="2400" b="1" i="1" u="sng" dirty="0">
                          <a:solidFill>
                            <a:srgbClr val="0070C0"/>
                          </a:solidFill>
                        </a:rPr>
                        <a:t>Certified</a:t>
                      </a:r>
                      <a:r>
                        <a:rPr lang="en-US" sz="2400" b="1" u="sng" dirty="0">
                          <a:solidFill>
                            <a:srgbClr val="0070C0"/>
                          </a:solidFill>
                        </a:rPr>
                        <a:t> Social Worker (LCSW) </a:t>
                      </a:r>
                    </a:p>
                    <a:p>
                      <a:pPr algn="ctr"/>
                      <a:r>
                        <a:rPr lang="en-US" sz="1600" b="1" u="none" dirty="0">
                          <a:solidFill>
                            <a:srgbClr val="002060"/>
                          </a:solidFill>
                        </a:rPr>
                        <a:t>Apply as</a:t>
                      </a:r>
                      <a:r>
                        <a:rPr lang="en-US" sz="1600" b="1" u="none" baseline="0" dirty="0">
                          <a:solidFill>
                            <a:srgbClr val="002060"/>
                          </a:solidFill>
                        </a:rPr>
                        <a:t> soon as you graduate! </a:t>
                      </a:r>
                    </a:p>
                    <a:p>
                      <a:pPr algn="ctr"/>
                      <a:r>
                        <a:rPr lang="en-US" sz="1800" b="1" u="none" baseline="0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</a:rPr>
                        <a:t>Hours towards your LICSW do NOT count until you have your LCSW</a:t>
                      </a:r>
                      <a:r>
                        <a:rPr lang="en-US" sz="1800" b="1" u="none" baseline="0" dirty="0">
                          <a:solidFill>
                            <a:srgbClr val="002060"/>
                          </a:solidFill>
                        </a:rPr>
                        <a:t>!</a:t>
                      </a:r>
                      <a:endParaRPr lang="en-US" sz="1800" b="1" u="none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9238">
                <a:tc>
                  <a:txBody>
                    <a:bodyPr/>
                    <a:lstStyle/>
                    <a:p>
                      <a:r>
                        <a:rPr lang="en-US" sz="1800" b="1" dirty="0"/>
                        <a:t>MSW, DSW,</a:t>
                      </a:r>
                      <a:r>
                        <a:rPr lang="en-US" sz="1800" b="1" baseline="0" dirty="0"/>
                        <a:t> or PhD in Social Work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ASWB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</a:rPr>
                        <a:t>Masters</a:t>
                      </a:r>
                      <a:r>
                        <a:rPr lang="en-US" sz="1800" b="1" baseline="0" dirty="0">
                          <a:solidFill>
                            <a:srgbClr val="FF0000"/>
                          </a:solidFill>
                        </a:rPr>
                        <a:t> Exam</a:t>
                      </a:r>
                      <a:endParaRPr 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2 professional references (1 LCSW or LICSW)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1 second year placement supervisory reference (LCSW or LICSW)</a:t>
                      </a:r>
                    </a:p>
                    <a:p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2</a:t>
                      </a:r>
                      <a:r>
                        <a:rPr lang="en-US" sz="1800" b="1" baseline="30000" dirty="0"/>
                        <a:t>nd</a:t>
                      </a:r>
                      <a:r>
                        <a:rPr lang="en-US" sz="1800" b="1" dirty="0"/>
                        <a:t> / Advanced Year placement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7527">
                <a:tc gridSpan="5">
                  <a:txBody>
                    <a:bodyPr/>
                    <a:lstStyle/>
                    <a:p>
                      <a:pPr algn="ctr"/>
                      <a:r>
                        <a:rPr lang="en-US" sz="1800" b="1" u="sng" dirty="0">
                          <a:solidFill>
                            <a:srgbClr val="0070C0"/>
                          </a:solidFill>
                        </a:rPr>
                        <a:t>Licensed Independent Clinical Social Worker (LICSW)</a:t>
                      </a:r>
                      <a:r>
                        <a:rPr lang="en-US" sz="1800" b="1" u="none" dirty="0">
                          <a:solidFill>
                            <a:srgbClr val="0070C0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US" sz="1800" b="1" u="none" dirty="0">
                          <a:solidFill>
                            <a:srgbClr val="002060"/>
                          </a:solidFill>
                        </a:rPr>
                        <a:t>Apply after obtaining the required, documented experience and supervision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29614">
                <a:tc>
                  <a:txBody>
                    <a:bodyPr/>
                    <a:lstStyle/>
                    <a:p>
                      <a:r>
                        <a:rPr lang="en-US" sz="1500" dirty="0"/>
                        <a:t>MSW, DSW, or PhD in Social 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ASWB </a:t>
                      </a:r>
                      <a:r>
                        <a:rPr lang="en-US" sz="1500" b="1" dirty="0">
                          <a:solidFill>
                            <a:srgbClr val="FF0000"/>
                          </a:solidFill>
                        </a:rPr>
                        <a:t>Clinical Exam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2 professional references by professionals licensed at the highest level in their field (LICSW, LMHC,</a:t>
                      </a:r>
                      <a:r>
                        <a:rPr lang="en-US" sz="1500" baseline="0" dirty="0"/>
                        <a:t> PhD, MD, RNCS)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1 supervisory reference by an LICSW</a:t>
                      </a:r>
                      <a:r>
                        <a:rPr lang="en-US" sz="1500" baseline="0" dirty="0"/>
                        <a:t> (Supervisor must be licensed in the state in which the license is being sought in. In MA out-of-state supervisor must be LICSW eligible)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b="1" dirty="0"/>
                        <a:t>No less than 2 years (3500 hours) of experience </a:t>
                      </a:r>
                      <a:r>
                        <a:rPr lang="en-US" sz="1500" b="1" u="sng" dirty="0">
                          <a:solidFill>
                            <a:srgbClr val="FF0000"/>
                          </a:solidFill>
                        </a:rPr>
                        <a:t>post-LCSW</a:t>
                      </a:r>
                      <a:r>
                        <a:rPr lang="en-US" sz="1500" b="1" baseline="0" dirty="0"/>
                        <a:t> </a:t>
                      </a:r>
                      <a:r>
                        <a:rPr lang="en-US" sz="1500" b="1" dirty="0"/>
                        <a:t>plus 100 hours of supervision (50 per year) by an LICSW.  Hours do not all have to</a:t>
                      </a:r>
                      <a:r>
                        <a:rPr lang="en-US" sz="1500" b="1" baseline="0" dirty="0"/>
                        <a:t> be at the same agency or by the same supervisor</a:t>
                      </a:r>
                      <a:endParaRPr lang="en-US" sz="15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432D47-0698-4C42-AB42-7208F6B827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26E769-03D0-544C-88A5-FF5EA7AF028E}" type="slidenum">
              <a:rPr lang="en-US" altLang="en-US" smtClean="0"/>
              <a:pPr/>
              <a:t>26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7345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11199813" cy="1905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300" b="1" dirty="0"/>
              <a:t>Example: Additional Massachusetts Requirement</a:t>
            </a:r>
            <a:br>
              <a:rPr lang="en-US" sz="3300" b="1" dirty="0"/>
            </a:br>
            <a:r>
              <a:rPr lang="en-US" sz="3300" b="1" dirty="0"/>
              <a:t> </a:t>
            </a:r>
            <a:r>
              <a:rPr lang="en-US" sz="3300" b="1" u="sng" dirty="0"/>
              <a:t>PRIOR to Licensing</a:t>
            </a:r>
            <a:br>
              <a:rPr lang="en-US" sz="3300" b="1" dirty="0"/>
            </a:br>
            <a:r>
              <a:rPr lang="en-US" sz="3300" b="1" dirty="0"/>
              <a:t>Chapter 260: Training in Domestic, Sexual Violence 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05000"/>
            <a:ext cx="12039600" cy="4478383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sz="2400" dirty="0"/>
              <a:t>Pursuant to M.G.L. c. 112, § 264, applicants and licensees shall participate in at least one </a:t>
            </a:r>
            <a:r>
              <a:rPr lang="en-US" sz="2400" b="1" dirty="0">
                <a:highlight>
                  <a:srgbClr val="FFFF00"/>
                </a:highlight>
              </a:rPr>
              <a:t>domestic violence and sexual violence training as a condition for licensure</a:t>
            </a:r>
            <a:r>
              <a:rPr lang="en-US" sz="2400" dirty="0"/>
              <a:t>, renewal, revival or reinstatement of licensure.  </a:t>
            </a:r>
          </a:p>
          <a:p>
            <a:pPr>
              <a:spcBef>
                <a:spcPts val="1200"/>
              </a:spcBef>
            </a:pPr>
            <a:r>
              <a:rPr lang="en-US" sz="2400" dirty="0"/>
              <a:t>Free online training from DPH at </a:t>
            </a:r>
            <a:r>
              <a:rPr lang="en-US" sz="2400" dirty="0">
                <a:hlinkClick r:id="rId2"/>
              </a:rPr>
              <a:t>https://chapter260training.org/courses/training/</a:t>
            </a:r>
            <a:endParaRPr lang="en-US" sz="2400" dirty="0"/>
          </a:p>
          <a:p>
            <a:pPr lvl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1.5 hours – Completed sections can be saved and completed within a 30-day period </a:t>
            </a:r>
          </a:p>
          <a:p>
            <a:pPr lvl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You will receive a “Certificate of Completion,” but no continuing education units (CEUs)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B24834-9169-4F08-A5FA-EB7A8FEE9A5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26E769-03D0-544C-88A5-FF5EA7AF028E}" type="slidenum">
              <a:rPr lang="en-US" altLang="en-US" smtClean="0"/>
              <a:pPr/>
              <a:t>27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82742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-76200"/>
            <a:ext cx="12115800" cy="1251857"/>
          </a:xfrm>
        </p:spPr>
        <p:txBody>
          <a:bodyPr>
            <a:normAutofit fontScale="90000"/>
          </a:bodyPr>
          <a:lstStyle/>
          <a:p>
            <a:pPr algn="ctr"/>
            <a:br>
              <a:rPr lang="en-US" altLang="en-US" sz="3200" dirty="0">
                <a:solidFill>
                  <a:srgbClr val="CC0066"/>
                </a:solidFill>
                <a:latin typeface="Comic Sans MS" panose="030F0702030302020204" pitchFamily="66" charset="0"/>
              </a:rPr>
            </a:br>
            <a:r>
              <a:rPr lang="en-US" altLang="en-US" sz="4400" dirty="0">
                <a:latin typeface="Helvetica" panose="020B0604020202020204" pitchFamily="34" charset="0"/>
                <a:cs typeface="Helvetica" panose="020B0604020202020204" pitchFamily="34" charset="0"/>
              </a:rPr>
              <a:t>Example: M</a:t>
            </a:r>
            <a:r>
              <a:rPr lang="en-US" altLang="en-US" sz="4400" b="1" dirty="0">
                <a:latin typeface="Helvetica" panose="020B0604020202020204" pitchFamily="34" charset="0"/>
                <a:cs typeface="Helvetica" panose="020B0604020202020204" pitchFamily="34" charset="0"/>
              </a:rPr>
              <a:t>assachusetts </a:t>
            </a:r>
            <a:br>
              <a:rPr lang="en-US" altLang="en-US" sz="4400" b="1" dirty="0"/>
            </a:br>
            <a:r>
              <a:rPr lang="en-US" altLang="en-US" sz="4400" b="1" dirty="0"/>
              <a:t>Scope of Practice and Regulations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76200" y="1447800"/>
            <a:ext cx="12192000" cy="4653637"/>
          </a:xfrm>
        </p:spPr>
        <p:txBody>
          <a:bodyPr>
            <a:normAutofit fontScale="70000" lnSpcReduction="20000"/>
          </a:bodyPr>
          <a:lstStyle/>
          <a:p>
            <a:pPr algn="ctr">
              <a:spcBef>
                <a:spcPts val="500"/>
              </a:spcBef>
              <a:spcAft>
                <a:spcPts val="500"/>
              </a:spcAft>
              <a:buNone/>
            </a:pPr>
            <a:endParaRPr lang="en-US" altLang="en-US" sz="3600" b="1" dirty="0">
              <a:solidFill>
                <a:schemeClr val="tx1"/>
              </a:solidFill>
            </a:endParaRPr>
          </a:p>
          <a:p>
            <a:pPr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en-US" altLang="en-US" sz="3600" b="1" dirty="0">
                <a:solidFill>
                  <a:schemeClr val="tx1"/>
                </a:solidFill>
              </a:rPr>
              <a:t>SCOPE OF PRACTICE for LCSW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altLang="en-US" sz="2800" dirty="0">
                <a:solidFill>
                  <a:schemeClr val="tx1"/>
                </a:solidFill>
              </a:rPr>
              <a:t>LCSWs may </a:t>
            </a:r>
            <a:r>
              <a:rPr lang="en-US" altLang="en-US" sz="2800" b="1" u="sng" dirty="0">
                <a:solidFill>
                  <a:schemeClr val="tx1"/>
                </a:solidFill>
              </a:rPr>
              <a:t>not</a:t>
            </a:r>
            <a:r>
              <a:rPr lang="en-US" altLang="en-US" sz="2800" dirty="0">
                <a:solidFill>
                  <a:schemeClr val="tx1"/>
                </a:solidFill>
              </a:rPr>
              <a:t> provide PRIVATE/INDEPENDENT clinical services; BUT may provide clinical services as an employee, and only as an employee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altLang="en-US" sz="2800" dirty="0">
                <a:solidFill>
                  <a:schemeClr val="tx1"/>
                </a:solidFill>
              </a:rPr>
              <a:t>LCSWs may provide clinical social work services </a:t>
            </a:r>
            <a:r>
              <a:rPr lang="en-US" altLang="en-US" sz="2800" b="1" dirty="0">
                <a:solidFill>
                  <a:schemeClr val="tx1"/>
                </a:solidFill>
              </a:rPr>
              <a:t>only</a:t>
            </a:r>
            <a:r>
              <a:rPr lang="en-US" altLang="en-US" sz="2800" dirty="0">
                <a:solidFill>
                  <a:schemeClr val="tx1"/>
                </a:solidFill>
              </a:rPr>
              <a:t> </a:t>
            </a:r>
            <a:r>
              <a:rPr lang="en-US" altLang="en-US" sz="2800" b="1" dirty="0">
                <a:solidFill>
                  <a:schemeClr val="tx1"/>
                </a:solidFill>
              </a:rPr>
              <a:t>under LICSW supervision</a:t>
            </a:r>
          </a:p>
          <a:p>
            <a:pPr lvl="1">
              <a:spcBef>
                <a:spcPts val="500"/>
              </a:spcBef>
              <a:spcAft>
                <a:spcPts val="500"/>
              </a:spcAft>
            </a:pPr>
            <a:r>
              <a:rPr lang="en-US" altLang="en-US" sz="2600" b="1" i="1" u="sng" dirty="0">
                <a:solidFill>
                  <a:schemeClr val="tx1"/>
                </a:solidFill>
              </a:rPr>
              <a:t>NOT</a:t>
            </a:r>
            <a:r>
              <a:rPr lang="en-US" altLang="en-US" sz="2600" dirty="0">
                <a:solidFill>
                  <a:schemeClr val="tx1"/>
                </a:solidFill>
              </a:rPr>
              <a:t> </a:t>
            </a:r>
            <a:r>
              <a:rPr lang="en-US" altLang="en-US" sz="2600" i="1" dirty="0">
                <a:solidFill>
                  <a:schemeClr val="tx1"/>
                </a:solidFill>
              </a:rPr>
              <a:t>LMHC, PhD, </a:t>
            </a:r>
            <a:r>
              <a:rPr lang="en-US" altLang="en-US" sz="2600" i="1" dirty="0" err="1">
                <a:solidFill>
                  <a:schemeClr val="tx1"/>
                </a:solidFill>
              </a:rPr>
              <a:t>PsyD</a:t>
            </a:r>
            <a:r>
              <a:rPr lang="en-US" altLang="en-US" sz="2600" i="1" dirty="0">
                <a:solidFill>
                  <a:schemeClr val="tx1"/>
                </a:solidFill>
              </a:rPr>
              <a:t>, RN, PA, MD, etc.</a:t>
            </a:r>
          </a:p>
          <a:p>
            <a:pPr lvl="1">
              <a:spcBef>
                <a:spcPts val="500"/>
              </a:spcBef>
              <a:spcAft>
                <a:spcPts val="500"/>
              </a:spcAft>
            </a:pPr>
            <a:r>
              <a:rPr lang="en-US" altLang="en-US" sz="2600" i="1" dirty="0">
                <a:solidFill>
                  <a:schemeClr val="tx1"/>
                </a:solidFill>
              </a:rPr>
              <a:t>This is enforced via the complaint process too!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altLang="en-US" sz="3000" dirty="0">
                <a:solidFill>
                  <a:schemeClr val="tx1"/>
                </a:solidFill>
              </a:rPr>
              <a:t>There are other regulations under “scope of practice”</a:t>
            </a:r>
          </a:p>
          <a:p>
            <a:pPr algn="ctr">
              <a:buFontTx/>
              <a:buNone/>
            </a:pPr>
            <a:r>
              <a:rPr lang="en-US" altLang="en-US" sz="3600" b="1" dirty="0">
                <a:solidFill>
                  <a:schemeClr val="tx1"/>
                </a:solidFill>
                <a:latin typeface="+mj-lt"/>
              </a:rPr>
              <a:t>REGULATIONS</a:t>
            </a:r>
            <a:r>
              <a:rPr lang="en-US" altLang="en-US" sz="4700" b="1" dirty="0">
                <a:solidFill>
                  <a:schemeClr val="tx1"/>
                </a:solidFill>
                <a:latin typeface="+mj-lt"/>
              </a:rPr>
              <a:t>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en-US" sz="2800" dirty="0">
                <a:solidFill>
                  <a:schemeClr val="tx1"/>
                </a:solidFill>
              </a:rPr>
              <a:t>First set of regulations is free and provided automatically when you request application from ASWB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en-US" sz="2800" dirty="0">
                <a:solidFill>
                  <a:schemeClr val="tx1"/>
                </a:solidFill>
              </a:rPr>
              <a:t>Regulations are on this website</a:t>
            </a:r>
            <a:r>
              <a:rPr lang="en-US" altLang="en-US" sz="2800" dirty="0"/>
              <a:t> </a:t>
            </a:r>
            <a:r>
              <a:rPr lang="en-US" altLang="en-US" sz="2800" b="1" dirty="0">
                <a:solidFill>
                  <a:srgbClr val="993366"/>
                </a:solidFill>
                <a:hlinkClick r:id="rId3"/>
              </a:rPr>
              <a:t>www.mass.gov/dpl/boards/sw</a:t>
            </a:r>
            <a:endParaRPr lang="en-US" altLang="en-US" sz="2800" b="1" dirty="0">
              <a:solidFill>
                <a:srgbClr val="993366"/>
              </a:solidFill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en-US" b="1" dirty="0"/>
              <a:t>KNOW THE RULES &amp; REGULATIONS – </a:t>
            </a:r>
            <a:r>
              <a:rPr lang="en-US" altLang="en-US" b="1" dirty="0">
                <a:highlight>
                  <a:srgbClr val="FFFF00"/>
                </a:highlight>
              </a:rPr>
              <a:t>CHECK YOUR STATE’S REGULATIONS</a:t>
            </a:r>
            <a:r>
              <a:rPr lang="en-US" altLang="en-US" b="1" dirty="0"/>
              <a:t>!</a:t>
            </a:r>
          </a:p>
          <a:p>
            <a:pPr marL="457200" lvl="1" indent="0">
              <a:spcBef>
                <a:spcPts val="500"/>
              </a:spcBef>
              <a:spcAft>
                <a:spcPts val="500"/>
              </a:spcAft>
              <a:buNone/>
            </a:pPr>
            <a:endParaRPr lang="en-US" altLang="en-US" sz="2200" i="1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D04C53C-3B33-4DDF-B53B-C774597A6DA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26E769-03D0-544C-88A5-FF5EA7AF028E}" type="slidenum">
              <a:rPr lang="en-US" altLang="en-US" smtClean="0"/>
              <a:pPr/>
              <a:t>28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29353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6B89C-6B00-46A0-9F6B-768A30AA3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Possible Limitations to Licensure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BE01A-B4F6-49AD-B0BA-3E1BDFFD28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“good moral character”</a:t>
            </a:r>
          </a:p>
          <a:p>
            <a:pPr lvl="1"/>
            <a:r>
              <a:rPr lang="en-US" dirty="0"/>
              <a:t>Listed as a requirement in many states – ambiguous </a:t>
            </a:r>
          </a:p>
          <a:p>
            <a:pPr lvl="1"/>
            <a:r>
              <a:rPr lang="en-US" dirty="0"/>
              <a:t>Some states refuse to license those with convicted felonies</a:t>
            </a:r>
          </a:p>
          <a:p>
            <a:pPr lvl="1"/>
            <a:endParaRPr lang="en-US" dirty="0"/>
          </a:p>
          <a:p>
            <a:r>
              <a:rPr lang="en-US" dirty="0"/>
              <a:t>Citizenship</a:t>
            </a:r>
          </a:p>
          <a:p>
            <a:pPr lvl="1"/>
            <a:r>
              <a:rPr lang="en-US" dirty="0"/>
              <a:t>Citizen, Naturalization, DACA (Deferred Action for Childhood Arrivals)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6B2037-7B13-4BE0-AC71-D682BEB6BEA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26E769-03D0-544C-88A5-FF5EA7AF028E}" type="slidenum">
              <a:rPr lang="en-US" altLang="en-US" smtClean="0"/>
              <a:pPr/>
              <a:t>29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64248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National Association Of Social Workers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dirty="0"/>
              <a:t> </a:t>
            </a:r>
            <a:r>
              <a:rPr lang="en-US" u="sng" dirty="0">
                <a:hlinkClick r:id="rId2"/>
              </a:rPr>
              <a:t>National Association of Social Workers (NASW) </a:t>
            </a:r>
            <a:endParaRPr lang="en-US" u="sng" dirty="0"/>
          </a:p>
          <a:p>
            <a:pPr lvl="1"/>
            <a:r>
              <a:rPr lang="en-US" dirty="0"/>
              <a:t>Provides career services, job listings, training/CEUs, licensing and legislative information, and most importantly, many networking opportunities</a:t>
            </a:r>
          </a:p>
          <a:p>
            <a:pPr lvl="1"/>
            <a:r>
              <a:rPr lang="en-US" dirty="0"/>
              <a:t>Join as a student for significant discount on dues and 3-years of graduated increases until reaching the full rate</a:t>
            </a:r>
          </a:p>
          <a:p>
            <a:pPr lvl="2"/>
            <a:r>
              <a:rPr lang="en-US" sz="2100" dirty="0"/>
              <a:t>Reduced Membership for students</a:t>
            </a:r>
          </a:p>
          <a:p>
            <a:pPr lvl="2"/>
            <a:r>
              <a:rPr lang="en-US" sz="2100" dirty="0"/>
              <a:t>Reduced fees on test pre courses and other services</a:t>
            </a:r>
          </a:p>
          <a:p>
            <a:pPr lvl="2"/>
            <a:r>
              <a:rPr lang="en-US" sz="2100" dirty="0"/>
              <a:t>Each state has its own chapter</a:t>
            </a:r>
          </a:p>
          <a:p>
            <a:pPr lvl="0"/>
            <a:r>
              <a:rPr lang="en-US" dirty="0"/>
              <a:t> </a:t>
            </a:r>
            <a:r>
              <a:rPr lang="en-US" u="sng" dirty="0">
                <a:hlinkClick r:id="rId3"/>
              </a:rPr>
              <a:t>NASW Code of Ethics</a:t>
            </a:r>
          </a:p>
          <a:p>
            <a:pPr lvl="1"/>
            <a:r>
              <a:rPr lang="en-US" dirty="0"/>
              <a:t>Sets forth the values, principles and standards that guide social workers' conduct in all practice areas.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CE0C48-EAE8-47A1-BC29-D0F74AE6727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26E769-03D0-544C-88A5-FF5EA7AF028E}" type="slidenum">
              <a:rPr lang="en-US" altLang="en-US" smtClean="0"/>
              <a:pPr/>
              <a:t>30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147112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Boston University Career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11582400" cy="434003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u="sng" dirty="0">
                <a:hlinkClick r:id="rId2"/>
              </a:rPr>
              <a:t>The BU Center for Career Development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The University’s Center for Career Development offers digital resource for students: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u="sng" dirty="0">
                <a:hlinkClick r:id="rId3"/>
              </a:rPr>
              <a:t>BU Handshake</a:t>
            </a:r>
            <a:r>
              <a:rPr lang="en-US" dirty="0"/>
              <a:t>—a digital hub for those exploring employment opportunities.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hlinkClick r:id="rId4"/>
              </a:rPr>
              <a:t>VMock, one minute to a better resume</a:t>
            </a:r>
            <a:endParaRPr lang="en-US" dirty="0"/>
          </a:p>
          <a:p>
            <a:pPr lvl="1"/>
            <a:r>
              <a:rPr lang="en-US" dirty="0"/>
              <a:t>Upload your resume (via web or mobile) </a:t>
            </a:r>
          </a:p>
          <a:p>
            <a:pPr lvl="1"/>
            <a:r>
              <a:rPr lang="en-US" dirty="0"/>
              <a:t>You will receive feedback on how to improve your resume</a:t>
            </a:r>
          </a:p>
          <a:p>
            <a:pPr marL="457200" lvl="1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BUSSW Career/Job Hunt website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u="sng" dirty="0">
                <a:hlinkClick r:id="rId5"/>
              </a:rPr>
              <a:t>https://www.bu.edu/ssw/students/current/career/job_hunt/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168520-B259-4EAB-9BDD-464A5FA7FF7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26E769-03D0-544C-88A5-FF5EA7AF028E}" type="slidenum">
              <a:rPr lang="en-US" altLang="en-US" smtClean="0"/>
              <a:pPr/>
              <a:t>31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96443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The BUSSW Career Guide</a:t>
            </a:r>
            <a:br>
              <a:rPr lang="en-US" dirty="0"/>
            </a:br>
            <a:r>
              <a:rPr lang="en-US" sz="2700" dirty="0"/>
              <a:t>http://www.bu.edu/ssw/students/current/career/</a:t>
            </a:r>
            <a:br>
              <a:rPr lang="en-US" sz="2700" dirty="0"/>
            </a:br>
            <a:endParaRPr lang="en-US" sz="27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17639"/>
            <a:ext cx="9372600" cy="4708525"/>
          </a:xfrm>
        </p:spPr>
        <p:txBody>
          <a:bodyPr>
            <a:normAutofit fontScale="85000" lnSpcReduction="20000"/>
          </a:bodyPr>
          <a:lstStyle/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BUSSW Career Resources</a:t>
            </a:r>
          </a:p>
          <a:p>
            <a:pPr lvl="1"/>
            <a:r>
              <a:rPr lang="en-US" dirty="0"/>
              <a:t>BU Center for Career</a:t>
            </a:r>
          </a:p>
          <a:p>
            <a:pPr lvl="1"/>
            <a:r>
              <a:rPr lang="en-US" dirty="0"/>
              <a:t>Deciding What to Do Within Social Work</a:t>
            </a:r>
          </a:p>
          <a:p>
            <a:pPr lvl="1"/>
            <a:r>
              <a:rPr lang="en-US" dirty="0"/>
              <a:t>Prioritize Your Skills, Values, and Interests</a:t>
            </a:r>
          </a:p>
          <a:p>
            <a:pPr lvl="1"/>
            <a:r>
              <a:rPr lang="en-US" dirty="0"/>
              <a:t>Networking and Informational Interviewing</a:t>
            </a:r>
          </a:p>
          <a:p>
            <a:pPr lvl="1"/>
            <a:r>
              <a:rPr lang="en-US" dirty="0"/>
              <a:t>Resume Writing</a:t>
            </a:r>
          </a:p>
          <a:p>
            <a:pPr lvl="1"/>
            <a:r>
              <a:rPr lang="en-US" dirty="0"/>
              <a:t>Writing Cover Letters</a:t>
            </a:r>
          </a:p>
          <a:p>
            <a:pPr lvl="1"/>
            <a:r>
              <a:rPr lang="en-US" dirty="0"/>
              <a:t>Interviewing </a:t>
            </a:r>
          </a:p>
          <a:p>
            <a:pPr lvl="1"/>
            <a:r>
              <a:rPr lang="en-US" dirty="0"/>
              <a:t>Negotiating Terms of Employment</a:t>
            </a:r>
          </a:p>
          <a:p>
            <a:pPr lvl="1"/>
            <a:r>
              <a:rPr lang="en-US" dirty="0"/>
              <a:t>Social Work  Licensure by State</a:t>
            </a:r>
          </a:p>
          <a:p>
            <a:pPr lvl="1"/>
            <a:r>
              <a:rPr lang="en-US" dirty="0"/>
              <a:t>Job Placement and Temporary Employment Services</a:t>
            </a:r>
          </a:p>
          <a:p>
            <a:pPr lvl="1"/>
            <a:r>
              <a:rPr lang="en-US" dirty="0"/>
              <a:t>Loan Forbearance and Forgiveness</a:t>
            </a:r>
          </a:p>
          <a:p>
            <a:pPr lvl="1"/>
            <a:r>
              <a:rPr lang="en-US" dirty="0"/>
              <a:t>Planning the Job Search Process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ADEF39-25C1-4381-B352-0936F142CA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26E769-03D0-544C-88A5-FF5EA7AF028E}" type="slidenum">
              <a:rPr lang="en-US" altLang="en-US" smtClean="0"/>
              <a:pPr/>
              <a:t>32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757971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774" y="609600"/>
            <a:ext cx="11484425" cy="685800"/>
          </a:xfrm>
        </p:spPr>
        <p:txBody>
          <a:bodyPr/>
          <a:lstStyle/>
          <a:p>
            <a:r>
              <a:rPr lang="en-US" dirty="0"/>
              <a:t>Boston University Alumni Association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17639"/>
            <a:ext cx="10363200" cy="4830761"/>
          </a:xfrm>
        </p:spPr>
        <p:txBody>
          <a:bodyPr>
            <a:normAutofit fontScale="77500" lnSpcReduction="20000"/>
          </a:bodyPr>
          <a:lstStyle/>
          <a:p>
            <a:pPr lvl="0"/>
            <a:endParaRPr lang="en-US" sz="2900" u="sng" dirty="0">
              <a:hlinkClick r:id="rId2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900" u="sng" dirty="0">
                <a:hlinkClick r:id="rId2"/>
              </a:rPr>
              <a:t>BU School of Social Work Alumni Association</a:t>
            </a:r>
            <a:endParaRPr lang="en-US" sz="2900" u="sng" dirty="0"/>
          </a:p>
          <a:p>
            <a:pPr lvl="0">
              <a:buFont typeface="Wingdings" panose="05000000000000000000" pitchFamily="2" charset="2"/>
              <a:buChar char="Ø"/>
            </a:pPr>
            <a:endParaRPr lang="en-US" sz="2900" u="sng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900" u="sng" dirty="0">
                <a:hlinkClick r:id="rId2"/>
              </a:rPr>
              <a:t>BU Alumni Association</a:t>
            </a:r>
            <a:endParaRPr lang="en-US" sz="2900" u="sng" dirty="0"/>
          </a:p>
          <a:p>
            <a:pPr lvl="1"/>
            <a:r>
              <a:rPr lang="en-US" sz="2900" dirty="0"/>
              <a:t>Connect with BUSSW alumni via our </a:t>
            </a:r>
            <a:r>
              <a:rPr lang="en-US" sz="2900" u="sng" dirty="0">
                <a:hlinkClick r:id="rId3"/>
              </a:rPr>
              <a:t>LinkedIn group</a:t>
            </a:r>
            <a:endParaRPr lang="en-US" sz="2900" u="sng" dirty="0"/>
          </a:p>
          <a:p>
            <a:pPr lvl="1"/>
            <a:r>
              <a:rPr lang="en-US" sz="2900" dirty="0"/>
              <a:t>Use </a:t>
            </a:r>
            <a:r>
              <a:rPr lang="en-US" sz="2900" u="sng" dirty="0">
                <a:hlinkClick r:id="rId4"/>
              </a:rPr>
              <a:t>BU’s Career Advisory Network (CAN)</a:t>
            </a:r>
            <a:r>
              <a:rPr lang="en-US" sz="2900" dirty="0"/>
              <a:t> to connect with alumni across the country. As a student, you are eligible to join your professional organization</a:t>
            </a:r>
          </a:p>
          <a:p>
            <a:pPr lvl="1"/>
            <a:endParaRPr lang="en-US" sz="29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900" dirty="0">
                <a:hlinkClick r:id="rId5"/>
              </a:rPr>
              <a:t>BU Online Degree Students/Alumni Resources</a:t>
            </a:r>
            <a:endParaRPr lang="en-US" sz="2900" dirty="0"/>
          </a:p>
          <a:p>
            <a:pPr lvl="1"/>
            <a:r>
              <a:rPr lang="en-US" sz="2900" dirty="0"/>
              <a:t>Attend Career Fairs, Events, Webinars and More</a:t>
            </a:r>
          </a:p>
          <a:p>
            <a:pPr marL="457200" lvl="1" indent="0">
              <a:buNone/>
            </a:pPr>
            <a:endParaRPr lang="en-US" sz="2900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900" dirty="0">
                <a:solidFill>
                  <a:srgbClr val="1FCEDA"/>
                </a:solidFill>
              </a:rPr>
              <a:t>Networking</a:t>
            </a:r>
          </a:p>
          <a:p>
            <a:pPr lvl="1"/>
            <a:r>
              <a:rPr lang="en-US" sz="2800" dirty="0"/>
              <a:t>Social Media and Websites (LinkedIn, Facebook, NASW’s </a:t>
            </a:r>
            <a:r>
              <a:rPr lang="en-US" sz="2800" dirty="0" err="1"/>
              <a:t>JobLink</a:t>
            </a:r>
            <a:r>
              <a:rPr lang="en-US" sz="2800" dirty="0"/>
              <a:t>, Monster, Indeed, Idealist.com, etc.)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DACEA3-94A2-431E-9613-F248B32A544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26E769-03D0-544C-88A5-FF5EA7AF028E}" type="slidenum">
              <a:rPr lang="en-US" altLang="en-US" smtClean="0"/>
              <a:pPr/>
              <a:t>33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92181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EAE34-D043-496E-90F4-43E54D0E7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of the Exam Prep Courses: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4FECCA-3F18-46F2-AA66-96E32CB9FC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99" y="2039142"/>
            <a:ext cx="11629575" cy="4590257"/>
          </a:xfrm>
        </p:spPr>
        <p:txBody>
          <a:bodyPr/>
          <a:lstStyle/>
          <a:p>
            <a:r>
              <a:rPr lang="en-US" u="sng" dirty="0">
                <a:hlinkClick r:id="rId2"/>
              </a:rPr>
              <a:t>https://www.naswma.org/page/prep</a:t>
            </a:r>
            <a:endParaRPr lang="en-US" dirty="0"/>
          </a:p>
          <a:p>
            <a:r>
              <a:rPr lang="en-US" u="sng" dirty="0">
                <a:hlinkClick r:id="rId3"/>
              </a:rPr>
              <a:t>https://ssw.umich.edu/offices/continuing-education/exam-preparation</a:t>
            </a:r>
            <a:endParaRPr lang="en-US" dirty="0"/>
          </a:p>
          <a:p>
            <a:r>
              <a:rPr lang="en-US" u="sng" dirty="0">
                <a:hlinkClick r:id="rId4"/>
              </a:rPr>
              <a:t>https://www.therapistdevelopmentcenter.com/exam-prep/social-work</a:t>
            </a:r>
            <a:endParaRPr lang="en-US" dirty="0"/>
          </a:p>
          <a:p>
            <a:r>
              <a:rPr lang="en-US" u="sng" dirty="0">
                <a:hlinkClick r:id="rId5"/>
              </a:rPr>
              <a:t>http://www.siripro.net/</a:t>
            </a:r>
            <a:endParaRPr lang="en-US" dirty="0"/>
          </a:p>
          <a:p>
            <a:r>
              <a:rPr lang="en-US" u="sng" dirty="0">
                <a:hlinkClick r:id="rId6"/>
              </a:rPr>
              <a:t>https://swes.net/study-materials/licensure-exam-prep-course/</a:t>
            </a:r>
            <a:endParaRPr lang="en-US" dirty="0"/>
          </a:p>
          <a:p>
            <a:r>
              <a:rPr lang="en-US" u="sng" dirty="0">
                <a:hlinkClick r:id="rId7"/>
              </a:rPr>
              <a:t>https://swtosw.teachable.com/p/lcswlmswcourse</a:t>
            </a:r>
            <a:endParaRPr lang="en-US" u="sng" dirty="0"/>
          </a:p>
          <a:p>
            <a:r>
              <a:rPr lang="en-US" u="sng" dirty="0">
                <a:hlinkClick r:id="rId8"/>
              </a:rPr>
              <a:t>https://aatbs.com/</a:t>
            </a:r>
            <a:endParaRPr lang="en-US" u="sng" dirty="0"/>
          </a:p>
          <a:p>
            <a:pPr marL="0" indent="0" algn="ctr">
              <a:buNone/>
            </a:pPr>
            <a:r>
              <a:rPr lang="en-US" dirty="0">
                <a:solidFill>
                  <a:schemeClr val="tx1"/>
                </a:solidFill>
              </a:rPr>
              <a:t>**</a:t>
            </a:r>
            <a:r>
              <a:rPr lang="en-US" sz="1600" i="1" dirty="0"/>
              <a:t>BUSSW does not endorse or recommend any of these review courses.  They are listed in no particular order</a:t>
            </a:r>
            <a:r>
              <a:rPr lang="en-US" i="1" dirty="0"/>
              <a:t>**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7CB16A-B6F7-447B-994B-A6E8B7EBC8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26E769-03D0-544C-88A5-FF5EA7AF028E}" type="slidenum">
              <a:rPr lang="en-US" altLang="en-US" smtClean="0"/>
              <a:pPr/>
              <a:t>34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284858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Work Careers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en-US" dirty="0"/>
              <a:t>Child and Families</a:t>
            </a:r>
          </a:p>
          <a:p>
            <a:r>
              <a:rPr lang="en-US" dirty="0"/>
              <a:t>Healthcare/Public Health</a:t>
            </a:r>
          </a:p>
          <a:p>
            <a:r>
              <a:rPr lang="en-US" dirty="0"/>
              <a:t>Mental Health</a:t>
            </a:r>
          </a:p>
          <a:p>
            <a:r>
              <a:rPr lang="en-US" dirty="0"/>
              <a:t>Military</a:t>
            </a:r>
          </a:p>
          <a:p>
            <a:r>
              <a:rPr lang="en-US" dirty="0"/>
              <a:t>School</a:t>
            </a:r>
          </a:p>
          <a:p>
            <a:r>
              <a:rPr lang="en-US" dirty="0"/>
              <a:t>Substance Use Disorders</a:t>
            </a:r>
          </a:p>
          <a:p>
            <a:r>
              <a:rPr lang="en-US" dirty="0"/>
              <a:t>Social Work Administrators</a:t>
            </a:r>
          </a:p>
          <a:p>
            <a:r>
              <a:rPr lang="en-US" dirty="0"/>
              <a:t>Policy Maker</a:t>
            </a:r>
          </a:p>
          <a:p>
            <a:r>
              <a:rPr lang="en-US" dirty="0"/>
              <a:t>Research</a:t>
            </a:r>
          </a:p>
          <a:p>
            <a:r>
              <a:rPr lang="en-US" dirty="0"/>
              <a:t>Aging</a:t>
            </a:r>
          </a:p>
          <a:p>
            <a:r>
              <a:rPr lang="en-US" dirty="0"/>
              <a:t>Leadership/Management</a:t>
            </a:r>
          </a:p>
          <a:p>
            <a:r>
              <a:rPr lang="en-US" dirty="0"/>
              <a:t>Program Development</a:t>
            </a:r>
          </a:p>
          <a:p>
            <a:r>
              <a:rPr lang="en-US" dirty="0"/>
              <a:t>Case Management</a:t>
            </a:r>
          </a:p>
          <a:p>
            <a:r>
              <a:rPr lang="en-US" dirty="0"/>
              <a:t>Home Based Services</a:t>
            </a:r>
          </a:p>
          <a:p>
            <a:r>
              <a:rPr lang="en-US" dirty="0"/>
              <a:t>Residential Services</a:t>
            </a:r>
          </a:p>
          <a:p>
            <a:r>
              <a:rPr lang="en-US" dirty="0"/>
              <a:t>Community Organizing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588E02-D6D4-4DFE-B52B-1618644ED4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26E769-03D0-544C-88A5-FF5EA7AF028E}" type="slidenum">
              <a:rPr lang="en-US" altLang="en-US" smtClean="0"/>
              <a:pPr/>
              <a:t>35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917592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Portfolio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11811000" cy="51816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A Portfolio (paper or electronic) is a visual representation of your abilities, skills, capabilities, knowledge, qualities</a:t>
            </a:r>
          </a:p>
          <a:p>
            <a:pPr lvl="1"/>
            <a:r>
              <a:rPr lang="en-US" dirty="0"/>
              <a:t>Assembles the knowledge you have gained</a:t>
            </a:r>
            <a:endParaRPr lang="en-US" sz="4000" dirty="0"/>
          </a:p>
          <a:p>
            <a:pPr lvl="1"/>
            <a:r>
              <a:rPr lang="en-US" dirty="0"/>
              <a:t>Makes your learning visible</a:t>
            </a:r>
            <a:endParaRPr lang="en-US" sz="4000" dirty="0"/>
          </a:p>
          <a:p>
            <a:pPr lvl="1"/>
            <a:r>
              <a:rPr lang="en-US" dirty="0"/>
              <a:t>Fosters agency and reflection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Students utilize Portfolios to critically assess their academic work, to reflect on that work, and make connections among different courses, assignments, and other activities, such as work/volunteer experience, field experiences, and more</a:t>
            </a:r>
            <a:endParaRPr lang="en-US" sz="44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C5E5E9-D281-47B6-B9D5-D8A36DF507C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26E769-03D0-544C-88A5-FF5EA7AF028E}" type="slidenum">
              <a:rPr lang="en-US" altLang="en-US" smtClean="0"/>
              <a:pPr/>
              <a:t>36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998308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7B3C3-8F7A-45E7-B557-C9C2CD6FD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Portfolio Cont.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EFFFB-3D3A-41CF-9978-8B22ED2C4C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The Portfolio is a collection of documents that represent educational and work-related goals and accomplishments.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A Portfolio will help you to plan, organize and document your educational experience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Track professional development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To be utilized as you move into the professional world (interview prep, reminder of knowledge/skills developed, for use in reflection, etc.)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59E878-D268-4124-9C65-1A5AC6BAF0A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26E769-03D0-544C-88A5-FF5EA7AF028E}" type="slidenum">
              <a:rPr lang="en-US" altLang="en-US" smtClean="0"/>
              <a:pPr/>
              <a:t>37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99298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B0C39-3783-412C-B1CB-2AA36D670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775" y="72625"/>
            <a:ext cx="10566400" cy="1222775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https://bu.digication.com/app/</a:t>
            </a:r>
            <a:br>
              <a:rPr lang="en-US" dirty="0">
                <a:hlinkClick r:id="rId2"/>
              </a:rPr>
            </a:br>
            <a:br>
              <a:rPr lang="en-US" dirty="0">
                <a:hlinkClick r:id="rId2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9065D-1961-43C0-A380-CBFE9DA8CF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83AE5B-69B8-4F09-945F-C97012BCA4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26E769-03D0-544C-88A5-FF5EA7AF028E}" type="slidenum">
              <a:rPr lang="en-US" altLang="en-US" smtClean="0"/>
              <a:pPr/>
              <a:t>38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D0AE33-294D-43B4-AB6C-AF8426F9E3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32657"/>
            <a:ext cx="12192000" cy="5852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7021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Portfolio Checklist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52600"/>
            <a:ext cx="10744200" cy="390525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6400" b="1" dirty="0"/>
              <a:t>Please Include: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6400" dirty="0"/>
              <a:t>All Course Syllabus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6400" dirty="0"/>
              <a:t>Your Program Plan with course title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6400" dirty="0"/>
              <a:t>Your transcript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6400" dirty="0"/>
              <a:t>A copy of the learning contract for the foundation and advanced years in the field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6400" dirty="0"/>
              <a:t>Agency material (e.g., orientation, workshop or seminar outlines)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6400" dirty="0"/>
              <a:t>A sample process recording or practice analyses, appropriately disguised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6400" dirty="0"/>
              <a:t>Field instructor evaluations from all semesters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6400" dirty="0"/>
              <a:t>Copies of two psychosocial assessments, appropriately disguised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6400" dirty="0"/>
              <a:t>Community Assessment (MP 759 assignment)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6400" dirty="0"/>
              <a:t>Supervision log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6400" dirty="0"/>
              <a:t>Graduation Review Form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6400" dirty="0"/>
              <a:t>Updated Resume</a:t>
            </a:r>
            <a:r>
              <a:rPr lang="en-US" sz="6400" b="1" dirty="0"/>
              <a:t>					</a:t>
            </a:r>
            <a:r>
              <a:rPr lang="en-US" sz="6400" b="1" dirty="0">
                <a:latin typeface="Helvetica" panose="020B0604020202020204" pitchFamily="34" charset="0"/>
                <a:cs typeface="Helvetica" panose="020B0604020202020204" pitchFamily="34" charset="0"/>
              </a:rPr>
              <a:t>If Appropriate:</a:t>
            </a:r>
          </a:p>
          <a:p>
            <a:pPr lvl="8"/>
            <a:r>
              <a:rPr lang="en-US" sz="6400" dirty="0">
                <a:latin typeface="Helvetica" panose="020B0604020202020204" pitchFamily="34" charset="0"/>
                <a:cs typeface="Helvetica" panose="020B0604020202020204" pitchFamily="34" charset="0"/>
              </a:rPr>
              <a:t>Group curriculum used by student in leading a group</a:t>
            </a:r>
          </a:p>
          <a:p>
            <a:pPr lvl="8"/>
            <a:r>
              <a:rPr lang="en-US" sz="6400" dirty="0">
                <a:latin typeface="Helvetica" panose="020B0604020202020204" pitchFamily="34" charset="0"/>
                <a:cs typeface="Helvetica" panose="020B0604020202020204" pitchFamily="34" charset="0"/>
              </a:rPr>
              <a:t>Outline and handouts from workshops designed and run by student</a:t>
            </a:r>
          </a:p>
          <a:p>
            <a:pPr lvl="8"/>
            <a:r>
              <a:rPr lang="en-US" sz="6400" dirty="0">
                <a:latin typeface="Helvetica" panose="020B0604020202020204" pitchFamily="34" charset="0"/>
                <a:cs typeface="Helvetica" panose="020B0604020202020204" pitchFamily="34" charset="0"/>
              </a:rPr>
              <a:t>Material developed for a community education project or grant proposal  </a:t>
            </a:r>
          </a:p>
          <a:p>
            <a:pPr lvl="8"/>
            <a:r>
              <a:rPr lang="en-US" sz="6400" dirty="0">
                <a:latin typeface="Helvetica" panose="020B0604020202020204" pitchFamily="34" charset="0"/>
                <a:cs typeface="Helvetica" panose="020B0604020202020204" pitchFamily="34" charset="0"/>
              </a:rPr>
              <a:t>List of any additional training</a:t>
            </a:r>
          </a:p>
          <a:p>
            <a:pPr lvl="8"/>
            <a:r>
              <a:rPr lang="en-US" sz="6400" dirty="0">
                <a:latin typeface="Helvetica" panose="020B0604020202020204" pitchFamily="34" charset="0"/>
                <a:cs typeface="Helvetica" panose="020B0604020202020204" pitchFamily="34" charset="0"/>
              </a:rPr>
              <a:t>Any other documents or material reflective of your learning	</a:t>
            </a:r>
            <a:r>
              <a:rPr lang="en-US" sz="2850" dirty="0"/>
              <a:t>	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1E7762-10D0-4E58-BD92-C2FD3FA21D9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26E769-03D0-544C-88A5-FF5EA7AF028E}" type="slidenum">
              <a:rPr lang="en-US" altLang="en-US" smtClean="0"/>
              <a:pPr/>
              <a:t>39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029861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A3612-4C24-42FF-B9EA-325DDADC5C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1600200"/>
            <a:ext cx="10363200" cy="1143000"/>
          </a:xfrm>
        </p:spPr>
        <p:txBody>
          <a:bodyPr wrap="square" anchor="ctr">
            <a:normAutofit/>
          </a:bodyPr>
          <a:lstStyle/>
          <a:p>
            <a:r>
              <a:rPr lang="en-US" dirty="0"/>
              <a:t>Student Experiences Across the Country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206E41D-DCC3-415B-9ABB-9E468BA5F0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200400"/>
            <a:ext cx="8534400" cy="17526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898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thanks go to: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847057"/>
            <a:ext cx="10566400" cy="4096543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This presentation was adapted from: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“Social Work License Process” Power Point presentation by Erin </a:t>
            </a:r>
            <a:r>
              <a:rPr lang="en-US" sz="2000" dirty="0" err="1"/>
              <a:t>LeBel</a:t>
            </a:r>
            <a:r>
              <a:rPr lang="en-US" sz="2000" dirty="0"/>
              <a:t>, LICSW and Erin Murphy, LICSW, Board of Registration of Social Workers (2017)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“Primary Care Recruitment and Retention Programs in Massachusetts” PDF presentation by Nicole Watson, Massachusetts Health Care Workforce Center (2017)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Revised in 2019 by Erin </a:t>
            </a:r>
            <a:r>
              <a:rPr lang="en-US" sz="2000" dirty="0" err="1"/>
              <a:t>LeBel</a:t>
            </a:r>
            <a:r>
              <a:rPr lang="en-US" sz="2000" dirty="0"/>
              <a:t> and Jonas Goldenberg, BUSSW MSW Program Manager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Revised in 2020 by Cynthia Bramble-Daley and Cindy Ciluffo, BUSSW Student Services Administrators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26E769-03D0-544C-88A5-FF5EA7AF028E}" type="slidenum">
              <a:rPr lang="en-US" altLang="en-US" smtClean="0"/>
              <a:pPr/>
              <a:t>41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390581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CONGRATULATIONS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2895600" y="2914650"/>
            <a:ext cx="6400800" cy="971550"/>
          </a:xfrm>
        </p:spPr>
        <p:txBody>
          <a:bodyPr>
            <a:noAutofit/>
          </a:bodyPr>
          <a:lstStyle/>
          <a:p>
            <a:r>
              <a:rPr lang="en-US" sz="4500" b="1" dirty="0"/>
              <a:t>You are on your way!</a:t>
            </a:r>
          </a:p>
          <a:p>
            <a:endParaRPr lang="en-US" sz="4500" b="1" dirty="0"/>
          </a:p>
        </p:txBody>
      </p:sp>
      <p:pic>
        <p:nvPicPr>
          <p:cNvPr id="6" name="Picture 5" descr="doktorhut small | CAP Reform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714750"/>
            <a:ext cx="2400300" cy="12573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8909858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THANK YOU FOR ATTENDING!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    </a:t>
            </a:r>
          </a:p>
          <a:p>
            <a:pPr marL="0" indent="0" algn="ctr">
              <a:buNone/>
            </a:pPr>
            <a:r>
              <a:rPr lang="en-US" dirty="0"/>
              <a:t>We wish you much success in the MSW Program </a:t>
            </a:r>
          </a:p>
          <a:p>
            <a:pPr marL="0" indent="0" algn="ctr">
              <a:buNone/>
            </a:pPr>
            <a:r>
              <a:rPr lang="en-US" dirty="0"/>
              <a:t>and in your career.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We want to hear from you.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Please, Keep in Touch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1ECE9C-0F32-4594-A6BB-A4D22A238B0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26E769-03D0-544C-88A5-FF5EA7AF028E}" type="slidenum">
              <a:rPr lang="en-US" altLang="en-US" smtClean="0"/>
              <a:pPr/>
              <a:t>43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94052601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20D2DE"/>
      </a:hlink>
      <a:folHlink>
        <a:srgbClr val="99CC00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Osaka" pitchFamily="-64" charset="-128"/>
            <a:cs typeface="Osaka" pitchFamily="-6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Osaka" pitchFamily="-64" charset="-128"/>
            <a:cs typeface="Osaka" pitchFamily="-6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2188</TotalTime>
  <Words>3042</Words>
  <Application>Microsoft Office PowerPoint</Application>
  <PresentationFormat>Widescreen</PresentationFormat>
  <Paragraphs>432</Paragraphs>
  <Slides>43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1" baseType="lpstr">
      <vt:lpstr>Arial</vt:lpstr>
      <vt:lpstr>Comic Sans MS</vt:lpstr>
      <vt:lpstr>Helvetica</vt:lpstr>
      <vt:lpstr>Helvetica Light</vt:lpstr>
      <vt:lpstr>Tahoma</vt:lpstr>
      <vt:lpstr>Times</vt:lpstr>
      <vt:lpstr>Wingdings</vt:lpstr>
      <vt:lpstr>Blank Presentation</vt:lpstr>
      <vt:lpstr>Boston University School of Social Work   Online Program</vt:lpstr>
      <vt:lpstr>Agenda &amp; Welcome</vt:lpstr>
      <vt:lpstr>Disclosures</vt:lpstr>
      <vt:lpstr>http://www.bu.edu/state-authorization/</vt:lpstr>
      <vt:lpstr>“Click Path” to Licensure Information</vt:lpstr>
      <vt:lpstr>Things to Remember:</vt:lpstr>
      <vt:lpstr>Licensing Requirements for Each State</vt:lpstr>
      <vt:lpstr>A State with Minimal Requirements:</vt:lpstr>
      <vt:lpstr>A State with Minor Additional Requirements</vt:lpstr>
      <vt:lpstr>A State with Multiple Requirements</vt:lpstr>
      <vt:lpstr>What’s Tricky – Some Obstacles </vt:lpstr>
      <vt:lpstr>What do you need to do? </vt:lpstr>
      <vt:lpstr>Social Work Licensing and Examination</vt:lpstr>
      <vt:lpstr>Process for Social Work Licensure</vt:lpstr>
      <vt:lpstr>Application Requirements For Many States</vt:lpstr>
      <vt:lpstr>The Process</vt:lpstr>
      <vt:lpstr>Example: Process for Social Work Licensing in Massachusetts </vt:lpstr>
      <vt:lpstr>Which ASWB Exam?</vt:lpstr>
      <vt:lpstr>The Exam</vt:lpstr>
      <vt:lpstr>ASWB Masters Exam Content Latest Update: 2018</vt:lpstr>
      <vt:lpstr>Should I Study?  Yes!</vt:lpstr>
      <vt:lpstr>Changes in ASWB Exams Due to COVID</vt:lpstr>
      <vt:lpstr>Resources Due to COVID:</vt:lpstr>
      <vt:lpstr>HOW MUCH WILL IT COST?</vt:lpstr>
      <vt:lpstr>Example: Massachusetts Licensing Fees</vt:lpstr>
      <vt:lpstr>Example: State of Massachusetts Multi-Level Licenses </vt:lpstr>
      <vt:lpstr>Example: Additional Massachusetts Requirement  PRIOR to Licensing Chapter 260: Training in Domestic, Sexual Violence  </vt:lpstr>
      <vt:lpstr> Example: Massachusetts  Scope of Practice and Regulations</vt:lpstr>
      <vt:lpstr>Possible Limitations to Licensure</vt:lpstr>
      <vt:lpstr>National Association Of Social Workers</vt:lpstr>
      <vt:lpstr>Boston University Career Resources</vt:lpstr>
      <vt:lpstr>The BUSSW Career Guide http://www.bu.edu/ssw/students/current/career/ </vt:lpstr>
      <vt:lpstr>Boston University Alumni Association Resources</vt:lpstr>
      <vt:lpstr>Some of the Exam Prep Courses:</vt:lpstr>
      <vt:lpstr>Social Work Careers</vt:lpstr>
      <vt:lpstr>The Portfolio</vt:lpstr>
      <vt:lpstr>The Portfolio Cont.</vt:lpstr>
      <vt:lpstr>https://bu.digication.com/app/  </vt:lpstr>
      <vt:lpstr>Portfolio Checklist</vt:lpstr>
      <vt:lpstr>Student Experiences Across the Country</vt:lpstr>
      <vt:lpstr>Our thanks go to: </vt:lpstr>
      <vt:lpstr>CONGRATULATIONS</vt:lpstr>
      <vt:lpstr>THANK YOU FOR ATTENDING!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Boston University School of Social Work   Online Program</dc:title>
  <dc:creator>Ciluffo, Cindy</dc:creator>
  <cp:lastModifiedBy>Goldenberg, Jonas B</cp:lastModifiedBy>
  <cp:revision>48</cp:revision>
  <dcterms:created xsi:type="dcterms:W3CDTF">2020-07-21T17:23:30Z</dcterms:created>
  <dcterms:modified xsi:type="dcterms:W3CDTF">2022-02-24T20:25:21Z</dcterms:modified>
</cp:coreProperties>
</file>