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43"/>
  </p:notesMasterIdLst>
  <p:handoutMasterIdLst>
    <p:handoutMasterId r:id="rId44"/>
  </p:handoutMasterIdLst>
  <p:sldIdLst>
    <p:sldId id="281" r:id="rId2"/>
    <p:sldId id="338" r:id="rId3"/>
    <p:sldId id="355" r:id="rId4"/>
    <p:sldId id="377" r:id="rId5"/>
    <p:sldId id="340" r:id="rId6"/>
    <p:sldId id="373" r:id="rId7"/>
    <p:sldId id="365" r:id="rId8"/>
    <p:sldId id="292" r:id="rId9"/>
    <p:sldId id="295" r:id="rId10"/>
    <p:sldId id="294" r:id="rId11"/>
    <p:sldId id="345" r:id="rId12"/>
    <p:sldId id="346" r:id="rId13"/>
    <p:sldId id="318" r:id="rId14"/>
    <p:sldId id="299" r:id="rId15"/>
    <p:sldId id="336" r:id="rId16"/>
    <p:sldId id="301" r:id="rId17"/>
    <p:sldId id="351" r:id="rId18"/>
    <p:sldId id="364" r:id="rId19"/>
    <p:sldId id="362" r:id="rId20"/>
    <p:sldId id="374" r:id="rId21"/>
    <p:sldId id="366" r:id="rId22"/>
    <p:sldId id="304" r:id="rId23"/>
    <p:sldId id="331" r:id="rId24"/>
    <p:sldId id="339" r:id="rId25"/>
    <p:sldId id="358" r:id="rId26"/>
    <p:sldId id="375" r:id="rId27"/>
    <p:sldId id="367" r:id="rId28"/>
    <p:sldId id="359" r:id="rId29"/>
    <p:sldId id="369" r:id="rId30"/>
    <p:sldId id="376" r:id="rId31"/>
    <p:sldId id="332" r:id="rId32"/>
    <p:sldId id="342" r:id="rId33"/>
    <p:sldId id="344" r:id="rId34"/>
    <p:sldId id="341" r:id="rId35"/>
    <p:sldId id="333" r:id="rId36"/>
    <p:sldId id="356" r:id="rId37"/>
    <p:sldId id="372" r:id="rId38"/>
    <p:sldId id="334" r:id="rId39"/>
    <p:sldId id="352" r:id="rId40"/>
    <p:sldId id="353" r:id="rId41"/>
    <p:sldId id="350" r:id="rId42"/>
  </p:sldIdLst>
  <p:sldSz cx="9144000" cy="6858000" type="screen4x3"/>
  <p:notesSz cx="7077075" cy="9386888"/>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Osaka"/>
        <a:cs typeface="Osaka"/>
      </a:defRPr>
    </a:lvl1pPr>
    <a:lvl2pPr marL="457200" algn="l" rtl="0" eaLnBrk="0" fontAlgn="base" hangingPunct="0">
      <a:spcBef>
        <a:spcPct val="0"/>
      </a:spcBef>
      <a:spcAft>
        <a:spcPct val="0"/>
      </a:spcAft>
      <a:defRPr sz="2400" kern="1200">
        <a:solidFill>
          <a:schemeClr val="tx1"/>
        </a:solidFill>
        <a:latin typeface="Times" pitchFamily="18" charset="0"/>
        <a:ea typeface="Osaka"/>
        <a:cs typeface="Osaka"/>
      </a:defRPr>
    </a:lvl2pPr>
    <a:lvl3pPr marL="914400" algn="l" rtl="0" eaLnBrk="0" fontAlgn="base" hangingPunct="0">
      <a:spcBef>
        <a:spcPct val="0"/>
      </a:spcBef>
      <a:spcAft>
        <a:spcPct val="0"/>
      </a:spcAft>
      <a:defRPr sz="2400" kern="1200">
        <a:solidFill>
          <a:schemeClr val="tx1"/>
        </a:solidFill>
        <a:latin typeface="Times" pitchFamily="18" charset="0"/>
        <a:ea typeface="Osaka"/>
        <a:cs typeface="Osaka"/>
      </a:defRPr>
    </a:lvl3pPr>
    <a:lvl4pPr marL="1371600" algn="l" rtl="0" eaLnBrk="0" fontAlgn="base" hangingPunct="0">
      <a:spcBef>
        <a:spcPct val="0"/>
      </a:spcBef>
      <a:spcAft>
        <a:spcPct val="0"/>
      </a:spcAft>
      <a:defRPr sz="2400" kern="1200">
        <a:solidFill>
          <a:schemeClr val="tx1"/>
        </a:solidFill>
        <a:latin typeface="Times" pitchFamily="18" charset="0"/>
        <a:ea typeface="Osaka"/>
        <a:cs typeface="Osaka"/>
      </a:defRPr>
    </a:lvl4pPr>
    <a:lvl5pPr marL="1828800" algn="l" rtl="0" eaLnBrk="0" fontAlgn="base" hangingPunct="0">
      <a:spcBef>
        <a:spcPct val="0"/>
      </a:spcBef>
      <a:spcAft>
        <a:spcPct val="0"/>
      </a:spcAft>
      <a:defRPr sz="2400" kern="1200">
        <a:solidFill>
          <a:schemeClr val="tx1"/>
        </a:solidFill>
        <a:latin typeface="Times" pitchFamily="18" charset="0"/>
        <a:ea typeface="Osaka"/>
        <a:cs typeface="Osaka"/>
      </a:defRPr>
    </a:lvl5pPr>
    <a:lvl6pPr marL="2286000" algn="l" defTabSz="914400" rtl="0" eaLnBrk="1" latinLnBrk="0" hangingPunct="1">
      <a:defRPr sz="2400" kern="1200">
        <a:solidFill>
          <a:schemeClr val="tx1"/>
        </a:solidFill>
        <a:latin typeface="Times" pitchFamily="18" charset="0"/>
        <a:ea typeface="Osaka"/>
        <a:cs typeface="Osaka"/>
      </a:defRPr>
    </a:lvl6pPr>
    <a:lvl7pPr marL="2743200" algn="l" defTabSz="914400" rtl="0" eaLnBrk="1" latinLnBrk="0" hangingPunct="1">
      <a:defRPr sz="2400" kern="1200">
        <a:solidFill>
          <a:schemeClr val="tx1"/>
        </a:solidFill>
        <a:latin typeface="Times" pitchFamily="18" charset="0"/>
        <a:ea typeface="Osaka"/>
        <a:cs typeface="Osaka"/>
      </a:defRPr>
    </a:lvl7pPr>
    <a:lvl8pPr marL="3200400" algn="l" defTabSz="914400" rtl="0" eaLnBrk="1" latinLnBrk="0" hangingPunct="1">
      <a:defRPr sz="2400" kern="1200">
        <a:solidFill>
          <a:schemeClr val="tx1"/>
        </a:solidFill>
        <a:latin typeface="Times" pitchFamily="18" charset="0"/>
        <a:ea typeface="Osaka"/>
        <a:cs typeface="Osaka"/>
      </a:defRPr>
    </a:lvl8pPr>
    <a:lvl9pPr marL="3657600" algn="l" defTabSz="914400" rtl="0" eaLnBrk="1" latinLnBrk="0" hangingPunct="1">
      <a:defRPr sz="2400" kern="1200">
        <a:solidFill>
          <a:schemeClr val="tx1"/>
        </a:solidFill>
        <a:latin typeface="Times" pitchFamily="18" charset="0"/>
        <a:ea typeface="Osaka"/>
        <a:cs typeface="Osak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333333"/>
    <a:srgbClr val="07D6F3"/>
    <a:srgbClr val="C80000"/>
    <a:srgbClr val="9A0000"/>
    <a:srgbClr val="FF3399"/>
    <a:srgbClr val="999999"/>
    <a:srgbClr val="4D4D4D"/>
    <a:srgbClr val="2675B4"/>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55" autoAdjust="0"/>
    <p:restoredTop sz="90967" autoAdjust="0"/>
  </p:normalViewPr>
  <p:slideViewPr>
    <p:cSldViewPr>
      <p:cViewPr varScale="1">
        <p:scale>
          <a:sx n="110" d="100"/>
          <a:sy n="110" d="100"/>
        </p:scale>
        <p:origin x="185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62"/>
    </p:cViewPr>
  </p:sorterViewPr>
  <p:notesViewPr>
    <p:cSldViewPr>
      <p:cViewPr varScale="1">
        <p:scale>
          <a:sx n="144" d="100"/>
          <a:sy n="144" d="100"/>
        </p:scale>
        <p:origin x="-2328" y="-120"/>
      </p:cViewPr>
      <p:guideLst>
        <p:guide orient="horz" pos="2957"/>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026"/>
          <p:cNvSpPr>
            <a:spLocks noGrp="1" noChangeArrowheads="1"/>
          </p:cNvSpPr>
          <p:nvPr>
            <p:ph type="hdr" sz="quarter"/>
          </p:nvPr>
        </p:nvSpPr>
        <p:spPr bwMode="auto">
          <a:xfrm>
            <a:off x="0" y="0"/>
            <a:ext cx="3067050" cy="469900"/>
          </a:xfrm>
          <a:prstGeom prst="rect">
            <a:avLst/>
          </a:prstGeom>
          <a:noFill/>
          <a:ln w="9525">
            <a:noFill/>
            <a:miter lim="800000"/>
            <a:headEnd/>
            <a:tailEnd/>
          </a:ln>
          <a:effectLst/>
        </p:spPr>
        <p:txBody>
          <a:bodyPr vert="horz" wrap="square" lIns="94073" tIns="47037" rIns="94073" bIns="47037" numCol="1" anchor="t" anchorCtr="0" compatLnSpc="1">
            <a:prstTxWarp prst="textNoShape">
              <a:avLst/>
            </a:prstTxWarp>
          </a:bodyPr>
          <a:lstStyle>
            <a:lvl1pPr>
              <a:defRPr sz="1200">
                <a:latin typeface="Times" pitchFamily="-64" charset="0"/>
                <a:ea typeface="Osaka" pitchFamily="-64" charset="-128"/>
                <a:cs typeface="+mn-cs"/>
              </a:defRPr>
            </a:lvl1pPr>
          </a:lstStyle>
          <a:p>
            <a:pPr>
              <a:defRPr/>
            </a:pPr>
            <a:endParaRPr lang="en-US"/>
          </a:p>
        </p:txBody>
      </p:sp>
      <p:sp>
        <p:nvSpPr>
          <p:cNvPr id="8195" name="Rectangle 1027"/>
          <p:cNvSpPr>
            <a:spLocks noGrp="1" noChangeArrowheads="1"/>
          </p:cNvSpPr>
          <p:nvPr>
            <p:ph type="dt" sz="quarter" idx="1"/>
          </p:nvPr>
        </p:nvSpPr>
        <p:spPr bwMode="auto">
          <a:xfrm>
            <a:off x="4010025" y="0"/>
            <a:ext cx="3067050" cy="469900"/>
          </a:xfrm>
          <a:prstGeom prst="rect">
            <a:avLst/>
          </a:prstGeom>
          <a:noFill/>
          <a:ln w="9525">
            <a:noFill/>
            <a:miter lim="800000"/>
            <a:headEnd/>
            <a:tailEnd/>
          </a:ln>
          <a:effectLst/>
        </p:spPr>
        <p:txBody>
          <a:bodyPr vert="horz" wrap="square" lIns="94073" tIns="47037" rIns="94073" bIns="47037" numCol="1" anchor="t" anchorCtr="0" compatLnSpc="1">
            <a:prstTxWarp prst="textNoShape">
              <a:avLst/>
            </a:prstTxWarp>
          </a:bodyPr>
          <a:lstStyle>
            <a:lvl1pPr algn="r">
              <a:defRPr sz="1200">
                <a:latin typeface="Times" pitchFamily="-64" charset="0"/>
                <a:ea typeface="Osaka" pitchFamily="-64" charset="-128"/>
                <a:cs typeface="+mn-cs"/>
              </a:defRPr>
            </a:lvl1pPr>
          </a:lstStyle>
          <a:p>
            <a:pPr>
              <a:defRPr/>
            </a:pPr>
            <a:endParaRPr lang="en-US"/>
          </a:p>
        </p:txBody>
      </p:sp>
      <p:sp>
        <p:nvSpPr>
          <p:cNvPr id="8196" name="Rectangle 1028"/>
          <p:cNvSpPr>
            <a:spLocks noGrp="1" noChangeArrowheads="1"/>
          </p:cNvSpPr>
          <p:nvPr>
            <p:ph type="ftr" sz="quarter" idx="2"/>
          </p:nvPr>
        </p:nvSpPr>
        <p:spPr bwMode="auto">
          <a:xfrm>
            <a:off x="0" y="8916988"/>
            <a:ext cx="3067050" cy="469900"/>
          </a:xfrm>
          <a:prstGeom prst="rect">
            <a:avLst/>
          </a:prstGeom>
          <a:noFill/>
          <a:ln w="9525">
            <a:noFill/>
            <a:miter lim="800000"/>
            <a:headEnd/>
            <a:tailEnd/>
          </a:ln>
          <a:effectLst/>
        </p:spPr>
        <p:txBody>
          <a:bodyPr vert="horz" wrap="square" lIns="94073" tIns="47037" rIns="94073" bIns="47037" numCol="1" anchor="b" anchorCtr="0" compatLnSpc="1">
            <a:prstTxWarp prst="textNoShape">
              <a:avLst/>
            </a:prstTxWarp>
          </a:bodyPr>
          <a:lstStyle>
            <a:lvl1pPr>
              <a:defRPr sz="1200">
                <a:latin typeface="Times" pitchFamily="-64" charset="0"/>
                <a:ea typeface="Osaka" pitchFamily="-64" charset="-128"/>
                <a:cs typeface="+mn-cs"/>
              </a:defRPr>
            </a:lvl1pPr>
          </a:lstStyle>
          <a:p>
            <a:pPr>
              <a:defRPr/>
            </a:pPr>
            <a:endParaRPr lang="en-US"/>
          </a:p>
        </p:txBody>
      </p:sp>
      <p:sp>
        <p:nvSpPr>
          <p:cNvPr id="8197" name="Rectangle 1029"/>
          <p:cNvSpPr>
            <a:spLocks noGrp="1" noChangeArrowheads="1"/>
          </p:cNvSpPr>
          <p:nvPr>
            <p:ph type="sldNum" sz="quarter" idx="3"/>
          </p:nvPr>
        </p:nvSpPr>
        <p:spPr bwMode="auto">
          <a:xfrm>
            <a:off x="4010025" y="8916988"/>
            <a:ext cx="3067050" cy="469900"/>
          </a:xfrm>
          <a:prstGeom prst="rect">
            <a:avLst/>
          </a:prstGeom>
          <a:noFill/>
          <a:ln w="9525">
            <a:noFill/>
            <a:miter lim="800000"/>
            <a:headEnd/>
            <a:tailEnd/>
          </a:ln>
          <a:effectLst/>
        </p:spPr>
        <p:txBody>
          <a:bodyPr vert="horz" wrap="square" lIns="94073" tIns="47037" rIns="94073" bIns="47037" numCol="1" anchor="b" anchorCtr="0" compatLnSpc="1">
            <a:prstTxWarp prst="textNoShape">
              <a:avLst/>
            </a:prstTxWarp>
          </a:bodyPr>
          <a:lstStyle>
            <a:lvl1pPr algn="r">
              <a:defRPr sz="1200">
                <a:latin typeface="Times" pitchFamily="-64" charset="0"/>
                <a:ea typeface="Osaka" pitchFamily="-64" charset="-128"/>
                <a:cs typeface="+mn-cs"/>
              </a:defRPr>
            </a:lvl1pPr>
          </a:lstStyle>
          <a:p>
            <a:pPr>
              <a:defRPr/>
            </a:pPr>
            <a:fld id="{65CF05D9-65BA-4A18-BD2F-81818134F1ED}" type="slidenum">
              <a:rPr lang="en-US"/>
              <a:pPr>
                <a:defRPr/>
              </a:pPr>
              <a:t>‹#›</a:t>
            </a:fld>
            <a:endParaRPr lang="en-US"/>
          </a:p>
        </p:txBody>
      </p:sp>
    </p:spTree>
    <p:extLst>
      <p:ext uri="{BB962C8B-B14F-4D97-AF65-F5344CB8AC3E}">
        <p14:creationId xmlns:p14="http://schemas.microsoft.com/office/powerpoint/2010/main" val="284291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67050" cy="469900"/>
          </a:xfrm>
          <a:prstGeom prst="rect">
            <a:avLst/>
          </a:prstGeom>
          <a:noFill/>
          <a:ln w="9525">
            <a:noFill/>
            <a:miter lim="800000"/>
            <a:headEnd/>
            <a:tailEnd/>
          </a:ln>
          <a:effectLst/>
        </p:spPr>
        <p:txBody>
          <a:bodyPr vert="horz" wrap="square" lIns="94073" tIns="47037" rIns="94073" bIns="47037" numCol="1" anchor="t" anchorCtr="0" compatLnSpc="1">
            <a:prstTxWarp prst="textNoShape">
              <a:avLst/>
            </a:prstTxWarp>
          </a:bodyPr>
          <a:lstStyle>
            <a:lvl1pPr>
              <a:defRPr sz="1200">
                <a:latin typeface="Times" pitchFamily="-64" charset="0"/>
                <a:ea typeface="Osaka" pitchFamily="-64" charset="-128"/>
                <a:cs typeface="+mn-cs"/>
              </a:defRPr>
            </a:lvl1pPr>
          </a:lstStyle>
          <a:p>
            <a:pPr>
              <a:defRPr/>
            </a:pPr>
            <a:endParaRPr lang="en-US"/>
          </a:p>
        </p:txBody>
      </p:sp>
      <p:sp>
        <p:nvSpPr>
          <p:cNvPr id="6147" name="Rectangle 3"/>
          <p:cNvSpPr>
            <a:spLocks noGrp="1" noChangeArrowheads="1"/>
          </p:cNvSpPr>
          <p:nvPr>
            <p:ph type="dt" idx="1"/>
          </p:nvPr>
        </p:nvSpPr>
        <p:spPr bwMode="auto">
          <a:xfrm>
            <a:off x="4010025" y="0"/>
            <a:ext cx="3067050" cy="469900"/>
          </a:xfrm>
          <a:prstGeom prst="rect">
            <a:avLst/>
          </a:prstGeom>
          <a:noFill/>
          <a:ln w="9525">
            <a:noFill/>
            <a:miter lim="800000"/>
            <a:headEnd/>
            <a:tailEnd/>
          </a:ln>
          <a:effectLst/>
        </p:spPr>
        <p:txBody>
          <a:bodyPr vert="horz" wrap="square" lIns="94073" tIns="47037" rIns="94073" bIns="47037" numCol="1" anchor="t" anchorCtr="0" compatLnSpc="1">
            <a:prstTxWarp prst="textNoShape">
              <a:avLst/>
            </a:prstTxWarp>
          </a:bodyPr>
          <a:lstStyle>
            <a:lvl1pPr algn="r">
              <a:defRPr sz="1200">
                <a:latin typeface="Times" pitchFamily="-64" charset="0"/>
                <a:ea typeface="Osaka" pitchFamily="-64" charset="-128"/>
                <a:cs typeface="+mn-cs"/>
              </a:defRPr>
            </a:lvl1pPr>
          </a:lstStyle>
          <a:p>
            <a:pPr>
              <a:defRPr/>
            </a:pPr>
            <a:endParaRPr lang="en-US"/>
          </a:p>
        </p:txBody>
      </p:sp>
      <p:sp>
        <p:nvSpPr>
          <p:cNvPr id="47108" name="Rectangle 4"/>
          <p:cNvSpPr>
            <a:spLocks noGrp="1" noRot="1" noChangeAspect="1" noChangeArrowheads="1" noTextEdit="1"/>
          </p:cNvSpPr>
          <p:nvPr>
            <p:ph type="sldImg" idx="2"/>
          </p:nvPr>
        </p:nvSpPr>
        <p:spPr bwMode="auto">
          <a:xfrm>
            <a:off x="1190625" y="703263"/>
            <a:ext cx="4695825" cy="3521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42975" y="4459288"/>
            <a:ext cx="5191125" cy="4224337"/>
          </a:xfrm>
          <a:prstGeom prst="rect">
            <a:avLst/>
          </a:prstGeom>
          <a:noFill/>
          <a:ln w="9525">
            <a:noFill/>
            <a:miter lim="800000"/>
            <a:headEnd/>
            <a:tailEnd/>
          </a:ln>
          <a:effectLst/>
        </p:spPr>
        <p:txBody>
          <a:bodyPr vert="horz" wrap="square" lIns="94073" tIns="47037" rIns="94073" bIns="4703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916988"/>
            <a:ext cx="3067050" cy="469900"/>
          </a:xfrm>
          <a:prstGeom prst="rect">
            <a:avLst/>
          </a:prstGeom>
          <a:noFill/>
          <a:ln w="9525">
            <a:noFill/>
            <a:miter lim="800000"/>
            <a:headEnd/>
            <a:tailEnd/>
          </a:ln>
          <a:effectLst/>
        </p:spPr>
        <p:txBody>
          <a:bodyPr vert="horz" wrap="square" lIns="94073" tIns="47037" rIns="94073" bIns="47037" numCol="1" anchor="b" anchorCtr="0" compatLnSpc="1">
            <a:prstTxWarp prst="textNoShape">
              <a:avLst/>
            </a:prstTxWarp>
          </a:bodyPr>
          <a:lstStyle>
            <a:lvl1pPr>
              <a:defRPr sz="1200">
                <a:latin typeface="Times" pitchFamily="-64" charset="0"/>
                <a:ea typeface="Osaka" pitchFamily="-64" charset="-128"/>
                <a:cs typeface="+mn-cs"/>
              </a:defRPr>
            </a:lvl1pPr>
          </a:lstStyle>
          <a:p>
            <a:pPr>
              <a:defRPr/>
            </a:pPr>
            <a:endParaRPr lang="en-US"/>
          </a:p>
        </p:txBody>
      </p:sp>
      <p:sp>
        <p:nvSpPr>
          <p:cNvPr id="6151" name="Rectangle 7"/>
          <p:cNvSpPr>
            <a:spLocks noGrp="1" noChangeArrowheads="1"/>
          </p:cNvSpPr>
          <p:nvPr>
            <p:ph type="sldNum" sz="quarter" idx="5"/>
          </p:nvPr>
        </p:nvSpPr>
        <p:spPr bwMode="auto">
          <a:xfrm>
            <a:off x="4010025" y="8916988"/>
            <a:ext cx="3067050" cy="469900"/>
          </a:xfrm>
          <a:prstGeom prst="rect">
            <a:avLst/>
          </a:prstGeom>
          <a:noFill/>
          <a:ln w="9525">
            <a:noFill/>
            <a:miter lim="800000"/>
            <a:headEnd/>
            <a:tailEnd/>
          </a:ln>
          <a:effectLst/>
        </p:spPr>
        <p:txBody>
          <a:bodyPr vert="horz" wrap="square" lIns="94073" tIns="47037" rIns="94073" bIns="47037" numCol="1" anchor="b" anchorCtr="0" compatLnSpc="1">
            <a:prstTxWarp prst="textNoShape">
              <a:avLst/>
            </a:prstTxWarp>
          </a:bodyPr>
          <a:lstStyle>
            <a:lvl1pPr algn="r">
              <a:defRPr sz="1200">
                <a:latin typeface="Times" pitchFamily="-64" charset="0"/>
                <a:ea typeface="Osaka" pitchFamily="-64" charset="-128"/>
                <a:cs typeface="+mn-cs"/>
              </a:defRPr>
            </a:lvl1pPr>
          </a:lstStyle>
          <a:p>
            <a:pPr>
              <a:defRPr/>
            </a:pPr>
            <a:fld id="{7406A02B-B49F-4D24-AC24-ABF796BFD1B4}" type="slidenum">
              <a:rPr lang="en-US"/>
              <a:pPr>
                <a:defRPr/>
              </a:pPr>
              <a:t>‹#›</a:t>
            </a:fld>
            <a:endParaRPr lang="en-US"/>
          </a:p>
        </p:txBody>
      </p:sp>
    </p:spTree>
    <p:extLst>
      <p:ext uri="{BB962C8B-B14F-4D97-AF65-F5344CB8AC3E}">
        <p14:creationId xmlns:p14="http://schemas.microsoft.com/office/powerpoint/2010/main" val="2769769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64" charset="0"/>
        <a:ea typeface="Osaka" pitchFamily="-64" charset="-128"/>
        <a:cs typeface="Osaka"/>
      </a:defRPr>
    </a:lvl1pPr>
    <a:lvl2pPr marL="457200" algn="l" rtl="0" eaLnBrk="0" fontAlgn="base" hangingPunct="0">
      <a:spcBef>
        <a:spcPct val="30000"/>
      </a:spcBef>
      <a:spcAft>
        <a:spcPct val="0"/>
      </a:spcAft>
      <a:defRPr sz="1200" kern="1200">
        <a:solidFill>
          <a:schemeClr val="tx1"/>
        </a:solidFill>
        <a:latin typeface="Times" pitchFamily="-64" charset="0"/>
        <a:ea typeface="Osaka" pitchFamily="-64" charset="-128"/>
        <a:cs typeface="Osaka"/>
      </a:defRPr>
    </a:lvl2pPr>
    <a:lvl3pPr marL="914400" algn="l" rtl="0" eaLnBrk="0" fontAlgn="base" hangingPunct="0">
      <a:spcBef>
        <a:spcPct val="30000"/>
      </a:spcBef>
      <a:spcAft>
        <a:spcPct val="0"/>
      </a:spcAft>
      <a:defRPr sz="1200" kern="1200">
        <a:solidFill>
          <a:schemeClr val="tx1"/>
        </a:solidFill>
        <a:latin typeface="Times" pitchFamily="-64" charset="0"/>
        <a:ea typeface="Osaka" pitchFamily="-64" charset="-128"/>
        <a:cs typeface="Osaka"/>
      </a:defRPr>
    </a:lvl3pPr>
    <a:lvl4pPr marL="1371600" algn="l" rtl="0" eaLnBrk="0" fontAlgn="base" hangingPunct="0">
      <a:spcBef>
        <a:spcPct val="30000"/>
      </a:spcBef>
      <a:spcAft>
        <a:spcPct val="0"/>
      </a:spcAft>
      <a:defRPr sz="1200" kern="1200">
        <a:solidFill>
          <a:schemeClr val="tx1"/>
        </a:solidFill>
        <a:latin typeface="Times" pitchFamily="-64" charset="0"/>
        <a:ea typeface="Osaka" pitchFamily="-64" charset="-128"/>
        <a:cs typeface="Osaka"/>
      </a:defRPr>
    </a:lvl4pPr>
    <a:lvl5pPr marL="1828800" algn="l" rtl="0" eaLnBrk="0" fontAlgn="base" hangingPunct="0">
      <a:spcBef>
        <a:spcPct val="30000"/>
      </a:spcBef>
      <a:spcAft>
        <a:spcPct val="0"/>
      </a:spcAft>
      <a:defRPr sz="1200" kern="1200">
        <a:solidFill>
          <a:schemeClr val="tx1"/>
        </a:solidFill>
        <a:latin typeface="Times" pitchFamily="-64" charset="0"/>
        <a:ea typeface="Osaka" pitchFamily="-64" charset="-128"/>
        <a:cs typeface="Osak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406A02B-B49F-4D24-AC24-ABF796BFD1B4}" type="slidenum">
              <a:rPr lang="en-US" smtClean="0"/>
              <a:pPr>
                <a:defRPr/>
              </a:pPr>
              <a:t>9</a:t>
            </a:fld>
            <a:endParaRPr lang="en-US"/>
          </a:p>
        </p:txBody>
      </p:sp>
    </p:spTree>
    <p:extLst>
      <p:ext uri="{BB962C8B-B14F-4D97-AF65-F5344CB8AC3E}">
        <p14:creationId xmlns:p14="http://schemas.microsoft.com/office/powerpoint/2010/main" val="33966475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406A02B-B49F-4D24-AC24-ABF796BFD1B4}" type="slidenum">
              <a:rPr lang="en-US" smtClean="0"/>
              <a:pPr>
                <a:defRPr/>
              </a:pPr>
              <a:t>37</a:t>
            </a:fld>
            <a:endParaRPr lang="en-US"/>
          </a:p>
        </p:txBody>
      </p:sp>
    </p:spTree>
    <p:extLst>
      <p:ext uri="{BB962C8B-B14F-4D97-AF65-F5344CB8AC3E}">
        <p14:creationId xmlns:p14="http://schemas.microsoft.com/office/powerpoint/2010/main" val="3790648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p:txBody>
          <a:bodyPr/>
          <a:lstStyle/>
          <a:p>
            <a:pPr>
              <a:defRPr/>
            </a:pPr>
            <a:fld id="{88D53C72-4E1C-483A-8C2C-C59561F0EC1F}" type="slidenum">
              <a:rPr lang="en-US"/>
              <a:pPr>
                <a:defRPr/>
              </a:pPr>
              <a:t>16</a:t>
            </a:fld>
            <a:endParaRPr lang="en-US" dirty="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atin typeface="Times" pitchFamily="18" charset="0"/>
              <a:ea typeface="Osaka"/>
            </a:endParaRPr>
          </a:p>
        </p:txBody>
      </p:sp>
    </p:spTree>
    <p:extLst>
      <p:ext uri="{BB962C8B-B14F-4D97-AF65-F5344CB8AC3E}">
        <p14:creationId xmlns:p14="http://schemas.microsoft.com/office/powerpoint/2010/main" val="258075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Times" pitchFamily="18" charset="0"/>
              <a:ea typeface="Osaka"/>
            </a:endParaRPr>
          </a:p>
        </p:txBody>
      </p:sp>
      <p:sp>
        <p:nvSpPr>
          <p:cNvPr id="4" name="Slide Number Placeholder 3"/>
          <p:cNvSpPr>
            <a:spLocks noGrp="1"/>
          </p:cNvSpPr>
          <p:nvPr>
            <p:ph type="sldNum" sz="quarter" idx="5"/>
          </p:nvPr>
        </p:nvSpPr>
        <p:spPr/>
        <p:txBody>
          <a:bodyPr/>
          <a:lstStyle/>
          <a:p>
            <a:pPr>
              <a:defRPr/>
            </a:pPr>
            <a:fld id="{03A28A34-F837-4A0D-B9ED-4E6DED5F582E}" type="slidenum">
              <a:rPr lang="en-US" smtClean="0"/>
              <a:pPr>
                <a:defRPr/>
              </a:pPr>
              <a:t>18</a:t>
            </a:fld>
            <a:endParaRPr lang="en-US" dirty="0"/>
          </a:p>
        </p:txBody>
      </p:sp>
    </p:spTree>
    <p:extLst>
      <p:ext uri="{BB962C8B-B14F-4D97-AF65-F5344CB8AC3E}">
        <p14:creationId xmlns:p14="http://schemas.microsoft.com/office/powerpoint/2010/main" val="3636190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Times" pitchFamily="18" charset="0"/>
                <a:ea typeface="Osaka"/>
              </a:rPr>
              <a:t>Both A and B are correct</a:t>
            </a:r>
          </a:p>
          <a:p>
            <a:r>
              <a:rPr lang="en-US" dirty="0">
                <a:latin typeface="Times" pitchFamily="18" charset="0"/>
                <a:ea typeface="Osaka"/>
              </a:rPr>
              <a:t>Warning: C and D are text lifting and plagiarism </a:t>
            </a:r>
          </a:p>
        </p:txBody>
      </p:sp>
      <p:sp>
        <p:nvSpPr>
          <p:cNvPr id="4" name="Slide Number Placeholder 3"/>
          <p:cNvSpPr>
            <a:spLocks noGrp="1"/>
          </p:cNvSpPr>
          <p:nvPr>
            <p:ph type="sldNum" sz="quarter" idx="5"/>
          </p:nvPr>
        </p:nvSpPr>
        <p:spPr/>
        <p:txBody>
          <a:bodyPr/>
          <a:lstStyle/>
          <a:p>
            <a:pPr>
              <a:defRPr/>
            </a:pPr>
            <a:fld id="{7C7B54EB-49B1-43F3-B53F-D5A3041ACD56}" type="slidenum">
              <a:rPr lang="en-US" smtClean="0"/>
              <a:pPr>
                <a:defRPr/>
              </a:pPr>
              <a:t>19</a:t>
            </a:fld>
            <a:endParaRPr lang="en-US"/>
          </a:p>
        </p:txBody>
      </p:sp>
    </p:spTree>
    <p:extLst>
      <p:ext uri="{BB962C8B-B14F-4D97-AF65-F5344CB8AC3E}">
        <p14:creationId xmlns:p14="http://schemas.microsoft.com/office/powerpoint/2010/main" val="1387295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pitchFamily="18" charset="0"/>
                <a:ea typeface="Osaka"/>
              </a:rPr>
              <a:t>Both A and B are correct</a:t>
            </a:r>
          </a:p>
          <a:p>
            <a:r>
              <a:rPr lang="en-US">
                <a:latin typeface="Times" pitchFamily="18" charset="0"/>
                <a:ea typeface="Osaka"/>
              </a:rPr>
              <a:t>Warning: C and D are text lifting and plagiarism </a:t>
            </a:r>
          </a:p>
        </p:txBody>
      </p:sp>
      <p:sp>
        <p:nvSpPr>
          <p:cNvPr id="4" name="Slide Number Placeholder 3"/>
          <p:cNvSpPr>
            <a:spLocks noGrp="1"/>
          </p:cNvSpPr>
          <p:nvPr>
            <p:ph type="sldNum" sz="quarter" idx="5"/>
          </p:nvPr>
        </p:nvSpPr>
        <p:spPr/>
        <p:txBody>
          <a:bodyPr/>
          <a:lstStyle/>
          <a:p>
            <a:pPr>
              <a:defRPr/>
            </a:pPr>
            <a:fld id="{5FEAFB56-D080-4B65-B170-303A74EF00D7}" type="slidenum">
              <a:rPr lang="en-US" smtClean="0"/>
              <a:pPr>
                <a:defRPr/>
              </a:pPr>
              <a:t>20</a:t>
            </a:fld>
            <a:endParaRPr lang="en-US"/>
          </a:p>
        </p:txBody>
      </p:sp>
    </p:spTree>
    <p:extLst>
      <p:ext uri="{BB962C8B-B14F-4D97-AF65-F5344CB8AC3E}">
        <p14:creationId xmlns:p14="http://schemas.microsoft.com/office/powerpoint/2010/main" val="1973026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p:txBody>
          <a:bodyPr/>
          <a:lstStyle/>
          <a:p>
            <a:pPr>
              <a:defRPr/>
            </a:pPr>
            <a:fld id="{A2226812-61D4-456D-99DA-BA0C9A55279A}" type="slidenum">
              <a:rPr lang="en-US"/>
              <a:pPr>
                <a:defRPr/>
              </a:pPr>
              <a:t>22</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atin typeface="Times" pitchFamily="18" charset="0"/>
              <a:ea typeface="Osaka"/>
            </a:endParaRPr>
          </a:p>
        </p:txBody>
      </p:sp>
    </p:spTree>
    <p:extLst>
      <p:ext uri="{BB962C8B-B14F-4D97-AF65-F5344CB8AC3E}">
        <p14:creationId xmlns:p14="http://schemas.microsoft.com/office/powerpoint/2010/main" val="3085775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pitchFamily="18" charset="0"/>
                <a:ea typeface="Osaka"/>
              </a:rPr>
              <a:t>Correct answer: D</a:t>
            </a:r>
          </a:p>
        </p:txBody>
      </p:sp>
      <p:sp>
        <p:nvSpPr>
          <p:cNvPr id="4" name="Slide Number Placeholder 3"/>
          <p:cNvSpPr>
            <a:spLocks noGrp="1"/>
          </p:cNvSpPr>
          <p:nvPr>
            <p:ph type="sldNum" sz="quarter" idx="5"/>
          </p:nvPr>
        </p:nvSpPr>
        <p:spPr/>
        <p:txBody>
          <a:bodyPr/>
          <a:lstStyle/>
          <a:p>
            <a:pPr>
              <a:defRPr/>
            </a:pPr>
            <a:fld id="{E1BF87FB-2489-4B83-8C4F-10EEEE473C8D}" type="slidenum">
              <a:rPr lang="en-US" smtClean="0"/>
              <a:pPr>
                <a:defRPr/>
              </a:pPr>
              <a:t>25</a:t>
            </a:fld>
            <a:endParaRPr lang="en-US"/>
          </a:p>
        </p:txBody>
      </p:sp>
    </p:spTree>
    <p:extLst>
      <p:ext uri="{BB962C8B-B14F-4D97-AF65-F5344CB8AC3E}">
        <p14:creationId xmlns:p14="http://schemas.microsoft.com/office/powerpoint/2010/main" val="892844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pitchFamily="18" charset="0"/>
                <a:ea typeface="Osaka"/>
              </a:rPr>
              <a:t>Correct answer: D</a:t>
            </a:r>
          </a:p>
        </p:txBody>
      </p:sp>
      <p:sp>
        <p:nvSpPr>
          <p:cNvPr id="4" name="Slide Number Placeholder 3"/>
          <p:cNvSpPr>
            <a:spLocks noGrp="1"/>
          </p:cNvSpPr>
          <p:nvPr>
            <p:ph type="sldNum" sz="quarter" idx="5"/>
          </p:nvPr>
        </p:nvSpPr>
        <p:spPr/>
        <p:txBody>
          <a:bodyPr/>
          <a:lstStyle/>
          <a:p>
            <a:pPr>
              <a:defRPr/>
            </a:pPr>
            <a:fld id="{7585183A-9A3F-484D-A713-85B16F0001FD}" type="slidenum">
              <a:rPr lang="en-US" smtClean="0"/>
              <a:pPr>
                <a:defRPr/>
              </a:pPr>
              <a:t>26</a:t>
            </a:fld>
            <a:endParaRPr lang="en-US"/>
          </a:p>
        </p:txBody>
      </p:sp>
    </p:spTree>
    <p:extLst>
      <p:ext uri="{BB962C8B-B14F-4D97-AF65-F5344CB8AC3E}">
        <p14:creationId xmlns:p14="http://schemas.microsoft.com/office/powerpoint/2010/main" val="777521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pitchFamily="18" charset="0"/>
                <a:ea typeface="Osaka"/>
              </a:rPr>
              <a:t>Correct answer: C</a:t>
            </a:r>
          </a:p>
        </p:txBody>
      </p:sp>
      <p:sp>
        <p:nvSpPr>
          <p:cNvPr id="4" name="Slide Number Placeholder 3"/>
          <p:cNvSpPr>
            <a:spLocks noGrp="1"/>
          </p:cNvSpPr>
          <p:nvPr>
            <p:ph type="sldNum" sz="quarter" idx="5"/>
          </p:nvPr>
        </p:nvSpPr>
        <p:spPr/>
        <p:txBody>
          <a:bodyPr/>
          <a:lstStyle/>
          <a:p>
            <a:pPr>
              <a:defRPr/>
            </a:pPr>
            <a:fld id="{786E08D3-B6DB-47FC-B4D0-2A880B2F4174}" type="slidenum">
              <a:rPr lang="en-US" smtClean="0"/>
              <a:pPr>
                <a:defRPr/>
              </a:pPr>
              <a:t>28</a:t>
            </a:fld>
            <a:endParaRPr lang="en-US"/>
          </a:p>
        </p:txBody>
      </p:sp>
    </p:spTree>
    <p:extLst>
      <p:ext uri="{BB962C8B-B14F-4D97-AF65-F5344CB8AC3E}">
        <p14:creationId xmlns:p14="http://schemas.microsoft.com/office/powerpoint/2010/main" val="33258925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userDrawn="1"/>
        </p:nvSpPr>
        <p:spPr bwMode="auto">
          <a:xfrm>
            <a:off x="0" y="-76200"/>
            <a:ext cx="9144000" cy="5791200"/>
          </a:xfrm>
          <a:prstGeom prst="rect">
            <a:avLst/>
          </a:prstGeom>
          <a:gradFill rotWithShape="0">
            <a:gsLst>
              <a:gs pos="0">
                <a:schemeClr val="tx1"/>
              </a:gs>
              <a:gs pos="100000">
                <a:srgbClr val="33333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 name="Rectangle 7"/>
          <p:cNvSpPr>
            <a:spLocks noChangeArrowheads="1"/>
          </p:cNvSpPr>
          <p:nvPr userDrawn="1"/>
        </p:nvSpPr>
        <p:spPr bwMode="auto">
          <a:xfrm>
            <a:off x="0" y="5638800"/>
            <a:ext cx="9144000" cy="12192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baseline="-25000"/>
          </a:p>
        </p:txBody>
      </p:sp>
      <p:sp>
        <p:nvSpPr>
          <p:cNvPr id="6" name="Line 10"/>
          <p:cNvSpPr>
            <a:spLocks noChangeShapeType="1"/>
          </p:cNvSpPr>
          <p:nvPr userDrawn="1"/>
        </p:nvSpPr>
        <p:spPr bwMode="auto">
          <a:xfrm>
            <a:off x="0" y="5638800"/>
            <a:ext cx="9144000" cy="0"/>
          </a:xfrm>
          <a:prstGeom prst="line">
            <a:avLst/>
          </a:prstGeom>
          <a:noFill/>
          <a:ln w="6350">
            <a:solidFill>
              <a:srgbClr val="4D4D4D"/>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7"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95600" y="6022975"/>
            <a:ext cx="33909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600200"/>
            <a:ext cx="7772400" cy="1143000"/>
          </a:xfrm>
        </p:spPr>
        <p:txBody>
          <a:bodyPr anchor="ctr"/>
          <a:lstStyle>
            <a:lvl1pPr algn="ctr">
              <a:defRPr>
                <a:solidFill>
                  <a:schemeClr val="bg1"/>
                </a:solidFill>
              </a:defRPr>
            </a:lvl1pPr>
          </a:lstStyle>
          <a:p>
            <a:r>
              <a:rPr lang="en-US"/>
              <a:t>Click to edit Master title style</a:t>
            </a:r>
          </a:p>
        </p:txBody>
      </p:sp>
      <p:sp>
        <p:nvSpPr>
          <p:cNvPr id="3075" name="Rectangle 3"/>
          <p:cNvSpPr>
            <a:spLocks noGrp="1" noChangeArrowheads="1"/>
          </p:cNvSpPr>
          <p:nvPr>
            <p:ph type="subTitle" idx="1"/>
          </p:nvPr>
        </p:nvSpPr>
        <p:spPr>
          <a:xfrm>
            <a:off x="1371600" y="3200400"/>
            <a:ext cx="6400800" cy="1752600"/>
          </a:xfrm>
        </p:spPr>
        <p:txBody>
          <a:bodyPr/>
          <a:lstStyle>
            <a:lvl1pPr marL="0" indent="0" algn="ctr">
              <a:buFont typeface="Wingdings" pitchFamily="-64" charset="2"/>
              <a:buNone/>
              <a:defRPr>
                <a:solidFill>
                  <a:srgbClr val="CCCCCC"/>
                </a:solidFill>
              </a:defRPr>
            </a:lvl1pPr>
          </a:lstStyle>
          <a:p>
            <a:r>
              <a:rPr lang="en-US"/>
              <a:t>Click to edit Master subtitle style</a:t>
            </a:r>
          </a:p>
        </p:txBody>
      </p:sp>
    </p:spTree>
    <p:extLst>
      <p:ext uri="{BB962C8B-B14F-4D97-AF65-F5344CB8AC3E}">
        <p14:creationId xmlns:p14="http://schemas.microsoft.com/office/powerpoint/2010/main" val="394734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Trustees Presentation</a:t>
            </a:r>
          </a:p>
        </p:txBody>
      </p:sp>
      <p:sp>
        <p:nvSpPr>
          <p:cNvPr id="5" name="Rectangle 6"/>
          <p:cNvSpPr>
            <a:spLocks noGrp="1" noChangeArrowheads="1"/>
          </p:cNvSpPr>
          <p:nvPr>
            <p:ph type="sldNum" sz="quarter" idx="11"/>
          </p:nvPr>
        </p:nvSpPr>
        <p:spPr>
          <a:ln/>
        </p:spPr>
        <p:txBody>
          <a:bodyPr/>
          <a:lstStyle>
            <a:lvl1pPr>
              <a:defRPr/>
            </a:lvl1pPr>
          </a:lstStyle>
          <a:p>
            <a:pPr>
              <a:defRPr/>
            </a:pPr>
            <a:fld id="{014504C6-97D4-4B90-9B0A-3F3A2D976C1E}"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fld id="{888435E1-037C-4919-8631-AC84AD87B099}" type="datetime1">
              <a:rPr lang="en-US"/>
              <a:pPr>
                <a:defRPr/>
              </a:pPr>
              <a:t>2/3/25</a:t>
            </a:fld>
            <a:endParaRPr lang="en-US"/>
          </a:p>
        </p:txBody>
      </p:sp>
    </p:spTree>
    <p:extLst>
      <p:ext uri="{BB962C8B-B14F-4D97-AF65-F5344CB8AC3E}">
        <p14:creationId xmlns:p14="http://schemas.microsoft.com/office/powerpoint/2010/main" val="2445234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762000"/>
            <a:ext cx="19812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762000"/>
            <a:ext cx="579120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Trustees Presentation</a:t>
            </a:r>
          </a:p>
        </p:txBody>
      </p:sp>
      <p:sp>
        <p:nvSpPr>
          <p:cNvPr id="5" name="Rectangle 6"/>
          <p:cNvSpPr>
            <a:spLocks noGrp="1" noChangeArrowheads="1"/>
          </p:cNvSpPr>
          <p:nvPr>
            <p:ph type="sldNum" sz="quarter" idx="11"/>
          </p:nvPr>
        </p:nvSpPr>
        <p:spPr>
          <a:ln/>
        </p:spPr>
        <p:txBody>
          <a:bodyPr/>
          <a:lstStyle>
            <a:lvl1pPr>
              <a:defRPr/>
            </a:lvl1pPr>
          </a:lstStyle>
          <a:p>
            <a:pPr>
              <a:defRPr/>
            </a:pPr>
            <a:fld id="{EE8B9B0A-AFF3-4344-AE22-13874715969E}"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fld id="{A6FE77D8-B24E-4422-A08D-C44E84723BBC}" type="datetime1">
              <a:rPr lang="en-US"/>
              <a:pPr>
                <a:defRPr/>
              </a:pPr>
              <a:t>2/3/25</a:t>
            </a:fld>
            <a:endParaRPr lang="en-US"/>
          </a:p>
        </p:txBody>
      </p:sp>
    </p:spTree>
    <p:extLst>
      <p:ext uri="{BB962C8B-B14F-4D97-AF65-F5344CB8AC3E}">
        <p14:creationId xmlns:p14="http://schemas.microsoft.com/office/powerpoint/2010/main" val="1442862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Trustees Presentation</a:t>
            </a:r>
          </a:p>
        </p:txBody>
      </p:sp>
      <p:sp>
        <p:nvSpPr>
          <p:cNvPr id="5" name="Rectangle 6"/>
          <p:cNvSpPr>
            <a:spLocks noGrp="1" noChangeArrowheads="1"/>
          </p:cNvSpPr>
          <p:nvPr>
            <p:ph type="sldNum" sz="quarter" idx="11"/>
          </p:nvPr>
        </p:nvSpPr>
        <p:spPr>
          <a:ln/>
        </p:spPr>
        <p:txBody>
          <a:bodyPr/>
          <a:lstStyle>
            <a:lvl1pPr>
              <a:defRPr/>
            </a:lvl1pPr>
          </a:lstStyle>
          <a:p>
            <a:pPr>
              <a:defRPr/>
            </a:pPr>
            <a:fld id="{C37F613D-81FC-48B2-9ED7-25AA1B6C014D}"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fld id="{3EB40111-745C-4038-8489-0D5819B44559}" type="datetime1">
              <a:rPr lang="en-US"/>
              <a:pPr>
                <a:defRPr/>
              </a:pPr>
              <a:t>2/3/25</a:t>
            </a:fld>
            <a:endParaRPr lang="en-US"/>
          </a:p>
        </p:txBody>
      </p:sp>
    </p:spTree>
    <p:extLst>
      <p:ext uri="{BB962C8B-B14F-4D97-AF65-F5344CB8AC3E}">
        <p14:creationId xmlns:p14="http://schemas.microsoft.com/office/powerpoint/2010/main" val="252425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Trustees Presentation</a:t>
            </a:r>
          </a:p>
        </p:txBody>
      </p:sp>
      <p:sp>
        <p:nvSpPr>
          <p:cNvPr id="5" name="Rectangle 6"/>
          <p:cNvSpPr>
            <a:spLocks noGrp="1" noChangeArrowheads="1"/>
          </p:cNvSpPr>
          <p:nvPr>
            <p:ph type="sldNum" sz="quarter" idx="11"/>
          </p:nvPr>
        </p:nvSpPr>
        <p:spPr>
          <a:ln/>
        </p:spPr>
        <p:txBody>
          <a:bodyPr/>
          <a:lstStyle>
            <a:lvl1pPr>
              <a:defRPr/>
            </a:lvl1pPr>
          </a:lstStyle>
          <a:p>
            <a:pPr>
              <a:defRPr/>
            </a:pPr>
            <a:fld id="{45CE356C-29A1-4CDA-B9C8-C4E2A6F02ACF}"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fld id="{ED3AE1E7-6124-4528-B8DE-90C1976122E1}" type="datetime1">
              <a:rPr lang="en-US"/>
              <a:pPr>
                <a:defRPr/>
              </a:pPr>
              <a:t>2/3/25</a:t>
            </a:fld>
            <a:endParaRPr lang="en-US"/>
          </a:p>
        </p:txBody>
      </p:sp>
    </p:spTree>
    <p:extLst>
      <p:ext uri="{BB962C8B-B14F-4D97-AF65-F5344CB8AC3E}">
        <p14:creationId xmlns:p14="http://schemas.microsoft.com/office/powerpoint/2010/main" val="3528680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Trustees Presentation</a:t>
            </a:r>
          </a:p>
        </p:txBody>
      </p:sp>
      <p:sp>
        <p:nvSpPr>
          <p:cNvPr id="5" name="Rectangle 6"/>
          <p:cNvSpPr>
            <a:spLocks noGrp="1" noChangeArrowheads="1"/>
          </p:cNvSpPr>
          <p:nvPr>
            <p:ph type="sldNum" sz="quarter" idx="11"/>
          </p:nvPr>
        </p:nvSpPr>
        <p:spPr>
          <a:ln/>
        </p:spPr>
        <p:txBody>
          <a:bodyPr/>
          <a:lstStyle>
            <a:lvl1pPr>
              <a:defRPr/>
            </a:lvl1pPr>
          </a:lstStyle>
          <a:p>
            <a:pPr>
              <a:defRPr/>
            </a:pPr>
            <a:fld id="{7EC0855D-0387-47DA-961C-AA622B825BFD}"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fld id="{C15BEFB6-C6C3-400F-96C2-0D210F6EDCBF}" type="datetime1">
              <a:rPr lang="en-US"/>
              <a:pPr>
                <a:defRPr/>
              </a:pPr>
              <a:t>2/3/25</a:t>
            </a:fld>
            <a:endParaRPr lang="en-US"/>
          </a:p>
        </p:txBody>
      </p:sp>
    </p:spTree>
    <p:extLst>
      <p:ext uri="{BB962C8B-B14F-4D97-AF65-F5344CB8AC3E}">
        <p14:creationId xmlns:p14="http://schemas.microsoft.com/office/powerpoint/2010/main" val="2693000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828800"/>
            <a:ext cx="38862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38862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Trustees Presentation</a:t>
            </a:r>
          </a:p>
        </p:txBody>
      </p:sp>
      <p:sp>
        <p:nvSpPr>
          <p:cNvPr id="6" name="Rectangle 6"/>
          <p:cNvSpPr>
            <a:spLocks noGrp="1" noChangeArrowheads="1"/>
          </p:cNvSpPr>
          <p:nvPr>
            <p:ph type="sldNum" sz="quarter" idx="11"/>
          </p:nvPr>
        </p:nvSpPr>
        <p:spPr>
          <a:ln/>
        </p:spPr>
        <p:txBody>
          <a:bodyPr/>
          <a:lstStyle>
            <a:lvl1pPr>
              <a:defRPr/>
            </a:lvl1pPr>
          </a:lstStyle>
          <a:p>
            <a:pPr>
              <a:defRPr/>
            </a:pPr>
            <a:fld id="{44136D8D-4730-46EC-99D0-3FF74ED05B57}" type="slidenum">
              <a:rPr lang="en-US"/>
              <a:pPr>
                <a:defRPr/>
              </a:pPr>
              <a:t>‹#›</a:t>
            </a:fld>
            <a:endParaRPr lang="en-US"/>
          </a:p>
        </p:txBody>
      </p:sp>
      <p:sp>
        <p:nvSpPr>
          <p:cNvPr id="7" name="Rectangle 18"/>
          <p:cNvSpPr>
            <a:spLocks noGrp="1" noChangeArrowheads="1"/>
          </p:cNvSpPr>
          <p:nvPr>
            <p:ph type="dt" sz="half" idx="12"/>
          </p:nvPr>
        </p:nvSpPr>
        <p:spPr>
          <a:ln/>
        </p:spPr>
        <p:txBody>
          <a:bodyPr/>
          <a:lstStyle>
            <a:lvl1pPr>
              <a:defRPr/>
            </a:lvl1pPr>
          </a:lstStyle>
          <a:p>
            <a:pPr>
              <a:defRPr/>
            </a:pPr>
            <a:fld id="{D2B70E88-4C3A-42E4-AC4F-3FE459CA8C31}" type="datetime1">
              <a:rPr lang="en-US"/>
              <a:pPr>
                <a:defRPr/>
              </a:pPr>
              <a:t>2/3/25</a:t>
            </a:fld>
            <a:endParaRPr lang="en-US"/>
          </a:p>
        </p:txBody>
      </p:sp>
    </p:spTree>
    <p:extLst>
      <p:ext uri="{BB962C8B-B14F-4D97-AF65-F5344CB8AC3E}">
        <p14:creationId xmlns:p14="http://schemas.microsoft.com/office/powerpoint/2010/main" val="14339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a:t>Trustees Presentation</a:t>
            </a:r>
          </a:p>
        </p:txBody>
      </p:sp>
      <p:sp>
        <p:nvSpPr>
          <p:cNvPr id="8" name="Rectangle 6"/>
          <p:cNvSpPr>
            <a:spLocks noGrp="1" noChangeArrowheads="1"/>
          </p:cNvSpPr>
          <p:nvPr>
            <p:ph type="sldNum" sz="quarter" idx="11"/>
          </p:nvPr>
        </p:nvSpPr>
        <p:spPr>
          <a:ln/>
        </p:spPr>
        <p:txBody>
          <a:bodyPr/>
          <a:lstStyle>
            <a:lvl1pPr>
              <a:defRPr/>
            </a:lvl1pPr>
          </a:lstStyle>
          <a:p>
            <a:pPr>
              <a:defRPr/>
            </a:pPr>
            <a:fld id="{D38739AA-EC9F-4604-BBF2-E5134668F232}" type="slidenum">
              <a:rPr lang="en-US"/>
              <a:pPr>
                <a:defRPr/>
              </a:pPr>
              <a:t>‹#›</a:t>
            </a:fld>
            <a:endParaRPr lang="en-US"/>
          </a:p>
        </p:txBody>
      </p:sp>
      <p:sp>
        <p:nvSpPr>
          <p:cNvPr id="9" name="Rectangle 18"/>
          <p:cNvSpPr>
            <a:spLocks noGrp="1" noChangeArrowheads="1"/>
          </p:cNvSpPr>
          <p:nvPr>
            <p:ph type="dt" sz="half" idx="12"/>
          </p:nvPr>
        </p:nvSpPr>
        <p:spPr>
          <a:ln/>
        </p:spPr>
        <p:txBody>
          <a:bodyPr/>
          <a:lstStyle>
            <a:lvl1pPr>
              <a:defRPr/>
            </a:lvl1pPr>
          </a:lstStyle>
          <a:p>
            <a:pPr>
              <a:defRPr/>
            </a:pPr>
            <a:fld id="{C4DE6BBE-7BC6-4AF3-A31A-F0C4FA26BC86}" type="datetime1">
              <a:rPr lang="en-US"/>
              <a:pPr>
                <a:defRPr/>
              </a:pPr>
              <a:t>2/3/25</a:t>
            </a:fld>
            <a:endParaRPr lang="en-US"/>
          </a:p>
        </p:txBody>
      </p:sp>
    </p:spTree>
    <p:extLst>
      <p:ext uri="{BB962C8B-B14F-4D97-AF65-F5344CB8AC3E}">
        <p14:creationId xmlns:p14="http://schemas.microsoft.com/office/powerpoint/2010/main" val="120563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a:t>Trustees Presentation</a:t>
            </a:r>
          </a:p>
        </p:txBody>
      </p:sp>
      <p:sp>
        <p:nvSpPr>
          <p:cNvPr id="4" name="Rectangle 6"/>
          <p:cNvSpPr>
            <a:spLocks noGrp="1" noChangeArrowheads="1"/>
          </p:cNvSpPr>
          <p:nvPr>
            <p:ph type="sldNum" sz="quarter" idx="11"/>
          </p:nvPr>
        </p:nvSpPr>
        <p:spPr>
          <a:ln/>
        </p:spPr>
        <p:txBody>
          <a:bodyPr/>
          <a:lstStyle>
            <a:lvl1pPr>
              <a:defRPr/>
            </a:lvl1pPr>
          </a:lstStyle>
          <a:p>
            <a:pPr>
              <a:defRPr/>
            </a:pPr>
            <a:fld id="{493A5711-885E-4EB9-A70D-44335DC79850}" type="slidenum">
              <a:rPr lang="en-US"/>
              <a:pPr>
                <a:defRPr/>
              </a:pPr>
              <a:t>‹#›</a:t>
            </a:fld>
            <a:endParaRPr lang="en-US"/>
          </a:p>
        </p:txBody>
      </p:sp>
      <p:sp>
        <p:nvSpPr>
          <p:cNvPr id="5" name="Rectangle 18"/>
          <p:cNvSpPr>
            <a:spLocks noGrp="1" noChangeArrowheads="1"/>
          </p:cNvSpPr>
          <p:nvPr>
            <p:ph type="dt" sz="half" idx="12"/>
          </p:nvPr>
        </p:nvSpPr>
        <p:spPr>
          <a:ln/>
        </p:spPr>
        <p:txBody>
          <a:bodyPr/>
          <a:lstStyle>
            <a:lvl1pPr>
              <a:defRPr/>
            </a:lvl1pPr>
          </a:lstStyle>
          <a:p>
            <a:pPr>
              <a:defRPr/>
            </a:pPr>
            <a:fld id="{4D9632EC-6C81-4CD3-B4EA-B80F40D28A36}" type="datetime1">
              <a:rPr lang="en-US"/>
              <a:pPr>
                <a:defRPr/>
              </a:pPr>
              <a:t>2/3/25</a:t>
            </a:fld>
            <a:endParaRPr lang="en-US"/>
          </a:p>
        </p:txBody>
      </p:sp>
    </p:spTree>
    <p:extLst>
      <p:ext uri="{BB962C8B-B14F-4D97-AF65-F5344CB8AC3E}">
        <p14:creationId xmlns:p14="http://schemas.microsoft.com/office/powerpoint/2010/main" val="2749370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Trustees Presentation</a:t>
            </a:r>
          </a:p>
        </p:txBody>
      </p:sp>
      <p:sp>
        <p:nvSpPr>
          <p:cNvPr id="3" name="Rectangle 6"/>
          <p:cNvSpPr>
            <a:spLocks noGrp="1" noChangeArrowheads="1"/>
          </p:cNvSpPr>
          <p:nvPr>
            <p:ph type="sldNum" sz="quarter" idx="11"/>
          </p:nvPr>
        </p:nvSpPr>
        <p:spPr>
          <a:ln/>
        </p:spPr>
        <p:txBody>
          <a:bodyPr/>
          <a:lstStyle>
            <a:lvl1pPr>
              <a:defRPr/>
            </a:lvl1pPr>
          </a:lstStyle>
          <a:p>
            <a:pPr>
              <a:defRPr/>
            </a:pPr>
            <a:fld id="{9E01C49E-99A1-4215-AE44-7FB552ECC50F}" type="slidenum">
              <a:rPr lang="en-US"/>
              <a:pPr>
                <a:defRPr/>
              </a:pPr>
              <a:t>‹#›</a:t>
            </a:fld>
            <a:endParaRPr lang="en-US"/>
          </a:p>
        </p:txBody>
      </p:sp>
      <p:sp>
        <p:nvSpPr>
          <p:cNvPr id="4" name="Rectangle 18"/>
          <p:cNvSpPr>
            <a:spLocks noGrp="1" noChangeArrowheads="1"/>
          </p:cNvSpPr>
          <p:nvPr>
            <p:ph type="dt" sz="half" idx="12"/>
          </p:nvPr>
        </p:nvSpPr>
        <p:spPr>
          <a:ln/>
        </p:spPr>
        <p:txBody>
          <a:bodyPr/>
          <a:lstStyle>
            <a:lvl1pPr>
              <a:defRPr/>
            </a:lvl1pPr>
          </a:lstStyle>
          <a:p>
            <a:pPr>
              <a:defRPr/>
            </a:pPr>
            <a:fld id="{F761B5C7-E0F9-429A-B963-E1D0F0E88338}" type="datetime1">
              <a:rPr lang="en-US"/>
              <a:pPr>
                <a:defRPr/>
              </a:pPr>
              <a:t>2/3/25</a:t>
            </a:fld>
            <a:endParaRPr lang="en-US"/>
          </a:p>
        </p:txBody>
      </p:sp>
    </p:spTree>
    <p:extLst>
      <p:ext uri="{BB962C8B-B14F-4D97-AF65-F5344CB8AC3E}">
        <p14:creationId xmlns:p14="http://schemas.microsoft.com/office/powerpoint/2010/main" val="190674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Trustees Presentation</a:t>
            </a:r>
          </a:p>
        </p:txBody>
      </p:sp>
      <p:sp>
        <p:nvSpPr>
          <p:cNvPr id="6" name="Rectangle 6"/>
          <p:cNvSpPr>
            <a:spLocks noGrp="1" noChangeArrowheads="1"/>
          </p:cNvSpPr>
          <p:nvPr>
            <p:ph type="sldNum" sz="quarter" idx="11"/>
          </p:nvPr>
        </p:nvSpPr>
        <p:spPr>
          <a:ln/>
        </p:spPr>
        <p:txBody>
          <a:bodyPr/>
          <a:lstStyle>
            <a:lvl1pPr>
              <a:defRPr/>
            </a:lvl1pPr>
          </a:lstStyle>
          <a:p>
            <a:pPr>
              <a:defRPr/>
            </a:pPr>
            <a:fld id="{9F957D50-37A6-424A-B2B6-94C8D23565FC}" type="slidenum">
              <a:rPr lang="en-US"/>
              <a:pPr>
                <a:defRPr/>
              </a:pPr>
              <a:t>‹#›</a:t>
            </a:fld>
            <a:endParaRPr lang="en-US"/>
          </a:p>
        </p:txBody>
      </p:sp>
      <p:sp>
        <p:nvSpPr>
          <p:cNvPr id="7" name="Rectangle 18"/>
          <p:cNvSpPr>
            <a:spLocks noGrp="1" noChangeArrowheads="1"/>
          </p:cNvSpPr>
          <p:nvPr>
            <p:ph type="dt" sz="half" idx="12"/>
          </p:nvPr>
        </p:nvSpPr>
        <p:spPr>
          <a:ln/>
        </p:spPr>
        <p:txBody>
          <a:bodyPr/>
          <a:lstStyle>
            <a:lvl1pPr>
              <a:defRPr/>
            </a:lvl1pPr>
          </a:lstStyle>
          <a:p>
            <a:pPr>
              <a:defRPr/>
            </a:pPr>
            <a:fld id="{CF307A47-29B0-4C04-A395-ED0247654748}" type="datetime1">
              <a:rPr lang="en-US"/>
              <a:pPr>
                <a:defRPr/>
              </a:pPr>
              <a:t>2/3/25</a:t>
            </a:fld>
            <a:endParaRPr lang="en-US"/>
          </a:p>
        </p:txBody>
      </p:sp>
    </p:spTree>
    <p:extLst>
      <p:ext uri="{BB962C8B-B14F-4D97-AF65-F5344CB8AC3E}">
        <p14:creationId xmlns:p14="http://schemas.microsoft.com/office/powerpoint/2010/main" val="2791136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Trustees Presentation</a:t>
            </a:r>
          </a:p>
        </p:txBody>
      </p:sp>
      <p:sp>
        <p:nvSpPr>
          <p:cNvPr id="6" name="Rectangle 6"/>
          <p:cNvSpPr>
            <a:spLocks noGrp="1" noChangeArrowheads="1"/>
          </p:cNvSpPr>
          <p:nvPr>
            <p:ph type="sldNum" sz="quarter" idx="11"/>
          </p:nvPr>
        </p:nvSpPr>
        <p:spPr>
          <a:ln/>
        </p:spPr>
        <p:txBody>
          <a:bodyPr/>
          <a:lstStyle>
            <a:lvl1pPr>
              <a:defRPr/>
            </a:lvl1pPr>
          </a:lstStyle>
          <a:p>
            <a:pPr>
              <a:defRPr/>
            </a:pPr>
            <a:fld id="{CF7D1F06-2BC9-445E-BBBE-B85154075A06}" type="slidenum">
              <a:rPr lang="en-US"/>
              <a:pPr>
                <a:defRPr/>
              </a:pPr>
              <a:t>‹#›</a:t>
            </a:fld>
            <a:endParaRPr lang="en-US"/>
          </a:p>
        </p:txBody>
      </p:sp>
      <p:sp>
        <p:nvSpPr>
          <p:cNvPr id="7" name="Rectangle 18"/>
          <p:cNvSpPr>
            <a:spLocks noGrp="1" noChangeArrowheads="1"/>
          </p:cNvSpPr>
          <p:nvPr>
            <p:ph type="dt" sz="half" idx="12"/>
          </p:nvPr>
        </p:nvSpPr>
        <p:spPr>
          <a:ln/>
        </p:spPr>
        <p:txBody>
          <a:bodyPr/>
          <a:lstStyle>
            <a:lvl1pPr>
              <a:defRPr/>
            </a:lvl1pPr>
          </a:lstStyle>
          <a:p>
            <a:pPr>
              <a:defRPr/>
            </a:pPr>
            <a:fld id="{C5847E13-361D-4706-A4D1-77F9A6A37067}" type="datetime1">
              <a:rPr lang="en-US"/>
              <a:pPr>
                <a:defRPr/>
              </a:pPr>
              <a:t>2/3/25</a:t>
            </a:fld>
            <a:endParaRPr lang="en-US"/>
          </a:p>
        </p:txBody>
      </p:sp>
    </p:spTree>
    <p:extLst>
      <p:ext uri="{BB962C8B-B14F-4D97-AF65-F5344CB8AC3E}">
        <p14:creationId xmlns:p14="http://schemas.microsoft.com/office/powerpoint/2010/main" val="2458278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ChangeArrowheads="1"/>
          </p:cNvSpPr>
          <p:nvPr userDrawn="1"/>
        </p:nvSpPr>
        <p:spPr bwMode="auto">
          <a:xfrm>
            <a:off x="0" y="-42863"/>
            <a:ext cx="9144000" cy="347663"/>
          </a:xfrm>
          <a:prstGeom prst="rect">
            <a:avLst/>
          </a:prstGeom>
          <a:gradFill rotWithShape="0">
            <a:gsLst>
              <a:gs pos="0">
                <a:srgbClr val="333333"/>
              </a:gs>
              <a:gs pos="100000">
                <a:schemeClr val="tx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7" name="Rectangle 2"/>
          <p:cNvSpPr>
            <a:spLocks noGrp="1" noChangeArrowheads="1"/>
          </p:cNvSpPr>
          <p:nvPr>
            <p:ph type="title"/>
          </p:nvPr>
        </p:nvSpPr>
        <p:spPr bwMode="auto">
          <a:xfrm>
            <a:off x="609600" y="762000"/>
            <a:ext cx="7924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This is the title of this slide.</a:t>
            </a:r>
          </a:p>
        </p:txBody>
      </p:sp>
      <p:sp>
        <p:nvSpPr>
          <p:cNvPr id="1028" name="Rectangle 3"/>
          <p:cNvSpPr>
            <a:spLocks noGrp="1" noChangeArrowheads="1"/>
          </p:cNvSpPr>
          <p:nvPr>
            <p:ph type="body" idx="1"/>
          </p:nvPr>
        </p:nvSpPr>
        <p:spPr bwMode="auto">
          <a:xfrm>
            <a:off x="609600" y="1828800"/>
            <a:ext cx="7924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09600" y="0"/>
            <a:ext cx="5105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bg1"/>
                </a:solidFill>
                <a:latin typeface="+mn-lt"/>
                <a:ea typeface="Osaka" pitchFamily="-64" charset="-128"/>
                <a:cs typeface="+mn-cs"/>
              </a:defRPr>
            </a:lvl1pPr>
          </a:lstStyle>
          <a:p>
            <a:pPr>
              <a:defRPr/>
            </a:pPr>
            <a:r>
              <a:rPr lang="en-US"/>
              <a:t>Trustees Presentation</a:t>
            </a:r>
          </a:p>
        </p:txBody>
      </p:sp>
      <p:sp>
        <p:nvSpPr>
          <p:cNvPr id="1030" name="Rectangle 6"/>
          <p:cNvSpPr>
            <a:spLocks noGrp="1" noChangeArrowheads="1"/>
          </p:cNvSpPr>
          <p:nvPr>
            <p:ph type="sldNum" sz="quarter" idx="4"/>
          </p:nvPr>
        </p:nvSpPr>
        <p:spPr bwMode="auto">
          <a:xfrm>
            <a:off x="7086600" y="5903913"/>
            <a:ext cx="1447800" cy="685800"/>
          </a:xfrm>
          <a:prstGeom prst="rect">
            <a:avLst/>
          </a:prstGeom>
          <a:noFill/>
          <a:ln w="9525">
            <a:noFill/>
            <a:miter lim="800000"/>
            <a:headEnd/>
            <a:tailEnd/>
          </a:ln>
          <a:effectLst/>
        </p:spPr>
        <p:txBody>
          <a:bodyPr vert="horz" wrap="none" lIns="91440" tIns="0" rIns="91440" bIns="0" numCol="1" anchor="t" anchorCtr="0" compatLnSpc="1">
            <a:prstTxWarp prst="textNoShape">
              <a:avLst/>
            </a:prstTxWarp>
          </a:bodyPr>
          <a:lstStyle>
            <a:lvl1pPr algn="r">
              <a:defRPr sz="4400" b="1">
                <a:solidFill>
                  <a:srgbClr val="D9D9D9"/>
                </a:solidFill>
                <a:latin typeface="+mn-lt"/>
                <a:ea typeface="Osaka" pitchFamily="-64" charset="-128"/>
                <a:cs typeface="+mn-cs"/>
              </a:defRPr>
            </a:lvl1pPr>
          </a:lstStyle>
          <a:p>
            <a:pPr>
              <a:defRPr/>
            </a:pPr>
            <a:fld id="{47B596C5-3BD5-4272-A8A5-3A1D7507C558}" type="slidenum">
              <a:rPr lang="en-US"/>
              <a:pPr>
                <a:defRPr/>
              </a:pPr>
              <a:t>‹#›</a:t>
            </a:fld>
            <a:endParaRPr lang="en-US"/>
          </a:p>
        </p:txBody>
      </p:sp>
      <p:sp>
        <p:nvSpPr>
          <p:cNvPr id="1031" name="Text Box 12"/>
          <p:cNvSpPr txBox="1">
            <a:spLocks noChangeArrowheads="1"/>
          </p:cNvSpPr>
          <p:nvPr userDrawn="1"/>
        </p:nvSpPr>
        <p:spPr bwMode="auto">
          <a:xfrm>
            <a:off x="609600" y="1524000"/>
            <a:ext cx="7924800" cy="274638"/>
          </a:xfrm>
          <a:prstGeom prst="rect">
            <a:avLst/>
          </a:prstGeom>
          <a:noFill/>
          <a:ln>
            <a:noFill/>
          </a:ln>
        </p:spPr>
        <p:txBody>
          <a:bodyPr>
            <a:spAutoFit/>
          </a:bodyPr>
          <a:lstStyle>
            <a:lvl1pPr>
              <a:defRPr sz="2400">
                <a:solidFill>
                  <a:schemeClr val="tx1"/>
                </a:solidFill>
                <a:latin typeface="Times" pitchFamily="18" charset="0"/>
                <a:ea typeface="Osaka"/>
                <a:cs typeface="Osaka"/>
              </a:defRPr>
            </a:lvl1pPr>
            <a:lvl2pPr marL="742950" indent="-285750">
              <a:defRPr sz="2400">
                <a:solidFill>
                  <a:schemeClr val="tx1"/>
                </a:solidFill>
                <a:latin typeface="Times" pitchFamily="18" charset="0"/>
                <a:ea typeface="Osaka"/>
                <a:cs typeface="Osaka"/>
              </a:defRPr>
            </a:lvl2pPr>
            <a:lvl3pPr marL="1143000" indent="-228600">
              <a:defRPr sz="2400">
                <a:solidFill>
                  <a:schemeClr val="tx1"/>
                </a:solidFill>
                <a:latin typeface="Times" pitchFamily="18" charset="0"/>
                <a:ea typeface="Osaka"/>
                <a:cs typeface="Osaka"/>
              </a:defRPr>
            </a:lvl3pPr>
            <a:lvl4pPr marL="1600200" indent="-228600">
              <a:defRPr sz="2400">
                <a:solidFill>
                  <a:schemeClr val="tx1"/>
                </a:solidFill>
                <a:latin typeface="Times" pitchFamily="18" charset="0"/>
                <a:ea typeface="Osaka"/>
                <a:cs typeface="Osaka"/>
              </a:defRPr>
            </a:lvl4pPr>
            <a:lvl5pPr marL="2057400" indent="-228600">
              <a:defRPr sz="2400">
                <a:solidFill>
                  <a:schemeClr val="tx1"/>
                </a:solidFill>
                <a:latin typeface="Times" pitchFamily="18" charset="0"/>
                <a:ea typeface="Osaka"/>
                <a:cs typeface="Osaka"/>
              </a:defRPr>
            </a:lvl5pPr>
            <a:lvl6pPr marL="2514600" indent="-228600" eaLnBrk="0" fontAlgn="base" hangingPunct="0">
              <a:spcBef>
                <a:spcPct val="0"/>
              </a:spcBef>
              <a:spcAft>
                <a:spcPct val="0"/>
              </a:spcAft>
              <a:defRPr sz="2400">
                <a:solidFill>
                  <a:schemeClr val="tx1"/>
                </a:solidFill>
                <a:latin typeface="Times" pitchFamily="18" charset="0"/>
                <a:ea typeface="Osaka"/>
                <a:cs typeface="Osaka"/>
              </a:defRPr>
            </a:lvl6pPr>
            <a:lvl7pPr marL="2971800" indent="-228600" eaLnBrk="0" fontAlgn="base" hangingPunct="0">
              <a:spcBef>
                <a:spcPct val="0"/>
              </a:spcBef>
              <a:spcAft>
                <a:spcPct val="0"/>
              </a:spcAft>
              <a:defRPr sz="2400">
                <a:solidFill>
                  <a:schemeClr val="tx1"/>
                </a:solidFill>
                <a:latin typeface="Times" pitchFamily="18" charset="0"/>
                <a:ea typeface="Osaka"/>
                <a:cs typeface="Osaka"/>
              </a:defRPr>
            </a:lvl7pPr>
            <a:lvl8pPr marL="3429000" indent="-228600" eaLnBrk="0" fontAlgn="base" hangingPunct="0">
              <a:spcBef>
                <a:spcPct val="0"/>
              </a:spcBef>
              <a:spcAft>
                <a:spcPct val="0"/>
              </a:spcAft>
              <a:defRPr sz="2400">
                <a:solidFill>
                  <a:schemeClr val="tx1"/>
                </a:solidFill>
                <a:latin typeface="Times" pitchFamily="18" charset="0"/>
                <a:ea typeface="Osaka"/>
                <a:cs typeface="Osaka"/>
              </a:defRPr>
            </a:lvl8pPr>
            <a:lvl9pPr marL="3886200" indent="-228600" eaLnBrk="0" fontAlgn="base" hangingPunct="0">
              <a:spcBef>
                <a:spcPct val="0"/>
              </a:spcBef>
              <a:spcAft>
                <a:spcPct val="0"/>
              </a:spcAft>
              <a:defRPr sz="2400">
                <a:solidFill>
                  <a:schemeClr val="tx1"/>
                </a:solidFill>
                <a:latin typeface="Times" pitchFamily="18" charset="0"/>
                <a:ea typeface="Osaka"/>
                <a:cs typeface="Osaka"/>
              </a:defRPr>
            </a:lvl9pPr>
          </a:lstStyle>
          <a:p>
            <a:pPr>
              <a:spcBef>
                <a:spcPct val="50000"/>
              </a:spcBef>
              <a:defRPr/>
            </a:pPr>
            <a:r>
              <a:rPr lang="en-US" sz="1200" b="1">
                <a:solidFill>
                  <a:schemeClr val="bg1"/>
                </a:solidFill>
                <a:latin typeface="Arial" pitchFamily="34" charset="0"/>
              </a:rPr>
              <a:t>Boston University</a:t>
            </a:r>
            <a:r>
              <a:rPr lang="en-US" sz="1200">
                <a:solidFill>
                  <a:schemeClr val="bg1"/>
                </a:solidFill>
                <a:latin typeface="Arial" pitchFamily="34" charset="0"/>
              </a:rPr>
              <a:t> Slideshow Title Goes Here</a:t>
            </a:r>
          </a:p>
        </p:txBody>
      </p:sp>
      <p:sp>
        <p:nvSpPr>
          <p:cNvPr id="1042" name="Rectangle 18"/>
          <p:cNvSpPr>
            <a:spLocks noGrp="1" noChangeArrowheads="1"/>
          </p:cNvSpPr>
          <p:nvPr>
            <p:ph type="dt" sz="half" idx="2"/>
          </p:nvPr>
        </p:nvSpPr>
        <p:spPr bwMode="auto">
          <a:xfrm>
            <a:off x="6629400" y="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808080"/>
                </a:solidFill>
                <a:latin typeface="+mn-lt"/>
                <a:ea typeface="Osaka" pitchFamily="-64" charset="-128"/>
                <a:cs typeface="+mn-cs"/>
              </a:defRPr>
            </a:lvl1pPr>
          </a:lstStyle>
          <a:p>
            <a:pPr>
              <a:defRPr/>
            </a:pPr>
            <a:fld id="{189C5187-F0D1-4F64-A3E0-8AF3B8AE7DA9}" type="datetime1">
              <a:rPr lang="en-US"/>
              <a:pPr>
                <a:defRPr/>
              </a:pPr>
              <a:t>2/3/25</a:t>
            </a:fld>
            <a:endParaRPr lang="en-US"/>
          </a:p>
        </p:txBody>
      </p:sp>
      <p:pic>
        <p:nvPicPr>
          <p:cNvPr id="1033" name="Picture 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09600" y="6010275"/>
            <a:ext cx="32004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13" r:id="rId1"/>
    <p:sldLayoutId id="2147484102" r:id="rId2"/>
    <p:sldLayoutId id="2147484103" r:id="rId3"/>
    <p:sldLayoutId id="2147484104" r:id="rId4"/>
    <p:sldLayoutId id="2147484105" r:id="rId5"/>
    <p:sldLayoutId id="2147484106" r:id="rId6"/>
    <p:sldLayoutId id="2147484107" r:id="rId7"/>
    <p:sldLayoutId id="2147484108" r:id="rId8"/>
    <p:sldLayoutId id="2147484109" r:id="rId9"/>
    <p:sldLayoutId id="2147484110" r:id="rId10"/>
    <p:sldLayoutId id="2147484111" r:id="rId11"/>
    <p:sldLayoutId id="2147484112" r:id="rId12"/>
  </p:sldLayoutIdLst>
  <p:hf hdr="0" ftr="0" dt="0"/>
  <p:txStyles>
    <p:titleStyle>
      <a:lvl1pPr algn="l" rtl="0" eaLnBrk="0" fontAlgn="base" hangingPunct="0">
        <a:spcBef>
          <a:spcPct val="0"/>
        </a:spcBef>
        <a:spcAft>
          <a:spcPct val="0"/>
        </a:spcAft>
        <a:defRPr sz="3600">
          <a:solidFill>
            <a:schemeClr val="tx1"/>
          </a:solidFill>
          <a:latin typeface="+mj-lt"/>
          <a:ea typeface="+mj-ea"/>
          <a:cs typeface="Osaka"/>
        </a:defRPr>
      </a:lvl1pPr>
      <a:lvl2pPr algn="l" rtl="0" eaLnBrk="0" fontAlgn="base" hangingPunct="0">
        <a:spcBef>
          <a:spcPct val="0"/>
        </a:spcBef>
        <a:spcAft>
          <a:spcPct val="0"/>
        </a:spcAft>
        <a:defRPr sz="3600">
          <a:solidFill>
            <a:schemeClr val="tx1"/>
          </a:solidFill>
          <a:latin typeface="Arial" charset="0"/>
          <a:ea typeface="Osaka" pitchFamily="-64" charset="-128"/>
          <a:cs typeface="Osaka"/>
        </a:defRPr>
      </a:lvl2pPr>
      <a:lvl3pPr algn="l" rtl="0" eaLnBrk="0" fontAlgn="base" hangingPunct="0">
        <a:spcBef>
          <a:spcPct val="0"/>
        </a:spcBef>
        <a:spcAft>
          <a:spcPct val="0"/>
        </a:spcAft>
        <a:defRPr sz="3600">
          <a:solidFill>
            <a:schemeClr val="tx1"/>
          </a:solidFill>
          <a:latin typeface="Arial" charset="0"/>
          <a:ea typeface="Osaka" pitchFamily="-64" charset="-128"/>
          <a:cs typeface="Osaka"/>
        </a:defRPr>
      </a:lvl3pPr>
      <a:lvl4pPr algn="l" rtl="0" eaLnBrk="0" fontAlgn="base" hangingPunct="0">
        <a:spcBef>
          <a:spcPct val="0"/>
        </a:spcBef>
        <a:spcAft>
          <a:spcPct val="0"/>
        </a:spcAft>
        <a:defRPr sz="3600">
          <a:solidFill>
            <a:schemeClr val="tx1"/>
          </a:solidFill>
          <a:latin typeface="Arial" charset="0"/>
          <a:ea typeface="Osaka" pitchFamily="-64" charset="-128"/>
          <a:cs typeface="Osaka"/>
        </a:defRPr>
      </a:lvl4pPr>
      <a:lvl5pPr algn="l" rtl="0" eaLnBrk="0" fontAlgn="base" hangingPunct="0">
        <a:spcBef>
          <a:spcPct val="0"/>
        </a:spcBef>
        <a:spcAft>
          <a:spcPct val="0"/>
        </a:spcAft>
        <a:defRPr sz="3600">
          <a:solidFill>
            <a:schemeClr val="tx1"/>
          </a:solidFill>
          <a:latin typeface="Arial" charset="0"/>
          <a:ea typeface="Osaka" pitchFamily="-64" charset="-128"/>
          <a:cs typeface="Osaka"/>
        </a:defRPr>
      </a:lvl5pPr>
      <a:lvl6pPr marL="457200" algn="l" rtl="0" fontAlgn="base">
        <a:spcBef>
          <a:spcPct val="0"/>
        </a:spcBef>
        <a:spcAft>
          <a:spcPct val="0"/>
        </a:spcAft>
        <a:defRPr sz="3600">
          <a:solidFill>
            <a:schemeClr val="tx1"/>
          </a:solidFill>
          <a:latin typeface="Arial" charset="0"/>
          <a:ea typeface="Osaka" pitchFamily="-64" charset="-128"/>
        </a:defRPr>
      </a:lvl6pPr>
      <a:lvl7pPr marL="914400" algn="l" rtl="0" fontAlgn="base">
        <a:spcBef>
          <a:spcPct val="0"/>
        </a:spcBef>
        <a:spcAft>
          <a:spcPct val="0"/>
        </a:spcAft>
        <a:defRPr sz="3600">
          <a:solidFill>
            <a:schemeClr val="tx1"/>
          </a:solidFill>
          <a:latin typeface="Arial" charset="0"/>
          <a:ea typeface="Osaka" pitchFamily="-64" charset="-128"/>
        </a:defRPr>
      </a:lvl7pPr>
      <a:lvl8pPr marL="1371600" algn="l" rtl="0" fontAlgn="base">
        <a:spcBef>
          <a:spcPct val="0"/>
        </a:spcBef>
        <a:spcAft>
          <a:spcPct val="0"/>
        </a:spcAft>
        <a:defRPr sz="3600">
          <a:solidFill>
            <a:schemeClr val="tx1"/>
          </a:solidFill>
          <a:latin typeface="Arial" charset="0"/>
          <a:ea typeface="Osaka" pitchFamily="-64" charset="-128"/>
        </a:defRPr>
      </a:lvl8pPr>
      <a:lvl9pPr marL="1828800" algn="l" rtl="0" fontAlgn="base">
        <a:spcBef>
          <a:spcPct val="0"/>
        </a:spcBef>
        <a:spcAft>
          <a:spcPct val="0"/>
        </a:spcAft>
        <a:defRPr sz="3600">
          <a:solidFill>
            <a:schemeClr val="tx1"/>
          </a:solidFill>
          <a:latin typeface="Arial" charset="0"/>
          <a:ea typeface="Osaka" pitchFamily="-64" charset="-128"/>
        </a:defRPr>
      </a:lvl9pPr>
    </p:titleStyle>
    <p:bodyStyle>
      <a:lvl1pPr marL="342900" indent="-342900" algn="l" rtl="0" eaLnBrk="0" fontAlgn="base" hangingPunct="0">
        <a:spcBef>
          <a:spcPct val="20000"/>
        </a:spcBef>
        <a:spcAft>
          <a:spcPct val="0"/>
        </a:spcAft>
        <a:buClr>
          <a:srgbClr val="2675B4"/>
        </a:buClr>
        <a:buFont typeface="Wingdings" pitchFamily="2" charset="2"/>
        <a:buChar char="§"/>
        <a:defRPr sz="2400">
          <a:solidFill>
            <a:schemeClr val="tx1"/>
          </a:solidFill>
          <a:latin typeface="+mn-lt"/>
          <a:ea typeface="+mn-ea"/>
          <a:cs typeface="Osaka"/>
        </a:defRPr>
      </a:lvl1pPr>
      <a:lvl2pPr marL="742950" indent="-285750" algn="l" rtl="0" eaLnBrk="0" fontAlgn="base" hangingPunct="0">
        <a:spcBef>
          <a:spcPct val="20000"/>
        </a:spcBef>
        <a:spcAft>
          <a:spcPct val="0"/>
        </a:spcAft>
        <a:buClr>
          <a:srgbClr val="2675B4"/>
        </a:buClr>
        <a:buFont typeface="Wingdings" pitchFamily="2" charset="2"/>
        <a:buChar char="§"/>
        <a:defRPr sz="2800">
          <a:solidFill>
            <a:schemeClr val="tx1"/>
          </a:solidFill>
          <a:latin typeface="+mn-lt"/>
          <a:ea typeface="+mn-ea"/>
          <a:cs typeface="Osaka"/>
        </a:defRPr>
      </a:lvl2pPr>
      <a:lvl3pPr marL="1143000" indent="-228600" algn="l" rtl="0" eaLnBrk="0" fontAlgn="base" hangingPunct="0">
        <a:spcBef>
          <a:spcPct val="20000"/>
        </a:spcBef>
        <a:spcAft>
          <a:spcPct val="0"/>
        </a:spcAft>
        <a:buClr>
          <a:srgbClr val="2675B4"/>
        </a:buClr>
        <a:buFont typeface="Wingdings" pitchFamily="2" charset="2"/>
        <a:buChar char="§"/>
        <a:defRPr sz="2400">
          <a:solidFill>
            <a:schemeClr val="tx1"/>
          </a:solidFill>
          <a:latin typeface="+mn-lt"/>
          <a:ea typeface="+mn-ea"/>
          <a:cs typeface="Osaka"/>
        </a:defRPr>
      </a:lvl3pPr>
      <a:lvl4pPr marL="1600200" indent="-228600" algn="l" rtl="0" eaLnBrk="0" fontAlgn="base" hangingPunct="0">
        <a:spcBef>
          <a:spcPct val="20000"/>
        </a:spcBef>
        <a:spcAft>
          <a:spcPct val="0"/>
        </a:spcAft>
        <a:buClr>
          <a:srgbClr val="2675B4"/>
        </a:buClr>
        <a:buFont typeface="Wingdings" pitchFamily="2" charset="2"/>
        <a:buChar char="§"/>
        <a:defRPr sz="2000">
          <a:solidFill>
            <a:schemeClr val="tx1"/>
          </a:solidFill>
          <a:latin typeface="+mn-lt"/>
          <a:ea typeface="+mn-ea"/>
          <a:cs typeface="Osaka"/>
        </a:defRPr>
      </a:lvl4pPr>
      <a:lvl5pPr marL="2057400" indent="-228600" algn="l" rtl="0" eaLnBrk="0" fontAlgn="base" hangingPunct="0">
        <a:spcBef>
          <a:spcPct val="20000"/>
        </a:spcBef>
        <a:spcAft>
          <a:spcPct val="0"/>
        </a:spcAft>
        <a:buClr>
          <a:srgbClr val="2675B4"/>
        </a:buClr>
        <a:buFont typeface="Wingdings" pitchFamily="2" charset="2"/>
        <a:buChar char="§"/>
        <a:defRPr sz="2000">
          <a:solidFill>
            <a:schemeClr val="tx1"/>
          </a:solidFill>
          <a:latin typeface="+mn-lt"/>
          <a:ea typeface="+mn-ea"/>
          <a:cs typeface="Osaka"/>
        </a:defRPr>
      </a:lvl5pPr>
      <a:lvl6pPr marL="2514600" indent="-228600" algn="l" rtl="0" fontAlgn="base">
        <a:spcBef>
          <a:spcPct val="20000"/>
        </a:spcBef>
        <a:spcAft>
          <a:spcPct val="0"/>
        </a:spcAft>
        <a:buClr>
          <a:srgbClr val="2675B4"/>
        </a:buClr>
        <a:buFont typeface="Wingdings" pitchFamily="-64" charset="2"/>
        <a:buChar char="§"/>
        <a:defRPr>
          <a:solidFill>
            <a:schemeClr val="tx1"/>
          </a:solidFill>
          <a:latin typeface="+mn-lt"/>
          <a:ea typeface="+mn-ea"/>
        </a:defRPr>
      </a:lvl6pPr>
      <a:lvl7pPr marL="2971800" indent="-228600" algn="l" rtl="0" fontAlgn="base">
        <a:spcBef>
          <a:spcPct val="20000"/>
        </a:spcBef>
        <a:spcAft>
          <a:spcPct val="0"/>
        </a:spcAft>
        <a:buClr>
          <a:srgbClr val="2675B4"/>
        </a:buClr>
        <a:buFont typeface="Wingdings" pitchFamily="-64" charset="2"/>
        <a:buChar char="§"/>
        <a:defRPr>
          <a:solidFill>
            <a:schemeClr val="tx1"/>
          </a:solidFill>
          <a:latin typeface="+mn-lt"/>
          <a:ea typeface="+mn-ea"/>
        </a:defRPr>
      </a:lvl7pPr>
      <a:lvl8pPr marL="3429000" indent="-228600" algn="l" rtl="0" fontAlgn="base">
        <a:spcBef>
          <a:spcPct val="20000"/>
        </a:spcBef>
        <a:spcAft>
          <a:spcPct val="0"/>
        </a:spcAft>
        <a:buClr>
          <a:srgbClr val="2675B4"/>
        </a:buClr>
        <a:buFont typeface="Wingdings" pitchFamily="-64" charset="2"/>
        <a:buChar char="§"/>
        <a:defRPr>
          <a:solidFill>
            <a:schemeClr val="tx1"/>
          </a:solidFill>
          <a:latin typeface="+mn-lt"/>
          <a:ea typeface="+mn-ea"/>
        </a:defRPr>
      </a:lvl8pPr>
      <a:lvl9pPr marL="3886200" indent="-228600" algn="l" rtl="0" fontAlgn="base">
        <a:spcBef>
          <a:spcPct val="20000"/>
        </a:spcBef>
        <a:spcAft>
          <a:spcPct val="0"/>
        </a:spcAft>
        <a:buClr>
          <a:srgbClr val="2675B4"/>
        </a:buClr>
        <a:buFont typeface="Wingdings" pitchFamily="-64" charset="2"/>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owl.english.purdue.edu/owl/resource/589/0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princeton.edu/pr/pub/integrity/08/style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library.duke.edu/research/plagiaris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owl.purdue.edu/ow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owl.purdue.edu/"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owl.english.purdue.edu/owl/resource/563/01/"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turnitin.com/static/plagiarism-quiz/"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bu.edu/academics/policies/academic-conduct-code/" TargetMode="External"/><Relationship Id="rId2" Type="http://schemas.openxmlformats.org/officeDocument/2006/relationships/hyperlink" Target="https://apastyle.apa.org/instructional-aids/tutorials-webinars" TargetMode="External"/><Relationship Id="rId1" Type="http://schemas.openxmlformats.org/officeDocument/2006/relationships/slideLayout" Target="../slideLayouts/slideLayout2.xml"/><Relationship Id="rId5" Type="http://schemas.openxmlformats.org/officeDocument/2006/relationships/hyperlink" Target="https://extras.apa.org/apastyle/basics-7e/#/" TargetMode="External"/><Relationship Id="rId4" Type="http://schemas.openxmlformats.org/officeDocument/2006/relationships/hyperlink" Target="https://www.bu.edu/ssw/students/current/mswpolicies/"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academicintegrity.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academicintegrity.org/" TargetMode="External"/><Relationship Id="rId2" Type="http://schemas.openxmlformats.org/officeDocument/2006/relationships/hyperlink" Target="http://library.duke.edu/research/plagiarism/index.html" TargetMode="External"/><Relationship Id="rId1" Type="http://schemas.openxmlformats.org/officeDocument/2006/relationships/slideLayout" Target="../slideLayouts/slideLayout2.xml"/><Relationship Id="rId4" Type="http://schemas.openxmlformats.org/officeDocument/2006/relationships/hyperlink" Target="http://www.kinseyinstitute.org/research/akdata.html#Findings"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owl.english.purdue.edu/owl/resource/589/01" TargetMode="External"/><Relationship Id="rId2" Type="http://schemas.openxmlformats.org/officeDocument/2006/relationships/hyperlink" Target="http://www.princeton.edu/pr/pub/integrity/pages/styl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owl.english.purdue.edu/owl/resource/560/01/" TargetMode="External"/><Relationship Id="rId2" Type="http://schemas.openxmlformats.org/officeDocument/2006/relationships/hyperlink" Target="http://www.apastyl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apastyle.apa.org/instructional-aids/tutorials-webina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u.edu/academics/policies/academic-conduct-cod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0" y="1600200"/>
            <a:ext cx="9144000" cy="1384995"/>
          </a:xfrm>
          <a:prstGeom prst="rect">
            <a:avLst/>
          </a:prstGeom>
        </p:spPr>
        <p:txBody>
          <a:bodyPr wrap="square">
            <a:spAutoFit/>
          </a:bodyPr>
          <a:lstStyle/>
          <a:p>
            <a:pPr marL="0" indent="0" algn="ctr">
              <a:buFont typeface="Wingdings" pitchFamily="2" charset="2"/>
              <a:buNone/>
            </a:pPr>
            <a:r>
              <a:rPr lang="en-US" sz="6000" b="1" dirty="0">
                <a:solidFill>
                  <a:schemeClr val="accent5">
                    <a:lumMod val="50000"/>
                  </a:schemeClr>
                </a:solidFill>
                <a:latin typeface="Times New Roman" panose="02020603050405020304" pitchFamily="18" charset="0"/>
                <a:cs typeface="Times New Roman" panose="02020603050405020304" pitchFamily="18" charset="0"/>
              </a:rPr>
              <a:t>ACADEMIC HONESTY</a:t>
            </a:r>
          </a:p>
          <a:p>
            <a:pPr marL="0" indent="0" algn="ctr">
              <a:buFont typeface="Wingdings" pitchFamily="2" charset="2"/>
              <a:buNone/>
            </a:pPr>
            <a:endParaRPr lang="en-US" b="1" dirty="0">
              <a:solidFill>
                <a:schemeClr val="accent5">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685800"/>
            <a:ext cx="7924800" cy="685800"/>
          </a:xfrm>
        </p:spPr>
        <p:txBody>
          <a:bodyPr/>
          <a:lstStyle/>
          <a:p>
            <a:r>
              <a:rPr lang="en-US" dirty="0">
                <a:latin typeface="Times New Roman" panose="02020603050405020304" pitchFamily="18" charset="0"/>
                <a:cs typeface="Times New Roman" panose="02020603050405020304" pitchFamily="18" charset="0"/>
              </a:rPr>
              <a:t>Two types of plagiarism:</a:t>
            </a:r>
          </a:p>
        </p:txBody>
      </p:sp>
      <p:sp>
        <p:nvSpPr>
          <p:cNvPr id="11267" name="Rectangle 3"/>
          <p:cNvSpPr>
            <a:spLocks noGrp="1" noChangeArrowheads="1"/>
          </p:cNvSpPr>
          <p:nvPr>
            <p:ph sz="half" idx="1"/>
          </p:nvPr>
        </p:nvSpPr>
        <p:spPr>
          <a:xfrm>
            <a:off x="457200" y="1524000"/>
            <a:ext cx="4267200" cy="4191000"/>
          </a:xfrm>
        </p:spPr>
        <p:txBody>
          <a:bodyPr/>
          <a:lstStyle/>
          <a:p>
            <a:pPr>
              <a:lnSpc>
                <a:spcPct val="80000"/>
              </a:lnSpc>
              <a:buFont typeface="Wingdings" pitchFamily="2" charset="2"/>
              <a:buNone/>
            </a:pPr>
            <a:r>
              <a:rPr lang="en-US" sz="2000" b="1" dirty="0">
                <a:latin typeface="Times New Roman" panose="02020603050405020304" pitchFamily="18" charset="0"/>
                <a:cs typeface="Times New Roman" panose="02020603050405020304" pitchFamily="18" charset="0"/>
              </a:rPr>
              <a:t>      Intentional</a:t>
            </a:r>
          </a:p>
          <a:p>
            <a:pPr lvl="1">
              <a:lnSpc>
                <a:spcPct val="80000"/>
              </a:lnSpc>
              <a:buFontTx/>
              <a:buChar char="•"/>
            </a:pPr>
            <a:r>
              <a:rPr lang="en-US" sz="2000" dirty="0">
                <a:latin typeface="Times New Roman" panose="02020603050405020304" pitchFamily="18" charset="0"/>
                <a:cs typeface="Times New Roman" panose="02020603050405020304" pitchFamily="18" charset="0"/>
              </a:rPr>
              <a:t>Copying a friend’s work</a:t>
            </a:r>
          </a:p>
          <a:p>
            <a:pPr lvl="1">
              <a:lnSpc>
                <a:spcPct val="80000"/>
              </a:lnSpc>
              <a:buFontTx/>
              <a:buChar char="•"/>
            </a:pPr>
            <a:r>
              <a:rPr lang="en-US" sz="2000" dirty="0">
                <a:latin typeface="Times New Roman" panose="02020603050405020304" pitchFamily="18" charset="0"/>
                <a:cs typeface="Times New Roman" panose="02020603050405020304" pitchFamily="18" charset="0"/>
              </a:rPr>
              <a:t>Buying or borrowing papers</a:t>
            </a:r>
          </a:p>
          <a:p>
            <a:pPr lvl="1">
              <a:lnSpc>
                <a:spcPct val="80000"/>
              </a:lnSpc>
              <a:buFontTx/>
              <a:buChar char="•"/>
            </a:pPr>
            <a:r>
              <a:rPr lang="en-US" sz="2000" dirty="0">
                <a:latin typeface="Times New Roman" panose="02020603050405020304" pitchFamily="18" charset="0"/>
                <a:cs typeface="Times New Roman" panose="02020603050405020304" pitchFamily="18" charset="0"/>
              </a:rPr>
              <a:t>Cutting and pasting blocks of text from electronic sources without documenting them</a:t>
            </a:r>
          </a:p>
          <a:p>
            <a:pPr lvl="1">
              <a:lnSpc>
                <a:spcPct val="80000"/>
              </a:lnSpc>
              <a:buFontTx/>
              <a:buChar char="•"/>
            </a:pPr>
            <a:r>
              <a:rPr lang="en-US" sz="2000" dirty="0">
                <a:latin typeface="Times New Roman" panose="02020603050405020304" pitchFamily="18" charset="0"/>
                <a:cs typeface="Times New Roman" panose="02020603050405020304" pitchFamily="18" charset="0"/>
              </a:rPr>
              <a:t>Media “borrowing" without documentation</a:t>
            </a:r>
          </a:p>
          <a:p>
            <a:pPr lvl="1">
              <a:lnSpc>
                <a:spcPct val="80000"/>
              </a:lnSpc>
              <a:buFontTx/>
              <a:buChar char="•"/>
            </a:pPr>
            <a:r>
              <a:rPr lang="en-US" sz="2000" dirty="0">
                <a:latin typeface="Times New Roman" panose="02020603050405020304" pitchFamily="18" charset="0"/>
                <a:cs typeface="Times New Roman" panose="02020603050405020304" pitchFamily="18" charset="0"/>
              </a:rPr>
              <a:t>Web publishing without permissions of creators</a:t>
            </a:r>
          </a:p>
        </p:txBody>
      </p:sp>
      <p:sp>
        <p:nvSpPr>
          <p:cNvPr id="11268" name="Rectangle 4"/>
          <p:cNvSpPr>
            <a:spLocks noGrp="1" noChangeArrowheads="1"/>
          </p:cNvSpPr>
          <p:nvPr>
            <p:ph sz="half" idx="2"/>
          </p:nvPr>
        </p:nvSpPr>
        <p:spPr>
          <a:xfrm>
            <a:off x="4953000" y="1447800"/>
            <a:ext cx="3581400" cy="3962400"/>
          </a:xfrm>
        </p:spPr>
        <p:txBody>
          <a:bodyPr/>
          <a:lstStyle/>
          <a:p>
            <a:pPr>
              <a:buFont typeface="Wingdings" pitchFamily="2" charset="2"/>
              <a:buNone/>
            </a:pPr>
            <a:r>
              <a:rPr lang="en-US" sz="2000" b="1" dirty="0">
                <a:latin typeface="Times New Roman" panose="02020603050405020304" pitchFamily="18" charset="0"/>
                <a:cs typeface="Times New Roman" panose="02020603050405020304" pitchFamily="18" charset="0"/>
              </a:rPr>
              <a:t>     Unintentional</a:t>
            </a:r>
          </a:p>
          <a:p>
            <a:pPr lvl="1">
              <a:lnSpc>
                <a:spcPct val="80000"/>
              </a:lnSpc>
              <a:buFontTx/>
              <a:buChar char="•"/>
            </a:pPr>
            <a:r>
              <a:rPr lang="en-US" sz="2000" dirty="0">
                <a:latin typeface="Times New Roman" panose="02020603050405020304" pitchFamily="18" charset="0"/>
                <a:cs typeface="Times New Roman" panose="02020603050405020304" pitchFamily="18" charset="0"/>
              </a:rPr>
              <a:t>Careless paraphrasing</a:t>
            </a:r>
          </a:p>
          <a:p>
            <a:pPr lvl="1">
              <a:lnSpc>
                <a:spcPct val="80000"/>
              </a:lnSpc>
              <a:buFontTx/>
              <a:buChar char="•"/>
            </a:pPr>
            <a:r>
              <a:rPr lang="en-US" sz="2000" dirty="0">
                <a:latin typeface="Times New Roman" panose="02020603050405020304" pitchFamily="18" charset="0"/>
                <a:cs typeface="Times New Roman" panose="02020603050405020304" pitchFamily="18" charset="0"/>
              </a:rPr>
              <a:t>Poor documentation</a:t>
            </a:r>
          </a:p>
          <a:p>
            <a:pPr lvl="1">
              <a:lnSpc>
                <a:spcPct val="80000"/>
              </a:lnSpc>
              <a:buFontTx/>
              <a:buChar char="•"/>
            </a:pPr>
            <a:r>
              <a:rPr lang="en-US" sz="2000" dirty="0">
                <a:latin typeface="Times New Roman" panose="02020603050405020304" pitchFamily="18" charset="0"/>
                <a:cs typeface="Times New Roman" panose="02020603050405020304" pitchFamily="18" charset="0"/>
              </a:rPr>
              <a:t>Quoting excessively</a:t>
            </a:r>
          </a:p>
          <a:p>
            <a:pPr lvl="1">
              <a:lnSpc>
                <a:spcPct val="80000"/>
              </a:lnSpc>
              <a:buFontTx/>
              <a:buChar char="•"/>
            </a:pPr>
            <a:r>
              <a:rPr lang="en-US" sz="2000" dirty="0">
                <a:latin typeface="Times New Roman" panose="02020603050405020304" pitchFamily="18" charset="0"/>
                <a:cs typeface="Times New Roman" panose="02020603050405020304" pitchFamily="18" charset="0"/>
              </a:rPr>
              <a:t>Failure to use your own “voice”</a:t>
            </a:r>
          </a:p>
        </p:txBody>
      </p:sp>
      <p:sp>
        <p:nvSpPr>
          <p:cNvPr id="5" name="Slide Number Placeholder 4"/>
          <p:cNvSpPr>
            <a:spLocks noGrp="1"/>
          </p:cNvSpPr>
          <p:nvPr>
            <p:ph type="sldNum" sz="quarter" idx="11"/>
          </p:nvPr>
        </p:nvSpPr>
        <p:spPr/>
        <p:txBody>
          <a:bodyPr/>
          <a:lstStyle/>
          <a:p>
            <a:pPr>
              <a:defRPr/>
            </a:pPr>
            <a:fld id="{C53092E2-B0B5-4C32-BE21-A4D21BA8F9A1}" type="slidenum">
              <a:rPr lang="en-US" smtClean="0">
                <a:latin typeface="Times New Roman" panose="02020603050405020304" pitchFamily="18" charset="0"/>
                <a:cs typeface="Times New Roman" panose="02020603050405020304" pitchFamily="18" charset="0"/>
              </a:rPr>
              <a:pPr>
                <a:defRPr/>
              </a:pPr>
              <a:t>10</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Plagiarism includes, but not limited to the following:</a:t>
            </a:r>
            <a:br>
              <a:rPr lang="en-US"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12291" name="Content Placeholder 2"/>
          <p:cNvSpPr>
            <a:spLocks noGrp="1"/>
          </p:cNvSpPr>
          <p:nvPr>
            <p:ph idx="1"/>
          </p:nvPr>
        </p:nvSpPr>
        <p:spPr>
          <a:xfrm>
            <a:off x="586740" y="2017713"/>
            <a:ext cx="7924800" cy="3886200"/>
          </a:xfrm>
        </p:spPr>
        <p:txBody>
          <a:bodyPr/>
          <a:lstStyle/>
          <a:p>
            <a:r>
              <a:rPr lang="en-US" sz="2000" dirty="0">
                <a:latin typeface="Times New Roman" panose="02020603050405020304" pitchFamily="18" charset="0"/>
                <a:cs typeface="Times New Roman" panose="02020603050405020304" pitchFamily="18" charset="0"/>
              </a:rPr>
              <a:t>Copying the answers of another student on an examination</a:t>
            </a:r>
          </a:p>
          <a:p>
            <a:r>
              <a:rPr lang="en-US" sz="2000" dirty="0">
                <a:latin typeface="Times New Roman" panose="02020603050405020304" pitchFamily="18" charset="0"/>
                <a:cs typeface="Times New Roman" panose="02020603050405020304" pitchFamily="18" charset="0"/>
              </a:rPr>
              <a:t>Copying or restating the work or ideas of another person or persons in any oral or written work (printed or electronic) without citing the appropriate source</a:t>
            </a:r>
          </a:p>
          <a:p>
            <a:r>
              <a:rPr lang="en-US" sz="2000" dirty="0">
                <a:latin typeface="Times New Roman" panose="02020603050405020304" pitchFamily="18" charset="0"/>
                <a:cs typeface="Times New Roman" panose="02020603050405020304" pitchFamily="18" charset="0"/>
              </a:rPr>
              <a:t>Using audio or video footage that comes from another source (including work done by another student) without permission and/or acknowledgement of that source</a:t>
            </a:r>
          </a:p>
          <a:p>
            <a:r>
              <a:rPr lang="en-US" sz="2000" dirty="0">
                <a:latin typeface="Times New Roman" panose="02020603050405020304" pitchFamily="18" charset="0"/>
                <a:cs typeface="Times New Roman" panose="02020603050405020304" pitchFamily="18" charset="0"/>
              </a:rPr>
              <a:t>Collaborating with someone else in an academic endeavor without acknowledging their contribution. </a:t>
            </a:r>
          </a:p>
        </p:txBody>
      </p:sp>
      <p:sp>
        <p:nvSpPr>
          <p:cNvPr id="4" name="Slide Number Placeholder 3"/>
          <p:cNvSpPr>
            <a:spLocks noGrp="1"/>
          </p:cNvSpPr>
          <p:nvPr>
            <p:ph type="sldNum" sz="quarter" idx="11"/>
          </p:nvPr>
        </p:nvSpPr>
        <p:spPr/>
        <p:txBody>
          <a:bodyPr/>
          <a:lstStyle/>
          <a:p>
            <a:pPr>
              <a:defRPr/>
            </a:pPr>
            <a:fld id="{3E4FC2BE-E0FF-4B79-B1DD-EAC22346ACE1}" type="slidenum">
              <a:rPr lang="en-US" smtClean="0">
                <a:latin typeface="Times New Roman" panose="02020603050405020304" pitchFamily="18" charset="0"/>
                <a:cs typeface="Times New Roman" panose="02020603050405020304" pitchFamily="18" charset="0"/>
              </a:rPr>
              <a:pPr>
                <a:defRPr/>
              </a:pPr>
              <a:t>11</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611187"/>
            <a:ext cx="7924800" cy="685800"/>
          </a:xfrm>
        </p:spPr>
        <p:txBody>
          <a:bodyPr/>
          <a:lstStyle/>
          <a:p>
            <a:r>
              <a:rPr lang="en-US" dirty="0">
                <a:latin typeface="Times New Roman" panose="02020603050405020304" pitchFamily="18" charset="0"/>
                <a:cs typeface="Times New Roman" panose="02020603050405020304" pitchFamily="18" charset="0"/>
              </a:rPr>
              <a:t>Academic Integrity</a:t>
            </a:r>
          </a:p>
        </p:txBody>
      </p:sp>
      <p:sp>
        <p:nvSpPr>
          <p:cNvPr id="13315" name="Content Placeholder 2"/>
          <p:cNvSpPr>
            <a:spLocks noGrp="1"/>
          </p:cNvSpPr>
          <p:nvPr>
            <p:ph idx="1"/>
          </p:nvPr>
        </p:nvSpPr>
        <p:spPr>
          <a:xfrm>
            <a:off x="590550" y="1335087"/>
            <a:ext cx="8239760" cy="4495800"/>
          </a:xfrm>
        </p:spPr>
        <p:txBody>
          <a:bodyPr/>
          <a:lstStyle/>
          <a:p>
            <a:pPr marL="0" indent="0">
              <a:buNone/>
            </a:pPr>
            <a:r>
              <a:rPr lang="en-US" sz="2000" dirty="0">
                <a:latin typeface="Times New Roman" panose="02020603050405020304" pitchFamily="18" charset="0"/>
                <a:cs typeface="Times New Roman" panose="02020603050405020304" pitchFamily="18" charset="0"/>
              </a:rPr>
              <a:t>“At the graduate level, it is expected that students exhibit sophistication in understanding the tenets of academic integrity. At Boston University, graduate students are governed by the presumption that their academic work is held to the highest standard of research and scholarship.” (Boston University, n.d.)</a:t>
            </a: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Examples of Academic Integrity Violations include:</a:t>
            </a:r>
          </a:p>
          <a:p>
            <a:r>
              <a:rPr lang="en-US" sz="2000" dirty="0">
                <a:latin typeface="Times New Roman" panose="02020603050405020304" pitchFamily="18" charset="0"/>
                <a:cs typeface="Times New Roman" panose="02020603050405020304" pitchFamily="18" charset="0"/>
              </a:rPr>
              <a:t>Plagiarism</a:t>
            </a:r>
          </a:p>
          <a:p>
            <a:r>
              <a:rPr lang="en-US" sz="2000" dirty="0">
                <a:latin typeface="Times New Roman" panose="02020603050405020304" pitchFamily="18" charset="0"/>
                <a:cs typeface="Times New Roman" panose="02020603050405020304" pitchFamily="18" charset="0"/>
              </a:rPr>
              <a:t>Unethical Collaboration</a:t>
            </a:r>
          </a:p>
          <a:p>
            <a:r>
              <a:rPr lang="en-US" sz="2000" dirty="0">
                <a:latin typeface="Times New Roman" panose="02020603050405020304" pitchFamily="18" charset="0"/>
                <a:cs typeface="Times New Roman" panose="02020603050405020304" pitchFamily="18" charset="0"/>
              </a:rPr>
              <a:t>Falsification of data or results</a:t>
            </a:r>
          </a:p>
          <a:p>
            <a:r>
              <a:rPr lang="en-US" sz="2000" dirty="0">
                <a:latin typeface="Times New Roman" panose="02020603050405020304" pitchFamily="18" charset="0"/>
                <a:cs typeface="Times New Roman" panose="02020603050405020304" pitchFamily="18" charset="0"/>
              </a:rPr>
              <a:t>Unprofessional treatment of patients and clients</a:t>
            </a:r>
          </a:p>
          <a:p>
            <a:pPr marL="0" indent="0">
              <a:buNone/>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399D6EA3-0410-488E-AF9F-4ADC1C610B46}" type="slidenum">
              <a:rPr lang="en-US" smtClean="0">
                <a:latin typeface="Times New Roman" panose="02020603050405020304" pitchFamily="18" charset="0"/>
                <a:cs typeface="Times New Roman" panose="02020603050405020304" pitchFamily="18" charset="0"/>
              </a:rPr>
              <a:pPr>
                <a:defRPr/>
              </a:pPr>
              <a:t>12</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Avoid any chance of academic dishonesty by doing  your own work</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15363" name="Content Placeholder 2"/>
          <p:cNvSpPr>
            <a:spLocks noGrp="1"/>
          </p:cNvSpPr>
          <p:nvPr>
            <p:ph idx="1"/>
          </p:nvPr>
        </p:nvSpPr>
        <p:spPr>
          <a:xfrm>
            <a:off x="609600" y="2133600"/>
            <a:ext cx="7924800" cy="3581400"/>
          </a:xfrm>
        </p:spPr>
        <p:txBody>
          <a:bodyPr/>
          <a:lstStyle/>
          <a:p>
            <a:pPr marL="0" indent="0">
              <a:lnSpc>
                <a:spcPct val="150000"/>
              </a:lnSpc>
              <a:buNone/>
            </a:pPr>
            <a:r>
              <a:rPr lang="en-US" sz="2000" dirty="0">
                <a:latin typeface="Times New Roman" panose="02020603050405020304" pitchFamily="18" charset="0"/>
                <a:cs typeface="Times New Roman" panose="02020603050405020304" pitchFamily="18" charset="0"/>
              </a:rPr>
              <a:t>    This means:  </a:t>
            </a:r>
          </a:p>
          <a:p>
            <a:pPr lvl="1">
              <a:lnSpc>
                <a:spcPct val="150000"/>
              </a:lnSpc>
            </a:pPr>
            <a:r>
              <a:rPr lang="en-US" sz="2000" dirty="0">
                <a:latin typeface="Times New Roman" panose="02020603050405020304" pitchFamily="18" charset="0"/>
                <a:cs typeface="Times New Roman" panose="02020603050405020304" pitchFamily="18" charset="0"/>
              </a:rPr>
              <a:t>Doing your own research and writing for your papers</a:t>
            </a:r>
          </a:p>
          <a:p>
            <a:pPr lvl="1">
              <a:lnSpc>
                <a:spcPct val="150000"/>
              </a:lnSpc>
            </a:pPr>
            <a:r>
              <a:rPr lang="en-US" sz="2000" dirty="0">
                <a:latin typeface="Times New Roman" panose="02020603050405020304" pitchFamily="18" charset="0"/>
                <a:cs typeface="Times New Roman" panose="02020603050405020304" pitchFamily="18" charset="0"/>
              </a:rPr>
              <a:t>Using resources for appropriate academic  writing guidelines </a:t>
            </a:r>
          </a:p>
          <a:p>
            <a:pPr lvl="1">
              <a:lnSpc>
                <a:spcPct val="150000"/>
              </a:lnSpc>
            </a:pPr>
            <a:r>
              <a:rPr lang="en-US" sz="2000" dirty="0">
                <a:latin typeface="Times New Roman" panose="02020603050405020304" pitchFamily="18" charset="0"/>
                <a:cs typeface="Times New Roman" panose="02020603050405020304" pitchFamily="18" charset="0"/>
              </a:rPr>
              <a:t>Learning the rules of citation to avoid plagiarism</a:t>
            </a:r>
          </a:p>
        </p:txBody>
      </p:sp>
      <p:sp>
        <p:nvSpPr>
          <p:cNvPr id="5" name="Slide Number Placeholder 4"/>
          <p:cNvSpPr>
            <a:spLocks noGrp="1"/>
          </p:cNvSpPr>
          <p:nvPr>
            <p:ph type="sldNum" sz="quarter" idx="11"/>
          </p:nvPr>
        </p:nvSpPr>
        <p:spPr/>
        <p:txBody>
          <a:bodyPr/>
          <a:lstStyle/>
          <a:p>
            <a:pPr>
              <a:defRPr/>
            </a:pPr>
            <a:fld id="{83501D6C-576A-4FB8-93A1-A5B971E03063}" type="slidenum">
              <a:rPr lang="en-US" smtClean="0">
                <a:latin typeface="Times New Roman" panose="02020603050405020304" pitchFamily="18" charset="0"/>
                <a:cs typeface="Times New Roman" panose="02020603050405020304" pitchFamily="18" charset="0"/>
              </a:rPr>
              <a:pPr>
                <a:defRPr/>
              </a:pPr>
              <a:t>13</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762000"/>
            <a:ext cx="7848600" cy="838200"/>
          </a:xfrm>
        </p:spPr>
        <p:txBody>
          <a:bodyPr/>
          <a:lstStyle/>
          <a:p>
            <a:r>
              <a:rPr lang="en-US" dirty="0">
                <a:latin typeface="Times New Roman" panose="02020603050405020304" pitchFamily="18" charset="0"/>
                <a:cs typeface="Times New Roman" panose="02020603050405020304" pitchFamily="18" charset="0"/>
              </a:rPr>
              <a:t>Four strategies to insure honesty in your writing:</a:t>
            </a:r>
          </a:p>
        </p:txBody>
      </p:sp>
      <p:sp>
        <p:nvSpPr>
          <p:cNvPr id="11267" name="Rectangle 3"/>
          <p:cNvSpPr>
            <a:spLocks noGrp="1" noChangeArrowheads="1"/>
          </p:cNvSpPr>
          <p:nvPr>
            <p:ph idx="1"/>
          </p:nvPr>
        </p:nvSpPr>
        <p:spPr/>
        <p:txBody>
          <a:bodyPr/>
          <a:lstStyle/>
          <a:p>
            <a:pPr>
              <a:defRPr/>
            </a:pPr>
            <a:endParaRPr lang="en-US" sz="2000" dirty="0">
              <a:latin typeface="Times New Roman" panose="02020603050405020304" pitchFamily="18" charset="0"/>
              <a:cs typeface="Times New Roman" panose="02020603050405020304" pitchFamily="18" charset="0"/>
            </a:endParaRPr>
          </a:p>
          <a:p>
            <a:pPr marL="514350" indent="-514350">
              <a:buClrTx/>
              <a:buFont typeface="+mj-lt"/>
              <a:buAutoNum type="arabicPeriod"/>
              <a:defRPr/>
            </a:pPr>
            <a:r>
              <a:rPr lang="en-US" sz="2000" dirty="0">
                <a:latin typeface="Times New Roman" panose="02020603050405020304" pitchFamily="18" charset="0"/>
                <a:cs typeface="Times New Roman" panose="02020603050405020304" pitchFamily="18" charset="0"/>
              </a:rPr>
              <a:t>Quoting</a:t>
            </a:r>
          </a:p>
          <a:p>
            <a:pPr marL="514350" indent="-514350">
              <a:buClrTx/>
              <a:buFont typeface="+mj-lt"/>
              <a:buAutoNum type="arabicPeriod"/>
              <a:defRPr/>
            </a:pPr>
            <a:r>
              <a:rPr lang="en-US" sz="2000" dirty="0">
                <a:latin typeface="Times New Roman" panose="02020603050405020304" pitchFamily="18" charset="0"/>
                <a:cs typeface="Times New Roman" panose="02020603050405020304" pitchFamily="18" charset="0"/>
              </a:rPr>
              <a:t>Paraphrasing </a:t>
            </a:r>
          </a:p>
          <a:p>
            <a:pPr marL="514350" indent="-514350">
              <a:buClrTx/>
              <a:buFont typeface="+mj-lt"/>
              <a:buAutoNum type="arabicPeriod"/>
              <a:defRPr/>
            </a:pPr>
            <a:r>
              <a:rPr lang="en-US" sz="2000" dirty="0">
                <a:latin typeface="Times New Roman" panose="02020603050405020304" pitchFamily="18" charset="0"/>
                <a:cs typeface="Times New Roman" panose="02020603050405020304" pitchFamily="18" charset="0"/>
              </a:rPr>
              <a:t>Summarizing</a:t>
            </a:r>
          </a:p>
          <a:p>
            <a:pPr marL="517525" indent="-517525">
              <a:buFont typeface="Wingdings" pitchFamily="2" charset="2"/>
              <a:buNone/>
              <a:defRPr/>
            </a:pPr>
            <a:r>
              <a:rPr lang="en-US" sz="2000" dirty="0">
                <a:latin typeface="Times New Roman" panose="02020603050405020304" pitchFamily="18" charset="0"/>
                <a:cs typeface="Times New Roman" panose="02020603050405020304" pitchFamily="18" charset="0"/>
              </a:rPr>
              <a:t>4.  In all of the above, use appropriate APA referencing</a:t>
            </a:r>
          </a:p>
          <a:p>
            <a:pPr>
              <a:defRPr/>
            </a:pPr>
            <a:endParaRPr lang="en-US" sz="2000" dirty="0">
              <a:latin typeface="Times New Roman" panose="02020603050405020304" pitchFamily="18" charset="0"/>
              <a:cs typeface="Times New Roman" panose="02020603050405020304" pitchFamily="18" charset="0"/>
            </a:endParaRPr>
          </a:p>
          <a:p>
            <a:pPr marL="517525" indent="0">
              <a:buFont typeface="Wingdings" pitchFamily="2" charset="2"/>
              <a:buNone/>
              <a:defRPr/>
            </a:pPr>
            <a:r>
              <a:rPr lang="en-US" sz="2000" dirty="0">
                <a:latin typeface="Times New Roman" panose="02020603050405020304" pitchFamily="18" charset="0"/>
                <a:cs typeface="Times New Roman" panose="02020603050405020304" pitchFamily="18" charset="0"/>
                <a:hlinkClick r:id="rId2"/>
              </a:rPr>
              <a:t>http://owl.english.purdue.edu/owl/resource/589/01</a:t>
            </a:r>
            <a:endParaRPr lang="en-US" sz="2000" dirty="0">
              <a:latin typeface="Times New Roman" panose="02020603050405020304" pitchFamily="18" charset="0"/>
              <a:cs typeface="Times New Roman" panose="02020603050405020304" pitchFamily="18" charset="0"/>
            </a:endParaRPr>
          </a:p>
          <a:p>
            <a:pPr>
              <a:defRPr/>
            </a:pPr>
            <a:endParaRPr lang="en-US" sz="2000" dirty="0">
              <a:latin typeface="Times New Roman" panose="02020603050405020304" pitchFamily="18" charset="0"/>
              <a:cs typeface="Times New Roman" panose="02020603050405020304" pitchFamily="18" charset="0"/>
            </a:endParaRPr>
          </a:p>
          <a:p>
            <a:pPr>
              <a:defRPr/>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389C59FC-5961-4565-8D4C-52010AABA6B3}" type="slidenum">
              <a:rPr lang="en-US" smtClean="0">
                <a:latin typeface="Times New Roman" panose="02020603050405020304" pitchFamily="18" charset="0"/>
                <a:cs typeface="Times New Roman" panose="02020603050405020304" pitchFamily="18" charset="0"/>
              </a:rPr>
              <a:pPr>
                <a:defRPr/>
              </a:pPr>
              <a:t>14</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7E2D5845-FA0F-477C-BAD1-30C4426470E9}" type="slidenum">
              <a:rPr lang="en-US" smtClean="0">
                <a:latin typeface="Times New Roman" panose="02020603050405020304" pitchFamily="18" charset="0"/>
                <a:cs typeface="Times New Roman" panose="02020603050405020304" pitchFamily="18" charset="0"/>
              </a:rPr>
              <a:pPr>
                <a:defRPr/>
              </a:pPr>
              <a:t>15</a:t>
            </a:fld>
            <a:endParaRPr lang="en-US" dirty="0">
              <a:latin typeface="Times New Roman" panose="02020603050405020304" pitchFamily="18" charset="0"/>
              <a:cs typeface="Times New Roman" panose="02020603050405020304" pitchFamily="18" charset="0"/>
            </a:endParaRPr>
          </a:p>
        </p:txBody>
      </p:sp>
      <p:sp>
        <p:nvSpPr>
          <p:cNvPr id="16387" name="Rectangle 4"/>
          <p:cNvSpPr>
            <a:spLocks noChangeArrowheads="1"/>
          </p:cNvSpPr>
          <p:nvPr/>
        </p:nvSpPr>
        <p:spPr bwMode="auto">
          <a:xfrm>
            <a:off x="609600" y="762000"/>
            <a:ext cx="8001000" cy="4678204"/>
          </a:xfrm>
          <a:prstGeom prst="rect">
            <a:avLst/>
          </a:prstGeom>
          <a:noFill/>
          <a:ln w="9525">
            <a:noFill/>
            <a:miter lim="800000"/>
            <a:headEnd/>
            <a:tailEnd/>
          </a:ln>
        </p:spPr>
        <p:txBody>
          <a:bodyPr>
            <a:spAutoFit/>
          </a:bodyPr>
          <a:lstStyle/>
          <a:p>
            <a:pPr>
              <a:defRPr/>
            </a:pPr>
            <a:r>
              <a:rPr lang="en-US" sz="3600" dirty="0">
                <a:latin typeface="Times New Roman" panose="02020603050405020304" pitchFamily="18" charset="0"/>
                <a:cs typeface="Times New Roman" panose="02020603050405020304" pitchFamily="18" charset="0"/>
              </a:rPr>
              <a:t>1.  Quoting </a:t>
            </a:r>
          </a:p>
          <a:p>
            <a:pPr>
              <a:defRPr/>
            </a:pPr>
            <a:endParaRPr lang="en-US" dirty="0">
              <a:latin typeface="Times New Roman" panose="02020603050405020304" pitchFamily="18" charset="0"/>
              <a:cs typeface="Times New Roman" panose="02020603050405020304" pitchFamily="18" charset="0"/>
            </a:endParaRPr>
          </a:p>
          <a:p>
            <a:pPr>
              <a:defRPr/>
            </a:pPr>
            <a:r>
              <a:rPr lang="en-US" sz="2000" dirty="0">
                <a:latin typeface="Times New Roman" panose="02020603050405020304" pitchFamily="18" charset="0"/>
                <a:cs typeface="Times New Roman" panose="02020603050405020304" pitchFamily="18" charset="0"/>
              </a:rPr>
              <a:t>If a quote is 40 words or more, clearly indent beyond the regular margin. For example:</a:t>
            </a:r>
          </a:p>
          <a:p>
            <a:pPr>
              <a:defRPr/>
            </a:pPr>
            <a:endParaRPr lang="en-US" sz="2000" dirty="0">
              <a:latin typeface="Times New Roman" panose="02020603050405020304" pitchFamily="18" charset="0"/>
              <a:cs typeface="Times New Roman" panose="02020603050405020304" pitchFamily="18" charset="0"/>
            </a:endParaRPr>
          </a:p>
          <a:p>
            <a:pPr>
              <a:defRPr/>
            </a:pPr>
            <a:r>
              <a:rPr lang="en-US" sz="2000" dirty="0">
                <a:latin typeface="Times New Roman" panose="02020603050405020304" pitchFamily="18" charset="0"/>
                <a:cs typeface="Times New Roman" panose="02020603050405020304" pitchFamily="18" charset="0"/>
              </a:rPr>
              <a:t>Dykens and Gerrard (1986) concluded that the psychological profile of bulimics and repeat dieters is similar: </a:t>
            </a:r>
          </a:p>
          <a:p>
            <a:pPr>
              <a:defRPr/>
            </a:pPr>
            <a:endParaRPr lang="en-US" sz="2000" dirty="0">
              <a:latin typeface="Times New Roman" panose="02020603050405020304" pitchFamily="18" charset="0"/>
              <a:cs typeface="Times New Roman" panose="02020603050405020304" pitchFamily="18" charset="0"/>
            </a:endParaRPr>
          </a:p>
          <a:p>
            <a:pPr>
              <a:defRPr/>
            </a:pPr>
            <a:r>
              <a:rPr lang="en-US" sz="2000" dirty="0">
                <a:latin typeface="Times New Roman" panose="02020603050405020304" pitchFamily="18" charset="0"/>
                <a:cs typeface="Times New Roman" panose="02020603050405020304" pitchFamily="18" charset="0"/>
              </a:rPr>
              <a:t>	It appears that both repeat dieters and bulimics can be 	characterized as having low self-esteem and external loss of 	control. This profile supports suggestions from case studies</a:t>
            </a:r>
          </a:p>
          <a:p>
            <a:pPr>
              <a:defRPr/>
            </a:pPr>
            <a:r>
              <a:rPr lang="en-US" sz="2000" dirty="0">
                <a:latin typeface="Times New Roman" panose="02020603050405020304" pitchFamily="18" charset="0"/>
                <a:cs typeface="Times New Roman" panose="02020603050405020304" pitchFamily="18" charset="0"/>
              </a:rPr>
              <a:t>	that women with eating disorders suffer from feelings of 	ineffectiveness and lack of control over life decisions. (p. 288) </a:t>
            </a:r>
          </a:p>
          <a:p>
            <a:pPr>
              <a:defRPr/>
            </a:pPr>
            <a:r>
              <a:rPr lang="en-US" sz="14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1"/>
          </p:nvPr>
        </p:nvSpPr>
        <p:spPr/>
        <p:txBody>
          <a:bodyPr/>
          <a:lstStyle/>
          <a:p>
            <a:pPr>
              <a:defRPr/>
            </a:pPr>
            <a:fld id="{59BA8738-FDBA-43EA-8839-6F0BAA35C163}" type="slidenum">
              <a:rPr lang="en-US">
                <a:latin typeface="Times New Roman" panose="02020603050405020304" pitchFamily="18" charset="0"/>
                <a:cs typeface="Times New Roman" panose="02020603050405020304" pitchFamily="18" charset="0"/>
              </a:rPr>
              <a:pPr>
                <a:defRPr/>
              </a:pPr>
              <a:t>16</a:t>
            </a:fld>
            <a:endParaRPr lang="en-US" dirty="0">
              <a:latin typeface="Times New Roman" panose="02020603050405020304" pitchFamily="18" charset="0"/>
              <a:cs typeface="Times New Roman" panose="02020603050405020304" pitchFamily="18" charset="0"/>
            </a:endParaRPr>
          </a:p>
        </p:txBody>
      </p:sp>
      <p:sp>
        <p:nvSpPr>
          <p:cNvPr id="18435" name="Rectangle 5"/>
          <p:cNvSpPr>
            <a:spLocks noGrp="1" noChangeArrowheads="1"/>
          </p:cNvSpPr>
          <p:nvPr>
            <p:ph type="title" idx="4294967295"/>
          </p:nvPr>
        </p:nvSpPr>
        <p:spPr/>
        <p:txBody>
          <a:bodyPr/>
          <a:lstStyle/>
          <a:p>
            <a:r>
              <a:rPr lang="en-US" dirty="0">
                <a:latin typeface="Times New Roman" panose="02020603050405020304" pitchFamily="18" charset="0"/>
                <a:cs typeface="Times New Roman" panose="02020603050405020304" pitchFamily="18" charset="0"/>
              </a:rPr>
              <a:t>Quoting continued…</a:t>
            </a:r>
          </a:p>
        </p:txBody>
      </p:sp>
      <p:sp>
        <p:nvSpPr>
          <p:cNvPr id="18436" name="Rectangle 6"/>
          <p:cNvSpPr>
            <a:spLocks noGrp="1" noChangeArrowheads="1"/>
          </p:cNvSpPr>
          <p:nvPr>
            <p:ph type="body" idx="4294967295"/>
          </p:nvPr>
        </p:nvSpPr>
        <p:spPr>
          <a:xfrm>
            <a:off x="609600" y="1752600"/>
            <a:ext cx="7924800" cy="4114800"/>
          </a:xfrm>
        </p:spPr>
        <p:txBody>
          <a:bodyPr/>
          <a:lstStyle/>
          <a:p>
            <a:pPr>
              <a:lnSpc>
                <a:spcPts val="2640"/>
              </a:lnSpc>
            </a:pPr>
            <a:r>
              <a:rPr lang="en-US" sz="2000" dirty="0">
                <a:latin typeface="Times New Roman" panose="02020603050405020304" pitchFamily="18" charset="0"/>
                <a:cs typeface="Times New Roman" panose="02020603050405020304" pitchFamily="18" charset="0"/>
              </a:rPr>
              <a:t>Quotations should be used sparingly. They must be exact, word-for-word as they appear in the original document. </a:t>
            </a:r>
          </a:p>
          <a:p>
            <a:pPr>
              <a:lnSpc>
                <a:spcPts val="2640"/>
              </a:lnSpc>
            </a:pPr>
            <a:r>
              <a:rPr lang="en-US" sz="2000" dirty="0">
                <a:latin typeface="Times New Roman" panose="02020603050405020304" pitchFamily="18" charset="0"/>
                <a:cs typeface="Times New Roman" panose="02020603050405020304" pitchFamily="18" charset="0"/>
              </a:rPr>
              <a:t>Quotes require a citation in addition to the use of quote marks.</a:t>
            </a:r>
          </a:p>
          <a:p>
            <a:pPr>
              <a:lnSpc>
                <a:spcPts val="2640"/>
              </a:lnSpc>
            </a:pPr>
            <a:r>
              <a:rPr lang="en-US" sz="2000" dirty="0">
                <a:latin typeface="Times New Roman" panose="02020603050405020304" pitchFamily="18" charset="0"/>
                <a:cs typeface="Times New Roman" panose="02020603050405020304" pitchFamily="18" charset="0"/>
              </a:rPr>
              <a:t>Every quoted word needs to be cited.  Even a short phrase or single word must be quoted and cited if it is unusual.</a:t>
            </a:r>
          </a:p>
          <a:p>
            <a:pPr>
              <a:lnSpc>
                <a:spcPct val="80000"/>
              </a:lnSpc>
              <a:buFont typeface="Wingdings" pitchFamily="2" charset="2"/>
              <a:buNone/>
            </a:pPr>
            <a:endParaRPr lang="en-US" sz="2000" dirty="0">
              <a:latin typeface="Times New Roman" panose="02020603050405020304" pitchFamily="18" charset="0"/>
              <a:cs typeface="Times New Roman" panose="02020603050405020304" pitchFamily="18" charset="0"/>
            </a:endParaRPr>
          </a:p>
          <a:p>
            <a:pPr>
              <a:lnSpc>
                <a:spcPct val="80000"/>
              </a:lnSpc>
              <a:buFont typeface="Wingdings" pitchFamily="2" charset="2"/>
              <a:buNone/>
            </a:pPr>
            <a:r>
              <a:rPr lang="en-US" sz="2000" dirty="0">
                <a:latin typeface="Times New Roman" panose="02020603050405020304" pitchFamily="18" charset="0"/>
                <a:cs typeface="Times New Roman" panose="02020603050405020304" pitchFamily="18" charset="0"/>
              </a:rPr>
              <a:t>	(Harris, 2002)</a:t>
            </a:r>
            <a:endParaRPr lang="en-US" sz="20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09600" y="838200"/>
            <a:ext cx="7924800" cy="685800"/>
          </a:xfrm>
        </p:spPr>
        <p:txBody>
          <a:bodyPr/>
          <a:lstStyle/>
          <a:p>
            <a:r>
              <a:rPr lang="en-US" dirty="0">
                <a:latin typeface="Times New Roman" panose="02020603050405020304" pitchFamily="18" charset="0"/>
                <a:cs typeface="Times New Roman" panose="02020603050405020304" pitchFamily="18" charset="0"/>
              </a:rPr>
              <a:t>Quoting Continued…</a:t>
            </a:r>
          </a:p>
        </p:txBody>
      </p:sp>
      <p:sp>
        <p:nvSpPr>
          <p:cNvPr id="14339" name="Content Placeholder 2"/>
          <p:cNvSpPr>
            <a:spLocks noGrp="1"/>
          </p:cNvSpPr>
          <p:nvPr>
            <p:ph idx="1"/>
          </p:nvPr>
        </p:nvSpPr>
        <p:spPr>
          <a:xfrm>
            <a:off x="609600" y="1676400"/>
            <a:ext cx="8229600" cy="4495800"/>
          </a:xfrm>
        </p:spPr>
        <p:txBody>
          <a:bodyPr/>
          <a:lstStyle/>
          <a:p>
            <a:pPr marL="0" indent="0">
              <a:buFont typeface="Wingdings" pitchFamily="2" charset="2"/>
              <a:buNone/>
              <a:defRPr/>
            </a:pPr>
            <a:r>
              <a:rPr lang="en-US" sz="1600" dirty="0">
                <a:latin typeface="Times New Roman" panose="02020603050405020304" pitchFamily="18" charset="0"/>
                <a:cs typeface="Times New Roman" panose="02020603050405020304" pitchFamily="18" charset="0"/>
              </a:rPr>
              <a:t>To quote properly, the APA requires parenthetical citations in the body of the text, and they include the author and the date. </a:t>
            </a:r>
          </a:p>
          <a:p>
            <a:pPr marL="0" indent="0">
              <a:buFont typeface="Wingdings" pitchFamily="2" charset="2"/>
              <a:buNone/>
              <a:defRPr/>
            </a:pPr>
            <a:endParaRPr lang="en-US" sz="900" dirty="0">
              <a:latin typeface="Times New Roman" panose="02020603050405020304" pitchFamily="18" charset="0"/>
              <a:cs typeface="Times New Roman" panose="02020603050405020304" pitchFamily="18" charset="0"/>
            </a:endParaRPr>
          </a:p>
          <a:p>
            <a:pPr>
              <a:buFont typeface="+mj-lt"/>
              <a:buAutoNum type="arabicPeriod"/>
              <a:defRPr/>
            </a:pPr>
            <a:r>
              <a:rPr lang="en-US" sz="1600" b="1" dirty="0">
                <a:latin typeface="Times New Roman" panose="02020603050405020304" pitchFamily="18" charset="0"/>
                <a:cs typeface="Times New Roman" panose="02020603050405020304" pitchFamily="18" charset="0"/>
              </a:rPr>
              <a:t>A citation for a summary of an article, looks like this:</a:t>
            </a:r>
          </a:p>
          <a:p>
            <a:pPr>
              <a:defRPr/>
            </a:pPr>
            <a:endParaRPr lang="en-US" sz="8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400" dirty="0">
                <a:latin typeface="Times New Roman" panose="02020603050405020304" pitchFamily="18" charset="0"/>
                <a:cs typeface="Times New Roman" panose="02020603050405020304" pitchFamily="18" charset="0"/>
              </a:rPr>
              <a:t>Studies that examine links between cardiovascular and mental activity must understand that cardiovascular activity itself comprises a suite of variables (Van Roon, Mulder, Althaus, &amp; </a:t>
            </a:r>
            <a:r>
              <a:rPr lang="en-US" sz="1400" dirty="0" err="1">
                <a:latin typeface="Times New Roman" panose="02020603050405020304" pitchFamily="18" charset="0"/>
                <a:cs typeface="Times New Roman" panose="02020603050405020304" pitchFamily="18" charset="0"/>
              </a:rPr>
              <a:t>Mulder</a:t>
            </a:r>
            <a:r>
              <a:rPr lang="en-US" sz="1400" dirty="0">
                <a:latin typeface="Times New Roman" panose="02020603050405020304" pitchFamily="18" charset="0"/>
                <a:cs typeface="Times New Roman" panose="02020603050405020304" pitchFamily="18" charset="0"/>
              </a:rPr>
              <a:t>, 2004).</a:t>
            </a:r>
          </a:p>
          <a:p>
            <a:pPr>
              <a:defRPr/>
            </a:pPr>
            <a:endParaRPr lang="en-US" sz="8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400" dirty="0">
                <a:latin typeface="Times New Roman" panose="02020603050405020304" pitchFamily="18" charset="0"/>
                <a:cs typeface="Times New Roman" panose="02020603050405020304" pitchFamily="18" charset="0"/>
              </a:rPr>
              <a:t>The parenthetical citation “(Van Roon, Mulder, Althaus, &amp; </a:t>
            </a:r>
            <a:r>
              <a:rPr lang="en-US" sz="1400" dirty="0" err="1">
                <a:latin typeface="Times New Roman" panose="02020603050405020304" pitchFamily="18" charset="0"/>
                <a:cs typeface="Times New Roman" panose="02020603050405020304" pitchFamily="18" charset="0"/>
              </a:rPr>
              <a:t>Mulder</a:t>
            </a:r>
            <a:r>
              <a:rPr lang="en-US" sz="1400" dirty="0">
                <a:latin typeface="Times New Roman" panose="02020603050405020304" pitchFamily="18" charset="0"/>
                <a:cs typeface="Times New Roman" panose="02020603050405020304" pitchFamily="18" charset="0"/>
              </a:rPr>
              <a:t>, 2004)” refers to an article by the four listed co-authors. </a:t>
            </a:r>
          </a:p>
          <a:p>
            <a:pPr marL="0" indent="0">
              <a:buFont typeface="Wingdings" pitchFamily="2" charset="2"/>
              <a:buNone/>
              <a:defRPr/>
            </a:pPr>
            <a:endParaRPr lang="en-US" sz="1400" dirty="0">
              <a:latin typeface="Times New Roman" panose="02020603050405020304" pitchFamily="18" charset="0"/>
              <a:cs typeface="Times New Roman" panose="02020603050405020304" pitchFamily="18" charset="0"/>
            </a:endParaRPr>
          </a:p>
          <a:p>
            <a:pPr marL="0" indent="0">
              <a:buNone/>
              <a:defRPr/>
            </a:pPr>
            <a:r>
              <a:rPr lang="en-US" sz="1600" b="1" dirty="0">
                <a:latin typeface="Times New Roman" panose="02020603050405020304" pitchFamily="18" charset="0"/>
                <a:cs typeface="Times New Roman" panose="02020603050405020304" pitchFamily="18" charset="0"/>
              </a:rPr>
              <a:t>2.   Publication information about the article is provided in the reference section, such as:</a:t>
            </a:r>
          </a:p>
          <a:p>
            <a:pPr marL="0" indent="0">
              <a:buFont typeface="Wingdings" pitchFamily="2" charset="2"/>
              <a:buNone/>
              <a:defRPr/>
            </a:pPr>
            <a:endParaRPr lang="en-US" sz="8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400" dirty="0">
                <a:latin typeface="Times New Roman" panose="02020603050405020304" pitchFamily="18" charset="0"/>
                <a:cs typeface="Times New Roman" panose="02020603050405020304" pitchFamily="18" charset="0"/>
              </a:rPr>
              <a:t>Van Roon, A., Mulder, L., Althaus, M., &amp; Mulder, G. (2004). Introducing a baroflex model for studying cardiovascular effects of mental workload. </a:t>
            </a:r>
            <a:r>
              <a:rPr lang="en-US" sz="1400" i="1" dirty="0">
                <a:latin typeface="Times New Roman" panose="02020603050405020304" pitchFamily="18" charset="0"/>
                <a:cs typeface="Times New Roman" panose="02020603050405020304" pitchFamily="18" charset="0"/>
              </a:rPr>
              <a:t>Psychophysiology, 41</a:t>
            </a:r>
            <a:r>
              <a:rPr lang="en-US" sz="1400" dirty="0">
                <a:latin typeface="Times New Roman" panose="02020603050405020304" pitchFamily="18" charset="0"/>
                <a:cs typeface="Times New Roman" panose="02020603050405020304" pitchFamily="18" charset="0"/>
              </a:rPr>
              <a:t>, 961–981.</a:t>
            </a:r>
          </a:p>
          <a:p>
            <a:pPr>
              <a:defRPr/>
            </a:pPr>
            <a:endParaRPr lang="en-US" sz="1400"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a:p>
            <a:pPr marL="0" indent="0">
              <a:buFont typeface="Wingdings" pitchFamily="2" charset="2"/>
              <a:buNone/>
              <a:defRPr/>
            </a:pPr>
            <a:r>
              <a:rPr lang="en-US" sz="1400" dirty="0">
                <a:latin typeface="Times New Roman" panose="02020603050405020304" pitchFamily="18" charset="0"/>
                <a:cs typeface="Times New Roman" panose="02020603050405020304" pitchFamily="18" charset="0"/>
              </a:rPr>
              <a:t>					</a:t>
            </a:r>
          </a:p>
          <a:p>
            <a:pPr marL="0" indent="0">
              <a:buFont typeface="Wingdings" pitchFamily="2" charset="2"/>
              <a:buNone/>
              <a:defRPr/>
            </a:pPr>
            <a:r>
              <a:rPr lang="en-US" sz="14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(Princeton University, 2011). </a:t>
            </a:r>
          </a:p>
          <a:p>
            <a:pPr>
              <a:defRPr/>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DCD725C9-CB97-4FC7-A81A-3DBF12AD04F1}" type="slidenum">
              <a:rPr lang="en-US" smtClean="0">
                <a:latin typeface="Times New Roman" panose="02020603050405020304" pitchFamily="18" charset="0"/>
                <a:cs typeface="Times New Roman" panose="02020603050405020304" pitchFamily="18" charset="0"/>
              </a:rPr>
              <a:pPr>
                <a:defRPr/>
              </a:pPr>
              <a:t>17</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endParaRPr lang="en-US">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a:xfrm>
            <a:off x="7088188" y="5867400"/>
            <a:ext cx="1447800" cy="685800"/>
          </a:xfrm>
        </p:spPr>
        <p:txBody>
          <a:bodyPr/>
          <a:lstStyle/>
          <a:p>
            <a:pPr>
              <a:defRPr/>
            </a:pPr>
            <a:fld id="{7998E4CB-E3FF-41E6-B040-F1C2CAE7D636}" type="slidenum">
              <a:rPr lang="en-US" smtClean="0">
                <a:latin typeface="Times New Roman" panose="02020603050405020304" pitchFamily="18" charset="0"/>
                <a:cs typeface="Times New Roman" panose="02020603050405020304" pitchFamily="18" charset="0"/>
              </a:rPr>
              <a:pPr>
                <a:defRPr/>
              </a:pPr>
              <a:t>18</a:t>
            </a:fld>
            <a:endParaRPr lang="en-US" dirty="0">
              <a:latin typeface="Times New Roman" panose="02020603050405020304" pitchFamily="18" charset="0"/>
              <a:cs typeface="Times New Roman" panose="02020603050405020304" pitchFamily="18" charset="0"/>
            </a:endParaRPr>
          </a:p>
        </p:txBody>
      </p:sp>
      <p:pic>
        <p:nvPicPr>
          <p:cNvPr id="39940" name="Content Placeholder 4"/>
          <p:cNvPicPr>
            <a:picLocks noGrp="1"/>
          </p:cNvPicPr>
          <p:nvPr>
            <p:ph idx="1"/>
          </p:nvPr>
        </p:nvPicPr>
        <p:blipFill rotWithShape="1">
          <a:blip r:embed="rId3">
            <a:extLst>
              <a:ext uri="{28A0092B-C50C-407E-A947-70E740481C1C}">
                <a14:useLocalDpi xmlns:a14="http://schemas.microsoft.com/office/drawing/2010/main" val="0"/>
              </a:ext>
            </a:extLst>
          </a:blip>
          <a:srcRect l="1736" t="39296" r="51074" b="18242"/>
          <a:stretch/>
        </p:blipFill>
        <p:spPr>
          <a:xfrm>
            <a:off x="76200" y="457200"/>
            <a:ext cx="8915400" cy="5105400"/>
          </a:xfrm>
        </p:spPr>
      </p:pic>
      <p:sp>
        <p:nvSpPr>
          <p:cNvPr id="39941" name="TextBox 7"/>
          <p:cNvSpPr txBox="1">
            <a:spLocks noChangeArrowheads="1"/>
          </p:cNvSpPr>
          <p:nvPr/>
        </p:nvSpPr>
        <p:spPr bwMode="auto">
          <a:xfrm>
            <a:off x="5257800" y="6096000"/>
            <a:ext cx="2554288"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ea typeface="Osaka"/>
                <a:cs typeface="Osaka"/>
              </a:defRPr>
            </a:lvl1pPr>
            <a:lvl2pPr marL="742950" indent="-285750">
              <a:defRPr sz="2400">
                <a:solidFill>
                  <a:schemeClr val="tx1"/>
                </a:solidFill>
                <a:latin typeface="Times" pitchFamily="18" charset="0"/>
                <a:ea typeface="Osaka"/>
                <a:cs typeface="Osaka"/>
              </a:defRPr>
            </a:lvl2pPr>
            <a:lvl3pPr marL="1143000" indent="-228600">
              <a:defRPr sz="2400">
                <a:solidFill>
                  <a:schemeClr val="tx1"/>
                </a:solidFill>
                <a:latin typeface="Times" pitchFamily="18" charset="0"/>
                <a:ea typeface="Osaka"/>
                <a:cs typeface="Osaka"/>
              </a:defRPr>
            </a:lvl3pPr>
            <a:lvl4pPr marL="1600200" indent="-228600">
              <a:defRPr sz="2400">
                <a:solidFill>
                  <a:schemeClr val="tx1"/>
                </a:solidFill>
                <a:latin typeface="Times" pitchFamily="18" charset="0"/>
                <a:ea typeface="Osaka"/>
                <a:cs typeface="Osaka"/>
              </a:defRPr>
            </a:lvl4pPr>
            <a:lvl5pPr marL="2057400" indent="-228600">
              <a:defRPr sz="2400">
                <a:solidFill>
                  <a:schemeClr val="tx1"/>
                </a:solidFill>
                <a:latin typeface="Times" pitchFamily="18" charset="0"/>
                <a:ea typeface="Osaka"/>
                <a:cs typeface="Osaka"/>
              </a:defRPr>
            </a:lvl5pPr>
            <a:lvl6pPr marL="2514600" indent="-228600" eaLnBrk="0" fontAlgn="base" hangingPunct="0">
              <a:spcBef>
                <a:spcPct val="0"/>
              </a:spcBef>
              <a:spcAft>
                <a:spcPct val="0"/>
              </a:spcAft>
              <a:defRPr sz="2400">
                <a:solidFill>
                  <a:schemeClr val="tx1"/>
                </a:solidFill>
                <a:latin typeface="Times" pitchFamily="18" charset="0"/>
                <a:ea typeface="Osaka"/>
                <a:cs typeface="Osaka"/>
              </a:defRPr>
            </a:lvl6pPr>
            <a:lvl7pPr marL="2971800" indent="-228600" eaLnBrk="0" fontAlgn="base" hangingPunct="0">
              <a:spcBef>
                <a:spcPct val="0"/>
              </a:spcBef>
              <a:spcAft>
                <a:spcPct val="0"/>
              </a:spcAft>
              <a:defRPr sz="2400">
                <a:solidFill>
                  <a:schemeClr val="tx1"/>
                </a:solidFill>
                <a:latin typeface="Times" pitchFamily="18" charset="0"/>
                <a:ea typeface="Osaka"/>
                <a:cs typeface="Osaka"/>
              </a:defRPr>
            </a:lvl7pPr>
            <a:lvl8pPr marL="3429000" indent="-228600" eaLnBrk="0" fontAlgn="base" hangingPunct="0">
              <a:spcBef>
                <a:spcPct val="0"/>
              </a:spcBef>
              <a:spcAft>
                <a:spcPct val="0"/>
              </a:spcAft>
              <a:defRPr sz="2400">
                <a:solidFill>
                  <a:schemeClr val="tx1"/>
                </a:solidFill>
                <a:latin typeface="Times" pitchFamily="18" charset="0"/>
                <a:ea typeface="Osaka"/>
                <a:cs typeface="Osaka"/>
              </a:defRPr>
            </a:lvl8pPr>
            <a:lvl9pPr marL="3886200" indent="-228600" eaLnBrk="0" fontAlgn="base" hangingPunct="0">
              <a:spcBef>
                <a:spcPct val="0"/>
              </a:spcBef>
              <a:spcAft>
                <a:spcPct val="0"/>
              </a:spcAft>
              <a:defRPr sz="2400">
                <a:solidFill>
                  <a:schemeClr val="tx1"/>
                </a:solidFill>
                <a:latin typeface="Times" pitchFamily="18" charset="0"/>
                <a:ea typeface="Osaka"/>
                <a:cs typeface="Osaka"/>
              </a:defRPr>
            </a:lvl9pPr>
          </a:lstStyle>
          <a:p>
            <a:r>
              <a:rPr lang="en-US" sz="1000" dirty="0">
                <a:latin typeface="Times New Roman" panose="02020603050405020304" pitchFamily="18" charset="0"/>
                <a:cs typeface="Times New Roman" panose="02020603050405020304" pitchFamily="18" charset="0"/>
              </a:rPr>
              <a:t>(American Psychological Association, 2011). </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Question 1 – Clinical Practice</a:t>
            </a:r>
          </a:p>
        </p:txBody>
      </p:sp>
      <p:sp>
        <p:nvSpPr>
          <p:cNvPr id="20483" name="Content Placeholder 2"/>
          <p:cNvSpPr>
            <a:spLocks noGrp="1"/>
          </p:cNvSpPr>
          <p:nvPr>
            <p:ph idx="1"/>
          </p:nvPr>
        </p:nvSpPr>
        <p:spPr>
          <a:xfrm>
            <a:off x="609600" y="1752600"/>
            <a:ext cx="7924800" cy="3962400"/>
          </a:xfrm>
        </p:spPr>
        <p:txBody>
          <a:bodyPr/>
          <a:lstStyle/>
          <a:p>
            <a:r>
              <a:rPr lang="en-US" sz="1600" dirty="0">
                <a:latin typeface="Times New Roman" panose="02020603050405020304" pitchFamily="18" charset="0"/>
                <a:cs typeface="Times New Roman" panose="02020603050405020304" pitchFamily="18" charset="0"/>
              </a:rPr>
              <a:t>You are writing a paper for a clinical practice course. Please take the following direct quote and select the correct formatting as an in-text parenthetical citation: </a:t>
            </a:r>
          </a:p>
          <a:p>
            <a:pPr>
              <a:buFont typeface="Wingdings" pitchFamily="2" charset="2"/>
              <a:buNone/>
            </a:pPr>
            <a:r>
              <a:rPr lang="en-US" sz="1600" dirty="0">
                <a:latin typeface="Times New Roman" panose="02020603050405020304" pitchFamily="18" charset="0"/>
                <a:cs typeface="Times New Roman" panose="02020603050405020304" pitchFamily="18" charset="0"/>
              </a:rPr>
              <a:t>	</a:t>
            </a:r>
          </a:p>
          <a:p>
            <a:pPr>
              <a:lnSpc>
                <a:spcPct val="150000"/>
              </a:lnSpc>
              <a:buFont typeface="Wingdings" pitchFamily="2" charset="2"/>
              <a:buNone/>
            </a:pPr>
            <a:r>
              <a:rPr lang="en-US" sz="1600"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Motivational interviewing is a relatively new cognitive-behavioral technique that aims to help patients identify and change behaviors that may be placing them at risk of developing health problems or be preventing optimal management of a chronic condition. </a:t>
            </a:r>
          </a:p>
          <a:p>
            <a:pPr marL="0" indent="0">
              <a:buNone/>
            </a:pP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This is taken from an article written by Christine Bundy, in the </a:t>
            </a:r>
            <a:r>
              <a:rPr lang="en-US" sz="1600" i="1" dirty="0">
                <a:latin typeface="Times New Roman" panose="02020603050405020304" pitchFamily="18" charset="0"/>
                <a:cs typeface="Times New Roman" panose="02020603050405020304" pitchFamily="18" charset="0"/>
              </a:rPr>
              <a:t>Journal of Royal Society of Medicine </a:t>
            </a:r>
            <a:r>
              <a:rPr lang="en-US" sz="1600" dirty="0">
                <a:latin typeface="Times New Roman" panose="02020603050405020304" pitchFamily="18" charset="0"/>
                <a:cs typeface="Times New Roman" panose="02020603050405020304" pitchFamily="18" charset="0"/>
              </a:rPr>
              <a:t>Volume 97, 2004, on page 43. </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On the next slide, choose the correct answer(s) </a:t>
            </a:r>
          </a:p>
          <a:p>
            <a:pPr marL="914400" lvl="1" indent="-457200">
              <a:buFont typeface="Arial" pitchFamily="34" charset="0"/>
              <a:buAutoNum type="alphaLcParenR"/>
            </a:pPr>
            <a:endParaRPr lang="en-US" sz="1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2C6D19A2-3EFC-4EF8-9BED-D2FC556CA84D}" type="slidenum">
              <a:rPr lang="en-US" smtClean="0">
                <a:solidFill>
                  <a:schemeClr val="bg1">
                    <a:lumMod val="50000"/>
                  </a:schemeClr>
                </a:solidFill>
                <a:latin typeface="Times New Roman" panose="02020603050405020304" pitchFamily="18" charset="0"/>
                <a:cs typeface="Times New Roman" panose="02020603050405020304" pitchFamily="18" charset="0"/>
              </a:rPr>
              <a:pPr>
                <a:defRPr/>
              </a:pPr>
              <a:t>19</a:t>
            </a:fld>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09600" y="649288"/>
            <a:ext cx="7924800" cy="685800"/>
          </a:xfrm>
        </p:spPr>
        <p:txBody>
          <a:bodyPr/>
          <a:lstStyle/>
          <a:p>
            <a:r>
              <a:rPr lang="en-US" dirty="0">
                <a:latin typeface="Times New Roman" panose="02020603050405020304" pitchFamily="18" charset="0"/>
                <a:cs typeface="Times New Roman" panose="02020603050405020304" pitchFamily="18" charset="0"/>
              </a:rPr>
              <a:t>Six Fundamental Values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of Academic Integrity</a:t>
            </a:r>
          </a:p>
        </p:txBody>
      </p:sp>
      <p:sp>
        <p:nvSpPr>
          <p:cNvPr id="4099" name="Content Placeholder 2"/>
          <p:cNvSpPr>
            <a:spLocks noGrp="1"/>
          </p:cNvSpPr>
          <p:nvPr>
            <p:ph idx="1"/>
          </p:nvPr>
        </p:nvSpPr>
        <p:spPr>
          <a:xfrm>
            <a:off x="609600" y="1716088"/>
            <a:ext cx="7924800" cy="4075112"/>
          </a:xfrm>
        </p:spPr>
        <p:txBody>
          <a:bodyPr/>
          <a:lstStyle/>
          <a:p>
            <a:pPr marL="0" indent="0" algn="just">
              <a:buFont typeface="Wingdings" pitchFamily="2" charset="2"/>
              <a:buNone/>
            </a:pPr>
            <a:endParaRPr lang="en-US" sz="2000" i="1" dirty="0">
              <a:latin typeface="Times New Roman" panose="02020603050405020304" pitchFamily="18" charset="0"/>
              <a:cs typeface="Times New Roman" panose="02020603050405020304" pitchFamily="18" charset="0"/>
            </a:endParaRPr>
          </a:p>
          <a:p>
            <a:pPr marL="0" indent="0" algn="just">
              <a:buFont typeface="Wingdings" pitchFamily="2" charset="2"/>
              <a:buNone/>
            </a:pPr>
            <a:r>
              <a:rPr lang="en-US" sz="2000" dirty="0">
                <a:latin typeface="Times New Roman" panose="02020603050405020304" pitchFamily="18" charset="0"/>
                <a:cs typeface="Times New Roman" panose="02020603050405020304" pitchFamily="18" charset="0"/>
              </a:rPr>
              <a:t>The International Center for Academic Integrity (CAI) </a:t>
            </a:r>
          </a:p>
          <a:p>
            <a:pPr marL="0" indent="0" algn="just">
              <a:buFont typeface="Wingdings" pitchFamily="2" charset="2"/>
              <a:buNone/>
            </a:pPr>
            <a:r>
              <a:rPr lang="en-US" sz="2000" dirty="0">
                <a:latin typeface="Times New Roman" panose="02020603050405020304" pitchFamily="18" charset="0"/>
                <a:cs typeface="Times New Roman" panose="02020603050405020304" pitchFamily="18" charset="0"/>
              </a:rPr>
              <a:t>defines academic integrity as a commitment, even in </a:t>
            </a:r>
          </a:p>
          <a:p>
            <a:pPr marL="0" indent="0" algn="just">
              <a:buFont typeface="Wingdings" pitchFamily="2" charset="2"/>
              <a:buNone/>
            </a:pPr>
            <a:r>
              <a:rPr lang="en-US" sz="2000" dirty="0">
                <a:latin typeface="Times New Roman" panose="02020603050405020304" pitchFamily="18" charset="0"/>
                <a:cs typeface="Times New Roman" panose="02020603050405020304" pitchFamily="18" charset="0"/>
              </a:rPr>
              <a:t>the face of adversity, to six fundamental values:  </a:t>
            </a:r>
          </a:p>
          <a:p>
            <a:pPr marL="0" indent="0" algn="just">
              <a:buFont typeface="Wingdings" pitchFamily="2" charset="2"/>
              <a:buNone/>
            </a:pPr>
            <a:endParaRPr lang="en-US" sz="1000" dirty="0">
              <a:latin typeface="Times New Roman" panose="02020603050405020304" pitchFamily="18" charset="0"/>
              <a:cs typeface="Times New Roman" panose="02020603050405020304" pitchFamily="18" charset="0"/>
            </a:endParaRPr>
          </a:p>
          <a:p>
            <a:pPr marL="0" indent="0" algn="just"/>
            <a:r>
              <a:rPr lang="en-US" sz="2000" b="1" dirty="0">
                <a:latin typeface="Times New Roman" panose="02020603050405020304" pitchFamily="18" charset="0"/>
                <a:cs typeface="Times New Roman" panose="02020603050405020304" pitchFamily="18" charset="0"/>
              </a:rPr>
              <a:t>  Honesty </a:t>
            </a:r>
          </a:p>
          <a:p>
            <a:pPr marL="0" indent="0" algn="just"/>
            <a:r>
              <a:rPr lang="en-US" sz="2000" b="1" dirty="0">
                <a:latin typeface="Times New Roman" panose="02020603050405020304" pitchFamily="18" charset="0"/>
                <a:cs typeface="Times New Roman" panose="02020603050405020304" pitchFamily="18" charset="0"/>
              </a:rPr>
              <a:t>  Trust </a:t>
            </a:r>
          </a:p>
          <a:p>
            <a:pPr marL="0" indent="0" algn="just"/>
            <a:r>
              <a:rPr lang="en-US" sz="2000" b="1" dirty="0">
                <a:latin typeface="Times New Roman" panose="02020603050405020304" pitchFamily="18" charset="0"/>
                <a:cs typeface="Times New Roman" panose="02020603050405020304" pitchFamily="18" charset="0"/>
              </a:rPr>
              <a:t>  Fairness</a:t>
            </a:r>
          </a:p>
          <a:p>
            <a:pPr marL="0" indent="0" algn="just"/>
            <a:r>
              <a:rPr lang="en-US" sz="2000" b="1" dirty="0">
                <a:latin typeface="Times New Roman" panose="02020603050405020304" pitchFamily="18" charset="0"/>
                <a:cs typeface="Times New Roman" panose="02020603050405020304" pitchFamily="18" charset="0"/>
              </a:rPr>
              <a:t>  Respect </a:t>
            </a:r>
          </a:p>
          <a:p>
            <a:pPr marL="0" indent="0" algn="just"/>
            <a:r>
              <a:rPr lang="en-US" sz="2000" b="1" dirty="0">
                <a:latin typeface="Times New Roman" panose="02020603050405020304" pitchFamily="18" charset="0"/>
                <a:cs typeface="Times New Roman" panose="02020603050405020304" pitchFamily="18" charset="0"/>
              </a:rPr>
              <a:t>  Responsibility </a:t>
            </a:r>
          </a:p>
          <a:p>
            <a:pPr marL="0" indent="0" algn="just"/>
            <a:r>
              <a:rPr lang="en-US" sz="2000" b="1" dirty="0">
                <a:latin typeface="Times New Roman" panose="02020603050405020304" pitchFamily="18" charset="0"/>
                <a:cs typeface="Times New Roman" panose="02020603050405020304" pitchFamily="18" charset="0"/>
              </a:rPr>
              <a:t>  Courage</a:t>
            </a:r>
          </a:p>
          <a:p>
            <a:pPr marL="0" indent="0" algn="just"/>
            <a:endParaRPr lang="en-US" sz="2000" dirty="0">
              <a:latin typeface="Times New Roman" panose="02020603050405020304" pitchFamily="18" charset="0"/>
              <a:cs typeface="Times New Roman" panose="02020603050405020304" pitchFamily="18" charset="0"/>
            </a:endParaRPr>
          </a:p>
          <a:p>
            <a:pPr marL="0" indent="0" algn="just">
              <a:buFont typeface="Wingdings" pitchFamily="2" charset="2"/>
              <a:buNone/>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F691DD07-C257-4CE7-B29C-EEDD3B66D5D8}" type="slidenum">
              <a:rPr lang="en-US" smtClean="0"/>
              <a:pPr>
                <a:defRPr/>
              </a:pPr>
              <a:t>2</a:t>
            </a:fld>
            <a:endParaRPr lang="en-US" dirty="0"/>
          </a:p>
        </p:txBody>
      </p:sp>
      <p:sp>
        <p:nvSpPr>
          <p:cNvPr id="7" name="Content Placeholder 2"/>
          <p:cNvSpPr txBox="1">
            <a:spLocks/>
          </p:cNvSpPr>
          <p:nvPr/>
        </p:nvSpPr>
        <p:spPr bwMode="auto">
          <a:xfrm flipV="1">
            <a:off x="1447800" y="6324600"/>
            <a:ext cx="7696200" cy="304800"/>
          </a:xfrm>
          <a:prstGeom prst="rect">
            <a:avLst/>
          </a:prstGeom>
          <a:noFill/>
          <a:ln w="9525">
            <a:noFill/>
            <a:miter lim="800000"/>
            <a:headEnd/>
            <a:tailEnd/>
          </a:ln>
        </p:spPr>
        <p:txBody>
          <a:bodyPr/>
          <a:lstStyle/>
          <a:p>
            <a:pPr marL="342900" indent="-342900">
              <a:spcBef>
                <a:spcPct val="20000"/>
              </a:spcBef>
              <a:buClr>
                <a:srgbClr val="2675B4"/>
              </a:buClr>
              <a:buFont typeface="Wingdings" pitchFamily="2" charset="2"/>
              <a:buChar char="§"/>
              <a:defRPr/>
            </a:pPr>
            <a:endParaRPr lang="en-US" kern="0" dirty="0">
              <a:latin typeface="+mn-lt"/>
              <a:ea typeface="+mn-ea"/>
            </a:endParaRPr>
          </a:p>
        </p:txBody>
      </p:sp>
      <p:sp>
        <p:nvSpPr>
          <p:cNvPr id="8" name="Content Placeholder 2"/>
          <p:cNvSpPr txBox="1">
            <a:spLocks/>
          </p:cNvSpPr>
          <p:nvPr/>
        </p:nvSpPr>
        <p:spPr bwMode="auto">
          <a:xfrm rot="10800000" flipV="1">
            <a:off x="5715000" y="5440012"/>
            <a:ext cx="7696200" cy="304800"/>
          </a:xfrm>
          <a:prstGeom prst="rect">
            <a:avLst/>
          </a:prstGeom>
          <a:noFill/>
          <a:ln w="9525">
            <a:noFill/>
            <a:miter lim="800000"/>
            <a:headEnd/>
            <a:tailEnd/>
          </a:ln>
        </p:spPr>
        <p:txBody>
          <a:bodyPr/>
          <a:lstStyle/>
          <a:p>
            <a:pPr>
              <a:spcBef>
                <a:spcPct val="20000"/>
              </a:spcBef>
              <a:buClr>
                <a:srgbClr val="2675B4"/>
              </a:buClr>
              <a:defRPr/>
            </a:pPr>
            <a:r>
              <a:rPr lang="en-US" sz="1400" kern="0" dirty="0">
                <a:latin typeface="+mn-lt"/>
                <a:ea typeface="+mn-ea"/>
              </a:rPr>
              <a:t>(</a:t>
            </a:r>
            <a:r>
              <a:rPr lang="en-US" sz="1400" dirty="0">
                <a:latin typeface="+mn-lt"/>
              </a:rPr>
              <a:t>Center for Academic Honesty, n.d.)</a:t>
            </a:r>
            <a:endParaRPr lang="en-US" sz="1400" kern="0" dirty="0">
              <a:latin typeface="+mn-lt"/>
              <a:ea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1">
            <a:alpha val="50000"/>
          </a:schemeClr>
        </a:solid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609600" y="533400"/>
            <a:ext cx="7924800" cy="685800"/>
          </a:xfrm>
        </p:spPr>
        <p:txBody>
          <a:bodyPr/>
          <a:lstStyle/>
          <a:p>
            <a:r>
              <a:rPr lang="en-US" dirty="0">
                <a:latin typeface="Times New Roman" panose="02020603050405020304" pitchFamily="18" charset="0"/>
                <a:cs typeface="Times New Roman" panose="02020603050405020304" pitchFamily="18" charset="0"/>
              </a:rPr>
              <a:t>Question 1 Answer choices – Clinical Practice</a:t>
            </a:r>
          </a:p>
        </p:txBody>
      </p:sp>
      <p:sp>
        <p:nvSpPr>
          <p:cNvPr id="21507" name="Content Placeholder 2"/>
          <p:cNvSpPr>
            <a:spLocks noGrp="1"/>
          </p:cNvSpPr>
          <p:nvPr>
            <p:ph idx="1"/>
          </p:nvPr>
        </p:nvSpPr>
        <p:spPr>
          <a:xfrm>
            <a:off x="0" y="1295400"/>
            <a:ext cx="8763000" cy="4876800"/>
          </a:xfrm>
        </p:spPr>
        <p:txBody>
          <a:bodyPr/>
          <a:lstStyle/>
          <a:p>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pPr marL="914400" lvl="1" indent="-457200">
              <a:lnSpc>
                <a:spcPts val="2000"/>
              </a:lnSpc>
              <a:buFont typeface="Arial" pitchFamily="34" charset="0"/>
              <a:buAutoNum type="alphaLcParenR"/>
            </a:pPr>
            <a:r>
              <a:rPr lang="en-US" sz="12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Motivational interviewing is a relatively new cognitive-behavioral technique that aims to help patients identify and change behaviors that may be placing them at risk of developing health problems or be preventing optimal management of a chronic condition” (Bundy, 2004, p. 43). </a:t>
            </a:r>
          </a:p>
          <a:p>
            <a:pPr marL="914400" lvl="1" indent="-457200">
              <a:lnSpc>
                <a:spcPts val="2000"/>
              </a:lnSpc>
              <a:buFont typeface="Arial" pitchFamily="34" charset="0"/>
              <a:buAutoNum type="alphaLcParenR"/>
            </a:pPr>
            <a:endParaRPr lang="en-US" sz="800" dirty="0">
              <a:latin typeface="Times New Roman" panose="02020603050405020304" pitchFamily="18" charset="0"/>
              <a:cs typeface="Times New Roman" panose="02020603050405020304" pitchFamily="18" charset="0"/>
            </a:endParaRPr>
          </a:p>
          <a:p>
            <a:pPr marL="914400" lvl="1" indent="-457200">
              <a:lnSpc>
                <a:spcPts val="2000"/>
              </a:lnSpc>
              <a:buFont typeface="Arial" pitchFamily="34" charset="0"/>
              <a:buAutoNum type="alphaLcParenR"/>
            </a:pPr>
            <a:r>
              <a:rPr lang="en-US" sz="1400" dirty="0">
                <a:latin typeface="Times New Roman" panose="02020603050405020304" pitchFamily="18" charset="0"/>
                <a:cs typeface="Times New Roman" panose="02020603050405020304" pitchFamily="18" charset="0"/>
              </a:rPr>
              <a:t>Bundy (2004) states, “Motivational interviewing is a relatively new cognitive-behavioral technique that aims to help patients identify and change behaviors that may be placing them at risk of developing health problems or be preventing optimal management of a chronic condition” (p. 43). </a:t>
            </a:r>
          </a:p>
          <a:p>
            <a:pPr marL="914400" lvl="1" indent="-457200">
              <a:lnSpc>
                <a:spcPts val="2000"/>
              </a:lnSpc>
              <a:buFont typeface="Arial" pitchFamily="34" charset="0"/>
              <a:buAutoNum type="alphaLcParenR"/>
            </a:pPr>
            <a:endParaRPr lang="en-US" sz="800" dirty="0">
              <a:latin typeface="Times New Roman" panose="02020603050405020304" pitchFamily="18" charset="0"/>
              <a:cs typeface="Times New Roman" panose="02020603050405020304" pitchFamily="18" charset="0"/>
            </a:endParaRPr>
          </a:p>
          <a:p>
            <a:pPr marL="914400" lvl="1" indent="-457200">
              <a:lnSpc>
                <a:spcPts val="2000"/>
              </a:lnSpc>
              <a:buFont typeface="Arial" pitchFamily="34" charset="0"/>
              <a:buAutoNum type="alphaLcParenR"/>
            </a:pPr>
            <a:r>
              <a:rPr lang="en-US" sz="1400" dirty="0">
                <a:latin typeface="Times New Roman" panose="02020603050405020304" pitchFamily="18" charset="0"/>
                <a:cs typeface="Times New Roman" panose="02020603050405020304" pitchFamily="18" charset="0"/>
              </a:rPr>
              <a:t>My literature review has shown , motivational interviewing is a relatively new cognitive-behavioral technique that aims to help patients identify and change behaviors that may be placing them at risk of developing health problems or be preventing optimal management of a chronic condition. </a:t>
            </a:r>
          </a:p>
          <a:p>
            <a:pPr marL="914400" lvl="1" indent="-457200">
              <a:lnSpc>
                <a:spcPts val="2000"/>
              </a:lnSpc>
              <a:buFont typeface="Arial" pitchFamily="34" charset="0"/>
              <a:buAutoNum type="alphaLcParenR"/>
            </a:pPr>
            <a:endParaRPr lang="en-US" sz="800" dirty="0">
              <a:latin typeface="Times New Roman" panose="02020603050405020304" pitchFamily="18" charset="0"/>
              <a:cs typeface="Times New Roman" panose="02020603050405020304" pitchFamily="18" charset="0"/>
            </a:endParaRPr>
          </a:p>
          <a:p>
            <a:pPr marL="914400" lvl="1" indent="-457200">
              <a:lnSpc>
                <a:spcPts val="2000"/>
              </a:lnSpc>
              <a:buFont typeface="Arial" pitchFamily="34" charset="0"/>
              <a:buAutoNum type="alphaLcParenR"/>
            </a:pPr>
            <a:r>
              <a:rPr lang="en-US" sz="1400" dirty="0">
                <a:latin typeface="Times New Roman" panose="02020603050405020304" pitchFamily="18" charset="0"/>
                <a:cs typeface="Times New Roman" panose="02020603050405020304" pitchFamily="18" charset="0"/>
              </a:rPr>
              <a:t>Today we know that, motivational interviewing is a relatively new cognitive-behavioral technique that aims to help patients identify and change behaviors that may be placing them at risk of developing health problems or be preventing optimal management of a chronic condition. </a:t>
            </a:r>
          </a:p>
        </p:txBody>
      </p:sp>
      <p:sp>
        <p:nvSpPr>
          <p:cNvPr id="4" name="Slide Number Placeholder 3"/>
          <p:cNvSpPr>
            <a:spLocks noGrp="1"/>
          </p:cNvSpPr>
          <p:nvPr>
            <p:ph type="sldNum" sz="quarter" idx="11"/>
          </p:nvPr>
        </p:nvSpPr>
        <p:spPr/>
        <p:txBody>
          <a:bodyPr/>
          <a:lstStyle/>
          <a:p>
            <a:pPr>
              <a:defRPr/>
            </a:pPr>
            <a:fld id="{9719F6B2-FD22-4C24-81CB-60EEC86F4765}" type="slidenum">
              <a:rPr lang="en-US" smtClean="0">
                <a:solidFill>
                  <a:schemeClr val="bg1">
                    <a:lumMod val="50000"/>
                  </a:schemeClr>
                </a:solidFill>
                <a:latin typeface="Times New Roman" panose="02020603050405020304" pitchFamily="18" charset="0"/>
                <a:cs typeface="Times New Roman" panose="02020603050405020304" pitchFamily="18" charset="0"/>
              </a:rPr>
              <a:pPr>
                <a:defRPr/>
              </a:pPr>
              <a:t>20</a:t>
            </a:fld>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Answer to Question 1 </a:t>
            </a:r>
          </a:p>
        </p:txBody>
      </p:sp>
      <p:sp>
        <p:nvSpPr>
          <p:cNvPr id="3" name="Content Placeholder 2"/>
          <p:cNvSpPr>
            <a:spLocks noGrp="1"/>
          </p:cNvSpPr>
          <p:nvPr>
            <p:ph idx="1"/>
          </p:nvPr>
        </p:nvSpPr>
        <p:spPr>
          <a:xfrm>
            <a:off x="304800" y="1524000"/>
            <a:ext cx="8458200" cy="4724400"/>
          </a:xfrm>
        </p:spPr>
        <p:txBody>
          <a:bodyPr>
            <a:noAutofit/>
          </a:bodyPr>
          <a:lstStyle/>
          <a:p>
            <a:pPr marL="0" indent="0">
              <a:buFont typeface="Wingdings" pitchFamily="2" charset="2"/>
              <a:buNone/>
              <a:defRPr/>
            </a:pPr>
            <a:endParaRPr lang="en-US" sz="16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600" dirty="0">
                <a:latin typeface="Times New Roman" panose="02020603050405020304" pitchFamily="18" charset="0"/>
                <a:cs typeface="Times New Roman" panose="02020603050405020304" pitchFamily="18" charset="0"/>
              </a:rPr>
              <a:t>        The correct answers are:  </a:t>
            </a:r>
            <a:r>
              <a:rPr lang="en-US" dirty="0">
                <a:latin typeface="Times New Roman" panose="02020603050405020304" pitchFamily="18" charset="0"/>
                <a:cs typeface="Times New Roman" panose="02020603050405020304" pitchFamily="18" charset="0"/>
              </a:rPr>
              <a:t>Both A and B</a:t>
            </a:r>
          </a:p>
          <a:p>
            <a:pPr marL="914400" lvl="1" indent="-457200">
              <a:buFont typeface="Arial" pitchFamily="34" charset="0"/>
              <a:buAutoNum type="alphaLcParenR"/>
              <a:defRPr/>
            </a:pPr>
            <a:endParaRPr lang="en-US" sz="1200" dirty="0">
              <a:latin typeface="Times New Roman" panose="02020603050405020304" pitchFamily="18" charset="0"/>
              <a:cs typeface="Times New Roman" panose="02020603050405020304" pitchFamily="18" charset="0"/>
            </a:endParaRPr>
          </a:p>
          <a:p>
            <a:pPr marL="914400" lvl="1" indent="-457200">
              <a:buFont typeface="Arial" pitchFamily="34" charset="0"/>
              <a:buAutoNum type="alphaLcParenR"/>
              <a:defRPr/>
            </a:pPr>
            <a:r>
              <a:rPr lang="en-US" sz="1600" dirty="0">
                <a:latin typeface="Times New Roman" panose="02020603050405020304" pitchFamily="18" charset="0"/>
                <a:cs typeface="Times New Roman" panose="02020603050405020304" pitchFamily="18" charset="0"/>
              </a:rPr>
              <a:t>“Motivational interviewing is a relatively new cognitive-behavioral technique that aims to help patients identify and change behaviors that may be placing them at risk of developing health problems or be preventing optimal management of a chronic condition” (Bundy, 2004, p. 43). </a:t>
            </a:r>
          </a:p>
          <a:p>
            <a:pPr marL="914400" lvl="1" indent="-457200">
              <a:buFont typeface="Arial" pitchFamily="34" charset="0"/>
              <a:buAutoNum type="alphaLcParenR"/>
              <a:defRPr/>
            </a:pPr>
            <a:endParaRPr lang="en-US" sz="1600" dirty="0">
              <a:latin typeface="Times New Roman" panose="02020603050405020304" pitchFamily="18" charset="0"/>
              <a:cs typeface="Times New Roman" panose="02020603050405020304" pitchFamily="18" charset="0"/>
            </a:endParaRPr>
          </a:p>
          <a:p>
            <a:pPr marL="914400" lvl="1" indent="-457200">
              <a:buFont typeface="Arial" pitchFamily="34" charset="0"/>
              <a:buAutoNum type="alphaLcParenR"/>
              <a:defRPr/>
            </a:pPr>
            <a:r>
              <a:rPr lang="en-US" sz="1600" dirty="0">
                <a:latin typeface="Times New Roman" panose="02020603050405020304" pitchFamily="18" charset="0"/>
                <a:cs typeface="Times New Roman" panose="02020603050405020304" pitchFamily="18" charset="0"/>
              </a:rPr>
              <a:t>Bundy (2004) states, “Motivational interviewing is a relatively new cognitive-behavioral technique that aims to help patients identify and change behaviors</a:t>
            </a:r>
          </a:p>
          <a:p>
            <a:pPr marL="914400" lvl="1" indent="-457200">
              <a:buNone/>
              <a:defRPr/>
            </a:pPr>
            <a:r>
              <a:rPr lang="en-US" sz="1600" dirty="0">
                <a:latin typeface="Times New Roman" panose="02020603050405020304" pitchFamily="18" charset="0"/>
                <a:cs typeface="Times New Roman" panose="02020603050405020304" pitchFamily="18" charset="0"/>
              </a:rPr>
              <a:t>        that may be placing them at risk of developing health problems or be preventing    optimal management of a chronic condition” (p. 43). </a:t>
            </a:r>
          </a:p>
          <a:p>
            <a:pPr>
              <a:buFont typeface="Wingdings" pitchFamily="2" charset="2"/>
              <a:buNone/>
              <a:defRPr/>
            </a:pPr>
            <a:endParaRPr lang="en-US" dirty="0">
              <a:latin typeface="Times New Roman" panose="02020603050405020304" pitchFamily="18" charset="0"/>
              <a:cs typeface="Times New Roman" panose="02020603050405020304" pitchFamily="18" charset="0"/>
            </a:endParaRPr>
          </a:p>
          <a:p>
            <a:pPr>
              <a:buBlip>
                <a:blip r:embed="rId2"/>
              </a:buBlip>
              <a:defRPr/>
            </a:pPr>
            <a:r>
              <a:rPr lang="en-US" dirty="0">
                <a:latin typeface="Times New Roman" panose="02020603050405020304" pitchFamily="18" charset="0"/>
                <a:cs typeface="Times New Roman" panose="02020603050405020304" pitchFamily="18" charset="0"/>
              </a:rPr>
              <a:t> Warning: C and D are text lifting and constitute plagiarism</a:t>
            </a:r>
          </a:p>
          <a:p>
            <a:pPr lvl="1">
              <a:defRPr/>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117DB3CA-5A6D-4DDF-B1D3-E59DF16E8BE7}" type="slidenum">
              <a:rPr lang="en-US" smtClean="0">
                <a:solidFill>
                  <a:schemeClr val="bg1">
                    <a:lumMod val="50000"/>
                  </a:schemeClr>
                </a:solidFill>
                <a:latin typeface="Times New Roman" panose="02020603050405020304" pitchFamily="18" charset="0"/>
                <a:cs typeface="Times New Roman" panose="02020603050405020304" pitchFamily="18" charset="0"/>
              </a:rPr>
              <a:pPr>
                <a:defRPr/>
              </a:pPr>
              <a:t>21</a:t>
            </a:fld>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1"/>
          </p:nvPr>
        </p:nvSpPr>
        <p:spPr/>
        <p:txBody>
          <a:bodyPr/>
          <a:lstStyle/>
          <a:p>
            <a:pPr>
              <a:defRPr/>
            </a:pPr>
            <a:fld id="{2331C366-853D-4C60-B09F-6A92C7C82569}" type="slidenum">
              <a:rPr lang="en-US">
                <a:latin typeface="Times New Roman" panose="02020603050405020304" pitchFamily="18" charset="0"/>
                <a:cs typeface="Times New Roman" panose="02020603050405020304" pitchFamily="18" charset="0"/>
              </a:rPr>
              <a:pPr>
                <a:defRPr/>
              </a:pPr>
              <a:t>22</a:t>
            </a:fld>
            <a:endParaRPr lang="en-US">
              <a:latin typeface="Times New Roman" panose="02020603050405020304" pitchFamily="18" charset="0"/>
              <a:cs typeface="Times New Roman" panose="02020603050405020304" pitchFamily="18" charset="0"/>
            </a:endParaRPr>
          </a:p>
        </p:txBody>
      </p:sp>
      <p:sp>
        <p:nvSpPr>
          <p:cNvPr id="23555" name="Text Box 2"/>
          <p:cNvSpPr txBox="1">
            <a:spLocks noChangeArrowheads="1"/>
          </p:cNvSpPr>
          <p:nvPr/>
        </p:nvSpPr>
        <p:spPr bwMode="auto">
          <a:xfrm>
            <a:off x="635000" y="814388"/>
            <a:ext cx="78994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ea typeface="Osaka"/>
                <a:cs typeface="Osaka"/>
              </a:defRPr>
            </a:lvl1pPr>
            <a:lvl2pPr marL="742950" indent="-285750">
              <a:defRPr sz="2400">
                <a:solidFill>
                  <a:schemeClr val="tx1"/>
                </a:solidFill>
                <a:latin typeface="Times" pitchFamily="18" charset="0"/>
                <a:ea typeface="Osaka"/>
                <a:cs typeface="Osaka"/>
              </a:defRPr>
            </a:lvl2pPr>
            <a:lvl3pPr marL="1143000" indent="-228600">
              <a:defRPr sz="2400">
                <a:solidFill>
                  <a:schemeClr val="tx1"/>
                </a:solidFill>
                <a:latin typeface="Times" pitchFamily="18" charset="0"/>
                <a:ea typeface="Osaka"/>
                <a:cs typeface="Osaka"/>
              </a:defRPr>
            </a:lvl3pPr>
            <a:lvl4pPr marL="1600200" indent="-228600">
              <a:defRPr sz="2400">
                <a:solidFill>
                  <a:schemeClr val="tx1"/>
                </a:solidFill>
                <a:latin typeface="Times" pitchFamily="18" charset="0"/>
                <a:ea typeface="Osaka"/>
                <a:cs typeface="Osaka"/>
              </a:defRPr>
            </a:lvl4pPr>
            <a:lvl5pPr marL="2057400" indent="-228600">
              <a:defRPr sz="2400">
                <a:solidFill>
                  <a:schemeClr val="tx1"/>
                </a:solidFill>
                <a:latin typeface="Times" pitchFamily="18" charset="0"/>
                <a:ea typeface="Osaka"/>
                <a:cs typeface="Osaka"/>
              </a:defRPr>
            </a:lvl5pPr>
            <a:lvl6pPr marL="2514600" indent="-228600" eaLnBrk="0" fontAlgn="base" hangingPunct="0">
              <a:spcBef>
                <a:spcPct val="0"/>
              </a:spcBef>
              <a:spcAft>
                <a:spcPct val="0"/>
              </a:spcAft>
              <a:defRPr sz="2400">
                <a:solidFill>
                  <a:schemeClr val="tx1"/>
                </a:solidFill>
                <a:latin typeface="Times" pitchFamily="18" charset="0"/>
                <a:ea typeface="Osaka"/>
                <a:cs typeface="Osaka"/>
              </a:defRPr>
            </a:lvl6pPr>
            <a:lvl7pPr marL="2971800" indent="-228600" eaLnBrk="0" fontAlgn="base" hangingPunct="0">
              <a:spcBef>
                <a:spcPct val="0"/>
              </a:spcBef>
              <a:spcAft>
                <a:spcPct val="0"/>
              </a:spcAft>
              <a:defRPr sz="2400">
                <a:solidFill>
                  <a:schemeClr val="tx1"/>
                </a:solidFill>
                <a:latin typeface="Times" pitchFamily="18" charset="0"/>
                <a:ea typeface="Osaka"/>
                <a:cs typeface="Osaka"/>
              </a:defRPr>
            </a:lvl7pPr>
            <a:lvl8pPr marL="3429000" indent="-228600" eaLnBrk="0" fontAlgn="base" hangingPunct="0">
              <a:spcBef>
                <a:spcPct val="0"/>
              </a:spcBef>
              <a:spcAft>
                <a:spcPct val="0"/>
              </a:spcAft>
              <a:defRPr sz="2400">
                <a:solidFill>
                  <a:schemeClr val="tx1"/>
                </a:solidFill>
                <a:latin typeface="Times" pitchFamily="18" charset="0"/>
                <a:ea typeface="Osaka"/>
                <a:cs typeface="Osaka"/>
              </a:defRPr>
            </a:lvl8pPr>
            <a:lvl9pPr marL="3886200" indent="-228600" eaLnBrk="0" fontAlgn="base" hangingPunct="0">
              <a:spcBef>
                <a:spcPct val="0"/>
              </a:spcBef>
              <a:spcAft>
                <a:spcPct val="0"/>
              </a:spcAft>
              <a:defRPr sz="2400">
                <a:solidFill>
                  <a:schemeClr val="tx1"/>
                </a:solidFill>
                <a:latin typeface="Times" pitchFamily="18" charset="0"/>
                <a:ea typeface="Osaka"/>
                <a:cs typeface="Osaka"/>
              </a:defRPr>
            </a:lvl9pPr>
          </a:lstStyle>
          <a:p>
            <a:pPr algn="ctr">
              <a:spcBef>
                <a:spcPct val="50000"/>
              </a:spcBef>
            </a:pPr>
            <a:endParaRPr lang="en-US" sz="2200">
              <a:latin typeface="Times New Roman" panose="02020603050405020304" pitchFamily="18" charset="0"/>
              <a:cs typeface="Times New Roman" panose="02020603050405020304" pitchFamily="18" charset="0"/>
            </a:endParaRPr>
          </a:p>
        </p:txBody>
      </p:sp>
      <p:sp>
        <p:nvSpPr>
          <p:cNvPr id="23556" name="Rectangle 5"/>
          <p:cNvSpPr>
            <a:spLocks noGrp="1" noChangeArrowheads="1"/>
          </p:cNvSpPr>
          <p:nvPr>
            <p:ph type="title" idx="4294967295"/>
          </p:nvPr>
        </p:nvSpPr>
        <p:spPr/>
        <p:txBody>
          <a:bodyPr/>
          <a:lstStyle/>
          <a:p>
            <a:r>
              <a:rPr lang="en-US" dirty="0">
                <a:latin typeface="Times New Roman" panose="02020603050405020304" pitchFamily="18" charset="0"/>
                <a:cs typeface="Times New Roman" panose="02020603050405020304" pitchFamily="18" charset="0"/>
              </a:rPr>
              <a:t>2. Paraphrase </a:t>
            </a:r>
          </a:p>
        </p:txBody>
      </p:sp>
      <p:sp>
        <p:nvSpPr>
          <p:cNvPr id="17413" name="Rectangle 6"/>
          <p:cNvSpPr>
            <a:spLocks noGrp="1" noChangeArrowheads="1"/>
          </p:cNvSpPr>
          <p:nvPr>
            <p:ph type="body" idx="4294967295"/>
          </p:nvPr>
        </p:nvSpPr>
        <p:spPr>
          <a:xfrm>
            <a:off x="609600" y="1066800"/>
            <a:ext cx="7924800" cy="4953000"/>
          </a:xfrm>
        </p:spPr>
        <p:txBody>
          <a:bodyPr/>
          <a:lstStyle/>
          <a:p>
            <a:pPr algn="ctr">
              <a:buFont typeface="Wingdings" pitchFamily="2" charset="2"/>
              <a:buNone/>
              <a:defRPr/>
            </a:pPr>
            <a:endParaRPr lang="en-US" sz="1800" b="1" dirty="0">
              <a:latin typeface="Times New Roman" panose="02020603050405020304" pitchFamily="18" charset="0"/>
              <a:cs typeface="Times New Roman" panose="02020603050405020304" pitchFamily="18" charset="0"/>
            </a:endParaRPr>
          </a:p>
          <a:p>
            <a:pPr marL="0" indent="0">
              <a:buFont typeface="Wingdings" pitchFamily="2" charset="2"/>
              <a:buNone/>
              <a:defRPr/>
            </a:pPr>
            <a:endParaRPr lang="en-US" sz="9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800" dirty="0">
                <a:latin typeface="Times New Roman" panose="02020603050405020304" pitchFamily="18" charset="0"/>
                <a:cs typeface="Times New Roman" panose="02020603050405020304" pitchFamily="18" charset="0"/>
              </a:rPr>
              <a:t>All papers must be completely in your </a:t>
            </a:r>
            <a:r>
              <a:rPr lang="en-US" sz="1800" i="1" dirty="0">
                <a:latin typeface="Times New Roman" panose="02020603050405020304" pitchFamily="18" charset="0"/>
                <a:cs typeface="Times New Roman" panose="02020603050405020304" pitchFamily="18" charset="0"/>
              </a:rPr>
              <a:t>own words</a:t>
            </a:r>
            <a:r>
              <a:rPr lang="en-US" sz="1800" dirty="0">
                <a:latin typeface="Times New Roman" panose="02020603050405020304" pitchFamily="18" charset="0"/>
                <a:cs typeface="Times New Roman" panose="02020603050405020304" pitchFamily="18" charset="0"/>
              </a:rPr>
              <a:t>.  In your construction of writing to paraphrase you must use </a:t>
            </a:r>
            <a:r>
              <a:rPr lang="en-US" sz="1800" i="1" dirty="0">
                <a:latin typeface="Times New Roman" panose="02020603050405020304" pitchFamily="18" charset="0"/>
                <a:cs typeface="Times New Roman" panose="02020603050405020304" pitchFamily="18" charset="0"/>
              </a:rPr>
              <a:t>new synonyms </a:t>
            </a:r>
            <a:r>
              <a:rPr lang="en-US" sz="1800" dirty="0">
                <a:latin typeface="Times New Roman" panose="02020603050405020304" pitchFamily="18" charset="0"/>
                <a:cs typeface="Times New Roman" panose="02020603050405020304" pitchFamily="18" charset="0"/>
              </a:rPr>
              <a:t>and </a:t>
            </a:r>
            <a:r>
              <a:rPr lang="en-US" sz="1800" i="1" dirty="0">
                <a:latin typeface="Times New Roman" panose="02020603050405020304" pitchFamily="18" charset="0"/>
                <a:cs typeface="Times New Roman" panose="02020603050405020304" pitchFamily="18" charset="0"/>
              </a:rPr>
              <a:t>new phrases</a:t>
            </a:r>
            <a:r>
              <a:rPr lang="en-US" sz="1800" dirty="0">
                <a:latin typeface="Times New Roman" panose="02020603050405020304" pitchFamily="18" charset="0"/>
                <a:cs typeface="Times New Roman" panose="02020603050405020304" pitchFamily="18" charset="0"/>
              </a:rPr>
              <a:t>.  Only technical terms should be repeated.  </a:t>
            </a:r>
          </a:p>
          <a:p>
            <a:pPr marL="0" indent="0">
              <a:buFont typeface="Wingdings" pitchFamily="2" charset="2"/>
              <a:buNone/>
              <a:defRPr/>
            </a:pPr>
            <a:endParaRPr lang="en-US" sz="18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800" dirty="0">
                <a:latin typeface="Times New Roman" panose="02020603050405020304" pitchFamily="18" charset="0"/>
                <a:cs typeface="Times New Roman" panose="02020603050405020304" pitchFamily="18" charset="0"/>
              </a:rPr>
              <a:t>However, any </a:t>
            </a:r>
            <a:r>
              <a:rPr lang="en-US" sz="1800" i="1" dirty="0">
                <a:latin typeface="Times New Roman" panose="02020603050405020304" pitchFamily="18" charset="0"/>
                <a:cs typeface="Times New Roman" panose="02020603050405020304" pitchFamily="18" charset="0"/>
              </a:rPr>
              <a:t>exact words </a:t>
            </a:r>
            <a:r>
              <a:rPr lang="en-US" sz="1800" dirty="0">
                <a:latin typeface="Times New Roman" panose="02020603050405020304" pitchFamily="18" charset="0"/>
                <a:cs typeface="Times New Roman" panose="02020603050405020304" pitchFamily="18" charset="0"/>
              </a:rPr>
              <a:t>that are retained from the original source should have </a:t>
            </a:r>
            <a:r>
              <a:rPr lang="en-US" sz="1800" i="1" dirty="0">
                <a:latin typeface="Times New Roman" panose="02020603050405020304" pitchFamily="18" charset="0"/>
                <a:cs typeface="Times New Roman" panose="02020603050405020304" pitchFamily="18" charset="0"/>
              </a:rPr>
              <a:t>quotation marks </a:t>
            </a:r>
            <a:r>
              <a:rPr lang="en-US" sz="1800" dirty="0">
                <a:latin typeface="Times New Roman" panose="02020603050405020304" pitchFamily="18" charset="0"/>
                <a:cs typeface="Times New Roman" panose="02020603050405020304" pitchFamily="18" charset="0"/>
              </a:rPr>
              <a:t>around them.  The sentence structure should be </a:t>
            </a:r>
            <a:r>
              <a:rPr lang="en-US" sz="1800" i="1" dirty="0">
                <a:latin typeface="Times New Roman" panose="02020603050405020304" pitchFamily="18" charset="0"/>
                <a:cs typeface="Times New Roman" panose="02020603050405020304" pitchFamily="18" charset="0"/>
              </a:rPr>
              <a:t>yours</a:t>
            </a:r>
            <a:r>
              <a:rPr lang="en-US" sz="1800" dirty="0">
                <a:latin typeface="Times New Roman" panose="02020603050405020304" pitchFamily="18" charset="0"/>
                <a:cs typeface="Times New Roman" panose="02020603050405020304" pitchFamily="18" charset="0"/>
              </a:rPr>
              <a:t>, not a copy of the same style as in the source.</a:t>
            </a:r>
          </a:p>
          <a:p>
            <a:pPr marL="0" indent="0">
              <a:buFont typeface="Wingdings" pitchFamily="2" charset="2"/>
              <a:buNone/>
              <a:defRPr/>
            </a:pPr>
            <a:endParaRPr lang="en-US" sz="18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800" dirty="0">
                <a:latin typeface="Times New Roman" panose="02020603050405020304" pitchFamily="18" charset="0"/>
                <a:cs typeface="Times New Roman" panose="02020603050405020304" pitchFamily="18" charset="0"/>
              </a:rPr>
              <a:t>Also, when paraphrasing, your interpretation and/or assessment is not included in the paraphrased text.</a:t>
            </a:r>
          </a:p>
          <a:p>
            <a:pPr marL="0" indent="0">
              <a:buFont typeface="Wingdings" pitchFamily="2" charset="2"/>
              <a:buNone/>
              <a:defRPr/>
            </a:pPr>
            <a:endParaRPr lang="en-US" sz="18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800" dirty="0">
                <a:latin typeface="Times New Roman" panose="02020603050405020304" pitchFamily="18" charset="0"/>
                <a:cs typeface="Times New Roman" panose="02020603050405020304" pitchFamily="18" charset="0"/>
              </a:rPr>
              <a:t>Therefore, paraphrasing is more than simply rewording the original material.</a:t>
            </a:r>
          </a:p>
          <a:p>
            <a:pPr marL="0" indent="0">
              <a:buNone/>
              <a:defRPr/>
            </a:pPr>
            <a:endParaRPr lang="en-US" sz="9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Paraphrasing continued…</a:t>
            </a:r>
          </a:p>
        </p:txBody>
      </p:sp>
      <p:sp>
        <p:nvSpPr>
          <p:cNvPr id="20483" name="Content Placeholder 2"/>
          <p:cNvSpPr>
            <a:spLocks noGrp="1"/>
          </p:cNvSpPr>
          <p:nvPr>
            <p:ph idx="1"/>
          </p:nvPr>
        </p:nvSpPr>
        <p:spPr>
          <a:xfrm>
            <a:off x="533400" y="1295400"/>
            <a:ext cx="7924800" cy="4114800"/>
          </a:xfrm>
        </p:spPr>
        <p:txBody>
          <a:bodyPr/>
          <a:lstStyle/>
          <a:p>
            <a:pPr>
              <a:defRPr/>
            </a:pPr>
            <a:endParaRPr lang="en-US" sz="20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2000" dirty="0">
                <a:latin typeface="Times New Roman" panose="02020603050405020304" pitchFamily="18" charset="0"/>
                <a:cs typeface="Times New Roman" panose="02020603050405020304" pitchFamily="18" charset="0"/>
              </a:rPr>
              <a:t>Paraphrase is a </a:t>
            </a:r>
            <a:r>
              <a:rPr lang="en-US" sz="2000" i="1" dirty="0">
                <a:latin typeface="Times New Roman" panose="02020603050405020304" pitchFamily="18" charset="0"/>
                <a:cs typeface="Times New Roman" panose="02020603050405020304" pitchFamily="18" charset="0"/>
              </a:rPr>
              <a:t>restatement</a:t>
            </a:r>
            <a:r>
              <a:rPr lang="en-US" sz="2000" dirty="0">
                <a:latin typeface="Times New Roman" panose="02020603050405020304" pitchFamily="18" charset="0"/>
                <a:cs typeface="Times New Roman" panose="02020603050405020304" pitchFamily="18" charset="0"/>
              </a:rPr>
              <a:t> of another person’s thoughts or ideas in your </a:t>
            </a:r>
            <a:r>
              <a:rPr lang="en-US" sz="2000" i="1" dirty="0">
                <a:latin typeface="Times New Roman" panose="02020603050405020304" pitchFamily="18" charset="0"/>
                <a:cs typeface="Times New Roman" panose="02020603050405020304" pitchFamily="18" charset="0"/>
              </a:rPr>
              <a:t>own words</a:t>
            </a:r>
            <a:r>
              <a:rPr lang="en-US" sz="2000" dirty="0">
                <a:latin typeface="Times New Roman" panose="02020603050405020304" pitchFamily="18" charset="0"/>
                <a:cs typeface="Times New Roman" panose="02020603050405020304" pitchFamily="18" charset="0"/>
              </a:rPr>
              <a:t>, using your </a:t>
            </a:r>
            <a:r>
              <a:rPr lang="en-US" sz="2000" i="1" dirty="0">
                <a:latin typeface="Times New Roman" panose="02020603050405020304" pitchFamily="18" charset="0"/>
                <a:cs typeface="Times New Roman" panose="02020603050405020304" pitchFamily="18" charset="0"/>
              </a:rPr>
              <a:t>own sentence structure</a:t>
            </a:r>
            <a:r>
              <a:rPr lang="en-US" sz="2000" dirty="0">
                <a:latin typeface="Times New Roman" panose="02020603050405020304" pitchFamily="18" charset="0"/>
                <a:cs typeface="Times New Roman" panose="02020603050405020304" pitchFamily="18" charset="0"/>
              </a:rPr>
              <a:t>. A paraphrase is normally about the same length as the original. Although you don’t need to use quotation marks when you paraphrase, you absolutely </a:t>
            </a:r>
            <a:r>
              <a:rPr lang="en-US" sz="2000" i="1" dirty="0">
                <a:latin typeface="Times New Roman" panose="02020603050405020304" pitchFamily="18" charset="0"/>
                <a:cs typeface="Times New Roman" panose="02020603050405020304" pitchFamily="18" charset="0"/>
              </a:rPr>
              <a:t>do</a:t>
            </a:r>
            <a:r>
              <a:rPr lang="en-US" sz="2000" dirty="0">
                <a:latin typeface="Times New Roman" panose="02020603050405020304" pitchFamily="18" charset="0"/>
                <a:cs typeface="Times New Roman" panose="02020603050405020304" pitchFamily="18" charset="0"/>
              </a:rPr>
              <a:t> need to cite the source.</a:t>
            </a:r>
          </a:p>
          <a:p>
            <a:pPr marL="0" indent="0">
              <a:buFont typeface="Wingdings" pitchFamily="2" charset="2"/>
              <a:buNone/>
              <a:defRPr/>
            </a:pPr>
            <a:endParaRPr lang="en-US" sz="20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2000" dirty="0">
                <a:latin typeface="Times New Roman" panose="02020603050405020304" pitchFamily="18" charset="0"/>
                <a:cs typeface="Times New Roman" panose="02020603050405020304" pitchFamily="18" charset="0"/>
              </a:rPr>
              <a:t>Paraphrase your source if you can restate the idea more clearly or simply, or if you want to place the idea in the flow of your own thoughts. Be sure to announce your source in your own text (Dorothea Dix reported that…) and always include a citation. Paraphrasing requires citation. (Dix, 1824)</a:t>
            </a:r>
          </a:p>
          <a:p>
            <a:pPr>
              <a:defRPr/>
            </a:pPr>
            <a:endParaRPr lang="en-US" sz="20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1"/>
          </p:nvPr>
        </p:nvSpPr>
        <p:spPr/>
        <p:txBody>
          <a:bodyPr/>
          <a:lstStyle/>
          <a:p>
            <a:pPr>
              <a:defRPr/>
            </a:pPr>
            <a:fld id="{F0033FC5-8521-40A3-B581-1F47E60504C6}" type="slidenum">
              <a:rPr lang="en-US" smtClean="0">
                <a:latin typeface="Times New Roman" panose="02020603050405020304" pitchFamily="18" charset="0"/>
                <a:cs typeface="Times New Roman" panose="02020603050405020304" pitchFamily="18" charset="0"/>
              </a:rPr>
              <a:pPr>
                <a:defRPr/>
              </a:pPr>
              <a:t>23</a:t>
            </a:fld>
            <a:endParaRPr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Paraphrasing examples</a:t>
            </a:r>
          </a:p>
        </p:txBody>
      </p:sp>
      <p:sp>
        <p:nvSpPr>
          <p:cNvPr id="21507" name="Content Placeholder 2"/>
          <p:cNvSpPr>
            <a:spLocks noGrp="1"/>
          </p:cNvSpPr>
          <p:nvPr>
            <p:ph idx="1"/>
          </p:nvPr>
        </p:nvSpPr>
        <p:spPr>
          <a:xfrm>
            <a:off x="609600" y="1676400"/>
            <a:ext cx="7924800" cy="4267200"/>
          </a:xfrm>
        </p:spPr>
        <p:txBody>
          <a:bodyPr/>
          <a:lstStyle/>
          <a:p>
            <a:pPr marL="0" indent="0">
              <a:buFont typeface="Wingdings" pitchFamily="2" charset="2"/>
              <a:buNone/>
              <a:defRPr/>
            </a:pPr>
            <a:r>
              <a:rPr lang="en-US" sz="1600" b="1" dirty="0">
                <a:latin typeface="Times New Roman" panose="02020603050405020304" pitchFamily="18" charset="0"/>
                <a:cs typeface="Times New Roman" panose="02020603050405020304" pitchFamily="18" charset="0"/>
              </a:rPr>
              <a:t>Original</a:t>
            </a:r>
            <a:endParaRPr lang="en-US" sz="16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700" dirty="0">
                <a:latin typeface="Times New Roman" panose="02020603050405020304" pitchFamily="18" charset="0"/>
                <a:cs typeface="Times New Roman" panose="02020603050405020304" pitchFamily="18" charset="0"/>
              </a:rPr>
              <a:t>In the current paper we will be examining responses to a particular type of imposter; the vegetarian who eats meat. We chose this example because the core norm of the vegetarian is very clear (to not eat meat), and violation of the norm is easily recognized. Hornsey, M.J., &amp; Jetten, J. (2003). Not being what you claim to be: impostors as sources of group threat. [Electronic version] </a:t>
            </a:r>
            <a:r>
              <a:rPr lang="en-US" sz="1700" i="1" dirty="0">
                <a:latin typeface="Times New Roman" panose="02020603050405020304" pitchFamily="18" charset="0"/>
                <a:cs typeface="Times New Roman" panose="02020603050405020304" pitchFamily="18" charset="0"/>
              </a:rPr>
              <a:t>European Journal of Social Psychology, 33,</a:t>
            </a:r>
            <a:r>
              <a:rPr lang="en-US" sz="1700" dirty="0">
                <a:latin typeface="Times New Roman" panose="02020603050405020304" pitchFamily="18" charset="0"/>
                <a:cs typeface="Times New Roman" panose="02020603050405020304" pitchFamily="18" charset="0"/>
              </a:rPr>
              <a:t> 639-657.</a:t>
            </a:r>
          </a:p>
          <a:p>
            <a:pPr marL="0" indent="0">
              <a:buFont typeface="Wingdings" pitchFamily="2" charset="2"/>
              <a:buNone/>
              <a:defRPr/>
            </a:pPr>
            <a:endParaRPr lang="en-US" sz="16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600" b="1" dirty="0">
                <a:latin typeface="Times New Roman" panose="02020603050405020304" pitchFamily="18" charset="0"/>
                <a:cs typeface="Times New Roman" panose="02020603050405020304" pitchFamily="18" charset="0"/>
              </a:rPr>
              <a:t>Paraphrase</a:t>
            </a:r>
            <a:endParaRPr lang="en-US" sz="16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700" dirty="0">
                <a:latin typeface="Times New Roman" panose="02020603050405020304" pitchFamily="18" charset="0"/>
                <a:cs typeface="Times New Roman" panose="02020603050405020304" pitchFamily="18" charset="0"/>
              </a:rPr>
              <a:t>Hornsey and Jetten (2003) investigated group responses to impostors. For the purposes of their study, the impostors were defined as vegetarians who go against the norm by eating meat. The “violation of the norm” in this particular situation is easily noticed (</a:t>
            </a:r>
            <a:r>
              <a:rPr lang="en-US" sz="1700" dirty="0" err="1">
                <a:latin typeface="Times New Roman" panose="02020603050405020304" pitchFamily="18" charset="0"/>
                <a:cs typeface="Times New Roman" panose="02020603050405020304" pitchFamily="18" charset="0"/>
              </a:rPr>
              <a:t>Hornsey</a:t>
            </a:r>
            <a:r>
              <a:rPr lang="en-US" sz="1700" dirty="0">
                <a:latin typeface="Times New Roman" panose="02020603050405020304" pitchFamily="18" charset="0"/>
                <a:cs typeface="Times New Roman" panose="02020603050405020304" pitchFamily="18" charset="0"/>
              </a:rPr>
              <a:t> &amp; </a:t>
            </a:r>
            <a:r>
              <a:rPr lang="en-US" sz="1700" dirty="0" err="1">
                <a:latin typeface="Times New Roman" panose="02020603050405020304" pitchFamily="18" charset="0"/>
                <a:cs typeface="Times New Roman" panose="02020603050405020304" pitchFamily="18" charset="0"/>
              </a:rPr>
              <a:t>Jetten</a:t>
            </a:r>
            <a:r>
              <a:rPr lang="en-US" sz="1700" dirty="0">
                <a:latin typeface="Times New Roman" panose="02020603050405020304" pitchFamily="18" charset="0"/>
                <a:cs typeface="Times New Roman" panose="02020603050405020304" pitchFamily="18" charset="0"/>
              </a:rPr>
              <a:t>, p. 641). </a:t>
            </a:r>
          </a:p>
          <a:p>
            <a:pPr>
              <a:defRPr/>
            </a:pPr>
            <a:endParaRPr lang="en-US" sz="1600" dirty="0">
              <a:latin typeface="Times New Roman" panose="02020603050405020304" pitchFamily="18" charset="0"/>
              <a:cs typeface="Times New Roman" panose="02020603050405020304" pitchFamily="18" charset="0"/>
            </a:endParaRPr>
          </a:p>
          <a:p>
            <a:pPr marL="0" indent="0">
              <a:buNone/>
              <a:defRPr/>
            </a:pPr>
            <a:r>
              <a:rPr lang="en-US" sz="1600" dirty="0">
                <a:latin typeface="Times New Roman" panose="02020603050405020304" pitchFamily="18" charset="0"/>
                <a:cs typeface="Times New Roman" panose="02020603050405020304" pitchFamily="18" charset="0"/>
                <a:hlinkClick r:id="rId2"/>
              </a:rPr>
              <a:t>https://library.duke.edu/research/plagiarism</a:t>
            </a:r>
            <a:endParaRPr lang="en-US" sz="1600" dirty="0">
              <a:latin typeface="Times New Roman" panose="02020603050405020304" pitchFamily="18" charset="0"/>
              <a:cs typeface="Times New Roman" panose="02020603050405020304" pitchFamily="18" charset="0"/>
            </a:endParaRPr>
          </a:p>
          <a:p>
            <a:pPr marL="0" indent="0">
              <a:buNone/>
              <a:defRPr/>
            </a:pPr>
            <a:endParaRPr lang="en-US" sz="1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E26EA643-D5EA-4078-AF6C-811EBBAF4B0D}" type="slidenum">
              <a:rPr lang="en-US" smtClean="0">
                <a:latin typeface="Times New Roman" panose="02020603050405020304" pitchFamily="18" charset="0"/>
                <a:cs typeface="Times New Roman" panose="02020603050405020304" pitchFamily="18" charset="0"/>
              </a:rPr>
              <a:pPr>
                <a:defRPr/>
              </a:pPr>
              <a:t>24</a:t>
            </a:fld>
            <a:endParaRPr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title"/>
          </p:nvPr>
        </p:nvSpPr>
        <p:spPr>
          <a:xfrm>
            <a:off x="609600" y="762000"/>
            <a:ext cx="7924800" cy="685800"/>
          </a:xfrm>
        </p:spPr>
        <p:txBody>
          <a:bodyPr/>
          <a:lstStyle/>
          <a:p>
            <a:r>
              <a:rPr lang="en-US" dirty="0">
                <a:latin typeface="Times New Roman" panose="02020603050405020304" pitchFamily="18" charset="0"/>
                <a:cs typeface="Times New Roman" panose="02020603050405020304" pitchFamily="18" charset="0"/>
              </a:rPr>
              <a:t>Question 2 – Macro Practice</a:t>
            </a:r>
          </a:p>
        </p:txBody>
      </p:sp>
      <p:sp>
        <p:nvSpPr>
          <p:cNvPr id="26627" name="Content Placeholder 2"/>
          <p:cNvSpPr>
            <a:spLocks noGrp="1"/>
          </p:cNvSpPr>
          <p:nvPr>
            <p:ph idx="1"/>
          </p:nvPr>
        </p:nvSpPr>
        <p:spPr>
          <a:xfrm>
            <a:off x="685800" y="1524000"/>
            <a:ext cx="7772400" cy="4191000"/>
          </a:xfrm>
        </p:spPr>
        <p:txBody>
          <a:bodyPr/>
          <a:lstStyle/>
          <a:p>
            <a:pPr marL="0" indent="0">
              <a:buFont typeface="Wingdings" pitchFamily="2" charset="2"/>
              <a:buNone/>
            </a:pPr>
            <a:endParaRPr lang="en-US" sz="1600" dirty="0">
              <a:latin typeface="Times New Roman" panose="02020603050405020304" pitchFamily="18" charset="0"/>
              <a:cs typeface="Times New Roman" panose="02020603050405020304" pitchFamily="18" charset="0"/>
            </a:endParaRPr>
          </a:p>
          <a:p>
            <a:pPr>
              <a:lnSpc>
                <a:spcPct val="150000"/>
              </a:lnSpc>
            </a:pPr>
            <a:r>
              <a:rPr lang="en-US" sz="1600" dirty="0">
                <a:latin typeface="Times New Roman" panose="02020603050405020304" pitchFamily="18" charset="0"/>
                <a:cs typeface="Times New Roman" panose="02020603050405020304" pitchFamily="18" charset="0"/>
              </a:rPr>
              <a:t>You are writing your MP 759 Community Analysis paper. On the next slide, choose the correct answer which correctly paraphrases the following sentence: </a:t>
            </a:r>
          </a:p>
          <a:p>
            <a:pPr marL="0" indent="0">
              <a:buFont typeface="Wingdings" pitchFamily="2" charset="2"/>
              <a:buNone/>
            </a:pPr>
            <a:endParaRPr lang="en-US" sz="1600" dirty="0">
              <a:latin typeface="Times New Roman" panose="02020603050405020304" pitchFamily="18" charset="0"/>
              <a:cs typeface="Times New Roman" panose="02020603050405020304" pitchFamily="18" charset="0"/>
            </a:endParaRPr>
          </a:p>
          <a:p>
            <a:pPr marL="111125" indent="-111125">
              <a:lnSpc>
                <a:spcPct val="150000"/>
              </a:lnSpc>
              <a:buFont typeface="Wingdings" pitchFamily="2" charset="2"/>
              <a:buNone/>
            </a:pPr>
            <a:r>
              <a:rPr lang="en-US" sz="1800" i="1" dirty="0">
                <a:latin typeface="Times New Roman" panose="02020603050405020304" pitchFamily="18" charset="0"/>
                <a:cs typeface="Times New Roman" panose="02020603050405020304" pitchFamily="18" charset="0"/>
              </a:rPr>
              <a:t>  “Regardless of intent, clumsy efforts to work collaboratively with grassroots community organizations can leave members and leaders feeling like they’ve been tokenized and co-opted, functioning as ‘junior partners,’ rather than as equals in a joint endeavor” (Staples, 2004, p. 210). </a:t>
            </a:r>
          </a:p>
        </p:txBody>
      </p:sp>
      <p:sp>
        <p:nvSpPr>
          <p:cNvPr id="4" name="Slide Number Placeholder 3"/>
          <p:cNvSpPr>
            <a:spLocks noGrp="1"/>
          </p:cNvSpPr>
          <p:nvPr>
            <p:ph type="sldNum" sz="quarter" idx="11"/>
          </p:nvPr>
        </p:nvSpPr>
        <p:spPr/>
        <p:txBody>
          <a:bodyPr/>
          <a:lstStyle/>
          <a:p>
            <a:pPr>
              <a:defRPr/>
            </a:pPr>
            <a:fld id="{F491455B-6ADE-453C-BD77-EAB9469EAE99}" type="slidenum">
              <a:rPr lang="en-US" smtClean="0">
                <a:solidFill>
                  <a:schemeClr val="bg1">
                    <a:lumMod val="50000"/>
                  </a:schemeClr>
                </a:solidFill>
                <a:latin typeface="Times New Roman" panose="02020603050405020304" pitchFamily="18" charset="0"/>
                <a:cs typeface="Times New Roman" panose="02020603050405020304" pitchFamily="18" charset="0"/>
              </a:rPr>
              <a:pPr>
                <a:defRPr/>
              </a:pPr>
              <a:t>25</a:t>
            </a:fld>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itle 1"/>
          <p:cNvSpPr>
            <a:spLocks noGrp="1"/>
          </p:cNvSpPr>
          <p:nvPr>
            <p:ph type="title"/>
          </p:nvPr>
        </p:nvSpPr>
        <p:spPr>
          <a:xfrm>
            <a:off x="609600" y="609600"/>
            <a:ext cx="7924800" cy="685800"/>
          </a:xfrm>
        </p:spPr>
        <p:txBody>
          <a:bodyPr/>
          <a:lstStyle/>
          <a:p>
            <a:r>
              <a:rPr lang="en-US" dirty="0">
                <a:latin typeface="Times New Roman" panose="02020603050405020304" pitchFamily="18" charset="0"/>
                <a:cs typeface="Times New Roman" panose="02020603050405020304" pitchFamily="18" charset="0"/>
              </a:rPr>
              <a:t>Question 2 Answers – Macro Practice</a:t>
            </a:r>
          </a:p>
        </p:txBody>
      </p:sp>
      <p:sp>
        <p:nvSpPr>
          <p:cNvPr id="27651" name="Content Placeholder 2"/>
          <p:cNvSpPr>
            <a:spLocks noGrp="1"/>
          </p:cNvSpPr>
          <p:nvPr>
            <p:ph idx="1"/>
          </p:nvPr>
        </p:nvSpPr>
        <p:spPr>
          <a:xfrm>
            <a:off x="228600" y="1524000"/>
            <a:ext cx="8458200" cy="4648200"/>
          </a:xfrm>
        </p:spPr>
        <p:txBody>
          <a:bodyPr/>
          <a:lstStyle/>
          <a:p>
            <a:pPr marL="914400" lvl="1" indent="-457200">
              <a:lnSpc>
                <a:spcPts val="2100"/>
              </a:lnSpc>
              <a:buFont typeface="Arial" pitchFamily="34" charset="0"/>
              <a:buAutoNum type="alphaLcParenR"/>
            </a:pPr>
            <a:r>
              <a:rPr lang="en-US" sz="1600" dirty="0">
                <a:latin typeface="Times New Roman" panose="02020603050405020304" pitchFamily="18" charset="0"/>
                <a:cs typeface="Times New Roman" panose="02020603050405020304" pitchFamily="18" charset="0"/>
              </a:rPr>
              <a:t>Regardless of intent, clumsy efforts to work collaboratively with grassroots community organizations can leave members and leaders feeling like they’ve been tokenized and co-opted, functioning as “junior partners,” rather than as equals in a joint endeavor (Staples, 2004, p. 210). </a:t>
            </a:r>
          </a:p>
          <a:p>
            <a:pPr marL="914400" lvl="1" indent="-457200">
              <a:lnSpc>
                <a:spcPts val="2100"/>
              </a:lnSpc>
              <a:buFont typeface="Arial" pitchFamily="34" charset="0"/>
              <a:buAutoNum type="alphaLcParenR"/>
            </a:pPr>
            <a:endParaRPr lang="en-US" sz="1600" dirty="0">
              <a:latin typeface="Times New Roman" panose="02020603050405020304" pitchFamily="18" charset="0"/>
              <a:cs typeface="Times New Roman" panose="02020603050405020304" pitchFamily="18" charset="0"/>
            </a:endParaRPr>
          </a:p>
          <a:p>
            <a:pPr marL="914400" lvl="1" indent="-457200">
              <a:lnSpc>
                <a:spcPts val="2100"/>
              </a:lnSpc>
              <a:buFont typeface="Arial" pitchFamily="34" charset="0"/>
              <a:buAutoNum type="alphaLcParenR"/>
            </a:pPr>
            <a:r>
              <a:rPr lang="en-US" sz="1600" dirty="0">
                <a:latin typeface="Times New Roman" panose="02020603050405020304" pitchFamily="18" charset="0"/>
                <a:cs typeface="Times New Roman" panose="02020603050405020304" pitchFamily="18" charset="0"/>
              </a:rPr>
              <a:t>Regardless of intent, efforts to work collaboratively with grassroots community organizations can leave members and leaders alienated, rather than as equals in a joint endeavor (Staples, 2004, p. 210). </a:t>
            </a:r>
          </a:p>
          <a:p>
            <a:pPr marL="914400" lvl="1" indent="-457200">
              <a:lnSpc>
                <a:spcPts val="2100"/>
              </a:lnSpc>
              <a:buFont typeface="Arial" pitchFamily="34" charset="0"/>
              <a:buAutoNum type="alphaLcParenR"/>
            </a:pPr>
            <a:endParaRPr lang="en-US" sz="1600" dirty="0">
              <a:latin typeface="Times New Roman" panose="02020603050405020304" pitchFamily="18" charset="0"/>
              <a:cs typeface="Times New Roman" panose="02020603050405020304" pitchFamily="18" charset="0"/>
            </a:endParaRPr>
          </a:p>
          <a:p>
            <a:pPr marL="914400" lvl="1" indent="-457200">
              <a:lnSpc>
                <a:spcPts val="2100"/>
              </a:lnSpc>
              <a:buFont typeface="Arial" pitchFamily="34" charset="0"/>
              <a:buAutoNum type="alphaLcParenR"/>
            </a:pPr>
            <a:r>
              <a:rPr lang="en-US" sz="1600" dirty="0">
                <a:latin typeface="Times New Roman" panose="02020603050405020304" pitchFamily="18" charset="0"/>
                <a:cs typeface="Times New Roman" panose="02020603050405020304" pitchFamily="18" charset="0"/>
              </a:rPr>
              <a:t>Efforts to work collaboratively with grassroots community organizations can leave members and leaders feeling like they’ve been functioning as “junior partners,” rather than as equals (Staples, 2004, p. 210). </a:t>
            </a:r>
          </a:p>
          <a:p>
            <a:pPr marL="914400" lvl="1" indent="-457200">
              <a:lnSpc>
                <a:spcPts val="2100"/>
              </a:lnSpc>
              <a:buFont typeface="Arial" pitchFamily="34" charset="0"/>
              <a:buAutoNum type="alphaLcParenR"/>
            </a:pPr>
            <a:endParaRPr lang="en-US" sz="1600" dirty="0">
              <a:latin typeface="Times New Roman" panose="02020603050405020304" pitchFamily="18" charset="0"/>
              <a:cs typeface="Times New Roman" panose="02020603050405020304" pitchFamily="18" charset="0"/>
            </a:endParaRPr>
          </a:p>
          <a:p>
            <a:pPr marL="914400" lvl="1" indent="-457200">
              <a:lnSpc>
                <a:spcPts val="2100"/>
              </a:lnSpc>
              <a:buFont typeface="Arial" pitchFamily="34" charset="0"/>
              <a:buAutoNum type="alphaLcParenR"/>
            </a:pPr>
            <a:r>
              <a:rPr lang="en-US" sz="1600" dirty="0">
                <a:latin typeface="Times New Roman" panose="02020603050405020304" pitchFamily="18" charset="0"/>
                <a:cs typeface="Times New Roman" panose="02020603050405020304" pitchFamily="18" charset="0"/>
              </a:rPr>
              <a:t>Members and leaders of community organizations can feel alienated and/or patronized when efforts to include them are not genuine, despite good intentions (Staples, 2004, p. 210). </a:t>
            </a:r>
          </a:p>
        </p:txBody>
      </p:sp>
      <p:sp>
        <p:nvSpPr>
          <p:cNvPr id="4" name="Slide Number Placeholder 3"/>
          <p:cNvSpPr>
            <a:spLocks noGrp="1"/>
          </p:cNvSpPr>
          <p:nvPr>
            <p:ph type="sldNum" sz="quarter" idx="11"/>
          </p:nvPr>
        </p:nvSpPr>
        <p:spPr/>
        <p:txBody>
          <a:bodyPr/>
          <a:lstStyle/>
          <a:p>
            <a:pPr>
              <a:defRPr/>
            </a:pPr>
            <a:fld id="{487C7F6E-39E5-4ABC-965A-D2F7B0D1F384}" type="slidenum">
              <a:rPr lang="en-US" smtClean="0">
                <a:solidFill>
                  <a:schemeClr val="bg1">
                    <a:lumMod val="50000"/>
                  </a:schemeClr>
                </a:solidFill>
                <a:latin typeface="Times New Roman" panose="02020603050405020304" pitchFamily="18" charset="0"/>
                <a:cs typeface="Times New Roman" panose="02020603050405020304" pitchFamily="18" charset="0"/>
              </a:rPr>
              <a:pPr>
                <a:defRPr/>
              </a:pPr>
              <a:t>26</a:t>
            </a:fld>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Answer to Question 2</a:t>
            </a:r>
          </a:p>
        </p:txBody>
      </p:sp>
      <p:sp>
        <p:nvSpPr>
          <p:cNvPr id="23555" name="Content Placeholder 2"/>
          <p:cNvSpPr>
            <a:spLocks noGrp="1"/>
          </p:cNvSpPr>
          <p:nvPr>
            <p:ph idx="1"/>
          </p:nvPr>
        </p:nvSpPr>
        <p:spPr>
          <a:xfrm>
            <a:off x="457200" y="1524000"/>
            <a:ext cx="7924800" cy="4191000"/>
          </a:xfrm>
        </p:spPr>
        <p:txBody>
          <a:bodyPr/>
          <a:lstStyle/>
          <a:p>
            <a:pPr>
              <a:defRPr/>
            </a:pPr>
            <a:endParaRPr lang="en-US" sz="16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2000" dirty="0">
                <a:latin typeface="Times New Roman" panose="02020603050405020304" pitchFamily="18" charset="0"/>
                <a:cs typeface="Times New Roman" panose="02020603050405020304" pitchFamily="18" charset="0"/>
              </a:rPr>
              <a:t>The correct answer is:</a:t>
            </a:r>
            <a:r>
              <a:rPr lang="en-US" sz="16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D</a:t>
            </a:r>
          </a:p>
          <a:p>
            <a:pPr lvl="1">
              <a:defRPr/>
            </a:pPr>
            <a:endParaRPr lang="en-US" sz="2000" dirty="0">
              <a:latin typeface="Times New Roman" panose="02020603050405020304" pitchFamily="18" charset="0"/>
              <a:cs typeface="Times New Roman" panose="02020603050405020304" pitchFamily="18" charset="0"/>
            </a:endParaRPr>
          </a:p>
          <a:p>
            <a:pPr lvl="1">
              <a:buFont typeface="Wingdings" pitchFamily="2" charset="2"/>
              <a:buNone/>
              <a:defRPr/>
            </a:pPr>
            <a:r>
              <a:rPr lang="en-US" sz="2400" dirty="0">
                <a:latin typeface="Times New Roman" panose="02020603050405020304" pitchFamily="18" charset="0"/>
                <a:cs typeface="Times New Roman" panose="02020603050405020304" pitchFamily="18" charset="0"/>
              </a:rPr>
              <a:t>	Members and leaders of community organizations can feel alienated and/or patronized when efforts to include them are not genuine, despite good intentions (Staples, 2004, p. 210). </a:t>
            </a:r>
          </a:p>
          <a:p>
            <a:pPr lvl="1">
              <a:defRPr/>
            </a:pPr>
            <a:endParaRPr lang="en-US" sz="2000" dirty="0">
              <a:latin typeface="Times New Roman" panose="02020603050405020304" pitchFamily="18" charset="0"/>
              <a:cs typeface="Times New Roman" panose="02020603050405020304" pitchFamily="18" charset="0"/>
            </a:endParaRPr>
          </a:p>
          <a:p>
            <a:pPr>
              <a:buFont typeface="Wingdings" pitchFamily="2" charset="2"/>
              <a:buNone/>
              <a:defRPr/>
            </a:pPr>
            <a:endParaRPr lang="en-US" sz="1600" dirty="0">
              <a:latin typeface="Times New Roman" panose="02020603050405020304" pitchFamily="18" charset="0"/>
              <a:cs typeface="Times New Roman" panose="02020603050405020304" pitchFamily="18" charset="0"/>
            </a:endParaRPr>
          </a:p>
          <a:p>
            <a:pPr>
              <a:lnSpc>
                <a:spcPct val="150000"/>
              </a:lnSpc>
              <a:buSzPct val="150000"/>
              <a:buBlip>
                <a:blip r:embed="rId2"/>
              </a:buBlip>
              <a:defRPr/>
            </a:pPr>
            <a:r>
              <a:rPr lang="en-US" sz="1600" dirty="0">
                <a:latin typeface="Times New Roman" panose="02020603050405020304" pitchFamily="18" charset="0"/>
                <a:cs typeface="Times New Roman" panose="02020603050405020304" pitchFamily="18" charset="0"/>
              </a:rPr>
              <a:t>The other options are incorrect because they employ some of the exact language of the original quotation, rather than paraphrasing the overarching idea.</a:t>
            </a:r>
          </a:p>
        </p:txBody>
      </p:sp>
      <p:sp>
        <p:nvSpPr>
          <p:cNvPr id="4" name="Slide Number Placeholder 3"/>
          <p:cNvSpPr>
            <a:spLocks noGrp="1"/>
          </p:cNvSpPr>
          <p:nvPr>
            <p:ph type="sldNum" sz="quarter" idx="11"/>
          </p:nvPr>
        </p:nvSpPr>
        <p:spPr/>
        <p:txBody>
          <a:bodyPr/>
          <a:lstStyle/>
          <a:p>
            <a:pPr>
              <a:defRPr/>
            </a:pPr>
            <a:fld id="{EB7A5760-0750-450E-A4FE-12C25FC38298}" type="slidenum">
              <a:rPr lang="en-US" smtClean="0">
                <a:solidFill>
                  <a:schemeClr val="bg1">
                    <a:lumMod val="50000"/>
                  </a:schemeClr>
                </a:solidFill>
                <a:latin typeface="Times New Roman" panose="02020603050405020304" pitchFamily="18" charset="0"/>
                <a:cs typeface="Times New Roman" panose="02020603050405020304" pitchFamily="18" charset="0"/>
              </a:rPr>
              <a:pPr>
                <a:defRPr/>
              </a:pPr>
              <a:t>27</a:t>
            </a:fld>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Question 3 – Human Behavior</a:t>
            </a:r>
          </a:p>
        </p:txBody>
      </p:sp>
      <p:sp>
        <p:nvSpPr>
          <p:cNvPr id="29699" name="Content Placeholder 2"/>
          <p:cNvSpPr>
            <a:spLocks noGrp="1"/>
          </p:cNvSpPr>
          <p:nvPr>
            <p:ph idx="1"/>
          </p:nvPr>
        </p:nvSpPr>
        <p:spPr>
          <a:xfrm>
            <a:off x="609600" y="1676400"/>
            <a:ext cx="7772400" cy="4724400"/>
          </a:xfrm>
        </p:spPr>
        <p:txBody>
          <a:bodyPr/>
          <a:lstStyle/>
          <a:p>
            <a:pPr>
              <a:lnSpc>
                <a:spcPct val="150000"/>
              </a:lnSpc>
            </a:pPr>
            <a:r>
              <a:rPr lang="en-US" sz="1600" dirty="0">
                <a:latin typeface="Times New Roman" panose="02020603050405020304" pitchFamily="18" charset="0"/>
                <a:cs typeface="Times New Roman" panose="02020603050405020304" pitchFamily="18" charset="0"/>
              </a:rPr>
              <a:t>You are working on your HB 720 Reaction Paper and you want to paraphrase the quote below to explain your perspective on private issues and public troubles. On the next slide, choose the answer which correctly paraphrases the following sentences: </a:t>
            </a:r>
          </a:p>
          <a:p>
            <a:pPr marL="914400" indent="-914400">
              <a:lnSpc>
                <a:spcPct val="200000"/>
              </a:lnSpc>
              <a:buFont typeface="Wingdings" pitchFamily="2" charset="2"/>
              <a:buNone/>
            </a:pPr>
            <a:r>
              <a:rPr lang="en-US" sz="16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“The sociological imagination enables us to grasp history and biography and the relations between the two within society. That is its task and its promise” (Mills, 1959, p. 6). </a:t>
            </a:r>
          </a:p>
          <a:p>
            <a:pPr marL="457200" lvl="1" indent="0">
              <a:buNone/>
            </a:pPr>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0F823E79-84F2-40A1-82FE-DF43D1067396}" type="slidenum">
              <a:rPr lang="en-US" smtClean="0">
                <a:solidFill>
                  <a:schemeClr val="bg1">
                    <a:lumMod val="50000"/>
                  </a:schemeClr>
                </a:solidFill>
                <a:latin typeface="Times New Roman" panose="02020603050405020304" pitchFamily="18" charset="0"/>
                <a:cs typeface="Times New Roman" panose="02020603050405020304" pitchFamily="18" charset="0"/>
              </a:rPr>
              <a:pPr>
                <a:defRPr/>
              </a:pPr>
              <a:t>28</a:t>
            </a:fld>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Question 3 – Human Behavior</a:t>
            </a:r>
          </a:p>
        </p:txBody>
      </p:sp>
      <p:sp>
        <p:nvSpPr>
          <p:cNvPr id="27651" name="Content Placeholder 2"/>
          <p:cNvSpPr>
            <a:spLocks noGrp="1"/>
          </p:cNvSpPr>
          <p:nvPr>
            <p:ph idx="1"/>
          </p:nvPr>
        </p:nvSpPr>
        <p:spPr>
          <a:xfrm>
            <a:off x="304800" y="1447800"/>
            <a:ext cx="8077200" cy="4495800"/>
          </a:xfrm>
        </p:spPr>
        <p:txBody>
          <a:bodyPr/>
          <a:lstStyle/>
          <a:p>
            <a:pPr>
              <a:defRPr/>
            </a:pPr>
            <a:endParaRPr lang="en-US" sz="1600" dirty="0">
              <a:latin typeface="Times New Roman" panose="02020603050405020304" pitchFamily="18" charset="0"/>
              <a:cs typeface="Times New Roman" panose="02020603050405020304" pitchFamily="18" charset="0"/>
            </a:endParaRPr>
          </a:p>
          <a:p>
            <a:pPr marL="914400" lvl="1" indent="-457200">
              <a:lnSpc>
                <a:spcPts val="2300"/>
              </a:lnSpc>
              <a:buFont typeface="Arial" pitchFamily="34" charset="0"/>
              <a:buAutoNum type="alphaLcParenR"/>
            </a:pPr>
            <a:r>
              <a:rPr lang="en-US" sz="1600" dirty="0">
                <a:latin typeface="Times New Roman" panose="02020603050405020304" pitchFamily="18" charset="0"/>
                <a:cs typeface="Times New Roman" panose="02020603050405020304" pitchFamily="18" charset="0"/>
              </a:rPr>
              <a:t>The task and promise of the sociological imagination is to grasp history and biography and the relations between the two within society (Mills, 1959, p. 6). </a:t>
            </a:r>
          </a:p>
          <a:p>
            <a:pPr marL="914400" lvl="1" indent="-457200">
              <a:lnSpc>
                <a:spcPts val="2300"/>
              </a:lnSpc>
              <a:buFont typeface="Arial" pitchFamily="34" charset="0"/>
              <a:buAutoNum type="alphaLcParenR"/>
            </a:pPr>
            <a:endParaRPr lang="en-US" sz="1600" dirty="0">
              <a:latin typeface="Times New Roman" panose="02020603050405020304" pitchFamily="18" charset="0"/>
              <a:cs typeface="Times New Roman" panose="02020603050405020304" pitchFamily="18" charset="0"/>
            </a:endParaRPr>
          </a:p>
          <a:p>
            <a:pPr marL="914400" lvl="1" indent="-457200">
              <a:lnSpc>
                <a:spcPts val="2300"/>
              </a:lnSpc>
              <a:buFont typeface="Arial" pitchFamily="34" charset="0"/>
              <a:buAutoNum type="alphaLcParenR"/>
            </a:pPr>
            <a:r>
              <a:rPr lang="en-US" sz="1600" dirty="0">
                <a:latin typeface="Times New Roman" panose="02020603050405020304" pitchFamily="18" charset="0"/>
                <a:cs typeface="Times New Roman" panose="02020603050405020304" pitchFamily="18" charset="0"/>
              </a:rPr>
              <a:t>Mills (1959) says the task and promise of the sociological imagination is to grasp history and biography and the relations between the two within society. </a:t>
            </a:r>
          </a:p>
          <a:p>
            <a:pPr marL="914400" lvl="1" indent="-457200">
              <a:lnSpc>
                <a:spcPts val="2300"/>
              </a:lnSpc>
              <a:buFont typeface="Arial" pitchFamily="34" charset="0"/>
              <a:buAutoNum type="alphaLcParenR"/>
            </a:pPr>
            <a:endParaRPr lang="en-US" sz="1600" dirty="0">
              <a:latin typeface="Times New Roman" panose="02020603050405020304" pitchFamily="18" charset="0"/>
              <a:cs typeface="Times New Roman" panose="02020603050405020304" pitchFamily="18" charset="0"/>
            </a:endParaRPr>
          </a:p>
          <a:p>
            <a:pPr marL="914400" lvl="1" indent="-457200">
              <a:lnSpc>
                <a:spcPts val="2300"/>
              </a:lnSpc>
              <a:buFont typeface="Arial" pitchFamily="34" charset="0"/>
              <a:buAutoNum type="alphaLcParenR"/>
            </a:pPr>
            <a:r>
              <a:rPr lang="en-US" sz="1600" dirty="0">
                <a:latin typeface="Times New Roman" panose="02020603050405020304" pitchFamily="18" charset="0"/>
                <a:cs typeface="Times New Roman" panose="02020603050405020304" pitchFamily="18" charset="0"/>
              </a:rPr>
              <a:t>Mills (1959) argues that the concept of the sociological imagination helps us to understand the relationship between history (macro) and biography (micro) and how the two influence each other and society. </a:t>
            </a:r>
          </a:p>
          <a:p>
            <a:pPr marL="914400" lvl="1" indent="-457200">
              <a:lnSpc>
                <a:spcPts val="2300"/>
              </a:lnSpc>
              <a:buFont typeface="Arial" pitchFamily="34" charset="0"/>
              <a:buAutoNum type="alphaLcParenR"/>
            </a:pPr>
            <a:endParaRPr lang="en-US" sz="1600" dirty="0">
              <a:latin typeface="Times New Roman" panose="02020603050405020304" pitchFamily="18" charset="0"/>
              <a:cs typeface="Times New Roman" panose="02020603050405020304" pitchFamily="18" charset="0"/>
            </a:endParaRPr>
          </a:p>
          <a:p>
            <a:pPr marL="914400" lvl="1" indent="-457200">
              <a:lnSpc>
                <a:spcPts val="2300"/>
              </a:lnSpc>
              <a:buFont typeface="Arial" pitchFamily="34" charset="0"/>
              <a:buAutoNum type="alphaLcParenR"/>
            </a:pPr>
            <a:r>
              <a:rPr lang="en-US" sz="1600" dirty="0">
                <a:latin typeface="Times New Roman" panose="02020603050405020304" pitchFamily="18" charset="0"/>
                <a:cs typeface="Times New Roman" panose="02020603050405020304" pitchFamily="18" charset="0"/>
              </a:rPr>
              <a:t>The job and the hope of the sociological imagination is to understand history and biography and the intersection between the two (Mills, 1959). </a:t>
            </a:r>
          </a:p>
          <a:p>
            <a:pPr marL="0" indent="0">
              <a:buFont typeface="Wingdings" pitchFamily="2" charset="2"/>
              <a:buNone/>
              <a:defRPr/>
            </a:pPr>
            <a:endParaRPr lang="en-US" sz="1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31657BD0-19B5-473D-9D3B-37CD8B225029}" type="slidenum">
              <a:rPr lang="en-US" smtClean="0">
                <a:solidFill>
                  <a:schemeClr val="bg1">
                    <a:lumMod val="50000"/>
                  </a:schemeClr>
                </a:solidFill>
                <a:latin typeface="Times New Roman" panose="02020603050405020304" pitchFamily="18" charset="0"/>
                <a:cs typeface="Times New Roman" panose="02020603050405020304" pitchFamily="18" charset="0"/>
              </a:rPr>
              <a:pPr>
                <a:defRPr/>
              </a:pPr>
              <a:t>29</a:t>
            </a:fld>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BUSSW Policy</a:t>
            </a:r>
          </a:p>
        </p:txBody>
      </p:sp>
      <p:sp>
        <p:nvSpPr>
          <p:cNvPr id="5123" name="Content Placeholder 2"/>
          <p:cNvSpPr>
            <a:spLocks noGrp="1"/>
          </p:cNvSpPr>
          <p:nvPr>
            <p:ph idx="1"/>
          </p:nvPr>
        </p:nvSpPr>
        <p:spPr/>
        <p:txBody>
          <a:bodyPr/>
          <a:lstStyle/>
          <a:p>
            <a:pPr marL="0" indent="0">
              <a:buNone/>
            </a:pPr>
            <a:r>
              <a:rPr lang="en-US" sz="2000" dirty="0">
                <a:latin typeface="Times New Roman" panose="02020603050405020304" pitchFamily="18" charset="0"/>
                <a:cs typeface="Times New Roman" panose="02020603050405020304" pitchFamily="18" charset="0"/>
              </a:rPr>
              <a:t>“Students should review the Boston University Academic Code of Conduct. The Code is designed to assist in the development of a supportive, productive, and just learning environment. It is both a description of the University’s ethical expectations of students as well as a guarantee of students’ rights and responsibilities as members of a learning community. The Code provides clarity related to policy and procedure regarding academic conduct and allows faculty to conduct fair and accurate evaluation of student performance.” </a:t>
            </a:r>
          </a:p>
          <a:p>
            <a:pPr marL="0" indent="0">
              <a:buFont typeface="Wingdings" pitchFamily="2" charset="2"/>
              <a:buNone/>
            </a:pPr>
            <a:r>
              <a:rPr lang="en-US"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(Boston University School of Social Work, n.d.)</a:t>
            </a:r>
          </a:p>
          <a:p>
            <a:pPr marL="0" indent="0">
              <a:buFont typeface="Wingdings" pitchFamily="2" charset="2"/>
              <a:buNone/>
            </a:pPr>
            <a:endParaRPr lang="en-US" sz="1600" dirty="0">
              <a:latin typeface="Times New Roman" panose="02020603050405020304" pitchFamily="18" charset="0"/>
              <a:cs typeface="Times New Roman" panose="02020603050405020304" pitchFamily="18" charset="0"/>
            </a:endParaRPr>
          </a:p>
          <a:p>
            <a:pPr marL="0" indent="0">
              <a:buFont typeface="Wingdings" pitchFamily="2" charset="2"/>
              <a:buNone/>
            </a:pPr>
            <a:endParaRPr lang="en-US" dirty="0">
              <a:latin typeface="Times New Roman" panose="02020603050405020304" pitchFamily="18" charset="0"/>
              <a:cs typeface="Times New Roman" panose="02020603050405020304" pitchFamily="18" charset="0"/>
            </a:endParaRPr>
          </a:p>
          <a:p>
            <a:pPr marL="0" indent="0">
              <a:buFont typeface="Wingdings" pitchFamily="2" charset="2"/>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BDF89551-C19F-49B9-970B-033E84A6F3FB}" type="slidenum">
              <a:rPr lang="en-US" smtClean="0"/>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Answer to Question 3 </a:t>
            </a:r>
          </a:p>
        </p:txBody>
      </p:sp>
      <p:sp>
        <p:nvSpPr>
          <p:cNvPr id="27651" name="Content Placeholder 2"/>
          <p:cNvSpPr>
            <a:spLocks noGrp="1"/>
          </p:cNvSpPr>
          <p:nvPr>
            <p:ph idx="1"/>
          </p:nvPr>
        </p:nvSpPr>
        <p:spPr>
          <a:xfrm>
            <a:off x="609600" y="1371600"/>
            <a:ext cx="7924800" cy="4343400"/>
          </a:xfrm>
        </p:spPr>
        <p:txBody>
          <a:bodyPr/>
          <a:lstStyle/>
          <a:p>
            <a:pPr>
              <a:defRPr/>
            </a:pPr>
            <a:endParaRPr lang="en-US" sz="1600" dirty="0">
              <a:latin typeface="Times New Roman" panose="02020603050405020304" pitchFamily="18" charset="0"/>
              <a:cs typeface="Times New Roman" panose="02020603050405020304" pitchFamily="18" charset="0"/>
            </a:endParaRPr>
          </a:p>
          <a:p>
            <a:pPr marL="0" indent="0">
              <a:buFont typeface="Wingdings" pitchFamily="2" charset="2"/>
              <a:buNone/>
              <a:defRPr/>
            </a:pPr>
            <a:endParaRPr lang="en-US" sz="16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2000" dirty="0">
                <a:latin typeface="Times New Roman" panose="02020603050405020304" pitchFamily="18" charset="0"/>
                <a:cs typeface="Times New Roman" panose="02020603050405020304" pitchFamily="18" charset="0"/>
              </a:rPr>
              <a:t>The correct answer is: </a:t>
            </a:r>
            <a:r>
              <a:rPr lang="en-US" sz="2800" dirty="0">
                <a:latin typeface="Times New Roman" panose="02020603050405020304" pitchFamily="18" charset="0"/>
                <a:cs typeface="Times New Roman" panose="02020603050405020304" pitchFamily="18" charset="0"/>
              </a:rPr>
              <a:t>C</a:t>
            </a:r>
            <a:endParaRPr lang="en-US" sz="2000" dirty="0">
              <a:latin typeface="Times New Roman" panose="02020603050405020304" pitchFamily="18" charset="0"/>
              <a:cs typeface="Times New Roman" panose="02020603050405020304" pitchFamily="18" charset="0"/>
            </a:endParaRPr>
          </a:p>
          <a:p>
            <a:pPr>
              <a:defRPr/>
            </a:pPr>
            <a:endParaRPr lang="en-US" sz="1600" dirty="0">
              <a:latin typeface="Times New Roman" panose="02020603050405020304" pitchFamily="18" charset="0"/>
              <a:cs typeface="Times New Roman" panose="02020603050405020304" pitchFamily="18" charset="0"/>
            </a:endParaRPr>
          </a:p>
          <a:p>
            <a:pPr marL="457200" lvl="1" indent="0">
              <a:buFont typeface="Wingdings" pitchFamily="2" charset="2"/>
              <a:buNone/>
              <a:defRPr/>
            </a:pPr>
            <a:r>
              <a:rPr lang="en-US" sz="2400" dirty="0">
                <a:latin typeface="Times New Roman" panose="02020603050405020304" pitchFamily="18" charset="0"/>
                <a:cs typeface="Times New Roman" panose="02020603050405020304" pitchFamily="18" charset="0"/>
              </a:rPr>
              <a:t>Mills (1959) argues that the concept of the sociological imagination helps us to understand the relationship between history (macro) and biography (micro) and how the two influence each other and society. </a:t>
            </a:r>
          </a:p>
        </p:txBody>
      </p:sp>
      <p:sp>
        <p:nvSpPr>
          <p:cNvPr id="4" name="Slide Number Placeholder 3"/>
          <p:cNvSpPr>
            <a:spLocks noGrp="1"/>
          </p:cNvSpPr>
          <p:nvPr>
            <p:ph type="sldNum" sz="quarter" idx="11"/>
          </p:nvPr>
        </p:nvSpPr>
        <p:spPr/>
        <p:txBody>
          <a:bodyPr/>
          <a:lstStyle/>
          <a:p>
            <a:pPr>
              <a:defRPr/>
            </a:pPr>
            <a:fld id="{31657BD0-19B5-473D-9D3B-37CD8B225029}" type="slidenum">
              <a:rPr lang="en-US" smtClean="0">
                <a:solidFill>
                  <a:schemeClr val="bg1">
                    <a:lumMod val="50000"/>
                  </a:schemeClr>
                </a:solidFill>
                <a:latin typeface="Times New Roman" panose="02020603050405020304" pitchFamily="18" charset="0"/>
                <a:cs typeface="Times New Roman" panose="02020603050405020304" pitchFamily="18" charset="0"/>
              </a:rPr>
              <a:pPr>
                <a:defRPr/>
              </a:pPr>
              <a:t>30</a:t>
            </a:fld>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609601" y="5029200"/>
            <a:ext cx="7924800" cy="646331"/>
          </a:xfrm>
          <a:prstGeom prst="rect">
            <a:avLst/>
          </a:prstGeom>
          <a:noFill/>
        </p:spPr>
        <p:txBody>
          <a:bodyPr wrap="square">
            <a:spAutoFit/>
          </a:bodyPr>
          <a:lstStyle/>
          <a:p>
            <a:pPr marL="396875" indent="-396875">
              <a:buClr>
                <a:srgbClr val="2675B4"/>
              </a:buClr>
              <a:buSzPct val="150000"/>
              <a:buBlip>
                <a:blip r:embed="rId2"/>
              </a:buBlip>
              <a:defRPr/>
            </a:pPr>
            <a:r>
              <a:rPr lang="en-US" sz="1800" dirty="0">
                <a:latin typeface="Times New Roman" panose="02020603050405020304" pitchFamily="18" charset="0"/>
                <a:cs typeface="Times New Roman" panose="02020603050405020304" pitchFamily="18" charset="0"/>
              </a:rPr>
              <a:t>The other answers are incorrect because they too closely mimic the language  and wording of the original quotation. </a:t>
            </a:r>
          </a:p>
        </p:txBody>
      </p:sp>
    </p:spTree>
    <p:extLst>
      <p:ext uri="{BB962C8B-B14F-4D97-AF65-F5344CB8AC3E}">
        <p14:creationId xmlns:p14="http://schemas.microsoft.com/office/powerpoint/2010/main" val="333779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17220" y="929958"/>
            <a:ext cx="7924800" cy="685800"/>
          </a:xfrm>
        </p:spPr>
        <p:txBody>
          <a:bodyPr/>
          <a:lstStyle/>
          <a:p>
            <a:r>
              <a:rPr lang="en-US" dirty="0">
                <a:latin typeface="Times New Roman" panose="02020603050405020304" pitchFamily="18" charset="0"/>
                <a:cs typeface="Times New Roman" panose="02020603050405020304" pitchFamily="18" charset="0"/>
              </a:rPr>
              <a:t>3. Summarizing</a:t>
            </a:r>
          </a:p>
        </p:txBody>
      </p:sp>
      <p:sp>
        <p:nvSpPr>
          <p:cNvPr id="30723" name="Content Placeholder 2"/>
          <p:cNvSpPr>
            <a:spLocks noGrp="1"/>
          </p:cNvSpPr>
          <p:nvPr>
            <p:ph idx="1"/>
          </p:nvPr>
        </p:nvSpPr>
        <p:spPr>
          <a:xfrm>
            <a:off x="609600" y="1978343"/>
            <a:ext cx="7924800" cy="3886200"/>
          </a:xfrm>
        </p:spPr>
        <p:txBody>
          <a:bodyPr/>
          <a:lstStyle/>
          <a:p>
            <a:pPr marL="0" indent="0">
              <a:buFont typeface="Wingdings" pitchFamily="2" charset="2"/>
              <a:buNone/>
              <a:defRPr/>
            </a:pPr>
            <a:r>
              <a:rPr lang="en-US" sz="2000" dirty="0">
                <a:latin typeface="Times New Roman" panose="02020603050405020304" pitchFamily="18" charset="0"/>
                <a:cs typeface="Times New Roman" panose="02020603050405020304" pitchFamily="18" charset="0"/>
              </a:rPr>
              <a:t>A summary is a concise statement of another person’s thoughts or ideas in your own words. A summary is normally shorter than the original—a distillation of the source’s ideas. When summarizing other people’s ideas, arguments, or conclusions, you must cite your sources in accordance with APA rules.</a:t>
            </a:r>
          </a:p>
          <a:p>
            <a:pPr>
              <a:defRPr/>
            </a:pPr>
            <a:endParaRPr lang="en-US" sz="20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2000" b="1" dirty="0">
                <a:latin typeface="Times New Roman" panose="02020603050405020304" pitchFamily="18" charset="0"/>
                <a:cs typeface="Times New Roman" panose="02020603050405020304" pitchFamily="18" charset="0"/>
              </a:rPr>
              <a:t>Taking good notes </a:t>
            </a:r>
            <a:r>
              <a:rPr lang="en-US" sz="2000" dirty="0">
                <a:latin typeface="Times New Roman" panose="02020603050405020304" pitchFamily="18" charset="0"/>
                <a:cs typeface="Times New Roman" panose="02020603050405020304" pitchFamily="18" charset="0"/>
              </a:rPr>
              <a:t>while doing your research will help you keep track of which ideas belong to which author. </a:t>
            </a:r>
          </a:p>
        </p:txBody>
      </p:sp>
      <p:sp>
        <p:nvSpPr>
          <p:cNvPr id="5" name="Slide Number Placeholder 4"/>
          <p:cNvSpPr>
            <a:spLocks noGrp="1"/>
          </p:cNvSpPr>
          <p:nvPr>
            <p:ph type="sldNum" sz="quarter" idx="11"/>
          </p:nvPr>
        </p:nvSpPr>
        <p:spPr/>
        <p:txBody>
          <a:bodyPr/>
          <a:lstStyle/>
          <a:p>
            <a:pPr>
              <a:defRPr/>
            </a:pPr>
            <a:fld id="{A4A4A57E-8D21-456E-B27D-1F2FDDE85F54}" type="slidenum">
              <a:rPr lang="en-US" smtClean="0">
                <a:latin typeface="Times New Roman" panose="02020603050405020304" pitchFamily="18" charset="0"/>
                <a:cs typeface="Times New Roman" panose="02020603050405020304" pitchFamily="18" charset="0"/>
              </a:rPr>
              <a:pPr>
                <a:defRPr/>
              </a:pPr>
              <a:t>31</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Summary example</a:t>
            </a:r>
          </a:p>
        </p:txBody>
      </p:sp>
      <p:sp>
        <p:nvSpPr>
          <p:cNvPr id="31747" name="Content Placeholder 2"/>
          <p:cNvSpPr>
            <a:spLocks noGrp="1"/>
          </p:cNvSpPr>
          <p:nvPr>
            <p:ph idx="1"/>
          </p:nvPr>
        </p:nvSpPr>
        <p:spPr>
          <a:xfrm>
            <a:off x="609600" y="1780850"/>
            <a:ext cx="8382000" cy="4114800"/>
          </a:xfrm>
        </p:spPr>
        <p:txBody>
          <a:bodyPr/>
          <a:lstStyle/>
          <a:p>
            <a:pPr marL="0" indent="0">
              <a:buFont typeface="Wingdings" pitchFamily="2" charset="2"/>
              <a:buNone/>
              <a:defRPr/>
            </a:pPr>
            <a:r>
              <a:rPr lang="en-US" sz="900"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Original sentence:</a:t>
            </a:r>
            <a:endParaRPr lang="en-US" dirty="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“The movement toward education by computer is developing fast. Massive Open Online Courses, called MOOCs, are changing how people learn in many places. For years, people could receive study materials from colleges or universities and take part in online classes. But such classes were not designed for many thousands of students at one time, as MOOCs are.” (MOOCS Are Moving Forward, Voice of America, </a:t>
            </a:r>
            <a:r>
              <a:rPr lang="en-US" sz="2000" dirty="0" err="1">
                <a:latin typeface="Times New Roman" panose="02020603050405020304" pitchFamily="18" charset="0"/>
                <a:cs typeface="Times New Roman" panose="02020603050405020304" pitchFamily="18" charset="0"/>
              </a:rPr>
              <a:t>learningenglish.voanews.com</a:t>
            </a:r>
            <a:r>
              <a:rPr lang="en-US" sz="2000" dirty="0">
                <a:latin typeface="Times New Roman" panose="02020603050405020304" pitchFamily="18" charset="0"/>
                <a:cs typeface="Times New Roman" panose="02020603050405020304" pitchFamily="18" charset="0"/>
              </a:rPr>
              <a:t>)</a:t>
            </a: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hlinkClick r:id="rId2"/>
              </a:rPr>
              <a:t>https://owl.purdue.edu/owl</a:t>
            </a: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945D5796-A4A9-4B71-A674-23B13C5687F2}" type="slidenum">
              <a:rPr lang="en-US" smtClean="0">
                <a:latin typeface="Times New Roman" panose="02020603050405020304" pitchFamily="18" charset="0"/>
                <a:cs typeface="Times New Roman" panose="02020603050405020304" pitchFamily="18" charset="0"/>
              </a:rPr>
              <a:pPr>
                <a:defRPr/>
              </a:pPr>
              <a:t>32</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762000" y="990600"/>
            <a:ext cx="7848600" cy="685800"/>
          </a:xfrm>
        </p:spPr>
        <p:txBody>
          <a:bodyPr/>
          <a:lstStyle/>
          <a:p>
            <a:r>
              <a:rPr lang="en-US" sz="3100" dirty="0">
                <a:latin typeface="Times New Roman" panose="02020603050405020304" pitchFamily="18" charset="0"/>
                <a:cs typeface="Times New Roman" panose="02020603050405020304" pitchFamily="18" charset="0"/>
              </a:rPr>
              <a:t>An APA summary may look like the following:</a:t>
            </a:r>
            <a:endParaRPr lang="en-US" sz="2800" dirty="0">
              <a:latin typeface="Times New Roman" panose="02020603050405020304" pitchFamily="18" charset="0"/>
              <a:cs typeface="Times New Roman" panose="02020603050405020304" pitchFamily="18" charset="0"/>
            </a:endParaRPr>
          </a:p>
        </p:txBody>
      </p:sp>
      <p:sp>
        <p:nvSpPr>
          <p:cNvPr id="23555" name="Content Placeholder 2"/>
          <p:cNvSpPr>
            <a:spLocks noGrp="1"/>
          </p:cNvSpPr>
          <p:nvPr>
            <p:ph idx="1"/>
          </p:nvPr>
        </p:nvSpPr>
        <p:spPr>
          <a:xfrm>
            <a:off x="723900" y="2133600"/>
            <a:ext cx="7924800" cy="3886200"/>
          </a:xfrm>
        </p:spPr>
        <p:txBody>
          <a:bodyPr/>
          <a:lstStyle/>
          <a:p>
            <a:pPr marL="0" indent="0">
              <a:buNone/>
            </a:pPr>
            <a:r>
              <a:rPr lang="en-US" dirty="0">
                <a:latin typeface="Times New Roman" panose="02020603050405020304" pitchFamily="18" charset="0"/>
                <a:cs typeface="Times New Roman" panose="02020603050405020304" pitchFamily="18" charset="0"/>
              </a:rPr>
              <a:t>According to a Voice of America article, a fast-growing MOOCs movement allows thousands to take online classes at once, changing how we learn.</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An appropriate summary keeps the original main idea and it is much shorter than the original text.</a:t>
            </a:r>
          </a:p>
          <a:p>
            <a:pPr marL="0" indent="0">
              <a:buNone/>
              <a:defRPr/>
            </a:pPr>
            <a:endParaRPr lang="en-US" sz="1600" dirty="0">
              <a:latin typeface="Times New Roman" panose="02020603050405020304" pitchFamily="18" charset="0"/>
              <a:cs typeface="Times New Roman" panose="02020603050405020304" pitchFamily="18" charset="0"/>
            </a:endParaRPr>
          </a:p>
          <a:p>
            <a:pPr marL="0" indent="0">
              <a:buNone/>
              <a:defRPr/>
            </a:pPr>
            <a:r>
              <a:rPr lang="en-US" sz="16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hlinkClick r:id="rId2"/>
              </a:rPr>
              <a:t>https://owl.purdue.edu</a:t>
            </a:r>
            <a:endParaRPr lang="en-US" sz="2000" dirty="0">
              <a:latin typeface="Times New Roman" panose="02020603050405020304" pitchFamily="18" charset="0"/>
              <a:cs typeface="Times New Roman" panose="02020603050405020304" pitchFamily="18" charset="0"/>
            </a:endParaRPr>
          </a:p>
          <a:p>
            <a:pPr marL="0" indent="0">
              <a:buNone/>
              <a:defRPr/>
            </a:pPr>
            <a:endParaRPr lang="en-US" sz="1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5A2E72D5-452F-46A8-91D1-1679FD4FDAFA}" type="slidenum">
              <a:rPr lang="en-US" smtClean="0">
                <a:latin typeface="Times New Roman" panose="02020603050405020304" pitchFamily="18" charset="0"/>
                <a:cs typeface="Times New Roman" panose="02020603050405020304" pitchFamily="18" charset="0"/>
              </a:rPr>
              <a:pPr>
                <a:defRPr/>
              </a:pPr>
              <a:t>33</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4"/>
          <p:cNvSpPr>
            <a:spLocks noGrp="1"/>
          </p:cNvSpPr>
          <p:nvPr>
            <p:ph type="title"/>
          </p:nvPr>
        </p:nvSpPr>
        <p:spPr>
          <a:xfrm>
            <a:off x="609600" y="762000"/>
            <a:ext cx="8001000" cy="685800"/>
          </a:xfrm>
        </p:spPr>
        <p:txBody>
          <a:bodyPr/>
          <a:lstStyle/>
          <a:p>
            <a:r>
              <a:rPr lang="en-US" dirty="0">
                <a:latin typeface="Times New Roman" panose="02020603050405020304" pitchFamily="18" charset="0"/>
                <a:cs typeface="Times New Roman" panose="02020603050405020304" pitchFamily="18" charset="0"/>
              </a:rPr>
              <a:t>Quotes, Paraphrases and Summaries</a:t>
            </a:r>
          </a:p>
        </p:txBody>
      </p:sp>
      <p:sp>
        <p:nvSpPr>
          <p:cNvPr id="6" name="Content Placeholder 5"/>
          <p:cNvSpPr>
            <a:spLocks noGrp="1"/>
          </p:cNvSpPr>
          <p:nvPr>
            <p:ph idx="1"/>
          </p:nvPr>
        </p:nvSpPr>
        <p:spPr>
          <a:xfrm>
            <a:off x="609600" y="1524000"/>
            <a:ext cx="7924800" cy="4419600"/>
          </a:xfrm>
        </p:spPr>
        <p:txBody>
          <a:bodyPr/>
          <a:lstStyle/>
          <a:p>
            <a:pPr>
              <a:buFont typeface="Wingdings" pitchFamily="2" charset="2"/>
              <a:buNone/>
              <a:defRPr/>
            </a:pPr>
            <a:r>
              <a:rPr lang="en-US"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 reality, your papers will be a combination of summaries, paraphrases, and quotations, and you will need to cite each correctly in the text. For example:</a:t>
            </a:r>
          </a:p>
          <a:p>
            <a:pPr>
              <a:lnSpc>
                <a:spcPts val="2500"/>
              </a:lnSpc>
              <a:buFont typeface="Wingdings" pitchFamily="2" charset="2"/>
              <a:buNone/>
              <a:defRPr/>
            </a:pPr>
            <a:r>
              <a:rPr lang="en-US"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In his famous and influential work </a:t>
            </a:r>
            <a:r>
              <a:rPr lang="en-US" sz="1800" i="1" dirty="0">
                <a:latin typeface="Times New Roman" panose="02020603050405020304" pitchFamily="18" charset="0"/>
                <a:cs typeface="Times New Roman" panose="02020603050405020304" pitchFamily="18" charset="0"/>
              </a:rPr>
              <a:t>On the Interpretation of Dreams</a:t>
            </a:r>
            <a:r>
              <a:rPr lang="en-US" sz="1800" dirty="0">
                <a:latin typeface="Times New Roman" panose="02020603050405020304" pitchFamily="18" charset="0"/>
                <a:cs typeface="Times New Roman" panose="02020603050405020304" pitchFamily="18" charset="0"/>
              </a:rPr>
              <a:t>, 	Sigmund Freud argues that dreams are the "royal road to the 	unconscious" </a:t>
            </a:r>
            <a:r>
              <a:rPr lang="en-US" sz="1800" dirty="0">
                <a:solidFill>
                  <a:schemeClr val="accent1">
                    <a:lumMod val="75000"/>
                  </a:schemeClr>
                </a:solidFill>
                <a:latin typeface="Times New Roman" panose="02020603050405020304" pitchFamily="18" charset="0"/>
                <a:cs typeface="Times New Roman" panose="02020603050405020304" pitchFamily="18" charset="0"/>
              </a:rPr>
              <a:t>(</a:t>
            </a:r>
            <a:r>
              <a:rPr lang="en-US" sz="1800" dirty="0">
                <a:solidFill>
                  <a:schemeClr val="accent1">
                    <a:lumMod val="50000"/>
                  </a:schemeClr>
                </a:solidFill>
                <a:latin typeface="Times New Roman" panose="02020603050405020304" pitchFamily="18" charset="0"/>
                <a:cs typeface="Times New Roman" panose="02020603050405020304" pitchFamily="18" charset="0"/>
              </a:rPr>
              <a:t>this </a:t>
            </a:r>
            <a:r>
              <a:rPr lang="en-US" sz="1800" u="sng" dirty="0">
                <a:solidFill>
                  <a:schemeClr val="accent1">
                    <a:lumMod val="50000"/>
                  </a:schemeClr>
                </a:solidFill>
                <a:latin typeface="Times New Roman" panose="02020603050405020304" pitchFamily="18" charset="0"/>
                <a:cs typeface="Times New Roman" panose="02020603050405020304" pitchFamily="18" charset="0"/>
              </a:rPr>
              <a:t>quote</a:t>
            </a:r>
            <a:r>
              <a:rPr lang="en-US" sz="1800" dirty="0">
                <a:solidFill>
                  <a:schemeClr val="accent1">
                    <a:lumMod val="50000"/>
                  </a:schemeClr>
                </a:solidFill>
                <a:latin typeface="Times New Roman" panose="02020603050405020304" pitchFamily="18" charset="0"/>
                <a:cs typeface="Times New Roman" panose="02020603050405020304" pitchFamily="18" charset="0"/>
              </a:rPr>
              <a:t> needs a page #), </a:t>
            </a:r>
            <a:r>
              <a:rPr lang="en-US" sz="1800" dirty="0">
                <a:latin typeface="Times New Roman" panose="02020603050405020304" pitchFamily="18" charset="0"/>
                <a:cs typeface="Times New Roman" panose="02020603050405020304" pitchFamily="18" charset="0"/>
              </a:rPr>
              <a:t>expressing in coded 	imagery	the dreamer's unfulfilled wishes through a process known 	as the "dream work" (</a:t>
            </a:r>
            <a:r>
              <a:rPr lang="en-US" sz="1800" dirty="0">
                <a:solidFill>
                  <a:schemeClr val="accent1">
                    <a:lumMod val="50000"/>
                  </a:schemeClr>
                </a:solidFill>
                <a:latin typeface="Times New Roman" panose="02020603050405020304" pitchFamily="18" charset="0"/>
                <a:cs typeface="Times New Roman" panose="02020603050405020304" pitchFamily="18" charset="0"/>
              </a:rPr>
              <a:t>this </a:t>
            </a:r>
            <a:r>
              <a:rPr lang="en-US" sz="1800" u="sng" dirty="0">
                <a:solidFill>
                  <a:schemeClr val="accent1">
                    <a:lumMod val="50000"/>
                  </a:schemeClr>
                </a:solidFill>
                <a:latin typeface="Times New Roman" panose="02020603050405020304" pitchFamily="18" charset="0"/>
                <a:cs typeface="Times New Roman" panose="02020603050405020304" pitchFamily="18" charset="0"/>
              </a:rPr>
              <a:t>paraphrase</a:t>
            </a:r>
            <a:r>
              <a:rPr lang="en-US" sz="1800" dirty="0">
                <a:solidFill>
                  <a:schemeClr val="accent1">
                    <a:lumMod val="50000"/>
                  </a:schemeClr>
                </a:solidFill>
                <a:latin typeface="Times New Roman" panose="02020603050405020304" pitchFamily="18" charset="0"/>
                <a:cs typeface="Times New Roman" panose="02020603050405020304" pitchFamily="18" charset="0"/>
              </a:rPr>
              <a:t> need a  page #</a:t>
            </a:r>
            <a:r>
              <a:rPr lang="en-US" sz="1800" dirty="0">
                <a:latin typeface="Times New Roman" panose="02020603050405020304" pitchFamily="18" charset="0"/>
                <a:cs typeface="Times New Roman" panose="02020603050405020304" pitchFamily="18" charset="0"/>
              </a:rPr>
              <a:t>). According to 	Freud, actual but unacceptable desires are censored internally and subjected to coding through layers of condensation and displacement before emerging in a kind of rebus puzzle in the dream itself (</a:t>
            </a:r>
            <a:r>
              <a:rPr lang="en-US" sz="1800" dirty="0">
                <a:solidFill>
                  <a:schemeClr val="accent1">
                    <a:lumMod val="50000"/>
                  </a:schemeClr>
                </a:solidFill>
                <a:latin typeface="Times New Roman" panose="02020603050405020304" pitchFamily="18" charset="0"/>
                <a:cs typeface="Times New Roman" panose="02020603050405020304" pitchFamily="18" charset="0"/>
              </a:rPr>
              <a:t>this </a:t>
            </a:r>
            <a:r>
              <a:rPr lang="en-US" sz="1800" u="sng" dirty="0">
                <a:solidFill>
                  <a:schemeClr val="accent1">
                    <a:lumMod val="50000"/>
                  </a:schemeClr>
                </a:solidFill>
                <a:latin typeface="Times New Roman" panose="02020603050405020304" pitchFamily="18" charset="0"/>
                <a:cs typeface="Times New Roman" panose="02020603050405020304" pitchFamily="18" charset="0"/>
              </a:rPr>
              <a:t>summary</a:t>
            </a:r>
            <a:r>
              <a:rPr lang="en-US" sz="1800" dirty="0">
                <a:solidFill>
                  <a:schemeClr val="accent1">
                    <a:lumMod val="50000"/>
                  </a:schemeClr>
                </a:solidFill>
                <a:latin typeface="Times New Roman" panose="02020603050405020304" pitchFamily="18" charset="0"/>
                <a:cs typeface="Times New Roman" panose="02020603050405020304" pitchFamily="18" charset="0"/>
              </a:rPr>
              <a:t> needs page #s</a:t>
            </a:r>
            <a:r>
              <a:rPr lang="en-US" sz="1800" dirty="0">
                <a:latin typeface="Times New Roman" panose="02020603050405020304" pitchFamily="18" charset="0"/>
                <a:cs typeface="Times New Roman" panose="02020603050405020304" pitchFamily="18" charset="0"/>
              </a:rPr>
              <a:t>).”</a:t>
            </a:r>
          </a:p>
          <a:p>
            <a:pPr marL="0" indent="0">
              <a:buNone/>
              <a:defRPr/>
            </a:pPr>
            <a:r>
              <a:rPr lang="en-US" sz="1800" dirty="0">
                <a:latin typeface="Times New Roman" panose="02020603050405020304" pitchFamily="18" charset="0"/>
                <a:cs typeface="Times New Roman" panose="02020603050405020304" pitchFamily="18" charset="0"/>
              </a:rPr>
              <a:t>	</a:t>
            </a:r>
          </a:p>
          <a:p>
            <a:pPr lvl="1">
              <a:buFont typeface="Wingdings" pitchFamily="2" charset="2"/>
              <a:buNone/>
              <a:defRPr/>
            </a:pPr>
            <a:endParaRPr lang="en-US"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1"/>
          </p:nvPr>
        </p:nvSpPr>
        <p:spPr/>
        <p:txBody>
          <a:bodyPr/>
          <a:lstStyle/>
          <a:p>
            <a:pPr>
              <a:defRPr/>
            </a:pPr>
            <a:fld id="{F2F28C8B-F193-4989-8E2A-C23E31B15287}" type="slidenum">
              <a:rPr lang="en-US" smtClean="0">
                <a:latin typeface="Times New Roman" panose="02020603050405020304" pitchFamily="18" charset="0"/>
                <a:cs typeface="Times New Roman" panose="02020603050405020304" pitchFamily="18" charset="0"/>
              </a:rPr>
              <a:pPr>
                <a:defRPr/>
              </a:pPr>
              <a:t>34</a:t>
            </a:fld>
            <a:endParaRPr lang="en-US" dirty="0">
              <a:latin typeface="Times New Roman" panose="02020603050405020304" pitchFamily="18" charset="0"/>
              <a:cs typeface="Times New Roman" panose="02020603050405020304" pitchFamily="18" charset="0"/>
            </a:endParaRPr>
          </a:p>
        </p:txBody>
      </p:sp>
      <p:sp>
        <p:nvSpPr>
          <p:cNvPr id="34821" name="Rectangle 2"/>
          <p:cNvSpPr>
            <a:spLocks noChangeArrowheads="1"/>
          </p:cNvSpPr>
          <p:nvPr/>
        </p:nvSpPr>
        <p:spPr bwMode="auto">
          <a:xfrm>
            <a:off x="647700" y="1295400"/>
            <a:ext cx="7620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dirty="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p:txBody>
      </p:sp>
      <p:sp>
        <p:nvSpPr>
          <p:cNvPr id="35844" name="Rectangle 3"/>
          <p:cNvSpPr>
            <a:spLocks noChangeArrowheads="1"/>
          </p:cNvSpPr>
          <p:nvPr/>
        </p:nvSpPr>
        <p:spPr bwMode="auto">
          <a:xfrm rot="10800000" flipV="1">
            <a:off x="1524000" y="5577777"/>
            <a:ext cx="6934200" cy="647700"/>
          </a:xfrm>
          <a:prstGeom prst="rect">
            <a:avLst/>
          </a:prstGeom>
          <a:noFill/>
          <a:ln w="9525">
            <a:noFill/>
            <a:miter lim="800000"/>
            <a:headEnd/>
            <a:tailEnd/>
          </a:ln>
        </p:spPr>
        <p:txBody>
          <a:bodyPr>
            <a:spAutoFit/>
          </a:bodyPr>
          <a:lstStyle/>
          <a:p>
            <a:pPr>
              <a:defRPr/>
            </a:pPr>
            <a:r>
              <a:rPr lang="en-US" sz="1800" dirty="0">
                <a:latin typeface="Times New Roman" panose="02020603050405020304" pitchFamily="18" charset="0"/>
                <a:cs typeface="Times New Roman" panose="02020603050405020304" pitchFamily="18" charset="0"/>
                <a:hlinkClick r:id="rId2"/>
              </a:rPr>
              <a:t>http://owl.english.purdue.edu/owl/resource/563/01/</a:t>
            </a:r>
            <a:endParaRPr lang="en-US" sz="1800" dirty="0">
              <a:latin typeface="Times New Roman" panose="02020603050405020304" pitchFamily="18" charset="0"/>
              <a:cs typeface="Times New Roman" panose="02020603050405020304" pitchFamily="18" charset="0"/>
            </a:endParaRPr>
          </a:p>
          <a:p>
            <a:pPr>
              <a:defRPr/>
            </a:pPr>
            <a:endParaRPr lang="en-US"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Use of common knowledge</a:t>
            </a:r>
          </a:p>
        </p:txBody>
      </p:sp>
      <p:sp>
        <p:nvSpPr>
          <p:cNvPr id="34819" name="Content Placeholder 2"/>
          <p:cNvSpPr>
            <a:spLocks noGrp="1"/>
          </p:cNvSpPr>
          <p:nvPr>
            <p:ph idx="1"/>
          </p:nvPr>
        </p:nvSpPr>
        <p:spPr>
          <a:xfrm>
            <a:off x="609600" y="1447800"/>
            <a:ext cx="7924800" cy="4267200"/>
          </a:xfrm>
        </p:spPr>
        <p:txBody>
          <a:bodyPr/>
          <a:lstStyle/>
          <a:p>
            <a:pPr>
              <a:defRPr/>
            </a:pPr>
            <a:endParaRPr lang="en-US" sz="1800" b="1"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800" i="1" dirty="0">
                <a:latin typeface="Times New Roman" panose="02020603050405020304" pitchFamily="18" charset="0"/>
                <a:cs typeface="Times New Roman" panose="02020603050405020304" pitchFamily="18" charset="0"/>
              </a:rPr>
              <a:t>Deciding which facts or pieces of information require citation and which are common knowledge, and do not require citation, isn’t always easy. But remember: when in doubt, cite</a:t>
            </a:r>
            <a:r>
              <a:rPr lang="en-US" sz="1800" dirty="0">
                <a:latin typeface="Times New Roman" panose="02020603050405020304" pitchFamily="18" charset="0"/>
                <a:cs typeface="Times New Roman" panose="02020603050405020304" pitchFamily="18" charset="0"/>
              </a:rPr>
              <a:t>.</a:t>
            </a:r>
          </a:p>
          <a:p>
            <a:pPr>
              <a:defRPr/>
            </a:pPr>
            <a:endParaRPr lang="en-US" sz="18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800" dirty="0">
                <a:latin typeface="Times New Roman" panose="02020603050405020304" pitchFamily="18" charset="0"/>
                <a:cs typeface="Times New Roman" panose="02020603050405020304" pitchFamily="18" charset="0"/>
              </a:rPr>
              <a:t>Commonly reported facts: Abraham Lincoln was president of the United States, but not the information that historians have to say about Lincoln.</a:t>
            </a:r>
          </a:p>
          <a:p>
            <a:pPr marL="0" indent="0">
              <a:buFont typeface="Wingdings" pitchFamily="2" charset="2"/>
              <a:buNone/>
              <a:defRPr/>
            </a:pPr>
            <a:endParaRPr lang="en-US" sz="18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800" dirty="0">
                <a:latin typeface="Times New Roman" panose="02020603050405020304" pitchFamily="18" charset="0"/>
                <a:cs typeface="Times New Roman" panose="02020603050405020304" pitchFamily="18" charset="0"/>
              </a:rPr>
              <a:t>Common sayings such as proverbs: “Waste not, want not” or “Look before you leap.”</a:t>
            </a:r>
          </a:p>
          <a:p>
            <a:pPr marL="0" indent="0">
              <a:buFont typeface="Wingdings" pitchFamily="2" charset="2"/>
              <a:buNone/>
              <a:defRPr/>
            </a:pPr>
            <a:endParaRPr lang="en-US" sz="18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800" dirty="0">
                <a:latin typeface="Times New Roman" panose="02020603050405020304" pitchFamily="18" charset="0"/>
                <a:cs typeface="Times New Roman" panose="02020603050405020304" pitchFamily="18" charset="0"/>
              </a:rPr>
              <a:t>Information that  is easily observed: the sky is cloudy, but not a detailed explanation of why the sky is cloudy.</a:t>
            </a:r>
          </a:p>
        </p:txBody>
      </p:sp>
      <p:sp>
        <p:nvSpPr>
          <p:cNvPr id="5" name="Slide Number Placeholder 4"/>
          <p:cNvSpPr>
            <a:spLocks noGrp="1"/>
          </p:cNvSpPr>
          <p:nvPr>
            <p:ph type="sldNum" sz="quarter" idx="11"/>
          </p:nvPr>
        </p:nvSpPr>
        <p:spPr/>
        <p:txBody>
          <a:bodyPr/>
          <a:lstStyle/>
          <a:p>
            <a:pPr>
              <a:defRPr/>
            </a:pPr>
            <a:fld id="{047F565F-0B5F-43DC-BB8B-013848B4CD58}" type="slidenum">
              <a:rPr lang="en-US" smtClean="0">
                <a:latin typeface="Times New Roman" panose="02020603050405020304" pitchFamily="18" charset="0"/>
                <a:cs typeface="Times New Roman" panose="02020603050405020304" pitchFamily="18" charset="0"/>
              </a:rPr>
              <a:pPr>
                <a:defRPr/>
              </a:pPr>
              <a:t>35</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Facts, Information, and Data </a:t>
            </a:r>
          </a:p>
        </p:txBody>
      </p:sp>
      <p:sp>
        <p:nvSpPr>
          <p:cNvPr id="36867" name="Content Placeholder 2"/>
          <p:cNvSpPr>
            <a:spLocks noGrp="1"/>
          </p:cNvSpPr>
          <p:nvPr>
            <p:ph idx="1"/>
          </p:nvPr>
        </p:nvSpPr>
        <p:spPr/>
        <p:txBody>
          <a:bodyPr/>
          <a:lstStyle/>
          <a:p>
            <a:pPr marL="0" indent="0">
              <a:buFont typeface="Wingdings" pitchFamily="2" charset="2"/>
              <a:buNone/>
            </a:pPr>
            <a:r>
              <a:rPr lang="en-US" sz="2000" dirty="0">
                <a:latin typeface="Times New Roman" panose="02020603050405020304" pitchFamily="18" charset="0"/>
                <a:cs typeface="Times New Roman" panose="02020603050405020304" pitchFamily="18" charset="0"/>
              </a:rPr>
              <a:t>Often you’ll want to use facts or information to support your own argument. If the information is found exclusively in a particular source, you must clearly acknowledge that source. For example, if you use data from an experiment conducted and reported by a researcher, you must cite your source.</a:t>
            </a:r>
          </a:p>
          <a:p>
            <a:pPr marL="0" indent="0">
              <a:buFont typeface="Wingdings" pitchFamily="2" charset="2"/>
              <a:buNone/>
            </a:pPr>
            <a:endParaRPr lang="en-US" sz="2000" dirty="0">
              <a:latin typeface="Times New Roman" panose="02020603050405020304" pitchFamily="18" charset="0"/>
              <a:cs typeface="Times New Roman" panose="02020603050405020304" pitchFamily="18" charset="0"/>
            </a:endParaRPr>
          </a:p>
          <a:p>
            <a:pPr marL="0" indent="0">
              <a:buFont typeface="Wingdings" pitchFamily="2" charset="2"/>
              <a:buNone/>
            </a:pPr>
            <a:r>
              <a:rPr lang="en-US" sz="2000" dirty="0">
                <a:latin typeface="Times New Roman" panose="02020603050405020304" pitchFamily="18" charset="0"/>
                <a:cs typeface="Times New Roman" panose="02020603050405020304" pitchFamily="18" charset="0"/>
              </a:rPr>
              <a:t>One example:  Kinsey estimated that nearly 46% of the male population had engaged in both heterosexual and homosexual activities, or "reacted to" persons of both sexes, in the course of their adult lives (</a:t>
            </a:r>
            <a:r>
              <a:rPr lang="da-DK" sz="2000" dirty="0">
                <a:latin typeface="Times New Roman" panose="02020603050405020304" pitchFamily="18" charset="0"/>
                <a:cs typeface="Times New Roman" panose="02020603050405020304" pitchFamily="18" charset="0"/>
              </a:rPr>
              <a:t>Kinsey, Pomeroy, Martin, &amp; Gebhard,1953/1998, </a:t>
            </a:r>
            <a:r>
              <a:rPr lang="en-US" sz="2000" dirty="0">
                <a:latin typeface="Times New Roman" panose="02020603050405020304" pitchFamily="18" charset="0"/>
                <a:cs typeface="Times New Roman" panose="02020603050405020304" pitchFamily="18" charset="0"/>
              </a:rPr>
              <a:t>p. 656).</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1C478F13-209E-448F-96BF-41CC515B79C3}" type="slidenum">
              <a:rPr lang="en-US" smtClean="0">
                <a:latin typeface="Times New Roman" panose="02020603050405020304" pitchFamily="18" charset="0"/>
                <a:cs typeface="Times New Roman" panose="02020603050405020304" pitchFamily="18" charset="0"/>
              </a:rPr>
              <a:pPr>
                <a:defRPr/>
              </a:pPr>
              <a:t>36</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Is It Plagiarism? Quiz</a:t>
            </a:r>
          </a:p>
        </p:txBody>
      </p:sp>
      <p:sp>
        <p:nvSpPr>
          <p:cNvPr id="44035" name="Content Placeholder 2"/>
          <p:cNvSpPr>
            <a:spLocks noGrp="1"/>
          </p:cNvSpPr>
          <p:nvPr>
            <p:ph idx="1"/>
          </p:nvPr>
        </p:nvSpPr>
        <p:spPr>
          <a:xfrm>
            <a:off x="609600" y="1650492"/>
            <a:ext cx="7924800" cy="3200400"/>
          </a:xfrm>
          <a:solidFill>
            <a:schemeClr val="accent5">
              <a:lumMod val="75000"/>
            </a:schemeClr>
          </a:solidFill>
        </p:spPr>
        <p:txBody>
          <a:bodyPr/>
          <a:lstStyle/>
          <a:p>
            <a:pPr marL="0" indent="0" algn="ctr">
              <a:buFont typeface="Wingdings" pitchFamily="2" charset="2"/>
              <a:buNone/>
              <a:defRPr/>
            </a:pPr>
            <a:endParaRPr lang="en-US" dirty="0">
              <a:latin typeface="Times New Roman" panose="02020603050405020304" pitchFamily="18" charset="0"/>
              <a:cs typeface="Times New Roman" panose="02020603050405020304" pitchFamily="18" charset="0"/>
            </a:endParaRPr>
          </a:p>
          <a:p>
            <a:pPr marL="0" indent="0" algn="ctr">
              <a:buFont typeface="Wingdings" pitchFamily="2" charset="2"/>
              <a:buNone/>
              <a:defRPr/>
            </a:pPr>
            <a:r>
              <a:rPr lang="en-US" b="1" dirty="0">
                <a:latin typeface="Times New Roman" panose="02020603050405020304" pitchFamily="18" charset="0"/>
                <a:cs typeface="Times New Roman" panose="02020603050405020304" pitchFamily="18" charset="0"/>
              </a:rPr>
              <a:t>NOW! </a:t>
            </a:r>
          </a:p>
          <a:p>
            <a:pPr marL="0" indent="0" algn="ctr">
              <a:buFont typeface="Wingdings" pitchFamily="2" charset="2"/>
              <a:buNone/>
              <a:defRPr/>
            </a:pPr>
            <a:r>
              <a:rPr lang="en-US" dirty="0">
                <a:latin typeface="Times New Roman" panose="02020603050405020304" pitchFamily="18" charset="0"/>
                <a:cs typeface="Times New Roman" panose="02020603050405020304" pitchFamily="18" charset="0"/>
              </a:rPr>
              <a:t>Please take this interactive online quiz, which can be found at: </a:t>
            </a:r>
          </a:p>
          <a:p>
            <a:pPr algn="ctr">
              <a:defRPr/>
            </a:pPr>
            <a:endParaRPr lang="en-US" dirty="0">
              <a:latin typeface="Times New Roman" panose="02020603050405020304" pitchFamily="18" charset="0"/>
              <a:cs typeface="Times New Roman" panose="02020603050405020304" pitchFamily="18" charset="0"/>
            </a:endParaRPr>
          </a:p>
          <a:p>
            <a:pPr marL="0" indent="0" algn="ctr">
              <a:buNone/>
              <a:defRPr/>
            </a:pPr>
            <a:r>
              <a:rPr lang="en-US" b="1" dirty="0">
                <a:latin typeface="Times New Roman" panose="02020603050405020304" pitchFamily="18" charset="0"/>
                <a:cs typeface="Times New Roman" panose="02020603050405020304" pitchFamily="18" charset="0"/>
                <a:hlinkClick r:id="rId3"/>
              </a:rPr>
              <a:t>Turnitin Quiz on Plagiarism</a:t>
            </a:r>
            <a:endParaRPr lang="en-US"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2274BCAF-182C-464B-9315-CEA71903C857}" type="slidenum">
              <a:rPr lang="en-US" smtClean="0">
                <a:latin typeface="Times New Roman" panose="02020603050405020304" pitchFamily="18" charset="0"/>
                <a:cs typeface="Times New Roman" panose="02020603050405020304" pitchFamily="18" charset="0"/>
              </a:rPr>
              <a:pPr>
                <a:defRPr/>
              </a:pPr>
              <a:t>37</a:t>
            </a:fld>
            <a:endParaRPr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a:defRPr/>
            </a:pPr>
            <a:r>
              <a:rPr lang="en-US" dirty="0">
                <a:latin typeface="Times New Roman" panose="02020603050405020304" pitchFamily="18" charset="0"/>
                <a:cs typeface="Times New Roman" panose="02020603050405020304" pitchFamily="18" charset="0"/>
              </a:rPr>
              <a:t>Information on References</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Everything you cited in the text of your work belongs in your reference list, ordered alphabetically. </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If you did not cite an article or book or webpage in the text of your paper, you cannot include that material in your reference list.</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Title this section of your paper “References,” </a:t>
            </a:r>
            <a:r>
              <a:rPr lang="en-US" sz="2400" b="1" i="1" dirty="0">
                <a:latin typeface="Times New Roman" panose="02020603050405020304" pitchFamily="18" charset="0"/>
                <a:cs typeface="Times New Roman" panose="02020603050405020304" pitchFamily="18" charset="0"/>
              </a:rPr>
              <a:t>not</a:t>
            </a:r>
            <a:r>
              <a:rPr lang="en-US" sz="2400" dirty="0">
                <a:latin typeface="Times New Roman" panose="02020603050405020304" pitchFamily="18" charset="0"/>
                <a:cs typeface="Times New Roman" panose="02020603050405020304" pitchFamily="18" charset="0"/>
              </a:rPr>
              <a:t> “Works Cited” or “Bibliography.”</a:t>
            </a:r>
            <a:br>
              <a:rPr lang="en-US" sz="1600" dirty="0">
                <a:latin typeface="Times New Roman" panose="02020603050405020304" pitchFamily="18" charset="0"/>
                <a:cs typeface="Times New Roman" panose="02020603050405020304" pitchFamily="18" charset="0"/>
              </a:rPr>
            </a:br>
            <a:br>
              <a:rPr lang="en-US" sz="16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1"/>
          </p:nvPr>
        </p:nvSpPr>
        <p:spPr/>
        <p:txBody>
          <a:bodyPr/>
          <a:lstStyle/>
          <a:p>
            <a:pPr>
              <a:defRPr/>
            </a:pPr>
            <a:fld id="{FDD1A912-E718-462A-AB28-1F3813BEEA7A}" type="slidenum">
              <a:rPr lang="en-US" smtClean="0">
                <a:latin typeface="Times New Roman" panose="02020603050405020304" pitchFamily="18" charset="0"/>
                <a:cs typeface="Times New Roman" panose="02020603050405020304" pitchFamily="18" charset="0"/>
              </a:rPr>
              <a:pPr>
                <a:defRPr/>
              </a:pPr>
              <a:t>38</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References</a:t>
            </a:r>
          </a:p>
        </p:txBody>
      </p:sp>
      <p:sp>
        <p:nvSpPr>
          <p:cNvPr id="43011" name="Content Placeholder 2"/>
          <p:cNvSpPr>
            <a:spLocks noGrp="1"/>
          </p:cNvSpPr>
          <p:nvPr>
            <p:ph idx="1"/>
          </p:nvPr>
        </p:nvSpPr>
        <p:spPr>
          <a:xfrm>
            <a:off x="609600" y="1485899"/>
            <a:ext cx="7924800" cy="4418013"/>
          </a:xfrm>
        </p:spPr>
        <p:txBody>
          <a:bodyPr/>
          <a:lstStyle/>
          <a:p>
            <a:r>
              <a:rPr lang="en-US" sz="1400" dirty="0">
                <a:latin typeface="Times New Roman" panose="02020603050405020304" pitchFamily="18" charset="0"/>
                <a:cs typeface="Times New Roman" panose="02020603050405020304" pitchFamily="18" charset="0"/>
              </a:rPr>
              <a:t>American Psychological Association. (2011). APA style. Retrieved from </a:t>
            </a:r>
            <a:r>
              <a:rPr lang="en-US" sz="1400" dirty="0">
                <a:solidFill>
                  <a:schemeClr val="bg2">
                    <a:lumMod val="75000"/>
                  </a:schemeClr>
                </a:solidFill>
                <a:latin typeface="Times New Roman" panose="02020603050405020304" pitchFamily="18" charset="0"/>
                <a:cs typeface="Times New Roman" panose="02020603050405020304" pitchFamily="18" charset="0"/>
              </a:rPr>
              <a:t>	</a:t>
            </a:r>
            <a:r>
              <a:rPr lang="en-US" sz="1400" dirty="0">
                <a:solidFill>
                  <a:schemeClr val="bg2">
                    <a:lumMod val="75000"/>
                  </a:schemeClr>
                </a:solidFill>
                <a:latin typeface="Times New Roman" panose="02020603050405020304" pitchFamily="18" charset="0"/>
                <a:cs typeface="Times New Roman" panose="02020603050405020304" pitchFamily="18" charset="0"/>
                <a:hlinkClick r:id="rId2"/>
              </a:rPr>
              <a:t>https://apastyle.apa.org/instructional-aids/tutorials-webinars</a:t>
            </a:r>
            <a:endParaRPr lang="en-US" sz="1400" dirty="0">
              <a:solidFill>
                <a:schemeClr val="bg2">
                  <a:lumMod val="75000"/>
                </a:schemeClr>
              </a:solidFill>
              <a:latin typeface="Times New Roman" panose="02020603050405020304" pitchFamily="18" charset="0"/>
              <a:cs typeface="Times New Roman" panose="02020603050405020304" pitchFamily="18" charset="0"/>
            </a:endParaRPr>
          </a:p>
          <a:p>
            <a:pPr marL="0" indent="0">
              <a:buNone/>
            </a:pPr>
            <a:endParaRPr lang="en-US" sz="1400" dirty="0">
              <a:solidFill>
                <a:schemeClr val="bg2">
                  <a:lumMod val="75000"/>
                </a:schemeClr>
              </a:solidFill>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Boston University. (n.d.). Academic conduct code. Retrieved from </a:t>
            </a:r>
            <a:r>
              <a:rPr lang="en-US" sz="1400" dirty="0">
                <a:solidFill>
                  <a:schemeClr val="bg2">
                    <a:lumMod val="75000"/>
                  </a:schemeClr>
                </a:solidFill>
                <a:latin typeface="Times New Roman" panose="02020603050405020304" pitchFamily="18" charset="0"/>
                <a:cs typeface="Times New Roman" panose="02020603050405020304" pitchFamily="18" charset="0"/>
                <a:hlinkClick r:id="rId3"/>
              </a:rPr>
              <a:t>https://www.bu.edu/academics/policies/academic-conduct-code/</a:t>
            </a:r>
            <a:endParaRPr lang="en-US" sz="1400" dirty="0">
              <a:solidFill>
                <a:schemeClr val="bg2">
                  <a:lumMod val="75000"/>
                </a:schemeClr>
              </a:solidFill>
              <a:latin typeface="Times New Roman" panose="02020603050405020304" pitchFamily="18" charset="0"/>
              <a:cs typeface="Times New Roman" panose="02020603050405020304" pitchFamily="18" charset="0"/>
            </a:endParaRPr>
          </a:p>
          <a:p>
            <a:pPr marL="0" indent="0">
              <a:buNone/>
            </a:pPr>
            <a:endParaRPr lang="en-US" sz="1400" dirty="0">
              <a:solidFill>
                <a:schemeClr val="bg2">
                  <a:lumMod val="75000"/>
                </a:schemeClr>
              </a:solidFill>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Boston University School of Social Work. (n.d.). Masters of Social Work Academic Policies &amp; Procedures. Retrieved from </a:t>
            </a:r>
            <a:r>
              <a:rPr lang="en-US" sz="1400" dirty="0">
                <a:solidFill>
                  <a:schemeClr val="bg2">
                    <a:lumMod val="75000"/>
                  </a:schemeClr>
                </a:solidFill>
                <a:latin typeface="Times New Roman" panose="02020603050405020304" pitchFamily="18" charset="0"/>
                <a:cs typeface="Times New Roman" panose="02020603050405020304" pitchFamily="18" charset="0"/>
                <a:hlinkClick r:id="rId4"/>
              </a:rPr>
              <a:t>https://www.bu.edu/ssw/students/current/mswpolicies/</a:t>
            </a:r>
            <a:endParaRPr lang="en-US" sz="1400" dirty="0">
              <a:solidFill>
                <a:schemeClr val="bg2">
                  <a:lumMod val="75000"/>
                </a:schemeClr>
              </a:solidFill>
              <a:latin typeface="Times New Roman" panose="02020603050405020304" pitchFamily="18" charset="0"/>
              <a:cs typeface="Times New Roman" panose="02020603050405020304" pitchFamily="18" charset="0"/>
            </a:endParaRPr>
          </a:p>
          <a:p>
            <a:pPr marL="0" indent="0">
              <a:buNone/>
            </a:pPr>
            <a:endParaRPr lang="en-US" sz="1400" dirty="0">
              <a:latin typeface="Times New Roman" panose="02020603050405020304" pitchFamily="18" charset="0"/>
              <a:cs typeface="Times New Roman" panose="02020603050405020304" pitchFamily="18" charset="0"/>
            </a:endParaRPr>
          </a:p>
          <a:p>
            <a:pPr>
              <a:spcBef>
                <a:spcPct val="50000"/>
              </a:spcBef>
              <a:defRPr/>
            </a:pPr>
            <a:r>
              <a:rPr lang="en-US" sz="1400" dirty="0">
                <a:latin typeface="Times New Roman" panose="02020603050405020304" pitchFamily="18" charset="0"/>
                <a:cs typeface="Times New Roman" panose="02020603050405020304" pitchFamily="18" charset="0"/>
              </a:rPr>
              <a:t>Boston University School of Social Work. (2010). BUSSW APA style guide (how to reference). Retrieved from </a:t>
            </a:r>
            <a:r>
              <a:rPr lang="en-US" sz="1400" dirty="0">
                <a:solidFill>
                  <a:schemeClr val="bg2">
                    <a:lumMod val="75000"/>
                  </a:schemeClr>
                </a:solidFill>
                <a:latin typeface="Times New Roman" panose="02020603050405020304" pitchFamily="18" charset="0"/>
                <a:cs typeface="Times New Roman" panose="02020603050405020304" pitchFamily="18" charset="0"/>
                <a:hlinkClick r:id="rId5"/>
              </a:rPr>
              <a:t>https://extras.apa.org/apastyle/basics-7e/#/</a:t>
            </a:r>
            <a:endParaRPr lang="en-US" sz="1400" dirty="0">
              <a:solidFill>
                <a:schemeClr val="bg2">
                  <a:lumMod val="75000"/>
                </a:schemeClr>
              </a:solidFill>
              <a:latin typeface="Times New Roman" panose="02020603050405020304" pitchFamily="18" charset="0"/>
              <a:cs typeface="Times New Roman" panose="02020603050405020304" pitchFamily="18" charset="0"/>
            </a:endParaRPr>
          </a:p>
          <a:p>
            <a:pPr marL="0" indent="0">
              <a:spcBef>
                <a:spcPct val="50000"/>
              </a:spcBef>
              <a:buNone/>
              <a:defRPr/>
            </a:pPr>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Bundy, C. (2004). Changing </a:t>
            </a:r>
            <a:r>
              <a:rPr lang="en-US" sz="1400" dirty="0" err="1">
                <a:latin typeface="Times New Roman" panose="02020603050405020304" pitchFamily="18" charset="0"/>
                <a:cs typeface="Times New Roman" panose="02020603050405020304" pitchFamily="18" charset="0"/>
              </a:rPr>
              <a:t>behaviour</a:t>
            </a:r>
            <a:r>
              <a:rPr lang="en-US" sz="1400" dirty="0">
                <a:latin typeface="Times New Roman" panose="02020603050405020304" pitchFamily="18" charset="0"/>
                <a:cs typeface="Times New Roman" panose="02020603050405020304" pitchFamily="18" charset="0"/>
              </a:rPr>
              <a:t>: Using motivational interviewing technique. </a:t>
            </a:r>
            <a:r>
              <a:rPr lang="en-US" sz="1400" i="1" dirty="0">
                <a:latin typeface="Times New Roman" panose="02020603050405020304" pitchFamily="18" charset="0"/>
                <a:cs typeface="Times New Roman" panose="02020603050405020304" pitchFamily="18" charset="0"/>
              </a:rPr>
              <a:t>The 	Journal of Royal Society of Medicine, 97</a:t>
            </a:r>
            <a:r>
              <a:rPr lang="en-US" sz="1400" dirty="0">
                <a:latin typeface="Times New Roman" panose="02020603050405020304" pitchFamily="18" charset="0"/>
                <a:cs typeface="Times New Roman" panose="02020603050405020304" pitchFamily="18" charset="0"/>
              </a:rPr>
              <a:t>, 42-47. </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Dix, D. L. (1824). </a:t>
            </a:r>
            <a:r>
              <a:rPr lang="en-US" sz="1400" i="1" dirty="0">
                <a:latin typeface="Times New Roman" panose="02020603050405020304" pitchFamily="18" charset="0"/>
                <a:cs typeface="Times New Roman" panose="02020603050405020304" pitchFamily="18" charset="0"/>
              </a:rPr>
              <a:t>Common things, conversations</a:t>
            </a:r>
            <a:r>
              <a:rPr lang="en-US" sz="1400" dirty="0">
                <a:latin typeface="Times New Roman" panose="02020603050405020304" pitchFamily="18" charset="0"/>
                <a:cs typeface="Times New Roman" panose="02020603050405020304" pitchFamily="18" charset="0"/>
              </a:rPr>
              <a:t>. [Electronic version]. New York, NY: 	Munroe &amp; Frances.     </a:t>
            </a:r>
          </a:p>
          <a:p>
            <a:endParaRPr lang="en-US" dirty="0">
              <a:solidFill>
                <a:schemeClr val="bg2">
                  <a:lumMod val="75000"/>
                </a:schemeClr>
              </a:solidFill>
              <a:latin typeface="Times New Roman" panose="02020603050405020304" pitchFamily="18" charset="0"/>
              <a:cs typeface="Times New Roman" panose="02020603050405020304" pitchFamily="18" charset="0"/>
            </a:endParaRPr>
          </a:p>
          <a:p>
            <a:endParaRPr lang="en-US" dirty="0">
              <a:solidFill>
                <a:schemeClr val="bg2">
                  <a:lumMod val="75000"/>
                </a:schemeClr>
              </a:solidFill>
              <a:latin typeface="Times New Roman" panose="02020603050405020304" pitchFamily="18" charset="0"/>
              <a:cs typeface="Times New Roman" panose="02020603050405020304" pitchFamily="18" charset="0"/>
            </a:endParaRPr>
          </a:p>
          <a:p>
            <a:pPr>
              <a:buFont typeface="Wingdings" pitchFamily="2" charset="2"/>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70C3A878-588B-4DF5-AF3E-82CBC932766A}" type="slidenum">
              <a:rPr lang="en-US" smtClean="0">
                <a:latin typeface="Times New Roman" panose="02020603050405020304" pitchFamily="18" charset="0"/>
                <a:cs typeface="Times New Roman" panose="02020603050405020304" pitchFamily="18" charset="0"/>
              </a:rPr>
              <a:pPr>
                <a:defRPr/>
              </a:pPr>
              <a:t>39</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96323-2CF7-1242-ABDA-0372B283227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Academic Integrity</a:t>
            </a:r>
          </a:p>
        </p:txBody>
      </p:sp>
      <p:sp>
        <p:nvSpPr>
          <p:cNvPr id="3" name="Content Placeholder 2">
            <a:extLst>
              <a:ext uri="{FF2B5EF4-FFF2-40B4-BE49-F238E27FC236}">
                <a16:creationId xmlns:a16="http://schemas.microsoft.com/office/drawing/2014/main" id="{1E634C14-F4BD-7A44-8929-53E673A54F79}"/>
              </a:ext>
            </a:extLst>
          </p:cNvPr>
          <p:cNvSpPr>
            <a:spLocks noGrp="1"/>
          </p:cNvSpPr>
          <p:nvPr>
            <p:ph idx="1"/>
          </p:nvPr>
        </p:nvSpPr>
        <p:spPr>
          <a:xfrm>
            <a:off x="609600" y="2017713"/>
            <a:ext cx="7924800" cy="3886200"/>
          </a:xfrm>
        </p:spPr>
        <p:txBody>
          <a:bodyPr/>
          <a:lstStyle/>
          <a:p>
            <a:pPr marL="0" indent="0">
              <a:buNone/>
            </a:pPr>
            <a:r>
              <a:rPr lang="en-US" sz="2000" dirty="0">
                <a:latin typeface="Times New Roman" panose="02020603050405020304" pitchFamily="18" charset="0"/>
                <a:cs typeface="Times New Roman" panose="02020603050405020304" pitchFamily="18" charset="0"/>
              </a:rPr>
              <a:t>The International Center for Academic Integrity defines academic integrity, “as a commitment, even in the face of adversity, to six fundamental values: honesty, trust, fairness, respect, responsibility, and courage. From these values flow principles of behavior that enable academic communities to translate ideals to action.” </a:t>
            </a: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hlinkClick r:id="rId2"/>
              </a:rPr>
              <a:t>https://academicintegrity.org</a:t>
            </a:r>
            <a:r>
              <a:rPr lang="en-US" sz="2000" dirty="0">
                <a:latin typeface="Times New Roman" panose="02020603050405020304" pitchFamily="18" charset="0"/>
                <a:cs typeface="Times New Roman" panose="02020603050405020304" pitchFamily="18" charset="0"/>
              </a:rPr>
              <a:t>)</a:t>
            </a: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Academic integrity is a core underpinning of the scholarly community.</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5DBE4E3-61CC-4641-B710-4916798480B9}"/>
              </a:ext>
            </a:extLst>
          </p:cNvPr>
          <p:cNvSpPr>
            <a:spLocks noGrp="1"/>
          </p:cNvSpPr>
          <p:nvPr>
            <p:ph type="sldNum" sz="quarter" idx="11"/>
          </p:nvPr>
        </p:nvSpPr>
        <p:spPr/>
        <p:txBody>
          <a:bodyPr/>
          <a:lstStyle/>
          <a:p>
            <a:pPr>
              <a:defRPr/>
            </a:pPr>
            <a:fld id="{45CE356C-29A1-4CDA-B9C8-C4E2A6F02ACF}" type="slidenum">
              <a:rPr lang="en-US" smtClean="0"/>
              <a:pPr>
                <a:defRPr/>
              </a:pPr>
              <a:t>4</a:t>
            </a:fld>
            <a:endParaRPr lang="en-US"/>
          </a:p>
        </p:txBody>
      </p:sp>
    </p:spTree>
    <p:extLst>
      <p:ext uri="{BB962C8B-B14F-4D97-AF65-F5344CB8AC3E}">
        <p14:creationId xmlns:p14="http://schemas.microsoft.com/office/powerpoint/2010/main" val="28560015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References</a:t>
            </a:r>
          </a:p>
        </p:txBody>
      </p:sp>
      <p:sp>
        <p:nvSpPr>
          <p:cNvPr id="3" name="Content Placeholder 2"/>
          <p:cNvSpPr>
            <a:spLocks noGrp="1"/>
          </p:cNvSpPr>
          <p:nvPr>
            <p:ph idx="1"/>
          </p:nvPr>
        </p:nvSpPr>
        <p:spPr>
          <a:xfrm>
            <a:off x="609600" y="1676400"/>
            <a:ext cx="7848600" cy="3810000"/>
          </a:xfrm>
        </p:spPr>
        <p:txBody>
          <a:bodyPr/>
          <a:lstStyle/>
          <a:p>
            <a:pPr>
              <a:defRPr/>
            </a:pPr>
            <a:r>
              <a:rPr lang="en-US" sz="1400" dirty="0" err="1">
                <a:latin typeface="Times New Roman" panose="02020603050405020304" pitchFamily="18" charset="0"/>
                <a:cs typeface="Times New Roman" panose="02020603050405020304" pitchFamily="18" charset="0"/>
              </a:rPr>
              <a:t>Dykens</a:t>
            </a:r>
            <a:r>
              <a:rPr lang="en-US" sz="1400" dirty="0">
                <a:latin typeface="Times New Roman" panose="02020603050405020304" pitchFamily="18" charset="0"/>
                <a:cs typeface="Times New Roman" panose="02020603050405020304" pitchFamily="18" charset="0"/>
              </a:rPr>
              <a:t>, E.M., &amp; Gerrard, M. (1986). Psychological profiles of purging bulimics, repeat dieters, and 	controls. </a:t>
            </a:r>
            <a:r>
              <a:rPr lang="en-US" sz="1400" i="1" dirty="0">
                <a:latin typeface="Times New Roman" panose="02020603050405020304" pitchFamily="18" charset="0"/>
                <a:cs typeface="Times New Roman" panose="02020603050405020304" pitchFamily="18" charset="0"/>
              </a:rPr>
              <a:t>Journal of Consulting and Clinical Psychology, 54</a:t>
            </a:r>
            <a:r>
              <a:rPr lang="en-US" sz="1400" dirty="0">
                <a:latin typeface="Times New Roman" panose="02020603050405020304" pitchFamily="18" charset="0"/>
                <a:cs typeface="Times New Roman" panose="02020603050405020304" pitchFamily="18" charset="0"/>
              </a:rPr>
              <a:t>(3), 283-288.</a:t>
            </a:r>
          </a:p>
          <a:p>
            <a:pPr marL="0" indent="0">
              <a:buNone/>
              <a:defRPr/>
            </a:pPr>
            <a:r>
              <a:rPr lang="en-US" sz="1400" dirty="0">
                <a:latin typeface="Times New Roman" panose="02020603050405020304" pitchFamily="18" charset="0"/>
                <a:cs typeface="Times New Roman" panose="02020603050405020304" pitchFamily="18" charset="0"/>
              </a:rPr>
              <a:t>     </a:t>
            </a:r>
          </a:p>
          <a:p>
            <a:pPr>
              <a:defRPr/>
            </a:pPr>
            <a:r>
              <a:rPr lang="en-US" sz="1400" dirty="0">
                <a:latin typeface="Times New Roman" panose="02020603050405020304" pitchFamily="18" charset="0"/>
                <a:cs typeface="Times New Roman" panose="02020603050405020304" pitchFamily="18" charset="0"/>
              </a:rPr>
              <a:t>Duke University. Office of the Dean of Academic Affairs, Trinity College. (</a:t>
            </a:r>
            <a:r>
              <a:rPr lang="en-US" sz="1400" dirty="0" err="1">
                <a:latin typeface="Times New Roman" panose="02020603050405020304" pitchFamily="18" charset="0"/>
                <a:cs typeface="Times New Roman" panose="02020603050405020304" pitchFamily="18" charset="0"/>
              </a:rPr>
              <a:t>n.d</a:t>
            </a:r>
            <a:r>
              <a:rPr lang="en-US" sz="1400" dirty="0">
                <a:latin typeface="Times New Roman" panose="02020603050405020304" pitchFamily="18" charset="0"/>
                <a:cs typeface="Times New Roman" panose="02020603050405020304" pitchFamily="18" charset="0"/>
              </a:rPr>
              <a:t>.). Retrieved from </a:t>
            </a:r>
            <a:r>
              <a:rPr lang="en-US" sz="1400" dirty="0">
                <a:latin typeface="Times New Roman" panose="02020603050405020304" pitchFamily="18" charset="0"/>
                <a:cs typeface="Times New Roman" panose="02020603050405020304" pitchFamily="18" charset="0"/>
                <a:hlinkClick r:id="rId2"/>
              </a:rPr>
              <a:t>http://library.duke.edu/research/plagiarism/index.html</a:t>
            </a:r>
            <a:endParaRPr lang="en-US" sz="1400" dirty="0">
              <a:latin typeface="Times New Roman" panose="02020603050405020304" pitchFamily="18" charset="0"/>
              <a:cs typeface="Times New Roman" panose="02020603050405020304" pitchFamily="18" charset="0"/>
            </a:endParaRPr>
          </a:p>
          <a:p>
            <a:pPr>
              <a:defRPr/>
            </a:pPr>
            <a:endParaRPr lang="en-US" sz="1400" dirty="0">
              <a:latin typeface="Times New Roman" panose="02020603050405020304" pitchFamily="18" charset="0"/>
              <a:cs typeface="Times New Roman" panose="02020603050405020304" pitchFamily="18" charset="0"/>
            </a:endParaRPr>
          </a:p>
          <a:p>
            <a:pPr>
              <a:defRPr/>
            </a:pPr>
            <a:r>
              <a:rPr lang="en-US" sz="1400" dirty="0">
                <a:latin typeface="Times New Roman" panose="02020603050405020304" pitchFamily="18" charset="0"/>
                <a:cs typeface="Times New Roman" panose="02020603050405020304" pitchFamily="18" charset="0"/>
              </a:rPr>
              <a:t>Harris, R. A. (2002). </a:t>
            </a:r>
            <a:r>
              <a:rPr lang="en-US" sz="1400" i="1" dirty="0">
                <a:latin typeface="Times New Roman" panose="02020603050405020304" pitchFamily="18" charset="0"/>
                <a:cs typeface="Times New Roman" panose="02020603050405020304" pitchFamily="18" charset="0"/>
              </a:rPr>
              <a:t>Using sources effectively: Strengthening your writing and avoiding 	plagiarism.</a:t>
            </a:r>
            <a:r>
              <a:rPr lang="en-US" sz="1400" dirty="0">
                <a:latin typeface="Times New Roman" panose="02020603050405020304" pitchFamily="18" charset="0"/>
                <a:cs typeface="Times New Roman" panose="02020603050405020304" pitchFamily="18" charset="0"/>
              </a:rPr>
              <a:t>  Los Angeles, CA: </a:t>
            </a:r>
            <a:r>
              <a:rPr lang="en-US" sz="1400" dirty="0" err="1">
                <a:latin typeface="Times New Roman" panose="02020603050405020304" pitchFamily="18" charset="0"/>
                <a:cs typeface="Times New Roman" panose="02020603050405020304" pitchFamily="18" charset="0"/>
              </a:rPr>
              <a:t>Pyrczak</a:t>
            </a:r>
            <a:r>
              <a:rPr lang="en-US" sz="1400" dirty="0">
                <a:latin typeface="Times New Roman" panose="02020603050405020304" pitchFamily="18" charset="0"/>
                <a:cs typeface="Times New Roman" panose="02020603050405020304" pitchFamily="18" charset="0"/>
              </a:rPr>
              <a:t> Publishers. </a:t>
            </a:r>
          </a:p>
          <a:p>
            <a:pPr marL="0" indent="0">
              <a:buNone/>
              <a:defRPr/>
            </a:pPr>
            <a:endParaRPr lang="en-US" sz="1400" dirty="0">
              <a:latin typeface="Times New Roman" panose="02020603050405020304" pitchFamily="18" charset="0"/>
              <a:cs typeface="Times New Roman" panose="02020603050405020304" pitchFamily="18" charset="0"/>
            </a:endParaRPr>
          </a:p>
          <a:p>
            <a:pPr>
              <a:defRPr/>
            </a:pPr>
            <a:r>
              <a:rPr lang="en-US" sz="1400" dirty="0">
                <a:latin typeface="Times New Roman" panose="02020603050405020304" pitchFamily="18" charset="0"/>
                <a:cs typeface="Times New Roman" panose="02020603050405020304" pitchFamily="18" charset="0"/>
              </a:rPr>
              <a:t>International Center for Academic Honesty. (</a:t>
            </a:r>
            <a:r>
              <a:rPr lang="en-US" sz="1400" dirty="0" err="1">
                <a:latin typeface="Times New Roman" panose="02020603050405020304" pitchFamily="18" charset="0"/>
                <a:cs typeface="Times New Roman" panose="02020603050405020304" pitchFamily="18" charset="0"/>
              </a:rPr>
              <a:t>n.d.</a:t>
            </a:r>
            <a:r>
              <a:rPr lang="en-US" sz="1400" dirty="0">
                <a:latin typeface="Times New Roman" panose="02020603050405020304" pitchFamily="18" charset="0"/>
                <a:cs typeface="Times New Roman" panose="02020603050405020304" pitchFamily="18" charset="0"/>
              </a:rPr>
              <a:t>). Retrieved from 	</a:t>
            </a:r>
            <a:r>
              <a:rPr lang="en-US" sz="1400" dirty="0">
                <a:latin typeface="Times New Roman" panose="02020603050405020304" pitchFamily="18" charset="0"/>
                <a:cs typeface="Times New Roman" panose="02020603050405020304" pitchFamily="18" charset="0"/>
                <a:hlinkClick r:id="rId3"/>
              </a:rPr>
              <a:t>http://www.academicintegrity.org</a:t>
            </a:r>
            <a:endParaRPr lang="en-US" sz="1400" dirty="0">
              <a:latin typeface="Times New Roman" panose="02020603050405020304" pitchFamily="18" charset="0"/>
              <a:cs typeface="Times New Roman" panose="02020603050405020304" pitchFamily="18" charset="0"/>
            </a:endParaRPr>
          </a:p>
          <a:p>
            <a:pPr>
              <a:defRPr/>
            </a:pPr>
            <a:endParaRPr lang="en-US" sz="1400" dirty="0">
              <a:latin typeface="Times New Roman" panose="02020603050405020304" pitchFamily="18" charset="0"/>
              <a:cs typeface="Times New Roman" panose="02020603050405020304" pitchFamily="18" charset="0"/>
            </a:endParaRPr>
          </a:p>
          <a:p>
            <a:pPr>
              <a:defRPr/>
            </a:pPr>
            <a:r>
              <a:rPr lang="en-US" sz="1400" dirty="0">
                <a:latin typeface="Times New Roman" panose="02020603050405020304" pitchFamily="18" charset="0"/>
                <a:cs typeface="Times New Roman" panose="02020603050405020304" pitchFamily="18" charset="0"/>
              </a:rPr>
              <a:t>Kinsey, A. C., Pomeroy, W. B., Martin, C. E., &amp; </a:t>
            </a:r>
            <a:r>
              <a:rPr lang="en-US" sz="1400" dirty="0" err="1">
                <a:latin typeface="Times New Roman" panose="02020603050405020304" pitchFamily="18" charset="0"/>
                <a:cs typeface="Times New Roman" panose="02020603050405020304" pitchFamily="18" charset="0"/>
              </a:rPr>
              <a:t>Gebhard</a:t>
            </a:r>
            <a:r>
              <a:rPr lang="en-US" sz="1400" dirty="0">
                <a:latin typeface="Times New Roman" panose="02020603050405020304" pitchFamily="18" charset="0"/>
                <a:cs typeface="Times New Roman" panose="02020603050405020304" pitchFamily="18" charset="0"/>
              </a:rPr>
              <a:t>, P. H. (1953/1998). </a:t>
            </a:r>
            <a:r>
              <a:rPr lang="en-US" sz="1400" i="1" dirty="0">
                <a:latin typeface="Times New Roman" panose="02020603050405020304" pitchFamily="18" charset="0"/>
                <a:cs typeface="Times New Roman" panose="02020603050405020304" pitchFamily="18" charset="0"/>
              </a:rPr>
              <a:t>Sexual behavior in the      	human female</a:t>
            </a:r>
            <a:r>
              <a:rPr lang="en-US" sz="1400" dirty="0">
                <a:latin typeface="Times New Roman" panose="02020603050405020304" pitchFamily="18" charset="0"/>
                <a:cs typeface="Times New Roman" panose="02020603050405020304" pitchFamily="18" charset="0"/>
              </a:rPr>
              <a:t>. [Electronic version]. Philadelphia: W.B. Saunders; Bloomington, IN: Indiana 	University Press. Retrieved from: </a:t>
            </a:r>
            <a:r>
              <a:rPr lang="en-US" sz="1400" dirty="0">
                <a:solidFill>
                  <a:schemeClr val="bg2">
                    <a:lumMod val="75000"/>
                  </a:schemeClr>
                </a:solidFill>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hlinkClick r:id="rId4"/>
              </a:rPr>
              <a:t>http://www.kinseyinstitute.org/research/akdata.html#Findings</a:t>
            </a:r>
            <a:endParaRPr lang="en-US" sz="14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400" dirty="0">
                <a:latin typeface="Times New Roman" panose="02020603050405020304" pitchFamily="18" charset="0"/>
                <a:cs typeface="Times New Roman" panose="02020603050405020304" pitchFamily="18" charset="0"/>
              </a:rPr>
              <a:t>      </a:t>
            </a:r>
          </a:p>
          <a:p>
            <a:pPr marL="0" indent="0">
              <a:buFont typeface="Wingdings" pitchFamily="2" charset="2"/>
              <a:buNone/>
              <a:defRPr/>
            </a:pPr>
            <a:endParaRPr lang="en-US" sz="14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1400" dirty="0">
                <a:latin typeface="Times New Roman" panose="02020603050405020304" pitchFamily="18" charset="0"/>
                <a:cs typeface="Times New Roman" panose="02020603050405020304" pitchFamily="18" charset="0"/>
              </a:rPr>
              <a:t>     </a:t>
            </a:r>
          </a:p>
          <a:p>
            <a:pPr marL="0" indent="0">
              <a:buFont typeface="Wingdings" pitchFamily="2" charset="2"/>
              <a:buNone/>
              <a:defRPr/>
            </a:pPr>
            <a:endParaRPr lang="en-US" sz="1400" dirty="0">
              <a:latin typeface="Times New Roman" panose="02020603050405020304" pitchFamily="18" charset="0"/>
              <a:cs typeface="Times New Roman" panose="02020603050405020304" pitchFamily="18" charset="0"/>
            </a:endParaRPr>
          </a:p>
          <a:p>
            <a:pPr>
              <a:defRPr/>
            </a:pPr>
            <a:endParaRPr lang="en-US" dirty="0">
              <a:latin typeface="Times New Roman" panose="02020603050405020304" pitchFamily="18" charset="0"/>
              <a:cs typeface="Times New Roman" panose="02020603050405020304" pitchFamily="18" charset="0"/>
            </a:endParaRPr>
          </a:p>
          <a:p>
            <a:pPr>
              <a:defRPr/>
            </a:pPr>
            <a:endParaRPr lang="en-US" dirty="0">
              <a:latin typeface="Times New Roman" panose="02020603050405020304" pitchFamily="18" charset="0"/>
              <a:cs typeface="Times New Roman" panose="02020603050405020304" pitchFamily="18" charset="0"/>
            </a:endParaRPr>
          </a:p>
          <a:p>
            <a:pPr>
              <a:defRPr/>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F929FCD5-28DC-45A9-92E7-3C3952C99604}" type="slidenum">
              <a:rPr lang="en-US" smtClean="0">
                <a:latin typeface="Times New Roman" panose="02020603050405020304" pitchFamily="18" charset="0"/>
                <a:cs typeface="Times New Roman" panose="02020603050405020304" pitchFamily="18" charset="0"/>
              </a:rPr>
              <a:pPr>
                <a:defRPr/>
              </a:pPr>
              <a:t>40</a:t>
            </a:fld>
            <a:endParaRPr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09600" y="609600"/>
            <a:ext cx="7924800" cy="685800"/>
          </a:xfrm>
        </p:spPr>
        <p:txBody>
          <a:bodyPr/>
          <a:lstStyle/>
          <a:p>
            <a:pPr algn="ctr"/>
            <a:r>
              <a:rPr lang="en-US" dirty="0">
                <a:latin typeface="Times New Roman" panose="02020603050405020304" pitchFamily="18" charset="0"/>
                <a:cs typeface="Times New Roman" panose="02020603050405020304" pitchFamily="18" charset="0"/>
              </a:rPr>
              <a:t>References</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p>
        </p:txBody>
      </p:sp>
      <p:sp>
        <p:nvSpPr>
          <p:cNvPr id="4" name="Slide Number Placeholder 3"/>
          <p:cNvSpPr>
            <a:spLocks noGrp="1"/>
          </p:cNvSpPr>
          <p:nvPr>
            <p:ph type="sldNum" sz="quarter" idx="11"/>
          </p:nvPr>
        </p:nvSpPr>
        <p:spPr/>
        <p:txBody>
          <a:bodyPr/>
          <a:lstStyle/>
          <a:p>
            <a:pPr>
              <a:defRPr/>
            </a:pPr>
            <a:fld id="{37786A25-D2C1-4A1B-A105-BA8289CEDEC5}" type="slidenum">
              <a:rPr lang="en-US" smtClean="0">
                <a:latin typeface="Times New Roman" panose="02020603050405020304" pitchFamily="18" charset="0"/>
                <a:cs typeface="Times New Roman" panose="02020603050405020304" pitchFamily="18" charset="0"/>
              </a:rPr>
              <a:pPr>
                <a:defRPr/>
              </a:pPr>
              <a:t>41</a:t>
            </a:fld>
            <a:endParaRPr lang="en-US">
              <a:latin typeface="Times New Roman" panose="02020603050405020304" pitchFamily="18" charset="0"/>
              <a:cs typeface="Times New Roman" panose="02020603050405020304" pitchFamily="18" charset="0"/>
            </a:endParaRPr>
          </a:p>
        </p:txBody>
      </p:sp>
      <p:sp>
        <p:nvSpPr>
          <p:cNvPr id="45060" name="Content Placeholder 2"/>
          <p:cNvSpPr>
            <a:spLocks noGrp="1"/>
          </p:cNvSpPr>
          <p:nvPr>
            <p:ph idx="1"/>
          </p:nvPr>
        </p:nvSpPr>
        <p:spPr>
          <a:xfrm>
            <a:off x="609600" y="1484376"/>
            <a:ext cx="7924800" cy="1981200"/>
          </a:xfrm>
        </p:spPr>
        <p:txBody>
          <a:bodyPr/>
          <a:lstStyle/>
          <a:p>
            <a:r>
              <a:rPr lang="en-US" sz="1400" dirty="0">
                <a:latin typeface="Times New Roman" panose="02020603050405020304" pitchFamily="18" charset="0"/>
                <a:cs typeface="Times New Roman" panose="02020603050405020304" pitchFamily="18" charset="0"/>
              </a:rPr>
              <a:t>Miller, J., &amp; Garran, A. M. (2008). </a:t>
            </a:r>
            <a:r>
              <a:rPr lang="en-US" sz="1400" i="1" dirty="0">
                <a:latin typeface="Times New Roman" panose="02020603050405020304" pitchFamily="18" charset="0"/>
                <a:cs typeface="Times New Roman" panose="02020603050405020304" pitchFamily="18" charset="0"/>
              </a:rPr>
              <a:t>Racism in the United States:</a:t>
            </a:r>
            <a:r>
              <a:rPr lang="en-US" sz="1400" dirty="0">
                <a:latin typeface="Times New Roman" panose="02020603050405020304" pitchFamily="18" charset="0"/>
                <a:cs typeface="Times New Roman" panose="02020603050405020304" pitchFamily="18" charset="0"/>
              </a:rPr>
              <a:t> </a:t>
            </a:r>
            <a:r>
              <a:rPr lang="en-US" sz="1400" i="1" dirty="0">
                <a:latin typeface="Times New Roman" panose="02020603050405020304" pitchFamily="18" charset="0"/>
                <a:cs typeface="Times New Roman" panose="02020603050405020304" pitchFamily="18" charset="0"/>
              </a:rPr>
              <a:t>Implications for the helping 	professions. </a:t>
            </a:r>
            <a:r>
              <a:rPr lang="en-US" sz="1400" dirty="0">
                <a:latin typeface="Times New Roman" panose="02020603050405020304" pitchFamily="18" charset="0"/>
                <a:cs typeface="Times New Roman" panose="02020603050405020304" pitchFamily="18" charset="0"/>
              </a:rPr>
              <a:t>Australia: Brooks/Cole. </a:t>
            </a:r>
          </a:p>
          <a:p>
            <a:endParaRPr lang="en-US" sz="1400" i="1"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Mills, C. W. (1959). The promise. In </a:t>
            </a:r>
            <a:r>
              <a:rPr lang="en-US" sz="1400" i="1" dirty="0">
                <a:latin typeface="Times New Roman" panose="02020603050405020304" pitchFamily="18" charset="0"/>
                <a:cs typeface="Times New Roman" panose="02020603050405020304" pitchFamily="18" charset="0"/>
              </a:rPr>
              <a:t>The Sociological Imagination</a:t>
            </a:r>
            <a:r>
              <a:rPr lang="en-US" sz="1400" dirty="0">
                <a:latin typeface="Times New Roman" panose="02020603050405020304" pitchFamily="18" charset="0"/>
                <a:cs typeface="Times New Roman" panose="02020603050405020304" pitchFamily="18" charset="0"/>
              </a:rPr>
              <a:t>. New York, NY: Oxford 	University Press. </a:t>
            </a:r>
          </a:p>
          <a:p>
            <a:endParaRPr lang="en-US" sz="1400" i="1"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Princeton University. (2008). Academic Integrity. Retrieved from	</a:t>
            </a:r>
            <a:r>
              <a:rPr lang="en-US" sz="1400" u="sng" dirty="0">
                <a:latin typeface="Times New Roman" panose="02020603050405020304" pitchFamily="18" charset="0"/>
                <a:cs typeface="Times New Roman" panose="02020603050405020304" pitchFamily="18" charset="0"/>
                <a:hlinkClick r:id="rId2"/>
              </a:rPr>
              <a:t>http://www.princeton.edu/pr/pub/integrity/pages/styles/</a:t>
            </a:r>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Purdue University. The Purdue Online writing Lab. (</a:t>
            </a:r>
            <a:r>
              <a:rPr lang="en-US" sz="1400" dirty="0" err="1">
                <a:latin typeface="Times New Roman" panose="02020603050405020304" pitchFamily="18" charset="0"/>
                <a:cs typeface="Times New Roman" panose="02020603050405020304" pitchFamily="18" charset="0"/>
              </a:rPr>
              <a:t>n.d.</a:t>
            </a:r>
            <a:r>
              <a:rPr lang="en-US" sz="1400" dirty="0">
                <a:latin typeface="Times New Roman" panose="02020603050405020304" pitchFamily="18" charset="0"/>
                <a:cs typeface="Times New Roman" panose="02020603050405020304" pitchFamily="18" charset="0"/>
              </a:rPr>
              <a:t>) Retrieved from 	</a:t>
            </a:r>
            <a:r>
              <a:rPr lang="en-US" sz="1400" dirty="0">
                <a:latin typeface="Times New Roman" panose="02020603050405020304" pitchFamily="18" charset="0"/>
                <a:cs typeface="Times New Roman" panose="02020603050405020304" pitchFamily="18" charset="0"/>
                <a:hlinkClick r:id="rId3"/>
              </a:rPr>
              <a:t>http://owl.english.purdue.edu/owl/resource/589/01</a:t>
            </a:r>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Staples, L. (2005). </a:t>
            </a:r>
            <a:r>
              <a:rPr lang="en-US" sz="1400" i="1" dirty="0">
                <a:latin typeface="Times New Roman" panose="02020603050405020304" pitchFamily="18" charset="0"/>
                <a:cs typeface="Times New Roman" panose="02020603050405020304" pitchFamily="18" charset="0"/>
              </a:rPr>
              <a:t>Roots to power</a:t>
            </a:r>
            <a:r>
              <a:rPr lang="en-US" sz="1400" dirty="0">
                <a:latin typeface="Times New Roman" panose="02020603050405020304" pitchFamily="18" charset="0"/>
                <a:cs typeface="Times New Roman" panose="02020603050405020304" pitchFamily="18" charset="0"/>
              </a:rPr>
              <a:t>. Westport, CT: </a:t>
            </a:r>
            <a:r>
              <a:rPr lang="en-US" sz="1400" dirty="0" err="1">
                <a:latin typeface="Times New Roman" panose="02020603050405020304" pitchFamily="18" charset="0"/>
                <a:cs typeface="Times New Roman" panose="02020603050405020304" pitchFamily="18" charset="0"/>
              </a:rPr>
              <a:t>Praeger</a:t>
            </a:r>
            <a:r>
              <a:rPr lang="en-US" sz="1400" dirty="0">
                <a:latin typeface="Times New Roman" panose="02020603050405020304" pitchFamily="18" charset="0"/>
                <a:cs typeface="Times New Roman" panose="02020603050405020304" pitchFamily="18" charset="0"/>
              </a:rPr>
              <a:t>. </a:t>
            </a:r>
          </a:p>
          <a:p>
            <a:pPr marL="0" indent="0">
              <a:buNone/>
            </a:pPr>
            <a:endParaRPr lang="en-US" sz="1400" dirty="0">
              <a:solidFill>
                <a:schemeClr val="bg2">
                  <a:lumMod val="75000"/>
                </a:schemeClr>
              </a:solidFill>
              <a:latin typeface="Times New Roman" panose="02020603050405020304" pitchFamily="18" charset="0"/>
              <a:cs typeface="Times New Roman" panose="02020603050405020304" pitchFamily="18" charset="0"/>
            </a:endParaRPr>
          </a:p>
          <a:p>
            <a:pPr marL="0" indent="0">
              <a:buNone/>
            </a:pPr>
            <a:endParaRPr lang="en-US" sz="16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762000"/>
            <a:ext cx="7924800" cy="685800"/>
          </a:xfrm>
        </p:spPr>
        <p:txBody>
          <a:bodyPr/>
          <a:lstStyle/>
          <a:p>
            <a:r>
              <a:rPr lang="en-US" sz="3200" dirty="0">
                <a:latin typeface="Times New Roman" panose="02020603050405020304" pitchFamily="18" charset="0"/>
                <a:cs typeface="Times New Roman" panose="02020603050405020304" pitchFamily="18" charset="0"/>
              </a:rPr>
              <a:t>Plagiarism; responsible authorship and allocation of credit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6147" name="Content Placeholder 2"/>
          <p:cNvSpPr>
            <a:spLocks noGrp="1"/>
          </p:cNvSpPr>
          <p:nvPr>
            <p:ph idx="1"/>
          </p:nvPr>
        </p:nvSpPr>
        <p:spPr>
          <a:xfrm>
            <a:off x="609600" y="2017713"/>
            <a:ext cx="7924800" cy="3886200"/>
          </a:xfrm>
        </p:spPr>
        <p:txBody>
          <a:bodyPr/>
          <a:lstStyle/>
          <a:p>
            <a:pPr marL="0" indent="0">
              <a:buFont typeface="Wingdings" pitchFamily="2" charset="2"/>
              <a:buNone/>
            </a:pPr>
            <a:r>
              <a:rPr lang="en-US" sz="2000" dirty="0">
                <a:latin typeface="Times New Roman" panose="02020603050405020304" pitchFamily="18" charset="0"/>
                <a:cs typeface="Times New Roman" panose="02020603050405020304" pitchFamily="18" charset="0"/>
              </a:rPr>
              <a:t>“Scholarship demands proper recognition of the reliance on the prior scholarship of others and truthful representation of original research and data. To misappropriate the ideas of another or to misrepresent the contributions of colleagues means that one risks all one has worked for, compromises one’s integrity, and loses the future one had hoped to create for oneself in graduate school.” (Boston University, n.d.).</a:t>
            </a:r>
          </a:p>
          <a:p>
            <a:pPr marL="0" indent="0">
              <a:buFont typeface="Wingdings" pitchFamily="2" charset="2"/>
              <a:buNone/>
            </a:pPr>
            <a:endParaRPr lang="en-US" sz="2000" dirty="0">
              <a:latin typeface="Times New Roman" panose="02020603050405020304" pitchFamily="18" charset="0"/>
              <a:cs typeface="Times New Roman" panose="02020603050405020304" pitchFamily="18" charset="0"/>
            </a:endParaRPr>
          </a:p>
          <a:p>
            <a:pPr marL="0" indent="0">
              <a:buFont typeface="Wingdings" pitchFamily="2" charset="2"/>
              <a:buNone/>
            </a:pPr>
            <a:r>
              <a:rPr lang="en-US" sz="2000" dirty="0">
                <a:latin typeface="Times New Roman" panose="02020603050405020304" pitchFamily="18" charset="0"/>
                <a:cs typeface="Times New Roman" panose="02020603050405020304" pitchFamily="18" charset="0"/>
              </a:rPr>
              <a:t>The Boston University School of Social Work requires that students follow APA citation guidelines. </a:t>
            </a:r>
          </a:p>
          <a:p>
            <a:pPr marL="0" indent="0">
              <a:buFont typeface="Wingdings" pitchFamily="2" charset="2"/>
              <a:buNone/>
            </a:pPr>
            <a:endParaRPr lang="en-US" sz="2000" dirty="0">
              <a:latin typeface="Times New Roman" panose="02020603050405020304" pitchFamily="18" charset="0"/>
              <a:cs typeface="Times New Roman" panose="02020603050405020304" pitchFamily="18" charset="0"/>
            </a:endParaRPr>
          </a:p>
          <a:p>
            <a:pPr marL="0" indent="0">
              <a:buFont typeface="Wingdings" pitchFamily="2" charset="2"/>
              <a:buNone/>
            </a:pPr>
            <a:endParaRPr lang="en-US" sz="2000" dirty="0">
              <a:latin typeface="Times New Roman" panose="02020603050405020304" pitchFamily="18" charset="0"/>
              <a:cs typeface="Times New Roman" panose="02020603050405020304" pitchFamily="18" charset="0"/>
            </a:endParaRPr>
          </a:p>
          <a:p>
            <a:pPr marL="0" indent="0">
              <a:buFont typeface="Wingdings" pitchFamily="2" charset="2"/>
              <a:buNone/>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8C14A3BF-D848-4F08-96F1-FFDFE0535FFF}"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APA Style</a:t>
            </a:r>
          </a:p>
        </p:txBody>
      </p:sp>
      <p:sp>
        <p:nvSpPr>
          <p:cNvPr id="7171" name="Content Placeholder 2"/>
          <p:cNvSpPr>
            <a:spLocks noGrp="1"/>
          </p:cNvSpPr>
          <p:nvPr>
            <p:ph idx="1"/>
          </p:nvPr>
        </p:nvSpPr>
        <p:spPr>
          <a:xfrm>
            <a:off x="609600" y="1732756"/>
            <a:ext cx="7924800" cy="3886200"/>
          </a:xfrm>
        </p:spPr>
        <p:txBody>
          <a:bodyPr/>
          <a:lstStyle/>
          <a:p>
            <a:r>
              <a:rPr lang="en-US" sz="2000" dirty="0">
                <a:latin typeface="Times New Roman" panose="02020603050405020304" pitchFamily="18" charset="0"/>
                <a:cs typeface="Times New Roman" panose="02020603050405020304" pitchFamily="18" charset="0"/>
              </a:rPr>
              <a:t>The rules of APA style can be found in the </a:t>
            </a:r>
            <a:r>
              <a:rPr lang="en-US" sz="2000" i="1" dirty="0">
                <a:latin typeface="Times New Roman" panose="02020603050405020304" pitchFamily="18" charset="0"/>
                <a:cs typeface="Times New Roman" panose="02020603050405020304" pitchFamily="18" charset="0"/>
              </a:rPr>
              <a:t>Publication Manual of the American Psychological Association</a:t>
            </a:r>
            <a:r>
              <a:rPr lang="en-U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hlinkClick r:id="rId2"/>
              </a:rPr>
              <a:t>http://www.apastyle.org/</a:t>
            </a:r>
            <a:r>
              <a:rPr lang="en-US" sz="2000" dirty="0">
                <a:latin typeface="Times New Roman" panose="02020603050405020304" pitchFamily="18" charset="0"/>
                <a:cs typeface="Times New Roman" panose="02020603050405020304" pitchFamily="18" charset="0"/>
              </a:rPr>
              <a:t>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Another helpful (and FREE!) resource can be found on the Purdue OWL website: </a:t>
            </a:r>
            <a:r>
              <a:rPr lang="en-US" sz="2000" dirty="0">
                <a:latin typeface="Times New Roman" panose="02020603050405020304" pitchFamily="18" charset="0"/>
                <a:cs typeface="Times New Roman" panose="02020603050405020304" pitchFamily="18" charset="0"/>
                <a:hlinkClick r:id="rId3"/>
              </a:rPr>
              <a:t>http://owl.english.purdue.edu/owl/resource/560/01/</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All BUSSW papers should be written in APA style.</a:t>
            </a:r>
          </a:p>
        </p:txBody>
      </p:sp>
      <p:sp>
        <p:nvSpPr>
          <p:cNvPr id="4" name="Slide Number Placeholder 3"/>
          <p:cNvSpPr>
            <a:spLocks noGrp="1"/>
          </p:cNvSpPr>
          <p:nvPr>
            <p:ph type="sldNum" sz="quarter" idx="11"/>
          </p:nvPr>
        </p:nvSpPr>
        <p:spPr/>
        <p:txBody>
          <a:bodyPr/>
          <a:lstStyle/>
          <a:p>
            <a:pPr>
              <a:defRPr/>
            </a:pPr>
            <a:fld id="{FDCB56EF-023C-4D02-B6C5-DE659954736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Basics of APA Style</a:t>
            </a:r>
          </a:p>
        </p:txBody>
      </p:sp>
      <p:sp>
        <p:nvSpPr>
          <p:cNvPr id="13315" name="Content Placeholder 2"/>
          <p:cNvSpPr>
            <a:spLocks noGrp="1"/>
          </p:cNvSpPr>
          <p:nvPr>
            <p:ph idx="1"/>
          </p:nvPr>
        </p:nvSpPr>
        <p:spPr>
          <a:xfrm>
            <a:off x="685800" y="2017713"/>
            <a:ext cx="8077200" cy="3886200"/>
          </a:xfrm>
        </p:spPr>
        <p:txBody>
          <a:bodyPr/>
          <a:lstStyle/>
          <a:p>
            <a:pPr>
              <a:defRPr/>
            </a:pPr>
            <a:endParaRPr lang="en-US" sz="2000" dirty="0">
              <a:latin typeface="Times New Roman" panose="02020603050405020304" pitchFamily="18" charset="0"/>
              <a:cs typeface="Times New Roman" panose="02020603050405020304" pitchFamily="18" charset="0"/>
            </a:endParaRPr>
          </a:p>
          <a:p>
            <a:pPr marL="0" indent="0">
              <a:buFont typeface="Wingdings" pitchFamily="2" charset="2"/>
              <a:buNone/>
              <a:defRPr/>
            </a:pPr>
            <a:r>
              <a:rPr lang="en-US" sz="2000" dirty="0">
                <a:latin typeface="Times New Roman" panose="02020603050405020304" pitchFamily="18" charset="0"/>
                <a:cs typeface="Times New Roman" panose="02020603050405020304" pitchFamily="18" charset="0"/>
              </a:rPr>
              <a:t>Please review the American Psychological Association’s interactive tutorial at: </a:t>
            </a:r>
            <a:r>
              <a:rPr lang="en-US" sz="2000" dirty="0">
                <a:latin typeface="Times New Roman" panose="02020603050405020304" pitchFamily="18" charset="0"/>
                <a:cs typeface="Times New Roman" panose="02020603050405020304" pitchFamily="18" charset="0"/>
                <a:hlinkClick r:id="rId2"/>
              </a:rPr>
              <a:t>https://apastyle.apa.org/instructional-aids/tutorials-webinars </a:t>
            </a: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p:txBody>
          <a:bodyPr/>
          <a:lstStyle/>
          <a:p>
            <a:pPr>
              <a:defRPr/>
            </a:pPr>
            <a:fld id="{A91ABF62-DB63-4DDD-997E-809FE8897F41}" type="slidenum">
              <a:rPr lang="en-US" smtClean="0">
                <a:latin typeface="Times New Roman" panose="02020603050405020304" pitchFamily="18" charset="0"/>
                <a:cs typeface="Times New Roman" panose="02020603050405020304" pitchFamily="18" charset="0"/>
              </a:rPr>
              <a:pPr>
                <a:defRPr/>
              </a:pPr>
              <a:t>7</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75310" y="1009650"/>
            <a:ext cx="7924800" cy="685800"/>
          </a:xfrm>
        </p:spPr>
        <p:txBody>
          <a:bodyPr/>
          <a:lstStyle/>
          <a:p>
            <a:r>
              <a:rPr lang="en-US" dirty="0">
                <a:latin typeface="Times New Roman" panose="02020603050405020304" pitchFamily="18" charset="0"/>
                <a:cs typeface="Times New Roman" panose="02020603050405020304" pitchFamily="18" charset="0"/>
              </a:rPr>
              <a:t>What is Plagiarism?</a:t>
            </a:r>
          </a:p>
        </p:txBody>
      </p:sp>
      <p:sp>
        <p:nvSpPr>
          <p:cNvPr id="9219" name="Content Placeholder 2"/>
          <p:cNvSpPr>
            <a:spLocks noGrp="1"/>
          </p:cNvSpPr>
          <p:nvPr>
            <p:ph idx="1"/>
          </p:nvPr>
        </p:nvSpPr>
        <p:spPr>
          <a:xfrm>
            <a:off x="689610" y="2286000"/>
            <a:ext cx="7696200" cy="3352800"/>
          </a:xfrm>
        </p:spPr>
        <p:txBody>
          <a:bodyPr/>
          <a:lstStyle/>
          <a:p>
            <a:pPr marL="0" indent="0">
              <a:buNone/>
            </a:pPr>
            <a:r>
              <a:rPr lang="en-US" sz="2000" dirty="0">
                <a:latin typeface="Times New Roman" panose="02020603050405020304" pitchFamily="18" charset="0"/>
                <a:cs typeface="Times New Roman" panose="02020603050405020304" pitchFamily="18" charset="0"/>
              </a:rPr>
              <a:t>“Representing the work or ideas of another as one’s own; and/or using another’s work or ideas without crediting the source.” (Boston University, n.d.)</a:t>
            </a:r>
          </a:p>
          <a:p>
            <a:pPr marL="0" indent="0">
              <a:buNone/>
            </a:pPr>
            <a:endParaRPr lang="en-US" sz="2000" dirty="0">
              <a:latin typeface="Times New Roman" panose="02020603050405020304" pitchFamily="18" charset="0"/>
              <a:cs typeface="Times New Roman" panose="02020603050405020304" pitchFamily="18" charset="0"/>
            </a:endParaRPr>
          </a:p>
          <a:p>
            <a:pPr marL="0" indent="0">
              <a:buFont typeface="Wingdings" pitchFamily="2" charset="2"/>
              <a:buNone/>
            </a:pPr>
            <a:r>
              <a:rPr lang="en-US" sz="2000" dirty="0">
                <a:latin typeface="Times New Roman" panose="02020603050405020304" pitchFamily="18" charset="0"/>
                <a:cs typeface="Times New Roman" panose="02020603050405020304" pitchFamily="18" charset="0"/>
              </a:rPr>
              <a:t>Please review Boston University’s </a:t>
            </a:r>
            <a:r>
              <a:rPr lang="en-US" sz="2000" dirty="0">
                <a:latin typeface="Times New Roman" panose="02020603050405020304" pitchFamily="18" charset="0"/>
                <a:cs typeface="Times New Roman" panose="02020603050405020304" pitchFamily="18" charset="0"/>
                <a:hlinkClick r:id="rId2"/>
              </a:rPr>
              <a:t>Academic Conduct Code</a:t>
            </a:r>
            <a:r>
              <a:rPr lang="en-US" sz="2000" dirty="0">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1"/>
          </p:nvPr>
        </p:nvSpPr>
        <p:spPr/>
        <p:txBody>
          <a:bodyPr/>
          <a:lstStyle/>
          <a:p>
            <a:pPr>
              <a:defRPr/>
            </a:pPr>
            <a:fld id="{E9AF8C71-2F35-4B02-B21E-C1CD0FFD6158}" type="slidenum">
              <a:rPr lang="en-US" smtClean="0">
                <a:latin typeface="Times New Roman" panose="02020603050405020304" pitchFamily="18" charset="0"/>
                <a:cs typeface="Times New Roman" panose="02020603050405020304" pitchFamily="18" charset="0"/>
              </a:rPr>
              <a:pPr>
                <a:defRPr/>
              </a:pPr>
              <a:t>8</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706544"/>
            <a:ext cx="7924800" cy="685800"/>
          </a:xfrm>
        </p:spPr>
        <p:txBody>
          <a:bodyPr/>
          <a:lstStyle/>
          <a:p>
            <a:r>
              <a:rPr lang="en-US" dirty="0">
                <a:latin typeface="Times New Roman" panose="02020603050405020304" pitchFamily="18" charset="0"/>
                <a:cs typeface="Times New Roman" panose="02020603050405020304" pitchFamily="18" charset="0"/>
              </a:rPr>
              <a:t>Why do some people plagiarize?</a:t>
            </a:r>
          </a:p>
        </p:txBody>
      </p:sp>
      <p:sp>
        <p:nvSpPr>
          <p:cNvPr id="10243" name="Content Placeholder 2"/>
          <p:cNvSpPr>
            <a:spLocks noGrp="1"/>
          </p:cNvSpPr>
          <p:nvPr>
            <p:ph sz="half" idx="1"/>
          </p:nvPr>
        </p:nvSpPr>
        <p:spPr>
          <a:xfrm>
            <a:off x="4800600" y="1692106"/>
            <a:ext cx="3886200" cy="3886200"/>
          </a:xfrm>
        </p:spPr>
        <p:txBody>
          <a:bodyPr/>
          <a:lstStyle/>
          <a:p>
            <a:pPr marL="0" indent="0">
              <a:lnSpc>
                <a:spcPct val="90000"/>
              </a:lnSpc>
              <a:buNone/>
            </a:pPr>
            <a:r>
              <a:rPr lang="en-US" sz="2000" b="1" dirty="0">
                <a:latin typeface="Times New Roman" panose="02020603050405020304" pitchFamily="18" charset="0"/>
                <a:cs typeface="Times New Roman" panose="02020603050405020304" pitchFamily="18" charset="0"/>
              </a:rPr>
              <a:t>      Intentional</a:t>
            </a:r>
            <a:endParaRPr lang="en-US" sz="2000" dirty="0">
              <a:latin typeface="Times New Roman" panose="02020603050405020304" pitchFamily="18" charset="0"/>
              <a:cs typeface="Times New Roman" panose="02020603050405020304" pitchFamily="18" charset="0"/>
            </a:endParaRPr>
          </a:p>
          <a:p>
            <a:pPr lvl="1">
              <a:lnSpc>
                <a:spcPct val="90000"/>
              </a:lnSpc>
            </a:pPr>
            <a:r>
              <a:rPr lang="en-US" sz="2000" dirty="0">
                <a:latin typeface="Times New Roman" panose="02020603050405020304" pitchFamily="18" charset="0"/>
                <a:cs typeface="Times New Roman" panose="02020603050405020304" pitchFamily="18" charset="0"/>
              </a:rPr>
              <a:t>Lack of confidence</a:t>
            </a:r>
          </a:p>
          <a:p>
            <a:pPr lvl="1">
              <a:lnSpc>
                <a:spcPct val="90000"/>
              </a:lnSpc>
            </a:pPr>
            <a:r>
              <a:rPr lang="en-US" sz="2000" dirty="0">
                <a:latin typeface="Times New Roman" panose="02020603050405020304" pitchFamily="18" charset="0"/>
                <a:cs typeface="Times New Roman" panose="02020603050405020304" pitchFamily="18" charset="0"/>
              </a:rPr>
              <a:t>Lack of understanding</a:t>
            </a:r>
          </a:p>
          <a:p>
            <a:pPr lvl="1">
              <a:lnSpc>
                <a:spcPct val="90000"/>
              </a:lnSpc>
            </a:pPr>
            <a:r>
              <a:rPr lang="en-US" sz="2000" dirty="0">
                <a:latin typeface="Times New Roman" panose="02020603050405020304" pitchFamily="18" charset="0"/>
                <a:cs typeface="Times New Roman" panose="02020603050405020304" pitchFamily="18" charset="0"/>
              </a:rPr>
              <a:t>Procrastination</a:t>
            </a:r>
          </a:p>
          <a:p>
            <a:pPr lvl="1">
              <a:lnSpc>
                <a:spcPct val="90000"/>
              </a:lnSpc>
            </a:pPr>
            <a:r>
              <a:rPr lang="en-US" sz="2000" dirty="0">
                <a:latin typeface="Times New Roman" panose="02020603050405020304" pitchFamily="18" charset="0"/>
                <a:cs typeface="Times New Roman" panose="02020603050405020304" pitchFamily="18" charset="0"/>
              </a:rPr>
              <a:t>Lack of time</a:t>
            </a:r>
          </a:p>
          <a:p>
            <a:pPr lvl="1">
              <a:lnSpc>
                <a:spcPct val="90000"/>
              </a:lnSpc>
              <a:buFont typeface="Wingdings" pitchFamily="2" charset="2"/>
              <a:buNone/>
            </a:pPr>
            <a:endParaRPr lang="en-US" sz="2000" dirty="0">
              <a:latin typeface="Times New Roman" panose="02020603050405020304" pitchFamily="18" charset="0"/>
              <a:cs typeface="Times New Roman" panose="02020603050405020304" pitchFamily="18" charset="0"/>
            </a:endParaRPr>
          </a:p>
        </p:txBody>
      </p:sp>
      <p:sp>
        <p:nvSpPr>
          <p:cNvPr id="10244" name="Content Placeholder 3"/>
          <p:cNvSpPr>
            <a:spLocks noGrp="1"/>
          </p:cNvSpPr>
          <p:nvPr>
            <p:ph sz="half" idx="2"/>
          </p:nvPr>
        </p:nvSpPr>
        <p:spPr>
          <a:xfrm>
            <a:off x="762000" y="1692106"/>
            <a:ext cx="4648200" cy="3886200"/>
          </a:xfrm>
        </p:spPr>
        <p:txBody>
          <a:bodyPr/>
          <a:lstStyle/>
          <a:p>
            <a:pPr marL="0" indent="0">
              <a:buNone/>
            </a:pPr>
            <a:r>
              <a:rPr lang="en-US" sz="2000" b="1" dirty="0">
                <a:latin typeface="Times New Roman" panose="02020603050405020304" pitchFamily="18" charset="0"/>
                <a:cs typeface="Times New Roman" panose="02020603050405020304" pitchFamily="18" charset="0"/>
              </a:rPr>
              <a:t>     Unintentional</a:t>
            </a:r>
          </a:p>
          <a:p>
            <a:pPr lvl="1"/>
            <a:r>
              <a:rPr lang="en-US" sz="2000" dirty="0">
                <a:latin typeface="Times New Roman" panose="02020603050405020304" pitchFamily="18" charset="0"/>
                <a:cs typeface="Times New Roman" panose="02020603050405020304" pitchFamily="18" charset="0"/>
              </a:rPr>
              <a:t>Sloppy notes</a:t>
            </a:r>
          </a:p>
          <a:p>
            <a:pPr lvl="1"/>
            <a:r>
              <a:rPr lang="en-US" sz="2000" dirty="0">
                <a:latin typeface="Times New Roman" panose="02020603050405020304" pitchFamily="18" charset="0"/>
                <a:cs typeface="Times New Roman" panose="02020603050405020304" pitchFamily="18" charset="0"/>
              </a:rPr>
              <a:t>Ignorance of the rules</a:t>
            </a:r>
          </a:p>
          <a:p>
            <a:pPr lvl="1"/>
            <a:r>
              <a:rPr lang="en-US" sz="2000" dirty="0">
                <a:latin typeface="Times New Roman" panose="02020603050405020304" pitchFamily="18" charset="0"/>
                <a:cs typeface="Times New Roman" panose="02020603050405020304" pitchFamily="18" charset="0"/>
              </a:rPr>
              <a:t>Cultural differences</a:t>
            </a:r>
          </a:p>
          <a:p>
            <a:pPr lvl="1"/>
            <a:r>
              <a:rPr lang="en-US" sz="2000" dirty="0">
                <a:latin typeface="Times New Roman" panose="02020603050405020304" pitchFamily="18" charset="0"/>
                <a:cs typeface="Times New Roman" panose="02020603050405020304" pitchFamily="18" charset="0"/>
              </a:rPr>
              <a:t>Improper paraphrasing or summary skills</a:t>
            </a:r>
          </a:p>
          <a:p>
            <a:pPr lvl="1"/>
            <a:r>
              <a:rPr lang="en-US" sz="2000" dirty="0">
                <a:latin typeface="Times New Roman" panose="02020603050405020304" pitchFamily="18" charset="0"/>
                <a:cs typeface="Times New Roman" panose="02020603050405020304" pitchFamily="18" charset="0"/>
              </a:rPr>
              <a:t>Carelessness</a:t>
            </a:r>
          </a:p>
          <a:p>
            <a:endParaRPr lang="en-US" sz="200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1"/>
          </p:nvPr>
        </p:nvSpPr>
        <p:spPr/>
        <p:txBody>
          <a:bodyPr/>
          <a:lstStyle/>
          <a:p>
            <a:pPr>
              <a:defRPr/>
            </a:pPr>
            <a:fld id="{4A88C62C-78DE-491C-AA32-6BD4D5F2279D}" type="slidenum">
              <a:rPr lang="en-US" smtClean="0">
                <a:latin typeface="Times New Roman" panose="02020603050405020304" pitchFamily="18" charset="0"/>
                <a:cs typeface="Times New Roman" panose="02020603050405020304" pitchFamily="18" charset="0"/>
              </a:rPr>
              <a:pPr>
                <a:defRPr/>
              </a:pPr>
              <a:t>9</a:t>
            </a:fld>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Osaka"/>
        <a:cs typeface=""/>
      </a:majorFont>
      <a:minorFont>
        <a:latin typeface="Arial"/>
        <a:ea typeface="Osaka"/>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64" charset="0"/>
            <a:ea typeface="Osaka" pitchFamily="-6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64" charset="0"/>
            <a:ea typeface="Osaka" pitchFamily="-6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15082</TotalTime>
  <Words>3936</Words>
  <Application>Microsoft Macintosh PowerPoint</Application>
  <PresentationFormat>On-screen Show (4:3)</PresentationFormat>
  <Paragraphs>352</Paragraphs>
  <Slides>41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Times</vt:lpstr>
      <vt:lpstr>Times New Roman</vt:lpstr>
      <vt:lpstr>Wingdings</vt:lpstr>
      <vt:lpstr>Blank Presentation</vt:lpstr>
      <vt:lpstr>PowerPoint Presentation</vt:lpstr>
      <vt:lpstr>Six Fundamental Values  of Academic Integrity</vt:lpstr>
      <vt:lpstr>BUSSW Policy</vt:lpstr>
      <vt:lpstr>Academic Integrity</vt:lpstr>
      <vt:lpstr>Plagiarism; responsible authorship and allocation of credit </vt:lpstr>
      <vt:lpstr>APA Style</vt:lpstr>
      <vt:lpstr>The Basics of APA Style</vt:lpstr>
      <vt:lpstr>What is Plagiarism?</vt:lpstr>
      <vt:lpstr>Why do some people plagiarize?</vt:lpstr>
      <vt:lpstr>Two types of plagiarism:</vt:lpstr>
      <vt:lpstr>Plagiarism includes, but not limited to the following: </vt:lpstr>
      <vt:lpstr>Academic Integrity</vt:lpstr>
      <vt:lpstr>Avoid any chance of academic dishonesty by doing  your own work     </vt:lpstr>
      <vt:lpstr>Four strategies to insure honesty in your writing:</vt:lpstr>
      <vt:lpstr>PowerPoint Presentation</vt:lpstr>
      <vt:lpstr>Quoting continued…</vt:lpstr>
      <vt:lpstr>Quoting Continued…</vt:lpstr>
      <vt:lpstr>PowerPoint Presentation</vt:lpstr>
      <vt:lpstr>Question 1 – Clinical Practice</vt:lpstr>
      <vt:lpstr>Question 1 Answer choices – Clinical Practice</vt:lpstr>
      <vt:lpstr>Answer to Question 1 </vt:lpstr>
      <vt:lpstr>2. Paraphrase </vt:lpstr>
      <vt:lpstr>Paraphrasing continued…</vt:lpstr>
      <vt:lpstr>Paraphrasing examples</vt:lpstr>
      <vt:lpstr>Question 2 – Macro Practice</vt:lpstr>
      <vt:lpstr>Question 2 Answers – Macro Practice</vt:lpstr>
      <vt:lpstr>Answer to Question 2</vt:lpstr>
      <vt:lpstr>Question 3 – Human Behavior</vt:lpstr>
      <vt:lpstr>Question 3 – Human Behavior</vt:lpstr>
      <vt:lpstr>Answer to Question 3 </vt:lpstr>
      <vt:lpstr>3. Summarizing</vt:lpstr>
      <vt:lpstr>Summary example</vt:lpstr>
      <vt:lpstr>An APA summary may look like the following:</vt:lpstr>
      <vt:lpstr>Quotes, Paraphrases and Summaries</vt:lpstr>
      <vt:lpstr>Use of common knowledge</vt:lpstr>
      <vt:lpstr>Facts, Information, and Data </vt:lpstr>
      <vt:lpstr>Is It Plagiarism? Quiz</vt:lpstr>
      <vt:lpstr>Information on References  Everything you cited in the text of your work belongs in your reference list, ordered alphabetically.   If you did not cite an article or book or webpage in the text of your paper, you cannot include that material in your reference list.  Title this section of your paper “References,” not “Works Cited” or “Bibliography.”  </vt:lpstr>
      <vt:lpstr>References</vt:lpstr>
      <vt:lpstr>References</vt:lpstr>
      <vt:lpstr>References   </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Wurthmann, Helen</cp:lastModifiedBy>
  <cp:revision>354</cp:revision>
  <cp:lastPrinted>1904-01-01T00:00:00Z</cp:lastPrinted>
  <dcterms:created xsi:type="dcterms:W3CDTF">2008-01-28T19:49:47Z</dcterms:created>
  <dcterms:modified xsi:type="dcterms:W3CDTF">2025-02-03T16:00:49Z</dcterms:modified>
</cp:coreProperties>
</file>