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3.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4.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5.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7.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8.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9.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0.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1.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3.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14.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15.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16.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17.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18.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19.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20.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21.xml" ContentType="application/vnd.openxmlformats-officedocument.presentationml.notesSlid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22.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23.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24.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25.xml" ContentType="application/vnd.openxmlformats-officedocument.presentationml.notesSlid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notesSlides/notesSlide26.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27.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28.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29.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notesSlides/notesSlide30.xml" ContentType="application/vnd.openxmlformats-officedocument.presentationml.notesSlide+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31.xml" ContentType="application/vnd.openxmlformats-officedocument.presentationml.notesSlide+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notesSlides/notesSlide32.xml" ContentType="application/vnd.openxmlformats-officedocument.presentationml.notesSlide+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notesSlides/notesSlide33.xml" ContentType="application/vnd.openxmlformats-officedocument.presentationml.notesSlide+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34.xml" ContentType="application/vnd.openxmlformats-officedocument.presentationml.notesSlid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35.xml" ContentType="application/vnd.openxmlformats-officedocument.presentationml.notesSlid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36.xml" ContentType="application/vnd.openxmlformats-officedocument.presentationml.notesSlid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37.xml" ContentType="application/vnd.openxmlformats-officedocument.presentationml.notesSlid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38.xml" ContentType="application/vnd.openxmlformats-officedocument.presentationml.notesSlid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39.xml" ContentType="application/vnd.openxmlformats-officedocument.presentationml.notesSlid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notesSlides/notesSlide40.xml" ContentType="application/vnd.openxmlformats-officedocument.presentationml.notesSlide+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41.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42.xml" ContentType="application/vnd.openxmlformats-officedocument.presentationml.notesSlid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43.xml" ContentType="application/vnd.openxmlformats-officedocument.presentationml.notesSlid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44.xml" ContentType="application/vnd.openxmlformats-officedocument.presentationml.notesSlid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notesSlides/notesSlide45.xml" ContentType="application/vnd.openxmlformats-officedocument.presentationml.notesSlide+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89" r:id="rId1"/>
  </p:sldMasterIdLst>
  <p:notesMasterIdLst>
    <p:notesMasterId r:id="rId71"/>
  </p:notesMasterIdLst>
  <p:handoutMasterIdLst>
    <p:handoutMasterId r:id="rId72"/>
  </p:handoutMasterIdLst>
  <p:sldIdLst>
    <p:sldId id="291" r:id="rId2"/>
    <p:sldId id="259" r:id="rId3"/>
    <p:sldId id="257" r:id="rId4"/>
    <p:sldId id="292" r:id="rId5"/>
    <p:sldId id="324" r:id="rId6"/>
    <p:sldId id="378" r:id="rId7"/>
    <p:sldId id="345" r:id="rId8"/>
    <p:sldId id="322" r:id="rId9"/>
    <p:sldId id="394" r:id="rId10"/>
    <p:sldId id="296" r:id="rId11"/>
    <p:sldId id="389" r:id="rId12"/>
    <p:sldId id="366" r:id="rId13"/>
    <p:sldId id="364" r:id="rId14"/>
    <p:sldId id="385" r:id="rId15"/>
    <p:sldId id="323" r:id="rId16"/>
    <p:sldId id="260" r:id="rId17"/>
    <p:sldId id="326" r:id="rId18"/>
    <p:sldId id="383" r:id="rId19"/>
    <p:sldId id="361" r:id="rId20"/>
    <p:sldId id="278" r:id="rId21"/>
    <p:sldId id="348" r:id="rId22"/>
    <p:sldId id="320" r:id="rId23"/>
    <p:sldId id="269" r:id="rId24"/>
    <p:sldId id="328" r:id="rId25"/>
    <p:sldId id="381" r:id="rId26"/>
    <p:sldId id="388" r:id="rId27"/>
    <p:sldId id="392" r:id="rId28"/>
    <p:sldId id="393" r:id="rId29"/>
    <p:sldId id="343" r:id="rId30"/>
    <p:sldId id="390" r:id="rId31"/>
    <p:sldId id="391" r:id="rId32"/>
    <p:sldId id="321" r:id="rId33"/>
    <p:sldId id="314" r:id="rId34"/>
    <p:sldId id="271" r:id="rId35"/>
    <p:sldId id="358" r:id="rId36"/>
    <p:sldId id="265" r:id="rId37"/>
    <p:sldId id="355" r:id="rId38"/>
    <p:sldId id="293" r:id="rId39"/>
    <p:sldId id="286" r:id="rId40"/>
    <p:sldId id="306" r:id="rId41"/>
    <p:sldId id="288" r:id="rId42"/>
    <p:sldId id="360" r:id="rId43"/>
    <p:sldId id="359" r:id="rId44"/>
    <p:sldId id="290" r:id="rId45"/>
    <p:sldId id="289" r:id="rId46"/>
    <p:sldId id="363" r:id="rId47"/>
    <p:sldId id="352" r:id="rId48"/>
    <p:sldId id="356" r:id="rId49"/>
    <p:sldId id="281" r:id="rId50"/>
    <p:sldId id="301" r:id="rId51"/>
    <p:sldId id="302" r:id="rId52"/>
    <p:sldId id="342" r:id="rId53"/>
    <p:sldId id="303" r:id="rId54"/>
    <p:sldId id="304" r:id="rId55"/>
    <p:sldId id="309" r:id="rId56"/>
    <p:sldId id="349" r:id="rId57"/>
    <p:sldId id="362" r:id="rId58"/>
    <p:sldId id="262" r:id="rId59"/>
    <p:sldId id="263" r:id="rId60"/>
    <p:sldId id="270" r:id="rId61"/>
    <p:sldId id="264" r:id="rId62"/>
    <p:sldId id="310" r:id="rId63"/>
    <p:sldId id="311" r:id="rId64"/>
    <p:sldId id="313" r:id="rId65"/>
    <p:sldId id="312" r:id="rId66"/>
    <p:sldId id="282" r:id="rId67"/>
    <p:sldId id="387" r:id="rId68"/>
    <p:sldId id="384" r:id="rId69"/>
    <p:sldId id="283" r:id="rId7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wart, William P" initials="SWP" lastIdx="9" clrIdx="0">
    <p:extLst>
      <p:ext uri="{19B8F6BF-5375-455C-9EA6-DF929625EA0E}">
        <p15:presenceInfo xmlns:p15="http://schemas.microsoft.com/office/powerpoint/2012/main" userId="S-1-5-21-848115496-1524922173-1168901340-16766" providerId="AD"/>
      </p:ext>
    </p:extLst>
  </p:cmAuthor>
  <p:cmAuthor id="2" name="Rao, Shuchita" initials="RS" lastIdx="2" clrIdx="1">
    <p:extLst>
      <p:ext uri="{19B8F6BF-5375-455C-9EA6-DF929625EA0E}">
        <p15:presenceInfo xmlns:p15="http://schemas.microsoft.com/office/powerpoint/2012/main" userId="S-1-5-21-848115496-1524922173-1168901340-6109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85000" autoAdjust="0"/>
  </p:normalViewPr>
  <p:slideViewPr>
    <p:cSldViewPr snapToGrid="0">
      <p:cViewPr varScale="1">
        <p:scale>
          <a:sx n="87" d="100"/>
          <a:sy n="87" d="100"/>
        </p:scale>
        <p:origin x="696"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168D09-35AD-47A1-8A81-57B52D18723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D979D13-1FC1-4671-890D-502992F568BB}">
      <dgm:prSet phldrT="[Text]" custT="1"/>
      <dgm:spPr/>
      <dgm:t>
        <a:bodyPr/>
        <a:lstStyle/>
        <a:p>
          <a:r>
            <a:rPr lang="en-US" sz="1100" kern="1200" dirty="0" smtClean="0">
              <a:solidFill>
                <a:schemeClr val="tx1"/>
              </a:solidFill>
              <a:latin typeface="+mn-lt"/>
              <a:ea typeface="+mn-ea"/>
              <a:cs typeface="+mn-cs"/>
            </a:rPr>
            <a:t>Cost Distribution/</a:t>
          </a:r>
        </a:p>
        <a:p>
          <a:r>
            <a:rPr lang="en-US" sz="1100" kern="1200" dirty="0" smtClean="0">
              <a:solidFill>
                <a:schemeClr val="tx1"/>
              </a:solidFill>
              <a:latin typeface="+mn-lt"/>
              <a:ea typeface="+mn-ea"/>
              <a:cs typeface="+mn-cs"/>
            </a:rPr>
            <a:t>Work schedule Change</a:t>
          </a:r>
          <a:endParaRPr lang="en-US" sz="1100" kern="1200" dirty="0">
            <a:solidFill>
              <a:schemeClr val="tx1"/>
            </a:solidFill>
            <a:latin typeface="+mn-lt"/>
            <a:ea typeface="+mn-ea"/>
            <a:cs typeface="+mn-cs"/>
          </a:endParaRPr>
        </a:p>
      </dgm:t>
    </dgm:pt>
    <dgm:pt modelId="{DD5B0031-73E5-410A-A7CD-341ED4DE32B5}" type="parTrans" cxnId="{E956910D-0E48-4618-8FC0-B95328895C1D}">
      <dgm:prSet/>
      <dgm:spPr/>
      <dgm:t>
        <a:bodyPr/>
        <a:lstStyle/>
        <a:p>
          <a:endParaRPr lang="en-US"/>
        </a:p>
      </dgm:t>
    </dgm:pt>
    <dgm:pt modelId="{5ACB14D4-225A-4A71-B04B-3C3AEE592ACF}" type="sibTrans" cxnId="{E956910D-0E48-4618-8FC0-B95328895C1D}">
      <dgm:prSet/>
      <dgm:spPr/>
      <dgm:t>
        <a:bodyPr/>
        <a:lstStyle/>
        <a:p>
          <a:endParaRPr lang="en-US"/>
        </a:p>
      </dgm:t>
    </dgm:pt>
    <dgm:pt modelId="{94943B27-AEC9-465E-9803-2EEE8ABF3795}">
      <dgm:prSet phldrT="[Text]" custT="1"/>
      <dgm:spPr/>
      <dgm:t>
        <a:bodyPr/>
        <a:lstStyle/>
        <a:p>
          <a:r>
            <a:rPr lang="en-US" sz="1100" dirty="0" smtClean="0"/>
            <a:t>Salary Increase/</a:t>
          </a:r>
        </a:p>
        <a:p>
          <a:r>
            <a:rPr lang="en-US" sz="1100" dirty="0" smtClean="0"/>
            <a:t>Additional Recurring/Secondary Payments</a:t>
          </a:r>
          <a:endParaRPr lang="en-US" sz="1100" dirty="0"/>
        </a:p>
      </dgm:t>
    </dgm:pt>
    <dgm:pt modelId="{2AEBE8EE-803C-49F7-AD7F-E7CB82FA6914}" type="parTrans" cxnId="{E33199BA-E63B-4695-9E17-66B52D2BAA4B}">
      <dgm:prSet/>
      <dgm:spPr/>
      <dgm:t>
        <a:bodyPr/>
        <a:lstStyle/>
        <a:p>
          <a:endParaRPr lang="en-US"/>
        </a:p>
      </dgm:t>
    </dgm:pt>
    <dgm:pt modelId="{6755BD28-5DBA-492E-B920-1E8F3FA38735}" type="sibTrans" cxnId="{E33199BA-E63B-4695-9E17-66B52D2BAA4B}">
      <dgm:prSet/>
      <dgm:spPr/>
      <dgm:t>
        <a:bodyPr/>
        <a:lstStyle/>
        <a:p>
          <a:endParaRPr lang="en-US"/>
        </a:p>
      </dgm:t>
    </dgm:pt>
    <dgm:pt modelId="{A5CE5AD6-9C69-45C1-A495-1DD00F2DCD9E}">
      <dgm:prSet phldrT="[Text]" custT="1"/>
      <dgm:spPr/>
      <dgm:t>
        <a:bodyPr/>
        <a:lstStyle/>
        <a:p>
          <a:r>
            <a:rPr lang="en-US" sz="1100" dirty="0" smtClean="0"/>
            <a:t>% Time Change </a:t>
          </a:r>
        </a:p>
        <a:p>
          <a:r>
            <a:rPr lang="en-US" sz="1100" dirty="0" smtClean="0"/>
            <a:t>FT to PT</a:t>
          </a:r>
        </a:p>
        <a:p>
          <a:r>
            <a:rPr lang="en-US" sz="1100" dirty="0" smtClean="0"/>
            <a:t>PT to PT</a:t>
          </a:r>
        </a:p>
        <a:p>
          <a:r>
            <a:rPr lang="en-US" sz="1100" dirty="0" smtClean="0"/>
            <a:t> PT to FT</a:t>
          </a:r>
          <a:endParaRPr lang="en-US" sz="1100" dirty="0"/>
        </a:p>
      </dgm:t>
    </dgm:pt>
    <dgm:pt modelId="{4CD1CDBC-223A-4501-AA9B-84F914E52EB3}" type="parTrans" cxnId="{E2B126AC-4597-49E0-9C6E-F40CEE8E0E78}">
      <dgm:prSet/>
      <dgm:spPr/>
      <dgm:t>
        <a:bodyPr/>
        <a:lstStyle/>
        <a:p>
          <a:endParaRPr lang="en-US"/>
        </a:p>
      </dgm:t>
    </dgm:pt>
    <dgm:pt modelId="{36258570-4C28-40D5-A079-47143153673F}" type="sibTrans" cxnId="{E2B126AC-4597-49E0-9C6E-F40CEE8E0E78}">
      <dgm:prSet/>
      <dgm:spPr/>
      <dgm:t>
        <a:bodyPr/>
        <a:lstStyle/>
        <a:p>
          <a:endParaRPr lang="en-US"/>
        </a:p>
      </dgm:t>
    </dgm:pt>
    <dgm:pt modelId="{C50AF0AE-D4AF-4C0C-B93C-1AFD8696FC02}">
      <dgm:prSet phldrT="[Text]" custT="1"/>
      <dgm:spPr/>
      <dgm:t>
        <a:bodyPr/>
        <a:lstStyle/>
        <a:p>
          <a:r>
            <a:rPr lang="en-US" sz="1100" dirty="0" smtClean="0"/>
            <a:t>Leave of Absence/Return from Absence</a:t>
          </a:r>
          <a:endParaRPr lang="en-US" sz="1100" dirty="0"/>
        </a:p>
      </dgm:t>
    </dgm:pt>
    <dgm:pt modelId="{CE745D45-651B-491B-96D1-A6BF431C1031}" type="parTrans" cxnId="{3D314D0A-D4FD-43D4-B044-DFE757804688}">
      <dgm:prSet/>
      <dgm:spPr/>
      <dgm:t>
        <a:bodyPr/>
        <a:lstStyle/>
        <a:p>
          <a:endParaRPr lang="en-US"/>
        </a:p>
      </dgm:t>
    </dgm:pt>
    <dgm:pt modelId="{6046B57A-90EF-438F-9938-13FC75F239F7}" type="sibTrans" cxnId="{3D314D0A-D4FD-43D4-B044-DFE757804688}">
      <dgm:prSet/>
      <dgm:spPr/>
      <dgm:t>
        <a:bodyPr/>
        <a:lstStyle/>
        <a:p>
          <a:endParaRPr lang="en-US"/>
        </a:p>
      </dgm:t>
    </dgm:pt>
    <dgm:pt modelId="{4DCA7F68-04D0-4F4A-BBCB-11FAA7551680}">
      <dgm:prSet phldrT="[Text]" custT="1"/>
      <dgm:spPr/>
      <dgm:t>
        <a:bodyPr/>
        <a:lstStyle/>
        <a:p>
          <a:r>
            <a:rPr lang="en-US" sz="1100" kern="1200" dirty="0" smtClean="0">
              <a:solidFill>
                <a:schemeClr val="tx1"/>
              </a:solidFill>
              <a:latin typeface="+mn-lt"/>
              <a:ea typeface="+mn-ea"/>
              <a:cs typeface="+mn-cs"/>
            </a:rPr>
            <a:t>Promotion/Transfer/</a:t>
          </a:r>
        </a:p>
        <a:p>
          <a:r>
            <a:rPr lang="en-US" sz="1100" kern="1200" dirty="0" smtClean="0">
              <a:solidFill>
                <a:schemeClr val="tx1"/>
              </a:solidFill>
              <a:latin typeface="+mn-lt"/>
              <a:ea typeface="+mn-ea"/>
              <a:cs typeface="+mn-cs"/>
            </a:rPr>
            <a:t>Position Change</a:t>
          </a:r>
          <a:endParaRPr lang="en-US" sz="1100" kern="1200" dirty="0">
            <a:solidFill>
              <a:schemeClr val="tx1"/>
            </a:solidFill>
            <a:latin typeface="+mn-lt"/>
            <a:ea typeface="+mn-ea"/>
            <a:cs typeface="+mn-cs"/>
          </a:endParaRPr>
        </a:p>
      </dgm:t>
    </dgm:pt>
    <dgm:pt modelId="{802347FA-5547-46F3-AA4C-3FE9D9B24F72}" type="parTrans" cxnId="{8C627228-0A36-42E9-AE96-8C5383A997AE}">
      <dgm:prSet/>
      <dgm:spPr/>
      <dgm:t>
        <a:bodyPr/>
        <a:lstStyle/>
        <a:p>
          <a:endParaRPr lang="en-US"/>
        </a:p>
      </dgm:t>
    </dgm:pt>
    <dgm:pt modelId="{B004C682-1F58-4A7A-B76D-F1EEBCA1F87B}" type="sibTrans" cxnId="{8C627228-0A36-42E9-AE96-8C5383A997AE}">
      <dgm:prSet/>
      <dgm:spPr/>
      <dgm:t>
        <a:bodyPr/>
        <a:lstStyle/>
        <a:p>
          <a:endParaRPr lang="en-US"/>
        </a:p>
      </dgm:t>
    </dgm:pt>
    <dgm:pt modelId="{B8A5E0F4-D6AE-475B-86F9-4C5C05686529}" type="pres">
      <dgm:prSet presAssocID="{00168D09-35AD-47A1-8A81-57B52D187231}" presName="cycle" presStyleCnt="0">
        <dgm:presLayoutVars>
          <dgm:dir/>
          <dgm:resizeHandles val="exact"/>
        </dgm:presLayoutVars>
      </dgm:prSet>
      <dgm:spPr/>
      <dgm:t>
        <a:bodyPr/>
        <a:lstStyle/>
        <a:p>
          <a:endParaRPr lang="en-US"/>
        </a:p>
      </dgm:t>
    </dgm:pt>
    <dgm:pt modelId="{85B6C437-F8D9-4B8B-8FFC-AE56AB88EE65}" type="pres">
      <dgm:prSet presAssocID="{FD979D13-1FC1-4671-890D-502992F568BB}" presName="dummy" presStyleCnt="0"/>
      <dgm:spPr/>
    </dgm:pt>
    <dgm:pt modelId="{C3E2FD9D-645C-4911-9191-216FAF28D5B9}" type="pres">
      <dgm:prSet presAssocID="{FD979D13-1FC1-4671-890D-502992F568BB}" presName="node" presStyleLbl="revTx" presStyleIdx="0" presStyleCnt="5">
        <dgm:presLayoutVars>
          <dgm:bulletEnabled val="1"/>
        </dgm:presLayoutVars>
      </dgm:prSet>
      <dgm:spPr/>
      <dgm:t>
        <a:bodyPr/>
        <a:lstStyle/>
        <a:p>
          <a:endParaRPr lang="en-US"/>
        </a:p>
      </dgm:t>
    </dgm:pt>
    <dgm:pt modelId="{22AA0CEA-78DC-4399-8120-B4B875D5B44F}" type="pres">
      <dgm:prSet presAssocID="{5ACB14D4-225A-4A71-B04B-3C3AEE592ACF}" presName="sibTrans" presStyleLbl="node1" presStyleIdx="0" presStyleCnt="5"/>
      <dgm:spPr/>
      <dgm:t>
        <a:bodyPr/>
        <a:lstStyle/>
        <a:p>
          <a:endParaRPr lang="en-US"/>
        </a:p>
      </dgm:t>
    </dgm:pt>
    <dgm:pt modelId="{BA4331EC-2337-4C97-A5C0-6E434ED10E96}" type="pres">
      <dgm:prSet presAssocID="{94943B27-AEC9-465E-9803-2EEE8ABF3795}" presName="dummy" presStyleCnt="0"/>
      <dgm:spPr/>
    </dgm:pt>
    <dgm:pt modelId="{48ADA29C-826D-483E-82AD-90FA31E52F43}" type="pres">
      <dgm:prSet presAssocID="{94943B27-AEC9-465E-9803-2EEE8ABF3795}" presName="node" presStyleLbl="revTx" presStyleIdx="1" presStyleCnt="5" custScaleX="148568">
        <dgm:presLayoutVars>
          <dgm:bulletEnabled val="1"/>
        </dgm:presLayoutVars>
      </dgm:prSet>
      <dgm:spPr/>
      <dgm:t>
        <a:bodyPr/>
        <a:lstStyle/>
        <a:p>
          <a:endParaRPr lang="en-US"/>
        </a:p>
      </dgm:t>
    </dgm:pt>
    <dgm:pt modelId="{78E5057C-2810-4C84-A57A-A3C4427A2C26}" type="pres">
      <dgm:prSet presAssocID="{6755BD28-5DBA-492E-B920-1E8F3FA38735}" presName="sibTrans" presStyleLbl="node1" presStyleIdx="1" presStyleCnt="5"/>
      <dgm:spPr/>
      <dgm:t>
        <a:bodyPr/>
        <a:lstStyle/>
        <a:p>
          <a:endParaRPr lang="en-US"/>
        </a:p>
      </dgm:t>
    </dgm:pt>
    <dgm:pt modelId="{85ABD5C9-0D48-45AD-B120-80691DAD5284}" type="pres">
      <dgm:prSet presAssocID="{A5CE5AD6-9C69-45C1-A495-1DD00F2DCD9E}" presName="dummy" presStyleCnt="0"/>
      <dgm:spPr/>
    </dgm:pt>
    <dgm:pt modelId="{429374DA-263F-48A7-821A-20034C71D74D}" type="pres">
      <dgm:prSet presAssocID="{A5CE5AD6-9C69-45C1-A495-1DD00F2DCD9E}" presName="node" presStyleLbl="revTx" presStyleIdx="2" presStyleCnt="5">
        <dgm:presLayoutVars>
          <dgm:bulletEnabled val="1"/>
        </dgm:presLayoutVars>
      </dgm:prSet>
      <dgm:spPr/>
      <dgm:t>
        <a:bodyPr/>
        <a:lstStyle/>
        <a:p>
          <a:endParaRPr lang="en-US"/>
        </a:p>
      </dgm:t>
    </dgm:pt>
    <dgm:pt modelId="{5DD14C9B-EFB6-4EA3-ACDD-782C2D68BBE8}" type="pres">
      <dgm:prSet presAssocID="{36258570-4C28-40D5-A079-47143153673F}" presName="sibTrans" presStyleLbl="node1" presStyleIdx="2" presStyleCnt="5"/>
      <dgm:spPr/>
      <dgm:t>
        <a:bodyPr/>
        <a:lstStyle/>
        <a:p>
          <a:endParaRPr lang="en-US"/>
        </a:p>
      </dgm:t>
    </dgm:pt>
    <dgm:pt modelId="{C2B1AF59-16DB-44D8-8A87-6B5B1DDB095C}" type="pres">
      <dgm:prSet presAssocID="{C50AF0AE-D4AF-4C0C-B93C-1AFD8696FC02}" presName="dummy" presStyleCnt="0"/>
      <dgm:spPr/>
    </dgm:pt>
    <dgm:pt modelId="{4F01730D-C9A3-4928-92C7-8A4BFF2062A2}" type="pres">
      <dgm:prSet presAssocID="{C50AF0AE-D4AF-4C0C-B93C-1AFD8696FC02}" presName="node" presStyleLbl="revTx" presStyleIdx="3" presStyleCnt="5" custScaleX="133412">
        <dgm:presLayoutVars>
          <dgm:bulletEnabled val="1"/>
        </dgm:presLayoutVars>
      </dgm:prSet>
      <dgm:spPr/>
      <dgm:t>
        <a:bodyPr/>
        <a:lstStyle/>
        <a:p>
          <a:endParaRPr lang="en-US"/>
        </a:p>
      </dgm:t>
    </dgm:pt>
    <dgm:pt modelId="{CA0D35C0-0EAD-4F2A-8B22-B98794BDB432}" type="pres">
      <dgm:prSet presAssocID="{6046B57A-90EF-438F-9938-13FC75F239F7}" presName="sibTrans" presStyleLbl="node1" presStyleIdx="3" presStyleCnt="5" custLinFactNeighborX="3734" custLinFactNeighborY="-195"/>
      <dgm:spPr/>
      <dgm:t>
        <a:bodyPr/>
        <a:lstStyle/>
        <a:p>
          <a:endParaRPr lang="en-US"/>
        </a:p>
      </dgm:t>
    </dgm:pt>
    <dgm:pt modelId="{78539483-F135-4D18-8EB0-2775EF71483C}" type="pres">
      <dgm:prSet presAssocID="{4DCA7F68-04D0-4F4A-BBCB-11FAA7551680}" presName="dummy" presStyleCnt="0"/>
      <dgm:spPr/>
    </dgm:pt>
    <dgm:pt modelId="{261AA4C3-D4CF-458A-AF4E-E1B19756CAD9}" type="pres">
      <dgm:prSet presAssocID="{4DCA7F68-04D0-4F4A-BBCB-11FAA7551680}" presName="node" presStyleLbl="revTx" presStyleIdx="4" presStyleCnt="5" custScaleX="136225">
        <dgm:presLayoutVars>
          <dgm:bulletEnabled val="1"/>
        </dgm:presLayoutVars>
      </dgm:prSet>
      <dgm:spPr/>
      <dgm:t>
        <a:bodyPr/>
        <a:lstStyle/>
        <a:p>
          <a:endParaRPr lang="en-US"/>
        </a:p>
      </dgm:t>
    </dgm:pt>
    <dgm:pt modelId="{4D6506C4-13F7-42FC-831D-104FE2C3EB2E}" type="pres">
      <dgm:prSet presAssocID="{B004C682-1F58-4A7A-B76D-F1EEBCA1F87B}" presName="sibTrans" presStyleLbl="node1" presStyleIdx="4" presStyleCnt="5"/>
      <dgm:spPr/>
      <dgm:t>
        <a:bodyPr/>
        <a:lstStyle/>
        <a:p>
          <a:endParaRPr lang="en-US"/>
        </a:p>
      </dgm:t>
    </dgm:pt>
  </dgm:ptLst>
  <dgm:cxnLst>
    <dgm:cxn modelId="{D0310EA6-DD38-48A5-BD8E-47D22741BA02}" type="presOf" srcId="{B004C682-1F58-4A7A-B76D-F1EEBCA1F87B}" destId="{4D6506C4-13F7-42FC-831D-104FE2C3EB2E}" srcOrd="0" destOrd="0" presId="urn:microsoft.com/office/officeart/2005/8/layout/cycle1"/>
    <dgm:cxn modelId="{869200EA-896F-45DB-B59B-56028FF0F9E7}" type="presOf" srcId="{4DCA7F68-04D0-4F4A-BBCB-11FAA7551680}" destId="{261AA4C3-D4CF-458A-AF4E-E1B19756CAD9}" srcOrd="0" destOrd="0" presId="urn:microsoft.com/office/officeart/2005/8/layout/cycle1"/>
    <dgm:cxn modelId="{E956910D-0E48-4618-8FC0-B95328895C1D}" srcId="{00168D09-35AD-47A1-8A81-57B52D187231}" destId="{FD979D13-1FC1-4671-890D-502992F568BB}" srcOrd="0" destOrd="0" parTransId="{DD5B0031-73E5-410A-A7CD-341ED4DE32B5}" sibTransId="{5ACB14D4-225A-4A71-B04B-3C3AEE592ACF}"/>
    <dgm:cxn modelId="{657BE48B-5423-426D-AC3C-CEE2B467D0A6}" type="presOf" srcId="{6755BD28-5DBA-492E-B920-1E8F3FA38735}" destId="{78E5057C-2810-4C84-A57A-A3C4427A2C26}" srcOrd="0" destOrd="0" presId="urn:microsoft.com/office/officeart/2005/8/layout/cycle1"/>
    <dgm:cxn modelId="{CA714826-5D61-4F11-80F1-54485A0123E9}" type="presOf" srcId="{6046B57A-90EF-438F-9938-13FC75F239F7}" destId="{CA0D35C0-0EAD-4F2A-8B22-B98794BDB432}" srcOrd="0" destOrd="0" presId="urn:microsoft.com/office/officeart/2005/8/layout/cycle1"/>
    <dgm:cxn modelId="{B55B9E2E-06EB-4DF1-BF7E-662BEE54783C}" type="presOf" srcId="{5ACB14D4-225A-4A71-B04B-3C3AEE592ACF}" destId="{22AA0CEA-78DC-4399-8120-B4B875D5B44F}" srcOrd="0" destOrd="0" presId="urn:microsoft.com/office/officeart/2005/8/layout/cycle1"/>
    <dgm:cxn modelId="{E33199BA-E63B-4695-9E17-66B52D2BAA4B}" srcId="{00168D09-35AD-47A1-8A81-57B52D187231}" destId="{94943B27-AEC9-465E-9803-2EEE8ABF3795}" srcOrd="1" destOrd="0" parTransId="{2AEBE8EE-803C-49F7-AD7F-E7CB82FA6914}" sibTransId="{6755BD28-5DBA-492E-B920-1E8F3FA38735}"/>
    <dgm:cxn modelId="{1DF75657-6766-4C6E-BCBB-DC45AD8AC02B}" type="presOf" srcId="{C50AF0AE-D4AF-4C0C-B93C-1AFD8696FC02}" destId="{4F01730D-C9A3-4928-92C7-8A4BFF2062A2}" srcOrd="0" destOrd="0" presId="urn:microsoft.com/office/officeart/2005/8/layout/cycle1"/>
    <dgm:cxn modelId="{E2B126AC-4597-49E0-9C6E-F40CEE8E0E78}" srcId="{00168D09-35AD-47A1-8A81-57B52D187231}" destId="{A5CE5AD6-9C69-45C1-A495-1DD00F2DCD9E}" srcOrd="2" destOrd="0" parTransId="{4CD1CDBC-223A-4501-AA9B-84F914E52EB3}" sibTransId="{36258570-4C28-40D5-A079-47143153673F}"/>
    <dgm:cxn modelId="{8C627228-0A36-42E9-AE96-8C5383A997AE}" srcId="{00168D09-35AD-47A1-8A81-57B52D187231}" destId="{4DCA7F68-04D0-4F4A-BBCB-11FAA7551680}" srcOrd="4" destOrd="0" parTransId="{802347FA-5547-46F3-AA4C-3FE9D9B24F72}" sibTransId="{B004C682-1F58-4A7A-B76D-F1EEBCA1F87B}"/>
    <dgm:cxn modelId="{D20C3D9B-9EB6-46DF-A606-F84D9E62F978}" type="presOf" srcId="{94943B27-AEC9-465E-9803-2EEE8ABF3795}" destId="{48ADA29C-826D-483E-82AD-90FA31E52F43}" srcOrd="0" destOrd="0" presId="urn:microsoft.com/office/officeart/2005/8/layout/cycle1"/>
    <dgm:cxn modelId="{33B752B0-F6F2-4D4D-B343-076C43CE00FF}" type="presOf" srcId="{FD979D13-1FC1-4671-890D-502992F568BB}" destId="{C3E2FD9D-645C-4911-9191-216FAF28D5B9}" srcOrd="0" destOrd="0" presId="urn:microsoft.com/office/officeart/2005/8/layout/cycle1"/>
    <dgm:cxn modelId="{B4FA4D46-9E5D-4A97-AB4B-D1996C969CB0}" type="presOf" srcId="{A5CE5AD6-9C69-45C1-A495-1DD00F2DCD9E}" destId="{429374DA-263F-48A7-821A-20034C71D74D}" srcOrd="0" destOrd="0" presId="urn:microsoft.com/office/officeart/2005/8/layout/cycle1"/>
    <dgm:cxn modelId="{42673327-6FC9-46D1-A606-A25A6676C36B}" type="presOf" srcId="{36258570-4C28-40D5-A079-47143153673F}" destId="{5DD14C9B-EFB6-4EA3-ACDD-782C2D68BBE8}" srcOrd="0" destOrd="0" presId="urn:microsoft.com/office/officeart/2005/8/layout/cycle1"/>
    <dgm:cxn modelId="{3D314D0A-D4FD-43D4-B044-DFE757804688}" srcId="{00168D09-35AD-47A1-8A81-57B52D187231}" destId="{C50AF0AE-D4AF-4C0C-B93C-1AFD8696FC02}" srcOrd="3" destOrd="0" parTransId="{CE745D45-651B-491B-96D1-A6BF431C1031}" sibTransId="{6046B57A-90EF-438F-9938-13FC75F239F7}"/>
    <dgm:cxn modelId="{97198D09-C5A6-4B10-BBCD-0DB699122E0A}" type="presOf" srcId="{00168D09-35AD-47A1-8A81-57B52D187231}" destId="{B8A5E0F4-D6AE-475B-86F9-4C5C05686529}" srcOrd="0" destOrd="0" presId="urn:microsoft.com/office/officeart/2005/8/layout/cycle1"/>
    <dgm:cxn modelId="{41CB3ACB-2B17-461B-A9F8-A0B14A3441D8}" type="presParOf" srcId="{B8A5E0F4-D6AE-475B-86F9-4C5C05686529}" destId="{85B6C437-F8D9-4B8B-8FFC-AE56AB88EE65}" srcOrd="0" destOrd="0" presId="urn:microsoft.com/office/officeart/2005/8/layout/cycle1"/>
    <dgm:cxn modelId="{D2A1C89D-7CA4-43BE-9A9C-88AA8431696B}" type="presParOf" srcId="{B8A5E0F4-D6AE-475B-86F9-4C5C05686529}" destId="{C3E2FD9D-645C-4911-9191-216FAF28D5B9}" srcOrd="1" destOrd="0" presId="urn:microsoft.com/office/officeart/2005/8/layout/cycle1"/>
    <dgm:cxn modelId="{26A23EF8-5B7A-4522-8F60-1A61B7E1A658}" type="presParOf" srcId="{B8A5E0F4-D6AE-475B-86F9-4C5C05686529}" destId="{22AA0CEA-78DC-4399-8120-B4B875D5B44F}" srcOrd="2" destOrd="0" presId="urn:microsoft.com/office/officeart/2005/8/layout/cycle1"/>
    <dgm:cxn modelId="{7ED3D0F8-8EFC-47C3-9FB7-9FF47CC9DBDE}" type="presParOf" srcId="{B8A5E0F4-D6AE-475B-86F9-4C5C05686529}" destId="{BA4331EC-2337-4C97-A5C0-6E434ED10E96}" srcOrd="3" destOrd="0" presId="urn:microsoft.com/office/officeart/2005/8/layout/cycle1"/>
    <dgm:cxn modelId="{D1D7B1C8-F1D4-4076-8B4D-35C779C2413D}" type="presParOf" srcId="{B8A5E0F4-D6AE-475B-86F9-4C5C05686529}" destId="{48ADA29C-826D-483E-82AD-90FA31E52F43}" srcOrd="4" destOrd="0" presId="urn:microsoft.com/office/officeart/2005/8/layout/cycle1"/>
    <dgm:cxn modelId="{FCD8FB3C-9309-416B-B351-35E055EA408D}" type="presParOf" srcId="{B8A5E0F4-D6AE-475B-86F9-4C5C05686529}" destId="{78E5057C-2810-4C84-A57A-A3C4427A2C26}" srcOrd="5" destOrd="0" presId="urn:microsoft.com/office/officeart/2005/8/layout/cycle1"/>
    <dgm:cxn modelId="{A0F91F00-C517-42B7-8218-8C1AD1F3893C}" type="presParOf" srcId="{B8A5E0F4-D6AE-475B-86F9-4C5C05686529}" destId="{85ABD5C9-0D48-45AD-B120-80691DAD5284}" srcOrd="6" destOrd="0" presId="urn:microsoft.com/office/officeart/2005/8/layout/cycle1"/>
    <dgm:cxn modelId="{E2BF2F3F-04CF-4AD7-9E5A-0A5E2100C9E4}" type="presParOf" srcId="{B8A5E0F4-D6AE-475B-86F9-4C5C05686529}" destId="{429374DA-263F-48A7-821A-20034C71D74D}" srcOrd="7" destOrd="0" presId="urn:microsoft.com/office/officeart/2005/8/layout/cycle1"/>
    <dgm:cxn modelId="{BF832938-859C-4BFB-8879-9B016C5B17BA}" type="presParOf" srcId="{B8A5E0F4-D6AE-475B-86F9-4C5C05686529}" destId="{5DD14C9B-EFB6-4EA3-ACDD-782C2D68BBE8}" srcOrd="8" destOrd="0" presId="urn:microsoft.com/office/officeart/2005/8/layout/cycle1"/>
    <dgm:cxn modelId="{126CAE26-4391-4696-A49A-AAA78F5E9A29}" type="presParOf" srcId="{B8A5E0F4-D6AE-475B-86F9-4C5C05686529}" destId="{C2B1AF59-16DB-44D8-8A87-6B5B1DDB095C}" srcOrd="9" destOrd="0" presId="urn:microsoft.com/office/officeart/2005/8/layout/cycle1"/>
    <dgm:cxn modelId="{51C24D45-897A-4F2D-B370-16F7CDDC44B1}" type="presParOf" srcId="{B8A5E0F4-D6AE-475B-86F9-4C5C05686529}" destId="{4F01730D-C9A3-4928-92C7-8A4BFF2062A2}" srcOrd="10" destOrd="0" presId="urn:microsoft.com/office/officeart/2005/8/layout/cycle1"/>
    <dgm:cxn modelId="{A36E47CA-54A0-4ACB-B7A0-A5FB51A2ABE2}" type="presParOf" srcId="{B8A5E0F4-D6AE-475B-86F9-4C5C05686529}" destId="{CA0D35C0-0EAD-4F2A-8B22-B98794BDB432}" srcOrd="11" destOrd="0" presId="urn:microsoft.com/office/officeart/2005/8/layout/cycle1"/>
    <dgm:cxn modelId="{588D8400-6E62-4B77-AC31-84779F3CA9F7}" type="presParOf" srcId="{B8A5E0F4-D6AE-475B-86F9-4C5C05686529}" destId="{78539483-F135-4D18-8EB0-2775EF71483C}" srcOrd="12" destOrd="0" presId="urn:microsoft.com/office/officeart/2005/8/layout/cycle1"/>
    <dgm:cxn modelId="{43C00369-CC41-4830-A273-BDBA26FBFF76}" type="presParOf" srcId="{B8A5E0F4-D6AE-475B-86F9-4C5C05686529}" destId="{261AA4C3-D4CF-458A-AF4E-E1B19756CAD9}" srcOrd="13" destOrd="0" presId="urn:microsoft.com/office/officeart/2005/8/layout/cycle1"/>
    <dgm:cxn modelId="{0132F353-E264-4287-8919-CAACBA1B060E}" type="presParOf" srcId="{B8A5E0F4-D6AE-475B-86F9-4C5C05686529}" destId="{4D6506C4-13F7-42FC-831D-104FE2C3EB2E}" srcOrd="14" destOrd="0" presId="urn:microsoft.com/office/officeart/2005/8/layout/cycle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2FD9D-645C-4911-9191-216FAF28D5B9}">
      <dsp:nvSpPr>
        <dsp:cNvPr id="0" name=""/>
        <dsp:cNvSpPr/>
      </dsp:nvSpPr>
      <dsp:spPr>
        <a:xfrm>
          <a:off x="5554840" y="26569"/>
          <a:ext cx="902760" cy="902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latin typeface="+mn-lt"/>
              <a:ea typeface="+mn-ea"/>
              <a:cs typeface="+mn-cs"/>
            </a:rPr>
            <a:t>Cost Distribution/</a:t>
          </a:r>
        </a:p>
        <a:p>
          <a:pPr lvl="0" algn="ctr" defTabSz="488950">
            <a:lnSpc>
              <a:spcPct val="90000"/>
            </a:lnSpc>
            <a:spcBef>
              <a:spcPct val="0"/>
            </a:spcBef>
            <a:spcAft>
              <a:spcPct val="35000"/>
            </a:spcAft>
          </a:pPr>
          <a:r>
            <a:rPr lang="en-US" sz="1100" kern="1200" dirty="0" smtClean="0">
              <a:solidFill>
                <a:schemeClr val="tx1"/>
              </a:solidFill>
              <a:latin typeface="+mn-lt"/>
              <a:ea typeface="+mn-ea"/>
              <a:cs typeface="+mn-cs"/>
            </a:rPr>
            <a:t>Work schedule Change</a:t>
          </a:r>
          <a:endParaRPr lang="en-US" sz="1100" kern="1200" dirty="0">
            <a:solidFill>
              <a:schemeClr val="tx1"/>
            </a:solidFill>
            <a:latin typeface="+mn-lt"/>
            <a:ea typeface="+mn-ea"/>
            <a:cs typeface="+mn-cs"/>
          </a:endParaRPr>
        </a:p>
      </dsp:txBody>
      <dsp:txXfrm>
        <a:off x="5554840" y="26569"/>
        <a:ext cx="902760" cy="902760"/>
      </dsp:txXfrm>
    </dsp:sp>
    <dsp:sp modelId="{22AA0CEA-78DC-4399-8120-B4B875D5B44F}">
      <dsp:nvSpPr>
        <dsp:cNvPr id="0" name=""/>
        <dsp:cNvSpPr/>
      </dsp:nvSpPr>
      <dsp:spPr>
        <a:xfrm>
          <a:off x="3429638" y="262"/>
          <a:ext cx="3386702" cy="3386702"/>
        </a:xfrm>
        <a:prstGeom prst="circularArrow">
          <a:avLst>
            <a:gd name="adj1" fmla="val 5198"/>
            <a:gd name="adj2" fmla="val 335751"/>
            <a:gd name="adj3" fmla="val 21293903"/>
            <a:gd name="adj4" fmla="val 19765659"/>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ADA29C-826D-483E-82AD-90FA31E52F43}">
      <dsp:nvSpPr>
        <dsp:cNvPr id="0" name=""/>
        <dsp:cNvSpPr/>
      </dsp:nvSpPr>
      <dsp:spPr>
        <a:xfrm>
          <a:off x="5881480" y="1706574"/>
          <a:ext cx="1341213" cy="902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Salary Increase/</a:t>
          </a:r>
        </a:p>
        <a:p>
          <a:pPr lvl="0" algn="ctr" defTabSz="488950">
            <a:lnSpc>
              <a:spcPct val="90000"/>
            </a:lnSpc>
            <a:spcBef>
              <a:spcPct val="0"/>
            </a:spcBef>
            <a:spcAft>
              <a:spcPct val="35000"/>
            </a:spcAft>
          </a:pPr>
          <a:r>
            <a:rPr lang="en-US" sz="1100" kern="1200" dirty="0" smtClean="0"/>
            <a:t>Additional Recurring/Secondary Payments</a:t>
          </a:r>
          <a:endParaRPr lang="en-US" sz="1100" kern="1200" dirty="0"/>
        </a:p>
      </dsp:txBody>
      <dsp:txXfrm>
        <a:off x="5881480" y="1706574"/>
        <a:ext cx="1341213" cy="902760"/>
      </dsp:txXfrm>
    </dsp:sp>
    <dsp:sp modelId="{78E5057C-2810-4C84-A57A-A3C4427A2C26}">
      <dsp:nvSpPr>
        <dsp:cNvPr id="0" name=""/>
        <dsp:cNvSpPr/>
      </dsp:nvSpPr>
      <dsp:spPr>
        <a:xfrm>
          <a:off x="3429638" y="262"/>
          <a:ext cx="3386702" cy="3386702"/>
        </a:xfrm>
        <a:prstGeom prst="circularArrow">
          <a:avLst>
            <a:gd name="adj1" fmla="val 5198"/>
            <a:gd name="adj2" fmla="val 335751"/>
            <a:gd name="adj3" fmla="val 4015384"/>
            <a:gd name="adj4" fmla="val 2252803"/>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9374DA-263F-48A7-821A-20034C71D74D}">
      <dsp:nvSpPr>
        <dsp:cNvPr id="0" name=""/>
        <dsp:cNvSpPr/>
      </dsp:nvSpPr>
      <dsp:spPr>
        <a:xfrm>
          <a:off x="4671608" y="2744875"/>
          <a:ext cx="902760" cy="902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 Time Change </a:t>
          </a:r>
        </a:p>
        <a:p>
          <a:pPr lvl="0" algn="ctr" defTabSz="488950">
            <a:lnSpc>
              <a:spcPct val="90000"/>
            </a:lnSpc>
            <a:spcBef>
              <a:spcPct val="0"/>
            </a:spcBef>
            <a:spcAft>
              <a:spcPct val="35000"/>
            </a:spcAft>
          </a:pPr>
          <a:r>
            <a:rPr lang="en-US" sz="1100" kern="1200" dirty="0" smtClean="0"/>
            <a:t>FT to PT</a:t>
          </a:r>
        </a:p>
        <a:p>
          <a:pPr lvl="0" algn="ctr" defTabSz="488950">
            <a:lnSpc>
              <a:spcPct val="90000"/>
            </a:lnSpc>
            <a:spcBef>
              <a:spcPct val="0"/>
            </a:spcBef>
            <a:spcAft>
              <a:spcPct val="35000"/>
            </a:spcAft>
          </a:pPr>
          <a:r>
            <a:rPr lang="en-US" sz="1100" kern="1200" dirty="0" smtClean="0"/>
            <a:t>PT to PT</a:t>
          </a:r>
        </a:p>
        <a:p>
          <a:pPr lvl="0" algn="ctr" defTabSz="488950">
            <a:lnSpc>
              <a:spcPct val="90000"/>
            </a:lnSpc>
            <a:spcBef>
              <a:spcPct val="0"/>
            </a:spcBef>
            <a:spcAft>
              <a:spcPct val="35000"/>
            </a:spcAft>
          </a:pPr>
          <a:r>
            <a:rPr lang="en-US" sz="1100" kern="1200" dirty="0" smtClean="0"/>
            <a:t> PT to FT</a:t>
          </a:r>
          <a:endParaRPr lang="en-US" sz="1100" kern="1200" dirty="0"/>
        </a:p>
      </dsp:txBody>
      <dsp:txXfrm>
        <a:off x="4671608" y="2744875"/>
        <a:ext cx="902760" cy="902760"/>
      </dsp:txXfrm>
    </dsp:sp>
    <dsp:sp modelId="{5DD14C9B-EFB6-4EA3-ACDD-782C2D68BBE8}">
      <dsp:nvSpPr>
        <dsp:cNvPr id="0" name=""/>
        <dsp:cNvSpPr/>
      </dsp:nvSpPr>
      <dsp:spPr>
        <a:xfrm>
          <a:off x="3429638" y="262"/>
          <a:ext cx="3386702" cy="3386702"/>
        </a:xfrm>
        <a:prstGeom prst="circularArrow">
          <a:avLst>
            <a:gd name="adj1" fmla="val 5198"/>
            <a:gd name="adj2" fmla="val 335751"/>
            <a:gd name="adj3" fmla="val 8211446"/>
            <a:gd name="adj4" fmla="val 6448866"/>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01730D-C9A3-4928-92C7-8A4BFF2062A2}">
      <dsp:nvSpPr>
        <dsp:cNvPr id="0" name=""/>
        <dsp:cNvSpPr/>
      </dsp:nvSpPr>
      <dsp:spPr>
        <a:xfrm>
          <a:off x="3091695" y="1706574"/>
          <a:ext cx="1204391" cy="902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Leave of Absence/Return from Absence</a:t>
          </a:r>
          <a:endParaRPr lang="en-US" sz="1100" kern="1200" dirty="0"/>
        </a:p>
      </dsp:txBody>
      <dsp:txXfrm>
        <a:off x="3091695" y="1706574"/>
        <a:ext cx="1204391" cy="902760"/>
      </dsp:txXfrm>
    </dsp:sp>
    <dsp:sp modelId="{CA0D35C0-0EAD-4F2A-8B22-B98794BDB432}">
      <dsp:nvSpPr>
        <dsp:cNvPr id="0" name=""/>
        <dsp:cNvSpPr/>
      </dsp:nvSpPr>
      <dsp:spPr>
        <a:xfrm>
          <a:off x="3556097" y="-6341"/>
          <a:ext cx="3386702" cy="3386702"/>
        </a:xfrm>
        <a:prstGeom prst="circularArrow">
          <a:avLst>
            <a:gd name="adj1" fmla="val 5198"/>
            <a:gd name="adj2" fmla="val 335751"/>
            <a:gd name="adj3" fmla="val 12298590"/>
            <a:gd name="adj4" fmla="val 10770346"/>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1AA4C3-D4CF-458A-AF4E-E1B19756CAD9}">
      <dsp:nvSpPr>
        <dsp:cNvPr id="0" name=""/>
        <dsp:cNvSpPr/>
      </dsp:nvSpPr>
      <dsp:spPr>
        <a:xfrm>
          <a:off x="3624865" y="26569"/>
          <a:ext cx="1229786" cy="902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latin typeface="+mn-lt"/>
              <a:ea typeface="+mn-ea"/>
              <a:cs typeface="+mn-cs"/>
            </a:rPr>
            <a:t>Promotion/Transfer/</a:t>
          </a:r>
        </a:p>
        <a:p>
          <a:pPr lvl="0" algn="ctr" defTabSz="488950">
            <a:lnSpc>
              <a:spcPct val="90000"/>
            </a:lnSpc>
            <a:spcBef>
              <a:spcPct val="0"/>
            </a:spcBef>
            <a:spcAft>
              <a:spcPct val="35000"/>
            </a:spcAft>
          </a:pPr>
          <a:r>
            <a:rPr lang="en-US" sz="1100" kern="1200" dirty="0" smtClean="0">
              <a:solidFill>
                <a:schemeClr val="tx1"/>
              </a:solidFill>
              <a:latin typeface="+mn-lt"/>
              <a:ea typeface="+mn-ea"/>
              <a:cs typeface="+mn-cs"/>
            </a:rPr>
            <a:t>Position Change</a:t>
          </a:r>
          <a:endParaRPr lang="en-US" sz="1100" kern="1200" dirty="0">
            <a:solidFill>
              <a:schemeClr val="tx1"/>
            </a:solidFill>
            <a:latin typeface="+mn-lt"/>
            <a:ea typeface="+mn-ea"/>
            <a:cs typeface="+mn-cs"/>
          </a:endParaRPr>
        </a:p>
      </dsp:txBody>
      <dsp:txXfrm>
        <a:off x="3624865" y="26569"/>
        <a:ext cx="1229786" cy="902760"/>
      </dsp:txXfrm>
    </dsp:sp>
    <dsp:sp modelId="{4D6506C4-13F7-42FC-831D-104FE2C3EB2E}">
      <dsp:nvSpPr>
        <dsp:cNvPr id="0" name=""/>
        <dsp:cNvSpPr/>
      </dsp:nvSpPr>
      <dsp:spPr>
        <a:xfrm>
          <a:off x="3429638" y="262"/>
          <a:ext cx="3386702" cy="3386702"/>
        </a:xfrm>
        <a:prstGeom prst="circularArrow">
          <a:avLst>
            <a:gd name="adj1" fmla="val 5198"/>
            <a:gd name="adj2" fmla="val 335751"/>
            <a:gd name="adj3" fmla="val 16866370"/>
            <a:gd name="adj4" fmla="val 15582785"/>
            <a:gd name="adj5" fmla="val 606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3F422A5-A36A-46F4-ABE0-A8FA03A9EE9F}" type="datetimeFigureOut">
              <a:rPr lang="en-US" smtClean="0"/>
              <a:t>10/25/2018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432FF78-7959-4A82-94D2-5DEBE7397E0F}" type="slidenum">
              <a:rPr lang="en-US" smtClean="0"/>
              <a:t>‹#›</a:t>
            </a:fld>
            <a:endParaRPr lang="en-US"/>
          </a:p>
        </p:txBody>
      </p:sp>
    </p:spTree>
    <p:extLst>
      <p:ext uri="{BB962C8B-B14F-4D97-AF65-F5344CB8AC3E}">
        <p14:creationId xmlns:p14="http://schemas.microsoft.com/office/powerpoint/2010/main" val="579545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7D4098-B45D-448E-92E7-320064760B5C}" type="datetimeFigureOut">
              <a:rPr lang="en-US" smtClean="0"/>
              <a:t>10/25/2018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66E88A4-E9FD-47CD-9186-EDD02B4AD885}" type="slidenum">
              <a:rPr lang="en-US" smtClean="0"/>
              <a:t>‹#›</a:t>
            </a:fld>
            <a:endParaRPr lang="en-US"/>
          </a:p>
        </p:txBody>
      </p:sp>
    </p:spTree>
    <p:extLst>
      <p:ext uri="{BB962C8B-B14F-4D97-AF65-F5344CB8AC3E}">
        <p14:creationId xmlns:p14="http://schemas.microsoft.com/office/powerpoint/2010/main" val="318399360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a:t>
            </a:fld>
            <a:endParaRPr lang="en-US"/>
          </a:p>
        </p:txBody>
      </p:sp>
    </p:spTree>
    <p:extLst>
      <p:ext uri="{BB962C8B-B14F-4D97-AF65-F5344CB8AC3E}">
        <p14:creationId xmlns:p14="http://schemas.microsoft.com/office/powerpoint/2010/main" val="1988086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a:t>
            </a:fld>
            <a:endParaRPr lang="en-US"/>
          </a:p>
        </p:txBody>
      </p:sp>
    </p:spTree>
    <p:extLst>
      <p:ext uri="{BB962C8B-B14F-4D97-AF65-F5344CB8AC3E}">
        <p14:creationId xmlns:p14="http://schemas.microsoft.com/office/powerpoint/2010/main" val="3983962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a:t>
            </a:fld>
            <a:endParaRPr lang="en-US"/>
          </a:p>
        </p:txBody>
      </p:sp>
    </p:spTree>
    <p:extLst>
      <p:ext uri="{BB962C8B-B14F-4D97-AF65-F5344CB8AC3E}">
        <p14:creationId xmlns:p14="http://schemas.microsoft.com/office/powerpoint/2010/main" val="2061274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7</a:t>
            </a:fld>
            <a:endParaRPr lang="en-US"/>
          </a:p>
        </p:txBody>
      </p:sp>
    </p:spTree>
    <p:extLst>
      <p:ext uri="{BB962C8B-B14F-4D97-AF65-F5344CB8AC3E}">
        <p14:creationId xmlns:p14="http://schemas.microsoft.com/office/powerpoint/2010/main" val="423562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8</a:t>
            </a:fld>
            <a:endParaRPr lang="en-US"/>
          </a:p>
        </p:txBody>
      </p:sp>
    </p:spTree>
    <p:extLst>
      <p:ext uri="{BB962C8B-B14F-4D97-AF65-F5344CB8AC3E}">
        <p14:creationId xmlns:p14="http://schemas.microsoft.com/office/powerpoint/2010/main" val="2917320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9</a:t>
            </a:fld>
            <a:endParaRPr lang="en-US"/>
          </a:p>
        </p:txBody>
      </p:sp>
    </p:spTree>
    <p:extLst>
      <p:ext uri="{BB962C8B-B14F-4D97-AF65-F5344CB8AC3E}">
        <p14:creationId xmlns:p14="http://schemas.microsoft.com/office/powerpoint/2010/main" val="3366582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666E88A4-E9FD-47CD-9186-EDD02B4AD885}" type="slidenum">
              <a:rPr lang="en-US" smtClean="0"/>
              <a:t>10</a:t>
            </a:fld>
            <a:endParaRPr lang="en-US"/>
          </a:p>
        </p:txBody>
      </p:sp>
    </p:spTree>
    <p:extLst>
      <p:ext uri="{BB962C8B-B14F-4D97-AF65-F5344CB8AC3E}">
        <p14:creationId xmlns:p14="http://schemas.microsoft.com/office/powerpoint/2010/main" val="20957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E88A4-E9FD-47CD-9186-EDD02B4AD8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176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12</a:t>
            </a:fld>
            <a:endParaRPr lang="en-US"/>
          </a:p>
        </p:txBody>
      </p:sp>
    </p:spTree>
    <p:extLst>
      <p:ext uri="{BB962C8B-B14F-4D97-AF65-F5344CB8AC3E}">
        <p14:creationId xmlns:p14="http://schemas.microsoft.com/office/powerpoint/2010/main" val="3048966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13</a:t>
            </a:fld>
            <a:endParaRPr lang="en-US"/>
          </a:p>
        </p:txBody>
      </p:sp>
    </p:spTree>
    <p:extLst>
      <p:ext uri="{BB962C8B-B14F-4D97-AF65-F5344CB8AC3E}">
        <p14:creationId xmlns:p14="http://schemas.microsoft.com/office/powerpoint/2010/main" val="3621032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E88A4-E9FD-47CD-9186-EDD02B4AD8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679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15</a:t>
            </a:fld>
            <a:endParaRPr lang="en-US"/>
          </a:p>
        </p:txBody>
      </p:sp>
    </p:spTree>
    <p:extLst>
      <p:ext uri="{BB962C8B-B14F-4D97-AF65-F5344CB8AC3E}">
        <p14:creationId xmlns:p14="http://schemas.microsoft.com/office/powerpoint/2010/main" val="4146137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16</a:t>
            </a:fld>
            <a:endParaRPr lang="en-US"/>
          </a:p>
        </p:txBody>
      </p:sp>
    </p:spTree>
    <p:extLst>
      <p:ext uri="{BB962C8B-B14F-4D97-AF65-F5344CB8AC3E}">
        <p14:creationId xmlns:p14="http://schemas.microsoft.com/office/powerpoint/2010/main" val="1123721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17</a:t>
            </a:fld>
            <a:endParaRPr lang="en-US"/>
          </a:p>
        </p:txBody>
      </p:sp>
    </p:spTree>
    <p:extLst>
      <p:ext uri="{BB962C8B-B14F-4D97-AF65-F5344CB8AC3E}">
        <p14:creationId xmlns:p14="http://schemas.microsoft.com/office/powerpoint/2010/main" val="2332821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E88A4-E9FD-47CD-9186-EDD02B4AD8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211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19</a:t>
            </a:fld>
            <a:endParaRPr lang="en-US"/>
          </a:p>
        </p:txBody>
      </p:sp>
    </p:spTree>
    <p:extLst>
      <p:ext uri="{BB962C8B-B14F-4D97-AF65-F5344CB8AC3E}">
        <p14:creationId xmlns:p14="http://schemas.microsoft.com/office/powerpoint/2010/main" val="361360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20</a:t>
            </a:fld>
            <a:endParaRPr lang="en-US"/>
          </a:p>
        </p:txBody>
      </p:sp>
    </p:spTree>
    <p:extLst>
      <p:ext uri="{BB962C8B-B14F-4D97-AF65-F5344CB8AC3E}">
        <p14:creationId xmlns:p14="http://schemas.microsoft.com/office/powerpoint/2010/main" val="926680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26</a:t>
            </a:fld>
            <a:endParaRPr lang="en-US"/>
          </a:p>
        </p:txBody>
      </p:sp>
    </p:spTree>
    <p:extLst>
      <p:ext uri="{BB962C8B-B14F-4D97-AF65-F5344CB8AC3E}">
        <p14:creationId xmlns:p14="http://schemas.microsoft.com/office/powerpoint/2010/main" val="3054300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27</a:t>
            </a:fld>
            <a:endParaRPr lang="en-US"/>
          </a:p>
        </p:txBody>
      </p:sp>
    </p:spTree>
    <p:extLst>
      <p:ext uri="{BB962C8B-B14F-4D97-AF65-F5344CB8AC3E}">
        <p14:creationId xmlns:p14="http://schemas.microsoft.com/office/powerpoint/2010/main" val="3157414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28</a:t>
            </a:fld>
            <a:endParaRPr lang="en-US"/>
          </a:p>
        </p:txBody>
      </p:sp>
    </p:spTree>
    <p:extLst>
      <p:ext uri="{BB962C8B-B14F-4D97-AF65-F5344CB8AC3E}">
        <p14:creationId xmlns:p14="http://schemas.microsoft.com/office/powerpoint/2010/main" val="322350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29</a:t>
            </a:fld>
            <a:endParaRPr lang="en-US"/>
          </a:p>
        </p:txBody>
      </p:sp>
    </p:spTree>
    <p:extLst>
      <p:ext uri="{BB962C8B-B14F-4D97-AF65-F5344CB8AC3E}">
        <p14:creationId xmlns:p14="http://schemas.microsoft.com/office/powerpoint/2010/main" val="377361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E88A4-E9FD-47CD-9186-EDD02B4AD8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9065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32</a:t>
            </a:fld>
            <a:endParaRPr lang="en-US"/>
          </a:p>
        </p:txBody>
      </p:sp>
    </p:spTree>
    <p:extLst>
      <p:ext uri="{BB962C8B-B14F-4D97-AF65-F5344CB8AC3E}">
        <p14:creationId xmlns:p14="http://schemas.microsoft.com/office/powerpoint/2010/main" val="3465006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10"/>
          </p:nvPr>
        </p:nvSpPr>
        <p:spPr/>
        <p:txBody>
          <a:bodyPr/>
          <a:lstStyle/>
          <a:p>
            <a:fld id="{666E88A4-E9FD-47CD-9186-EDD02B4AD885}" type="slidenum">
              <a:rPr lang="en-US" smtClean="0"/>
              <a:t>33</a:t>
            </a:fld>
            <a:endParaRPr lang="en-US"/>
          </a:p>
        </p:txBody>
      </p:sp>
    </p:spTree>
    <p:extLst>
      <p:ext uri="{BB962C8B-B14F-4D97-AF65-F5344CB8AC3E}">
        <p14:creationId xmlns:p14="http://schemas.microsoft.com/office/powerpoint/2010/main" val="1440744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34</a:t>
            </a:fld>
            <a:endParaRPr lang="en-US"/>
          </a:p>
        </p:txBody>
      </p:sp>
    </p:spTree>
    <p:extLst>
      <p:ext uri="{BB962C8B-B14F-4D97-AF65-F5344CB8AC3E}">
        <p14:creationId xmlns:p14="http://schemas.microsoft.com/office/powerpoint/2010/main" val="4283175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36</a:t>
            </a:fld>
            <a:endParaRPr lang="en-US"/>
          </a:p>
        </p:txBody>
      </p:sp>
    </p:spTree>
    <p:extLst>
      <p:ext uri="{BB962C8B-B14F-4D97-AF65-F5344CB8AC3E}">
        <p14:creationId xmlns:p14="http://schemas.microsoft.com/office/powerpoint/2010/main" val="16546138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37</a:t>
            </a:fld>
            <a:endParaRPr lang="en-US"/>
          </a:p>
        </p:txBody>
      </p:sp>
    </p:spTree>
    <p:extLst>
      <p:ext uri="{BB962C8B-B14F-4D97-AF65-F5344CB8AC3E}">
        <p14:creationId xmlns:p14="http://schemas.microsoft.com/office/powerpoint/2010/main" val="3248523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38</a:t>
            </a:fld>
            <a:endParaRPr lang="en-US"/>
          </a:p>
        </p:txBody>
      </p:sp>
    </p:spTree>
    <p:extLst>
      <p:ext uri="{BB962C8B-B14F-4D97-AF65-F5344CB8AC3E}">
        <p14:creationId xmlns:p14="http://schemas.microsoft.com/office/powerpoint/2010/main" val="3700363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39</a:t>
            </a:fld>
            <a:endParaRPr lang="en-US"/>
          </a:p>
        </p:txBody>
      </p:sp>
    </p:spTree>
    <p:extLst>
      <p:ext uri="{BB962C8B-B14F-4D97-AF65-F5344CB8AC3E}">
        <p14:creationId xmlns:p14="http://schemas.microsoft.com/office/powerpoint/2010/main" val="1302453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40</a:t>
            </a:fld>
            <a:endParaRPr lang="en-US"/>
          </a:p>
        </p:txBody>
      </p:sp>
    </p:spTree>
    <p:extLst>
      <p:ext uri="{BB962C8B-B14F-4D97-AF65-F5344CB8AC3E}">
        <p14:creationId xmlns:p14="http://schemas.microsoft.com/office/powerpoint/2010/main" val="1338065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41</a:t>
            </a:fld>
            <a:endParaRPr lang="en-US"/>
          </a:p>
        </p:txBody>
      </p:sp>
    </p:spTree>
    <p:extLst>
      <p:ext uri="{BB962C8B-B14F-4D97-AF65-F5344CB8AC3E}">
        <p14:creationId xmlns:p14="http://schemas.microsoft.com/office/powerpoint/2010/main" val="32404550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44</a:t>
            </a:fld>
            <a:endParaRPr lang="en-US"/>
          </a:p>
        </p:txBody>
      </p:sp>
    </p:spTree>
    <p:extLst>
      <p:ext uri="{BB962C8B-B14F-4D97-AF65-F5344CB8AC3E}">
        <p14:creationId xmlns:p14="http://schemas.microsoft.com/office/powerpoint/2010/main" val="2056723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45</a:t>
            </a:fld>
            <a:endParaRPr lang="en-US"/>
          </a:p>
        </p:txBody>
      </p:sp>
    </p:spTree>
    <p:extLst>
      <p:ext uri="{BB962C8B-B14F-4D97-AF65-F5344CB8AC3E}">
        <p14:creationId xmlns:p14="http://schemas.microsoft.com/office/powerpoint/2010/main" val="4103742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46</a:t>
            </a:fld>
            <a:endParaRPr lang="en-US"/>
          </a:p>
        </p:txBody>
      </p:sp>
    </p:spTree>
    <p:extLst>
      <p:ext uri="{BB962C8B-B14F-4D97-AF65-F5344CB8AC3E}">
        <p14:creationId xmlns:p14="http://schemas.microsoft.com/office/powerpoint/2010/main" val="35959288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49</a:t>
            </a:fld>
            <a:endParaRPr lang="en-US"/>
          </a:p>
        </p:txBody>
      </p:sp>
    </p:spTree>
    <p:extLst>
      <p:ext uri="{BB962C8B-B14F-4D97-AF65-F5344CB8AC3E}">
        <p14:creationId xmlns:p14="http://schemas.microsoft.com/office/powerpoint/2010/main" val="8596359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50</a:t>
            </a:fld>
            <a:endParaRPr lang="en-US"/>
          </a:p>
        </p:txBody>
      </p:sp>
    </p:spTree>
    <p:extLst>
      <p:ext uri="{BB962C8B-B14F-4D97-AF65-F5344CB8AC3E}">
        <p14:creationId xmlns:p14="http://schemas.microsoft.com/office/powerpoint/2010/main" val="183188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 these overviews and displays for the same person?  I’d make sure they match and maybe use the ECM</a:t>
            </a:r>
            <a:r>
              <a:rPr lang="en-US" baseline="0" dirty="0" smtClean="0"/>
              <a:t> org so we don’t have to blank out so much.</a:t>
            </a:r>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51</a:t>
            </a:fld>
            <a:endParaRPr lang="en-US"/>
          </a:p>
        </p:txBody>
      </p:sp>
    </p:spTree>
    <p:extLst>
      <p:ext uri="{BB962C8B-B14F-4D97-AF65-F5344CB8AC3E}">
        <p14:creationId xmlns:p14="http://schemas.microsoft.com/office/powerpoint/2010/main" val="30368728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52</a:t>
            </a:fld>
            <a:endParaRPr lang="en-US"/>
          </a:p>
        </p:txBody>
      </p:sp>
    </p:spTree>
    <p:extLst>
      <p:ext uri="{BB962C8B-B14F-4D97-AF65-F5344CB8AC3E}">
        <p14:creationId xmlns:p14="http://schemas.microsoft.com/office/powerpoint/2010/main" val="34486648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53</a:t>
            </a:fld>
            <a:endParaRPr lang="en-US"/>
          </a:p>
        </p:txBody>
      </p:sp>
    </p:spTree>
    <p:extLst>
      <p:ext uri="{BB962C8B-B14F-4D97-AF65-F5344CB8AC3E}">
        <p14:creationId xmlns:p14="http://schemas.microsoft.com/office/powerpoint/2010/main" val="32692878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54</a:t>
            </a:fld>
            <a:endParaRPr lang="en-US"/>
          </a:p>
        </p:txBody>
      </p:sp>
    </p:spTree>
    <p:extLst>
      <p:ext uri="{BB962C8B-B14F-4D97-AF65-F5344CB8AC3E}">
        <p14:creationId xmlns:p14="http://schemas.microsoft.com/office/powerpoint/2010/main" val="39232124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55</a:t>
            </a:fld>
            <a:endParaRPr lang="en-US"/>
          </a:p>
        </p:txBody>
      </p:sp>
    </p:spTree>
    <p:extLst>
      <p:ext uri="{BB962C8B-B14F-4D97-AF65-F5344CB8AC3E}">
        <p14:creationId xmlns:p14="http://schemas.microsoft.com/office/powerpoint/2010/main" val="40823187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56</a:t>
            </a:fld>
            <a:endParaRPr lang="en-US"/>
          </a:p>
        </p:txBody>
      </p:sp>
    </p:spTree>
    <p:extLst>
      <p:ext uri="{BB962C8B-B14F-4D97-AF65-F5344CB8AC3E}">
        <p14:creationId xmlns:p14="http://schemas.microsoft.com/office/powerpoint/2010/main" val="1001094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57</a:t>
            </a:fld>
            <a:endParaRPr lang="en-US"/>
          </a:p>
        </p:txBody>
      </p:sp>
    </p:spTree>
    <p:extLst>
      <p:ext uri="{BB962C8B-B14F-4D97-AF65-F5344CB8AC3E}">
        <p14:creationId xmlns:p14="http://schemas.microsoft.com/office/powerpoint/2010/main" val="6613826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58</a:t>
            </a:fld>
            <a:endParaRPr lang="en-US"/>
          </a:p>
        </p:txBody>
      </p:sp>
    </p:spTree>
    <p:extLst>
      <p:ext uri="{BB962C8B-B14F-4D97-AF65-F5344CB8AC3E}">
        <p14:creationId xmlns:p14="http://schemas.microsoft.com/office/powerpoint/2010/main" val="500441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6E88A4-E9FD-47CD-9186-EDD02B4AD885}" type="slidenum">
              <a:rPr lang="en-US" smtClean="0"/>
              <a:t>61</a:t>
            </a:fld>
            <a:endParaRPr lang="en-US"/>
          </a:p>
        </p:txBody>
      </p:sp>
    </p:spTree>
    <p:extLst>
      <p:ext uri="{BB962C8B-B14F-4D97-AF65-F5344CB8AC3E}">
        <p14:creationId xmlns:p14="http://schemas.microsoft.com/office/powerpoint/2010/main" val="4156877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slideMaster" Target="../slideMasters/slideMaster1.xml"/><Relationship Id="rId4" Type="http://schemas.openxmlformats.org/officeDocument/2006/relationships/tags" Target="../tags/tag3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custDataLst>
              <p:tags r:id="rId2"/>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custDataLst>
              <p:tags r:id="rId3"/>
            </p:custDataLst>
          </p:nvPr>
        </p:nvSpPr>
        <p:spPr/>
        <p:txBody>
          <a:bodyPr/>
          <a:lstStyle/>
          <a:p>
            <a:fld id="{9575BEB3-C551-4CD7-B9C0-6407FA5CF0AF}" type="datetime1">
              <a:rPr lang="en-US" smtClean="0"/>
              <a:t>10/25/2018</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51254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idx="1"/>
            <p:custDataLst>
              <p:tags r:id="rId2"/>
            </p:custDataLst>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93C45B5A-D543-4F3D-A86F-5774DD133D25}" type="datetime1">
              <a:rPr lang="en-US" smtClean="0"/>
              <a:t>10/25/2018</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45082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3AC89D-7BA2-46F5-9CDF-9BF98766DB59}" type="datetime1">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4643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sz="half" idx="1"/>
            <p:custDataLst>
              <p:tags r:id="rId2"/>
            </p:custDataLst>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custDataLst>
              <p:tags r:id="rId3"/>
            </p:custDataLst>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custDataLst>
              <p:tags r:id="rId4"/>
            </p:custDataLst>
          </p:nvPr>
        </p:nvSpPr>
        <p:spPr/>
        <p:txBody>
          <a:bodyPr/>
          <a:lstStyle/>
          <a:p>
            <a:fld id="{93F3FC62-A62D-472D-8936-54BE24B6F5CB}" type="datetime1">
              <a:rPr lang="en-US" smtClean="0"/>
              <a:t>10/25/2018</a:t>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54958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custDataLst>
              <p:tags r:id="rId3"/>
            </p:custDataLst>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custDataLst>
              <p:tags r:id="rId4"/>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custDataLst>
              <p:tags r:id="rId5"/>
            </p:custDataLst>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custDataLst>
              <p:tags r:id="rId6"/>
            </p:custDataLst>
          </p:nvPr>
        </p:nvSpPr>
        <p:spPr/>
        <p:txBody>
          <a:bodyPr/>
          <a:lstStyle/>
          <a:p>
            <a:fld id="{7061A5EF-66EB-485B-8BEB-97FEA98004F4}" type="datetime1">
              <a:rPr lang="en-US" smtClean="0"/>
              <a:t>10/25/2018</a:t>
            </a:fld>
            <a:endParaRPr lang="en-US" dirty="0"/>
          </a:p>
        </p:txBody>
      </p:sp>
      <p:sp>
        <p:nvSpPr>
          <p:cNvPr id="8" name="Footer Placeholder 7"/>
          <p:cNvSpPr>
            <a:spLocks noGrp="1"/>
          </p:cNvSpPr>
          <p:nvPr>
            <p:ph type="ftr" sz="quarter" idx="11"/>
            <p:custDataLst>
              <p:tags r:id="rId7"/>
            </p:custDataLst>
          </p:nvPr>
        </p:nvSpPr>
        <p:spPr/>
        <p:txBody>
          <a:bodyPr/>
          <a:lstStyle/>
          <a:p>
            <a:endParaRPr lang="en-US" dirty="0"/>
          </a:p>
        </p:txBody>
      </p:sp>
      <p:sp>
        <p:nvSpPr>
          <p:cNvPr id="9" name="Slide Number Placeholder 8"/>
          <p:cNvSpPr>
            <a:spLocks noGrp="1"/>
          </p:cNvSpPr>
          <p:nvPr>
            <p:ph type="sldNum" sz="quarter" idx="12"/>
            <p:custDataLst>
              <p:tags r:id="rId8"/>
            </p:custDataLst>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08917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2"/>
            </p:custDataLst>
          </p:nvPr>
        </p:nvSpPr>
        <p:spPr/>
        <p:txBody>
          <a:bodyPr/>
          <a:lstStyle/>
          <a:p>
            <a:fld id="{70347E8B-21C8-491F-A30F-50F01790D514}" type="datetime1">
              <a:rPr lang="en-US" smtClean="0"/>
              <a:t>10/25/2018</a:t>
            </a:fld>
            <a:endParaRPr lang="en-US" dirty="0"/>
          </a:p>
        </p:txBody>
      </p:sp>
      <p:sp>
        <p:nvSpPr>
          <p:cNvPr id="4" name="Footer Placeholder 3"/>
          <p:cNvSpPr>
            <a:spLocks noGrp="1"/>
          </p:cNvSpPr>
          <p:nvPr>
            <p:ph type="ftr" sz="quarter" idx="11"/>
            <p:custDataLst>
              <p:tags r:id="rId3"/>
            </p:custDataLst>
          </p:nvPr>
        </p:nvSpPr>
        <p:spPr/>
        <p:txBody>
          <a:bodyPr/>
          <a:lstStyle/>
          <a:p>
            <a:endParaRPr lang="en-US" dirty="0"/>
          </a:p>
        </p:txBody>
      </p:sp>
      <p:sp>
        <p:nvSpPr>
          <p:cNvPr id="5" name="Slide Number Placeholder 4"/>
          <p:cNvSpPr>
            <a:spLocks noGrp="1"/>
          </p:cNvSpPr>
          <p:nvPr>
            <p:ph type="sldNum" sz="quarter" idx="12"/>
            <p:custDataLst>
              <p:tags r:id="rId4"/>
            </p:custDataLst>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567898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9BBF-C65B-4D09-B534-77A19DA5DF9E}" type="datetime1">
              <a:rPr lang="en-US" smtClean="0"/>
              <a:t>10/25/2018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4458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A58BAB9-6D7E-4330-A3CC-F59D2E648105}" type="datetime1">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3556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F506696-5E2A-4D0C-AF99-643B1D4FFF43}" type="datetime1">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961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22BBB5-F94A-495E-B008-54C9C43507C1}" type="datetime1">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7931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69CF3-9A6D-4192-B80F-F55E4A59F804}" type="datetime1">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2347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0">
              <a:schemeClr val="accent1">
                <a:lumMod val="45000"/>
                <a:lumOff val="55000"/>
              </a:schemeClr>
            </a:gs>
            <a:gs pos="0">
              <a:schemeClr val="accent1">
                <a:lumMod val="45000"/>
                <a:lumOff val="55000"/>
              </a:schemeClr>
            </a:gs>
            <a:gs pos="0">
              <a:schemeClr val="bg1"/>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custDataLst>
              <p:tags r:id="rId14"/>
            </p:custDataLst>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custDataLst>
              <p:tags r:id="rId15"/>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BDE14-652F-41CE-B234-19A42B39CA06}" type="datetime1">
              <a:rPr lang="en-US" smtClean="0"/>
              <a:t>10/25/2018</a:t>
            </a:fld>
            <a:endParaRPr lang="en-US" dirty="0"/>
          </a:p>
        </p:txBody>
      </p:sp>
      <p:sp>
        <p:nvSpPr>
          <p:cNvPr id="5" name="Footer Placeholder 4"/>
          <p:cNvSpPr>
            <a:spLocks noGrp="1"/>
          </p:cNvSpPr>
          <p:nvPr>
            <p:ph type="ftr" sz="quarter" idx="3"/>
            <p:custDataLst>
              <p:tags r:id="rId16"/>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7"/>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3923735"/>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iming>
    <p:tnLst>
      <p:par>
        <p:cTn id="1" dur="indefinite" restart="never" nodeType="tmRoot"/>
      </p:par>
    </p:tnLst>
  </p:timing>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1.gi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2.xml"/><Relationship Id="rId5" Type="http://schemas.openxmlformats.org/officeDocument/2006/relationships/tags" Target="../tags/tag40.xml"/><Relationship Id="rId4" Type="http://schemas.openxmlformats.org/officeDocument/2006/relationships/tags" Target="../tags/tag39.xml"/></Relationships>
</file>

<file path=ppt/slides/_rels/slide3.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tags" Target="../tags/tag43.xml"/><Relationship Id="rId7" Type="http://schemas.openxmlformats.org/officeDocument/2006/relationships/notesSlide" Target="../notesSlides/notesSlide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2.xml"/><Relationship Id="rId5" Type="http://schemas.openxmlformats.org/officeDocument/2006/relationships/tags" Target="../tags/tag45.xml"/><Relationship Id="rId4" Type="http://schemas.openxmlformats.org/officeDocument/2006/relationships/tags" Target="../tags/tag44.xml"/></Relationships>
</file>

<file path=ppt/slides/_rels/slide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48.xml"/><Relationship Id="rId7" Type="http://schemas.openxmlformats.org/officeDocument/2006/relationships/notesSlide" Target="../notesSlides/notesSlide2.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2.xml"/><Relationship Id="rId5" Type="http://schemas.openxmlformats.org/officeDocument/2006/relationships/tags" Target="../tags/tag50.xml"/><Relationship Id="rId4" Type="http://schemas.openxmlformats.org/officeDocument/2006/relationships/tags" Target="../tags/tag49.xml"/></Relationships>
</file>

<file path=ppt/slides/_rels/slide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53.xml"/><Relationship Id="rId7" Type="http://schemas.openxmlformats.org/officeDocument/2006/relationships/notesSlide" Target="../notesSlides/notesSlide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2.xml"/><Relationship Id="rId5" Type="http://schemas.openxmlformats.org/officeDocument/2006/relationships/tags" Target="../tags/tag55.xml"/><Relationship Id="rId4" Type="http://schemas.openxmlformats.org/officeDocument/2006/relationships/tags" Target="../tags/tag54.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10" Type="http://schemas.openxmlformats.org/officeDocument/2006/relationships/image" Target="../media/image2.gif"/><Relationship Id="rId4" Type="http://schemas.openxmlformats.org/officeDocument/2006/relationships/tags" Target="../tags/tag59.xml"/><Relationship Id="rId9"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8" Type="http://schemas.openxmlformats.org/officeDocument/2006/relationships/tags" Target="../tags/tag70.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image" Target="../media/image2.gif"/><Relationship Id="rId5" Type="http://schemas.openxmlformats.org/officeDocument/2006/relationships/tags" Target="../tags/tag67.xml"/><Relationship Id="rId10" Type="http://schemas.openxmlformats.org/officeDocument/2006/relationships/notesSlide" Target="../notesSlides/notesSlide5.xml"/><Relationship Id="rId4" Type="http://schemas.openxmlformats.org/officeDocument/2006/relationships/tags" Target="../tags/tag66.xml"/><Relationship Id="rId9"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73.xml"/><Relationship Id="rId7" Type="http://schemas.openxmlformats.org/officeDocument/2006/relationships/hyperlink" Target="mailto:hrsys@bu.edu" TargetMode="Externa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74.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7.xml"/><Relationship Id="rId7"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9" Type="http://schemas.openxmlformats.org/officeDocument/2006/relationships/image" Target="../media/image1.gif"/></Relationships>
</file>

<file path=ppt/slides/_rels/slide1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83.xml"/><Relationship Id="rId7" Type="http://schemas.openxmlformats.org/officeDocument/2006/relationships/notesSlide" Target="../notesSlides/notesSlide8.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slideLayout" Target="../slideLayouts/slideLayout2.xml"/><Relationship Id="rId5" Type="http://schemas.openxmlformats.org/officeDocument/2006/relationships/tags" Target="../tags/tag85.xml"/><Relationship Id="rId4" Type="http://schemas.openxmlformats.org/officeDocument/2006/relationships/tags" Target="../tags/tag84.xml"/></Relationships>
</file>

<file path=ppt/slides/_rels/slide12.xml.rels><?xml version="1.0" encoding="UTF-8" standalone="yes"?>
<Relationships xmlns="http://schemas.openxmlformats.org/package/2006/relationships"><Relationship Id="rId8" Type="http://schemas.openxmlformats.org/officeDocument/2006/relationships/hyperlink" Target="http://www.bu.edu/tech/files/2016/02/End-to-End-Process-Matrix.pdf" TargetMode="External"/><Relationship Id="rId3" Type="http://schemas.openxmlformats.org/officeDocument/2006/relationships/tags" Target="../tags/tag88.xml"/><Relationship Id="rId7" Type="http://schemas.openxmlformats.org/officeDocument/2006/relationships/notesSlide" Target="../notesSlides/notesSlide9.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slideLayout" Target="../slideLayouts/slideLayout2.xml"/><Relationship Id="rId5" Type="http://schemas.openxmlformats.org/officeDocument/2006/relationships/tags" Target="../tags/tag90.xml"/><Relationship Id="rId10" Type="http://schemas.openxmlformats.org/officeDocument/2006/relationships/image" Target="../media/image4.png"/><Relationship Id="rId4" Type="http://schemas.openxmlformats.org/officeDocument/2006/relationships/tags" Target="../tags/tag89.xml"/><Relationship Id="rId9" Type="http://schemas.openxmlformats.org/officeDocument/2006/relationships/image" Target="../media/image2.gif"/></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93.xml"/><Relationship Id="rId7" Type="http://schemas.openxmlformats.org/officeDocument/2006/relationships/tags" Target="../tags/tag97.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image" Target="../media/image2.gif"/><Relationship Id="rId5" Type="http://schemas.openxmlformats.org/officeDocument/2006/relationships/tags" Target="../tags/tag95.xml"/><Relationship Id="rId10" Type="http://schemas.openxmlformats.org/officeDocument/2006/relationships/hyperlink" Target="http://www.bu.edu/hr/manager-resources/employee-time-an/buworks-forms-deadlines/" TargetMode="External"/><Relationship Id="rId4" Type="http://schemas.openxmlformats.org/officeDocument/2006/relationships/tags" Target="../tags/tag94.xml"/><Relationship Id="rId9"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8" Type="http://schemas.openxmlformats.org/officeDocument/2006/relationships/tags" Target="../tags/tag105.xml"/><Relationship Id="rId3" Type="http://schemas.openxmlformats.org/officeDocument/2006/relationships/tags" Target="../tags/tag100.xml"/><Relationship Id="rId7" Type="http://schemas.openxmlformats.org/officeDocument/2006/relationships/tags" Target="../tags/tag104.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image" Target="../media/image2.gif"/><Relationship Id="rId5" Type="http://schemas.openxmlformats.org/officeDocument/2006/relationships/tags" Target="../tags/tag102.xml"/><Relationship Id="rId10" Type="http://schemas.openxmlformats.org/officeDocument/2006/relationships/notesSlide" Target="../notesSlides/notesSlide11.xml"/><Relationship Id="rId4" Type="http://schemas.openxmlformats.org/officeDocument/2006/relationships/tags" Target="../tags/tag101.xml"/><Relationship Id="rId9"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diagramData" Target="../diagrams/data1.xml"/><Relationship Id="rId18" Type="http://schemas.openxmlformats.org/officeDocument/2006/relationships/image" Target="../media/image2.gif"/><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notesSlide" Target="../notesSlides/notesSlide12.xml"/><Relationship Id="rId17" Type="http://schemas.microsoft.com/office/2007/relationships/diagramDrawing" Target="../diagrams/drawing1.xml"/><Relationship Id="rId2" Type="http://schemas.openxmlformats.org/officeDocument/2006/relationships/tags" Target="../tags/tag107.xml"/><Relationship Id="rId16" Type="http://schemas.openxmlformats.org/officeDocument/2006/relationships/diagramColors" Target="../diagrams/colors1.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slideLayout" Target="../slideLayouts/slideLayout2.xml"/><Relationship Id="rId5" Type="http://schemas.openxmlformats.org/officeDocument/2006/relationships/tags" Target="../tags/tag110.xml"/><Relationship Id="rId15" Type="http://schemas.openxmlformats.org/officeDocument/2006/relationships/diagramQuickStyle" Target="../diagrams/quickStyle1.xml"/><Relationship Id="rId10" Type="http://schemas.openxmlformats.org/officeDocument/2006/relationships/tags" Target="../tags/tag115.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118.xml"/><Relationship Id="rId7" Type="http://schemas.openxmlformats.org/officeDocument/2006/relationships/slideLayout" Target="../slideLayouts/slideLayout2.xml"/><Relationship Id="rId12" Type="http://schemas.openxmlformats.org/officeDocument/2006/relationships/image" Target="../media/image5.png"/><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hyperlink" Target="http://www.bu.edu/buworkscentral" TargetMode="External"/><Relationship Id="rId5" Type="http://schemas.openxmlformats.org/officeDocument/2006/relationships/tags" Target="../tags/tag120.xml"/><Relationship Id="rId10" Type="http://schemas.openxmlformats.org/officeDocument/2006/relationships/hyperlink" Target="mailto:hrsys@bu.edu" TargetMode="External"/><Relationship Id="rId4" Type="http://schemas.openxmlformats.org/officeDocument/2006/relationships/tags" Target="../tags/tag119.xml"/><Relationship Id="rId9" Type="http://schemas.openxmlformats.org/officeDocument/2006/relationships/image" Target="../media/image2.gif"/></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24.xml"/><Relationship Id="rId7" Type="http://schemas.openxmlformats.org/officeDocument/2006/relationships/tags" Target="../tags/tag128.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image" Target="../media/image6.png"/><Relationship Id="rId5" Type="http://schemas.openxmlformats.org/officeDocument/2006/relationships/tags" Target="../tags/tag126.xml"/><Relationship Id="rId10" Type="http://schemas.openxmlformats.org/officeDocument/2006/relationships/image" Target="../media/image2.gif"/><Relationship Id="rId4" Type="http://schemas.openxmlformats.org/officeDocument/2006/relationships/tags" Target="../tags/tag125.xml"/><Relationship Id="rId9"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31.xml"/><Relationship Id="rId7" Type="http://schemas.openxmlformats.org/officeDocument/2006/relationships/tags" Target="../tags/tag135.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image" Target="../media/image7.png"/><Relationship Id="rId5" Type="http://schemas.openxmlformats.org/officeDocument/2006/relationships/tags" Target="../tags/tag133.xml"/><Relationship Id="rId10" Type="http://schemas.openxmlformats.org/officeDocument/2006/relationships/image" Target="../media/image2.gif"/><Relationship Id="rId4" Type="http://schemas.openxmlformats.org/officeDocument/2006/relationships/tags" Target="../tags/tag132.xml"/><Relationship Id="rId9"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38.xml"/><Relationship Id="rId7" Type="http://schemas.openxmlformats.org/officeDocument/2006/relationships/tags" Target="../tags/tag142.xml"/><Relationship Id="rId12" Type="http://schemas.openxmlformats.org/officeDocument/2006/relationships/image" Target="../media/image9.png"/><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11" Type="http://schemas.openxmlformats.org/officeDocument/2006/relationships/image" Target="../media/image8.png"/><Relationship Id="rId5" Type="http://schemas.openxmlformats.org/officeDocument/2006/relationships/tags" Target="../tags/tag140.xml"/><Relationship Id="rId10" Type="http://schemas.openxmlformats.org/officeDocument/2006/relationships/image" Target="../media/image2.gif"/><Relationship Id="rId4" Type="http://schemas.openxmlformats.org/officeDocument/2006/relationships/tags" Target="../tags/tag139.xml"/><Relationship Id="rId9"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45.xml"/><Relationship Id="rId7" Type="http://schemas.openxmlformats.org/officeDocument/2006/relationships/tags" Target="../tags/tag149.xml"/><Relationship Id="rId12" Type="http://schemas.openxmlformats.org/officeDocument/2006/relationships/image" Target="../media/image11.png"/><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image" Target="../media/image10.png"/><Relationship Id="rId5" Type="http://schemas.openxmlformats.org/officeDocument/2006/relationships/tags" Target="../tags/tag147.xml"/><Relationship Id="rId10" Type="http://schemas.openxmlformats.org/officeDocument/2006/relationships/image" Target="../media/image2.gif"/><Relationship Id="rId4" Type="http://schemas.openxmlformats.org/officeDocument/2006/relationships/tags" Target="../tags/tag146.xml"/><Relationship Id="rId9"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152.xml"/><Relationship Id="rId7" Type="http://schemas.openxmlformats.org/officeDocument/2006/relationships/slideLayout" Target="../slideLayouts/slideLayout2.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5" Type="http://schemas.openxmlformats.org/officeDocument/2006/relationships/tags" Target="../tags/tag154.xml"/><Relationship Id="rId10" Type="http://schemas.openxmlformats.org/officeDocument/2006/relationships/image" Target="../media/image13.png"/><Relationship Id="rId4" Type="http://schemas.openxmlformats.org/officeDocument/2006/relationships/tags" Target="../tags/tag153.xml"/><Relationship Id="rId9"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58.xml"/><Relationship Id="rId7" Type="http://schemas.openxmlformats.org/officeDocument/2006/relationships/image" Target="../media/image2.gif"/><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slideLayout" Target="../slideLayouts/slideLayout4.xml"/><Relationship Id="rId5" Type="http://schemas.openxmlformats.org/officeDocument/2006/relationships/tags" Target="../tags/tag160.xml"/><Relationship Id="rId4" Type="http://schemas.openxmlformats.org/officeDocument/2006/relationships/tags" Target="../tags/tag159.xml"/><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3.xml"/><Relationship Id="rId7" Type="http://schemas.openxmlformats.org/officeDocument/2006/relationships/image" Target="../media/image2.gif"/><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slideLayout" Target="../slideLayouts/slideLayout4.xml"/><Relationship Id="rId5" Type="http://schemas.openxmlformats.org/officeDocument/2006/relationships/tags" Target="../tags/tag165.xml"/><Relationship Id="rId10" Type="http://schemas.openxmlformats.org/officeDocument/2006/relationships/image" Target="../media/image17.png"/><Relationship Id="rId4" Type="http://schemas.openxmlformats.org/officeDocument/2006/relationships/tags" Target="../tags/tag164.xml"/><Relationship Id="rId9" Type="http://schemas.openxmlformats.org/officeDocument/2006/relationships/image" Target="../media/image16.png"/></Relationships>
</file>

<file path=ppt/slides/_rels/slide2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68.xml"/><Relationship Id="rId7" Type="http://schemas.openxmlformats.org/officeDocument/2006/relationships/image" Target="../media/image2.gif"/><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slideLayout" Target="../slideLayouts/slideLayout2.xml"/><Relationship Id="rId5" Type="http://schemas.openxmlformats.org/officeDocument/2006/relationships/tags" Target="../tags/tag170.xml"/><Relationship Id="rId4" Type="http://schemas.openxmlformats.org/officeDocument/2006/relationships/tags" Target="../tags/tag169.xml"/></Relationships>
</file>

<file path=ppt/slides/_rels/slide25.xml.rels><?xml version="1.0" encoding="UTF-8" standalone="yes"?>
<Relationships xmlns="http://schemas.openxmlformats.org/package/2006/relationships"><Relationship Id="rId3" Type="http://schemas.openxmlformats.org/officeDocument/2006/relationships/tags" Target="../tags/tag173.xml"/><Relationship Id="rId7" Type="http://schemas.openxmlformats.org/officeDocument/2006/relationships/image" Target="../media/image2.gif"/><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slideLayout" Target="../slideLayouts/slideLayout2.xml"/><Relationship Id="rId5" Type="http://schemas.openxmlformats.org/officeDocument/2006/relationships/tags" Target="../tags/tag175.xml"/><Relationship Id="rId4" Type="http://schemas.openxmlformats.org/officeDocument/2006/relationships/tags" Target="../tags/tag174.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78.xml"/><Relationship Id="rId7" Type="http://schemas.openxmlformats.org/officeDocument/2006/relationships/slideLayout" Target="../slideLayouts/slideLayout2.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5" Type="http://schemas.openxmlformats.org/officeDocument/2006/relationships/tags" Target="../tags/tag180.xml"/><Relationship Id="rId10" Type="http://schemas.openxmlformats.org/officeDocument/2006/relationships/image" Target="../media/image19.png"/><Relationship Id="rId4" Type="http://schemas.openxmlformats.org/officeDocument/2006/relationships/tags" Target="../tags/tag179.xml"/><Relationship Id="rId9" Type="http://schemas.openxmlformats.org/officeDocument/2006/relationships/image" Target="../media/image2.gif"/></Relationships>
</file>

<file path=ppt/slides/_rels/slide27.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184.xml"/><Relationship Id="rId7" Type="http://schemas.openxmlformats.org/officeDocument/2006/relationships/notesSlide" Target="../notesSlides/notesSlide19.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slideLayout" Target="../slideLayouts/slideLayout2.xml"/><Relationship Id="rId5" Type="http://schemas.openxmlformats.org/officeDocument/2006/relationships/tags" Target="../tags/tag186.xml"/><Relationship Id="rId10" Type="http://schemas.openxmlformats.org/officeDocument/2006/relationships/image" Target="../media/image21.png"/><Relationship Id="rId4" Type="http://schemas.openxmlformats.org/officeDocument/2006/relationships/tags" Target="../tags/tag185.xml"/><Relationship Id="rId9" Type="http://schemas.openxmlformats.org/officeDocument/2006/relationships/image" Target="../media/image20.png"/></Relationships>
</file>

<file path=ppt/slides/_rels/slide28.xml.rels><?xml version="1.0" encoding="UTF-8" standalone="yes"?>
<Relationships xmlns="http://schemas.openxmlformats.org/package/2006/relationships"><Relationship Id="rId8" Type="http://schemas.openxmlformats.org/officeDocument/2006/relationships/hyperlink" Target="mailto:hrsys@bu.edu" TargetMode="External"/><Relationship Id="rId3" Type="http://schemas.openxmlformats.org/officeDocument/2006/relationships/tags" Target="../tags/tag189.xml"/><Relationship Id="rId7" Type="http://schemas.openxmlformats.org/officeDocument/2006/relationships/notesSlide" Target="../notesSlides/notesSlide20.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slideLayout" Target="../slideLayouts/slideLayout2.xml"/><Relationship Id="rId11" Type="http://schemas.openxmlformats.org/officeDocument/2006/relationships/image" Target="../media/image23.png"/><Relationship Id="rId5" Type="http://schemas.openxmlformats.org/officeDocument/2006/relationships/tags" Target="../tags/tag191.xml"/><Relationship Id="rId10" Type="http://schemas.openxmlformats.org/officeDocument/2006/relationships/image" Target="../media/image22.png"/><Relationship Id="rId4" Type="http://schemas.openxmlformats.org/officeDocument/2006/relationships/tags" Target="../tags/tag190.xml"/><Relationship Id="rId9" Type="http://schemas.openxmlformats.org/officeDocument/2006/relationships/image" Target="../media/image2.gif"/></Relationships>
</file>

<file path=ppt/slides/_rels/slide29.xml.rels><?xml version="1.0" encoding="UTF-8" standalone="yes"?>
<Relationships xmlns="http://schemas.openxmlformats.org/package/2006/relationships"><Relationship Id="rId8" Type="http://schemas.openxmlformats.org/officeDocument/2006/relationships/tags" Target="../tags/tag199.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hyperlink" Target="https://www.bu.edu/hr/manager-resources/employee-time-an/buworks-forms-deadlines/" TargetMode="Externa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gif"/><Relationship Id="rId5" Type="http://schemas.openxmlformats.org/officeDocument/2006/relationships/tags" Target="../tags/tag196.xml"/><Relationship Id="rId10" Type="http://schemas.openxmlformats.org/officeDocument/2006/relationships/notesSlide" Target="../notesSlides/notesSlide21.xml"/><Relationship Id="rId4" Type="http://schemas.openxmlformats.org/officeDocument/2006/relationships/tags" Target="../tags/tag195.xml"/><Relationship Id="rId9"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02.xml"/><Relationship Id="rId7" Type="http://schemas.openxmlformats.org/officeDocument/2006/relationships/slideLayout" Target="../slideLayouts/slideLayout2.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208.xml"/><Relationship Id="rId7" Type="http://schemas.openxmlformats.org/officeDocument/2006/relationships/slideLayout" Target="../slideLayouts/slideLayout2.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9" Type="http://schemas.openxmlformats.org/officeDocument/2006/relationships/image" Target="../media/image2.gif"/></Relationships>
</file>

<file path=ppt/slides/_rels/slide3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14.xml"/><Relationship Id="rId7" Type="http://schemas.openxmlformats.org/officeDocument/2006/relationships/notesSlide" Target="../notesSlides/notesSlide23.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slideLayout" Target="../slideLayouts/slideLayout2.xml"/><Relationship Id="rId5" Type="http://schemas.openxmlformats.org/officeDocument/2006/relationships/tags" Target="../tags/tag216.xml"/><Relationship Id="rId4" Type="http://schemas.openxmlformats.org/officeDocument/2006/relationships/tags" Target="../tags/tag215.xml"/></Relationships>
</file>

<file path=ppt/slides/_rels/slide33.xml.rels><?xml version="1.0" encoding="UTF-8" standalone="yes"?>
<Relationships xmlns="http://schemas.openxmlformats.org/package/2006/relationships"><Relationship Id="rId8" Type="http://schemas.openxmlformats.org/officeDocument/2006/relationships/tags" Target="../tags/tag224.xml"/><Relationship Id="rId13" Type="http://schemas.openxmlformats.org/officeDocument/2006/relationships/image" Target="../media/image2.gif"/><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notesSlide" Target="../notesSlides/notesSlide24.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slideLayout" Target="../slideLayouts/slideLayout2.xml"/><Relationship Id="rId5" Type="http://schemas.openxmlformats.org/officeDocument/2006/relationships/tags" Target="../tags/tag221.xml"/><Relationship Id="rId10" Type="http://schemas.openxmlformats.org/officeDocument/2006/relationships/tags" Target="../tags/tag226.xml"/><Relationship Id="rId4" Type="http://schemas.openxmlformats.org/officeDocument/2006/relationships/tags" Target="../tags/tag220.xml"/><Relationship Id="rId9" Type="http://schemas.openxmlformats.org/officeDocument/2006/relationships/tags" Target="../tags/tag225.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29.xml"/><Relationship Id="rId7" Type="http://schemas.openxmlformats.org/officeDocument/2006/relationships/tags" Target="../tags/tag233.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image" Target="../media/image24.png"/><Relationship Id="rId5" Type="http://schemas.openxmlformats.org/officeDocument/2006/relationships/tags" Target="../tags/tag231.xml"/><Relationship Id="rId10" Type="http://schemas.openxmlformats.org/officeDocument/2006/relationships/image" Target="../media/image2.gif"/><Relationship Id="rId4" Type="http://schemas.openxmlformats.org/officeDocument/2006/relationships/tags" Target="../tags/tag230.xml"/><Relationship Id="rId9"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36.xml"/><Relationship Id="rId7" Type="http://schemas.openxmlformats.org/officeDocument/2006/relationships/slideLayout" Target="../slideLayouts/slideLayout2.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image" Target="../media/image26.png"/><Relationship Id="rId5" Type="http://schemas.openxmlformats.org/officeDocument/2006/relationships/tags" Target="../tags/tag238.xml"/><Relationship Id="rId10" Type="http://schemas.openxmlformats.org/officeDocument/2006/relationships/image" Target="../media/image25.png"/><Relationship Id="rId4" Type="http://schemas.openxmlformats.org/officeDocument/2006/relationships/tags" Target="../tags/tag237.xml"/><Relationship Id="rId9" Type="http://schemas.openxmlformats.org/officeDocument/2006/relationships/hyperlink" Target="https://mymedia.bu.edu/media/create_staff_position_exempt/1_e8vcscc7" TargetMode="External"/></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242.xml"/><Relationship Id="rId7" Type="http://schemas.openxmlformats.org/officeDocument/2006/relationships/slideLayout" Target="../slideLayouts/slideLayout2.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image" Target="../media/image28.png"/><Relationship Id="rId5" Type="http://schemas.openxmlformats.org/officeDocument/2006/relationships/tags" Target="../tags/tag244.xml"/><Relationship Id="rId10" Type="http://schemas.openxmlformats.org/officeDocument/2006/relationships/image" Target="../media/image27.png"/><Relationship Id="rId4" Type="http://schemas.openxmlformats.org/officeDocument/2006/relationships/tags" Target="../tags/tag243.xml"/><Relationship Id="rId9" Type="http://schemas.openxmlformats.org/officeDocument/2006/relationships/image" Target="../media/image2.gif"/></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9.png"/><Relationship Id="rId3" Type="http://schemas.openxmlformats.org/officeDocument/2006/relationships/tags" Target="../tags/tag248.xml"/><Relationship Id="rId7" Type="http://schemas.openxmlformats.org/officeDocument/2006/relationships/tags" Target="../tags/tag252.xml"/><Relationship Id="rId12" Type="http://schemas.openxmlformats.org/officeDocument/2006/relationships/image" Target="../media/image29.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tags" Target="../tags/tag251.xml"/><Relationship Id="rId11" Type="http://schemas.openxmlformats.org/officeDocument/2006/relationships/hyperlink" Target="https://mymedia.bu.edu/media/Hiring+Staff+Video+Demo/1_5k8orxg6" TargetMode="External"/><Relationship Id="rId5" Type="http://schemas.openxmlformats.org/officeDocument/2006/relationships/tags" Target="../tags/tag250.xml"/><Relationship Id="rId10" Type="http://schemas.openxmlformats.org/officeDocument/2006/relationships/image" Target="../media/image2.gif"/><Relationship Id="rId4" Type="http://schemas.openxmlformats.org/officeDocument/2006/relationships/tags" Target="../tags/tag249.xml"/><Relationship Id="rId9"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55.xml"/><Relationship Id="rId7" Type="http://schemas.openxmlformats.org/officeDocument/2006/relationships/notesSlide" Target="../notesSlides/notesSlide28.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slideLayout" Target="../slideLayouts/slideLayout2.xml"/><Relationship Id="rId5" Type="http://schemas.openxmlformats.org/officeDocument/2006/relationships/tags" Target="../tags/tag257.xml"/><Relationship Id="rId4" Type="http://schemas.openxmlformats.org/officeDocument/2006/relationships/tags" Target="../tags/tag256.xml"/></Relationships>
</file>

<file path=ppt/slides/_rels/slide39.xml.rels><?xml version="1.0" encoding="UTF-8" standalone="yes"?>
<Relationships xmlns="http://schemas.openxmlformats.org/package/2006/relationships"><Relationship Id="rId8" Type="http://schemas.openxmlformats.org/officeDocument/2006/relationships/tags" Target="../tags/tag265.xml"/><Relationship Id="rId13" Type="http://schemas.openxmlformats.org/officeDocument/2006/relationships/image" Target="../media/image2.gif"/><Relationship Id="rId3" Type="http://schemas.openxmlformats.org/officeDocument/2006/relationships/tags" Target="../tags/tag260.xml"/><Relationship Id="rId7" Type="http://schemas.openxmlformats.org/officeDocument/2006/relationships/tags" Target="../tags/tag264.xml"/><Relationship Id="rId12" Type="http://schemas.openxmlformats.org/officeDocument/2006/relationships/hyperlink" Target="http://www.bu.edu/tech/files/2016/02/Vacation-payout-instructions-for-weekly-paid-employee.docx.pdf" TargetMode="External"/><Relationship Id="rId2" Type="http://schemas.openxmlformats.org/officeDocument/2006/relationships/tags" Target="../tags/tag259.xml"/><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hyperlink" Target="https://mymedia.bu.edu/media/Termination/1_4smy7vaf" TargetMode="External"/><Relationship Id="rId5" Type="http://schemas.openxmlformats.org/officeDocument/2006/relationships/tags" Target="../tags/tag262.xml"/><Relationship Id="rId15" Type="http://schemas.openxmlformats.org/officeDocument/2006/relationships/image" Target="../media/image31.png"/><Relationship Id="rId10" Type="http://schemas.openxmlformats.org/officeDocument/2006/relationships/notesSlide" Target="../notesSlides/notesSlide29.xml"/><Relationship Id="rId4" Type="http://schemas.openxmlformats.org/officeDocument/2006/relationships/tags" Target="../tags/tag261.xml"/><Relationship Id="rId9" Type="http://schemas.openxmlformats.org/officeDocument/2006/relationships/slideLayout" Target="../slideLayouts/slideLayout4.xml"/><Relationship Id="rId14" Type="http://schemas.openxmlformats.org/officeDocument/2006/relationships/image" Target="../media/image30.png"/></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32.png"/><Relationship Id="rId3" Type="http://schemas.openxmlformats.org/officeDocument/2006/relationships/tags" Target="../tags/tag268.xml"/><Relationship Id="rId7" Type="http://schemas.openxmlformats.org/officeDocument/2006/relationships/tags" Target="../tags/tag272.xml"/><Relationship Id="rId12" Type="http://schemas.openxmlformats.org/officeDocument/2006/relationships/hyperlink" Target="https://mymedia.bu.edu/media/Delimit+Position/1_nw1vbcu5" TargetMode="Externa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tags" Target="../tags/tag271.xml"/><Relationship Id="rId11" Type="http://schemas.openxmlformats.org/officeDocument/2006/relationships/hyperlink" Target="mailto:hrsys@bu.edu" TargetMode="External"/><Relationship Id="rId5" Type="http://schemas.openxmlformats.org/officeDocument/2006/relationships/tags" Target="../tags/tag270.xml"/><Relationship Id="rId10" Type="http://schemas.openxmlformats.org/officeDocument/2006/relationships/image" Target="../media/image2.gif"/><Relationship Id="rId4" Type="http://schemas.openxmlformats.org/officeDocument/2006/relationships/tags" Target="../tags/tag269.xml"/><Relationship Id="rId9" Type="http://schemas.openxmlformats.org/officeDocument/2006/relationships/notesSlide" Target="../notesSlides/notesSlide30.xml"/><Relationship Id="rId14" Type="http://schemas.openxmlformats.org/officeDocument/2006/relationships/image" Target="../media/image33.png"/></Relationships>
</file>

<file path=ppt/slides/_rels/slide4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75.xml"/><Relationship Id="rId7" Type="http://schemas.openxmlformats.org/officeDocument/2006/relationships/notesSlide" Target="../notesSlides/notesSlide31.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slideLayout" Target="../slideLayouts/slideLayout2.xml"/><Relationship Id="rId5" Type="http://schemas.openxmlformats.org/officeDocument/2006/relationships/tags" Target="../tags/tag277.xml"/><Relationship Id="rId4" Type="http://schemas.openxmlformats.org/officeDocument/2006/relationships/tags" Target="../tags/tag276.xml"/></Relationships>
</file>

<file path=ppt/slides/_rels/slide4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80.xml"/><Relationship Id="rId7" Type="http://schemas.openxmlformats.org/officeDocument/2006/relationships/slideLayout" Target="../slideLayouts/slideLayout4.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tags" Target="../tags/tag283.xml"/><Relationship Id="rId5" Type="http://schemas.openxmlformats.org/officeDocument/2006/relationships/tags" Target="../tags/tag282.xml"/><Relationship Id="rId10" Type="http://schemas.openxmlformats.org/officeDocument/2006/relationships/image" Target="../media/image28.png"/><Relationship Id="rId4" Type="http://schemas.openxmlformats.org/officeDocument/2006/relationships/tags" Target="../tags/tag281.xml"/><Relationship Id="rId9" Type="http://schemas.openxmlformats.org/officeDocument/2006/relationships/image" Target="../media/image34.png"/></Relationships>
</file>

<file path=ppt/slides/_rels/slide4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86.xml"/><Relationship Id="rId7" Type="http://schemas.openxmlformats.org/officeDocument/2006/relationships/tags" Target="../tags/tag290.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11" Type="http://schemas.openxmlformats.org/officeDocument/2006/relationships/image" Target="../media/image36.png"/><Relationship Id="rId5" Type="http://schemas.openxmlformats.org/officeDocument/2006/relationships/tags" Target="../tags/tag288.xml"/><Relationship Id="rId10" Type="http://schemas.openxmlformats.org/officeDocument/2006/relationships/image" Target="../media/image35.png"/><Relationship Id="rId4" Type="http://schemas.openxmlformats.org/officeDocument/2006/relationships/tags" Target="../tags/tag287.xml"/><Relationship Id="rId9" Type="http://schemas.openxmlformats.org/officeDocument/2006/relationships/image" Target="../media/image2.gif"/></Relationships>
</file>

<file path=ppt/slides/_rels/slide4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93.xml"/><Relationship Id="rId7" Type="http://schemas.openxmlformats.org/officeDocument/2006/relationships/notesSlide" Target="../notesSlides/notesSlide32.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slideLayout" Target="../slideLayouts/slideLayout2.xml"/><Relationship Id="rId5" Type="http://schemas.openxmlformats.org/officeDocument/2006/relationships/tags" Target="../tags/tag295.xml"/><Relationship Id="rId4" Type="http://schemas.openxmlformats.org/officeDocument/2006/relationships/tags" Target="../tags/tag294.xml"/></Relationships>
</file>

<file path=ppt/slides/_rels/slide4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298.xml"/><Relationship Id="rId7" Type="http://schemas.openxmlformats.org/officeDocument/2006/relationships/notesSlide" Target="../notesSlides/notesSlide33.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slideLayout" Target="../slideLayouts/slideLayout2.xml"/><Relationship Id="rId5" Type="http://schemas.openxmlformats.org/officeDocument/2006/relationships/tags" Target="../tags/tag300.xml"/><Relationship Id="rId4" Type="http://schemas.openxmlformats.org/officeDocument/2006/relationships/tags" Target="../tags/tag299.xml"/></Relationships>
</file>

<file path=ppt/slides/_rels/slide46.xml.rels><?xml version="1.0" encoding="UTF-8" standalone="yes"?>
<Relationships xmlns="http://schemas.openxmlformats.org/package/2006/relationships"><Relationship Id="rId8" Type="http://schemas.openxmlformats.org/officeDocument/2006/relationships/hyperlink" Target="https://mymedia.bu.edu/media/Maintain+Position+to+update+title,+description+and+summary/1_zthx41t6" TargetMode="External"/><Relationship Id="rId3" Type="http://schemas.openxmlformats.org/officeDocument/2006/relationships/tags" Target="../tags/tag303.xml"/><Relationship Id="rId7" Type="http://schemas.openxmlformats.org/officeDocument/2006/relationships/notesSlide" Target="../notesSlides/notesSlide34.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slideLayout" Target="../slideLayouts/slideLayout2.xml"/><Relationship Id="rId5" Type="http://schemas.openxmlformats.org/officeDocument/2006/relationships/tags" Target="../tags/tag305.xml"/><Relationship Id="rId10" Type="http://schemas.openxmlformats.org/officeDocument/2006/relationships/image" Target="../media/image2.gif"/><Relationship Id="rId4" Type="http://schemas.openxmlformats.org/officeDocument/2006/relationships/tags" Target="../tags/tag304.xml"/><Relationship Id="rId9" Type="http://schemas.openxmlformats.org/officeDocument/2006/relationships/hyperlink" Target="https://mymedia.bu.edu/media/EPU+video/1_h4fnrc43" TargetMode="External"/></Relationships>
</file>

<file path=ppt/slides/_rels/slide47.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308.xml"/><Relationship Id="rId7" Type="http://schemas.openxmlformats.org/officeDocument/2006/relationships/tags" Target="../tags/tag312.xml"/><Relationship Id="rId12" Type="http://schemas.openxmlformats.org/officeDocument/2006/relationships/image" Target="../media/image38.png"/><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tags" Target="../tags/tag311.xml"/><Relationship Id="rId11" Type="http://schemas.openxmlformats.org/officeDocument/2006/relationships/image" Target="../media/image37.png"/><Relationship Id="rId5" Type="http://schemas.openxmlformats.org/officeDocument/2006/relationships/tags" Target="../tags/tag310.xml"/><Relationship Id="rId10" Type="http://schemas.openxmlformats.org/officeDocument/2006/relationships/hyperlink" Target="https://mymedia.bu.edu/media/Processing+an+additional+payment/0_ul5sdwg4" TargetMode="External"/><Relationship Id="rId4" Type="http://schemas.openxmlformats.org/officeDocument/2006/relationships/tags" Target="../tags/tag309.xml"/><Relationship Id="rId9" Type="http://schemas.openxmlformats.org/officeDocument/2006/relationships/image" Target="../media/image2.gif"/></Relationships>
</file>

<file path=ppt/slides/_rels/slide48.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15.xml"/><Relationship Id="rId7" Type="http://schemas.openxmlformats.org/officeDocument/2006/relationships/slideLayout" Target="../slideLayouts/slideLayout4.xml"/><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tags" Target="../tags/tag318.xml"/><Relationship Id="rId5" Type="http://schemas.openxmlformats.org/officeDocument/2006/relationships/tags" Target="../tags/tag317.xml"/><Relationship Id="rId10" Type="http://schemas.openxmlformats.org/officeDocument/2006/relationships/image" Target="../media/image40.png"/><Relationship Id="rId4" Type="http://schemas.openxmlformats.org/officeDocument/2006/relationships/tags" Target="../tags/tag316.xml"/><Relationship Id="rId9" Type="http://schemas.openxmlformats.org/officeDocument/2006/relationships/image" Target="../media/image39.png"/></Relationships>
</file>

<file path=ppt/slides/_rels/slide49.xml.rels><?xml version="1.0" encoding="UTF-8" standalone="yes"?>
<Relationships xmlns="http://schemas.openxmlformats.org/package/2006/relationships"><Relationship Id="rId8" Type="http://schemas.openxmlformats.org/officeDocument/2006/relationships/hyperlink" Target="http://www.bu.edu/tech/files/2017/12/PA20-View-Employee-Master-Data-QRG.pdf" TargetMode="External"/><Relationship Id="rId3" Type="http://schemas.openxmlformats.org/officeDocument/2006/relationships/tags" Target="../tags/tag321.xml"/><Relationship Id="rId7" Type="http://schemas.openxmlformats.org/officeDocument/2006/relationships/notesSlide" Target="../notesSlides/notesSlide35.xml"/><Relationship Id="rId2" Type="http://schemas.openxmlformats.org/officeDocument/2006/relationships/tags" Target="../tags/tag320.xml"/><Relationship Id="rId1" Type="http://schemas.openxmlformats.org/officeDocument/2006/relationships/tags" Target="../tags/tag319.xml"/><Relationship Id="rId6" Type="http://schemas.openxmlformats.org/officeDocument/2006/relationships/slideLayout" Target="../slideLayouts/slideLayout2.xml"/><Relationship Id="rId11" Type="http://schemas.openxmlformats.org/officeDocument/2006/relationships/image" Target="../media/image42.png"/><Relationship Id="rId5" Type="http://schemas.openxmlformats.org/officeDocument/2006/relationships/tags" Target="../tags/tag323.xml"/><Relationship Id="rId10" Type="http://schemas.openxmlformats.org/officeDocument/2006/relationships/image" Target="../media/image41.png"/><Relationship Id="rId4" Type="http://schemas.openxmlformats.org/officeDocument/2006/relationships/tags" Target="../tags/tag322.xml"/><Relationship Id="rId9" Type="http://schemas.openxmlformats.org/officeDocument/2006/relationships/image" Target="../media/image2.gif"/></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326.xml"/><Relationship Id="rId7" Type="http://schemas.openxmlformats.org/officeDocument/2006/relationships/slideLayout" Target="../slideLayouts/slideLayout2.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tags" Target="../tags/tag329.xml"/><Relationship Id="rId5" Type="http://schemas.openxmlformats.org/officeDocument/2006/relationships/tags" Target="../tags/tag328.xml"/><Relationship Id="rId4" Type="http://schemas.openxmlformats.org/officeDocument/2006/relationships/tags" Target="../tags/tag327.xml"/><Relationship Id="rId9" Type="http://schemas.openxmlformats.org/officeDocument/2006/relationships/image" Target="../media/image2.gif"/></Relationships>
</file>

<file path=ppt/slides/_rels/slide5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32.xml"/><Relationship Id="rId7" Type="http://schemas.openxmlformats.org/officeDocument/2006/relationships/notesSlide" Target="../notesSlides/notesSlide37.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2.xml"/><Relationship Id="rId5" Type="http://schemas.openxmlformats.org/officeDocument/2006/relationships/tags" Target="../tags/tag334.xml"/><Relationship Id="rId10" Type="http://schemas.openxmlformats.org/officeDocument/2006/relationships/image" Target="../media/image44.png"/><Relationship Id="rId4" Type="http://schemas.openxmlformats.org/officeDocument/2006/relationships/tags" Target="../tags/tag333.xml"/><Relationship Id="rId9" Type="http://schemas.openxmlformats.org/officeDocument/2006/relationships/image" Target="../media/image43.png"/></Relationships>
</file>

<file path=ppt/slides/_rels/slide5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37.xml"/><Relationship Id="rId7" Type="http://schemas.openxmlformats.org/officeDocument/2006/relationships/notesSlide" Target="../notesSlides/notesSlide38.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2.xml"/><Relationship Id="rId5" Type="http://schemas.openxmlformats.org/officeDocument/2006/relationships/tags" Target="../tags/tag339.xml"/><Relationship Id="rId10" Type="http://schemas.openxmlformats.org/officeDocument/2006/relationships/image" Target="../media/image46.png"/><Relationship Id="rId4" Type="http://schemas.openxmlformats.org/officeDocument/2006/relationships/tags" Target="../tags/tag338.xml"/><Relationship Id="rId9" Type="http://schemas.openxmlformats.org/officeDocument/2006/relationships/image" Target="../media/image45.png"/></Relationships>
</file>

<file path=ppt/slides/_rels/slide5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42.xml"/><Relationship Id="rId7" Type="http://schemas.openxmlformats.org/officeDocument/2006/relationships/notesSlide" Target="../notesSlides/notesSlide39.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slideLayout" Target="../slideLayouts/slideLayout2.xml"/><Relationship Id="rId5" Type="http://schemas.openxmlformats.org/officeDocument/2006/relationships/tags" Target="../tags/tag344.xml"/><Relationship Id="rId10" Type="http://schemas.openxmlformats.org/officeDocument/2006/relationships/image" Target="../media/image48.png"/><Relationship Id="rId4" Type="http://schemas.openxmlformats.org/officeDocument/2006/relationships/tags" Target="../tags/tag343.xml"/><Relationship Id="rId9" Type="http://schemas.openxmlformats.org/officeDocument/2006/relationships/image" Target="../media/image47.png"/></Relationships>
</file>

<file path=ppt/slides/_rels/slide5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47.xml"/><Relationship Id="rId7" Type="http://schemas.openxmlformats.org/officeDocument/2006/relationships/notesSlide" Target="../notesSlides/notesSlide40.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slideLayout" Target="../slideLayouts/slideLayout2.xml"/><Relationship Id="rId11" Type="http://schemas.openxmlformats.org/officeDocument/2006/relationships/image" Target="../media/image51.png"/><Relationship Id="rId5" Type="http://schemas.openxmlformats.org/officeDocument/2006/relationships/tags" Target="../tags/tag349.xml"/><Relationship Id="rId10" Type="http://schemas.openxmlformats.org/officeDocument/2006/relationships/image" Target="../media/image50.png"/><Relationship Id="rId4" Type="http://schemas.openxmlformats.org/officeDocument/2006/relationships/tags" Target="../tags/tag348.xml"/><Relationship Id="rId9" Type="http://schemas.openxmlformats.org/officeDocument/2006/relationships/image" Target="../media/image49.png"/></Relationships>
</file>

<file path=ppt/slides/_rels/slide5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52.xml"/><Relationship Id="rId7" Type="http://schemas.openxmlformats.org/officeDocument/2006/relationships/notesSlide" Target="../notesSlides/notesSlide41.xml"/><Relationship Id="rId2" Type="http://schemas.openxmlformats.org/officeDocument/2006/relationships/tags" Target="../tags/tag351.xml"/><Relationship Id="rId1" Type="http://schemas.openxmlformats.org/officeDocument/2006/relationships/tags" Target="../tags/tag350.xml"/><Relationship Id="rId6" Type="http://schemas.openxmlformats.org/officeDocument/2006/relationships/slideLayout" Target="../slideLayouts/slideLayout2.xml"/><Relationship Id="rId5" Type="http://schemas.openxmlformats.org/officeDocument/2006/relationships/tags" Target="../tags/tag354.xml"/><Relationship Id="rId10" Type="http://schemas.openxmlformats.org/officeDocument/2006/relationships/image" Target="../media/image53.png"/><Relationship Id="rId4" Type="http://schemas.openxmlformats.org/officeDocument/2006/relationships/tags" Target="../tags/tag353.xml"/><Relationship Id="rId9" Type="http://schemas.openxmlformats.org/officeDocument/2006/relationships/image" Target="../media/image52.png"/></Relationships>
</file>

<file path=ppt/slides/_rels/slide56.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57.xml"/><Relationship Id="rId7" Type="http://schemas.openxmlformats.org/officeDocument/2006/relationships/notesSlide" Target="../notesSlides/notesSlide4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slideLayout" Target="../slideLayouts/slideLayout2.xml"/><Relationship Id="rId5" Type="http://schemas.openxmlformats.org/officeDocument/2006/relationships/tags" Target="../tags/tag359.xml"/><Relationship Id="rId4" Type="http://schemas.openxmlformats.org/officeDocument/2006/relationships/tags" Target="../tags/tag358.xml"/><Relationship Id="rId9" Type="http://schemas.openxmlformats.org/officeDocument/2006/relationships/image" Target="../media/image54.png"/></Relationships>
</file>

<file path=ppt/slides/_rels/slide57.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62.xml"/><Relationship Id="rId7" Type="http://schemas.openxmlformats.org/officeDocument/2006/relationships/notesSlide" Target="../notesSlides/notesSlide43.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slideLayout" Target="../slideLayouts/slideLayout2.xml"/><Relationship Id="rId5" Type="http://schemas.openxmlformats.org/officeDocument/2006/relationships/tags" Target="../tags/tag364.xml"/><Relationship Id="rId4" Type="http://schemas.openxmlformats.org/officeDocument/2006/relationships/tags" Target="../tags/tag363.xml"/><Relationship Id="rId9" Type="http://schemas.openxmlformats.org/officeDocument/2006/relationships/image" Target="../media/image55.png"/></Relationships>
</file>

<file path=ppt/slides/_rels/slide58.xml.rels><?xml version="1.0" encoding="UTF-8" standalone="yes"?>
<Relationships xmlns="http://schemas.openxmlformats.org/package/2006/relationships"><Relationship Id="rId8" Type="http://schemas.openxmlformats.org/officeDocument/2006/relationships/tags" Target="../tags/tag372.xml"/><Relationship Id="rId13" Type="http://schemas.openxmlformats.org/officeDocument/2006/relationships/image" Target="../media/image58.png"/><Relationship Id="rId3" Type="http://schemas.openxmlformats.org/officeDocument/2006/relationships/tags" Target="../tags/tag367.xml"/><Relationship Id="rId7" Type="http://schemas.openxmlformats.org/officeDocument/2006/relationships/tags" Target="../tags/tag371.xml"/><Relationship Id="rId12" Type="http://schemas.openxmlformats.org/officeDocument/2006/relationships/image" Target="../media/image57.png"/><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tags" Target="../tags/tag370.xml"/><Relationship Id="rId11" Type="http://schemas.openxmlformats.org/officeDocument/2006/relationships/image" Target="../media/image56.png"/><Relationship Id="rId5" Type="http://schemas.openxmlformats.org/officeDocument/2006/relationships/tags" Target="../tags/tag369.xml"/><Relationship Id="rId10" Type="http://schemas.openxmlformats.org/officeDocument/2006/relationships/notesSlide" Target="../notesSlides/notesSlide44.xml"/><Relationship Id="rId4" Type="http://schemas.openxmlformats.org/officeDocument/2006/relationships/tags" Target="../tags/tag368.xml"/><Relationship Id="rId9" Type="http://schemas.openxmlformats.org/officeDocument/2006/relationships/slideLayout" Target="../slideLayouts/slideLayout2.xml"/><Relationship Id="rId14" Type="http://schemas.openxmlformats.org/officeDocument/2006/relationships/image" Target="../media/image2.gif"/></Relationships>
</file>

<file path=ppt/slides/_rels/slide5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tags" Target="../tags/tag375.xml"/><Relationship Id="rId7" Type="http://schemas.openxmlformats.org/officeDocument/2006/relationships/image" Target="../media/image2.gif"/><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slideLayout" Target="../slideLayouts/slideLayout2.xml"/><Relationship Id="rId5" Type="http://schemas.openxmlformats.org/officeDocument/2006/relationships/tags" Target="../tags/tag377.xml"/><Relationship Id="rId4" Type="http://schemas.openxmlformats.org/officeDocument/2006/relationships/tags" Target="../tags/tag376.xml"/></Relationships>
</file>

<file path=ppt/slides/_rels/slide6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tags" Target="../tags/tag380.xml"/><Relationship Id="rId7" Type="http://schemas.openxmlformats.org/officeDocument/2006/relationships/image" Target="../media/image2.gif"/><Relationship Id="rId2" Type="http://schemas.openxmlformats.org/officeDocument/2006/relationships/tags" Target="../tags/tag379.xml"/><Relationship Id="rId1" Type="http://schemas.openxmlformats.org/officeDocument/2006/relationships/tags" Target="../tags/tag378.xml"/><Relationship Id="rId6" Type="http://schemas.openxmlformats.org/officeDocument/2006/relationships/slideLayout" Target="../slideLayouts/slideLayout2.xml"/><Relationship Id="rId5" Type="http://schemas.openxmlformats.org/officeDocument/2006/relationships/tags" Target="../tags/tag382.xml"/><Relationship Id="rId4" Type="http://schemas.openxmlformats.org/officeDocument/2006/relationships/tags" Target="../tags/tag381.xml"/></Relationships>
</file>

<file path=ppt/slides/_rels/slide61.xml.rels><?xml version="1.0" encoding="UTF-8" standalone="yes"?>
<Relationships xmlns="http://schemas.openxmlformats.org/package/2006/relationships"><Relationship Id="rId8" Type="http://schemas.openxmlformats.org/officeDocument/2006/relationships/tags" Target="../tags/tag390.xml"/><Relationship Id="rId13" Type="http://schemas.openxmlformats.org/officeDocument/2006/relationships/image" Target="../media/image62.png"/><Relationship Id="rId3" Type="http://schemas.openxmlformats.org/officeDocument/2006/relationships/tags" Target="../tags/tag385.xml"/><Relationship Id="rId7" Type="http://schemas.openxmlformats.org/officeDocument/2006/relationships/tags" Target="../tags/tag389.xml"/><Relationship Id="rId12" Type="http://schemas.openxmlformats.org/officeDocument/2006/relationships/image" Target="../media/image61.png"/><Relationship Id="rId2" Type="http://schemas.openxmlformats.org/officeDocument/2006/relationships/tags" Target="../tags/tag384.xml"/><Relationship Id="rId1" Type="http://schemas.openxmlformats.org/officeDocument/2006/relationships/tags" Target="../tags/tag383.xml"/><Relationship Id="rId6" Type="http://schemas.openxmlformats.org/officeDocument/2006/relationships/tags" Target="../tags/tag388.xml"/><Relationship Id="rId11" Type="http://schemas.openxmlformats.org/officeDocument/2006/relationships/image" Target="../media/image2.gif"/><Relationship Id="rId5" Type="http://schemas.openxmlformats.org/officeDocument/2006/relationships/tags" Target="../tags/tag387.xml"/><Relationship Id="rId10" Type="http://schemas.openxmlformats.org/officeDocument/2006/relationships/notesSlide" Target="../notesSlides/notesSlide45.xml"/><Relationship Id="rId4" Type="http://schemas.openxmlformats.org/officeDocument/2006/relationships/tags" Target="../tags/tag386.xml"/><Relationship Id="rId9"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393.xml"/><Relationship Id="rId7" Type="http://schemas.openxmlformats.org/officeDocument/2006/relationships/slideLayout" Target="../slideLayouts/slideLayout4.xml"/><Relationship Id="rId2" Type="http://schemas.openxmlformats.org/officeDocument/2006/relationships/tags" Target="../tags/tag392.xml"/><Relationship Id="rId1" Type="http://schemas.openxmlformats.org/officeDocument/2006/relationships/tags" Target="../tags/tag391.xml"/><Relationship Id="rId6" Type="http://schemas.openxmlformats.org/officeDocument/2006/relationships/tags" Target="../tags/tag396.xml"/><Relationship Id="rId5" Type="http://schemas.openxmlformats.org/officeDocument/2006/relationships/tags" Target="../tags/tag395.xml"/><Relationship Id="rId4" Type="http://schemas.openxmlformats.org/officeDocument/2006/relationships/tags" Target="../tags/tag394.xml"/><Relationship Id="rId9" Type="http://schemas.openxmlformats.org/officeDocument/2006/relationships/image" Target="../media/image63.png"/></Relationships>
</file>

<file path=ppt/slides/_rels/slide6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tags" Target="../tags/tag399.xml"/><Relationship Id="rId7" Type="http://schemas.openxmlformats.org/officeDocument/2006/relationships/image" Target="../media/image2.gif"/><Relationship Id="rId2" Type="http://schemas.openxmlformats.org/officeDocument/2006/relationships/tags" Target="../tags/tag398.xml"/><Relationship Id="rId1" Type="http://schemas.openxmlformats.org/officeDocument/2006/relationships/tags" Target="../tags/tag397.xml"/><Relationship Id="rId6" Type="http://schemas.openxmlformats.org/officeDocument/2006/relationships/slideLayout" Target="../slideLayouts/slideLayout4.xml"/><Relationship Id="rId5" Type="http://schemas.openxmlformats.org/officeDocument/2006/relationships/tags" Target="../tags/tag401.xml"/><Relationship Id="rId4" Type="http://schemas.openxmlformats.org/officeDocument/2006/relationships/tags" Target="../tags/tag400.xml"/></Relationships>
</file>

<file path=ppt/slides/_rels/slide6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404.xml"/><Relationship Id="rId7" Type="http://schemas.openxmlformats.org/officeDocument/2006/relationships/slideLayout" Target="../slideLayouts/slideLayout4.xml"/><Relationship Id="rId2" Type="http://schemas.openxmlformats.org/officeDocument/2006/relationships/tags" Target="../tags/tag403.xml"/><Relationship Id="rId1" Type="http://schemas.openxmlformats.org/officeDocument/2006/relationships/tags" Target="../tags/tag402.xml"/><Relationship Id="rId6" Type="http://schemas.openxmlformats.org/officeDocument/2006/relationships/tags" Target="../tags/tag407.xml"/><Relationship Id="rId5" Type="http://schemas.openxmlformats.org/officeDocument/2006/relationships/tags" Target="../tags/tag406.xml"/><Relationship Id="rId4" Type="http://schemas.openxmlformats.org/officeDocument/2006/relationships/tags" Target="../tags/tag405.xml"/><Relationship Id="rId9" Type="http://schemas.openxmlformats.org/officeDocument/2006/relationships/image" Target="../media/image65.png"/></Relationships>
</file>

<file path=ppt/slides/_rels/slide6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tags" Target="../tags/tag410.xml"/><Relationship Id="rId7" Type="http://schemas.openxmlformats.org/officeDocument/2006/relationships/image" Target="../media/image2.gif"/><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slideLayout" Target="../slideLayouts/slideLayout4.xml"/><Relationship Id="rId5" Type="http://schemas.openxmlformats.org/officeDocument/2006/relationships/tags" Target="../tags/tag412.xml"/><Relationship Id="rId4" Type="http://schemas.openxmlformats.org/officeDocument/2006/relationships/tags" Target="../tags/tag411.xml"/></Relationships>
</file>

<file path=ppt/slides/_rels/slide66.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tags" Target="../tags/tag415.xml"/><Relationship Id="rId7" Type="http://schemas.openxmlformats.org/officeDocument/2006/relationships/hyperlink" Target="http://www.bu.edu/tech/files/2016/02/End-to-End-Process-Matrix.pdf" TargetMode="Externa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hyperlink" Target="https://www.bu.edu/hr/manager-resources/employee-time-an/buworks-forms-deadlines/" TargetMode="External"/><Relationship Id="rId5" Type="http://schemas.openxmlformats.org/officeDocument/2006/relationships/slideLayout" Target="../slideLayouts/slideLayout2.xml"/><Relationship Id="rId4" Type="http://schemas.openxmlformats.org/officeDocument/2006/relationships/tags" Target="../tags/tag416.xml"/></Relationships>
</file>

<file path=ppt/slides/_rels/slide6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mailto:hrsys@bu.edu"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hyperlink" Target="http://www.bu.edu/tech/files/2016/02/End-to-End-Process-Matrix.pdf" TargetMode="External"/><Relationship Id="rId13" Type="http://schemas.openxmlformats.org/officeDocument/2006/relationships/hyperlink" Target="mailto:wstewart@bu.edu" TargetMode="External"/><Relationship Id="rId3" Type="http://schemas.openxmlformats.org/officeDocument/2006/relationships/tags" Target="../tags/tag419.xml"/><Relationship Id="rId7" Type="http://schemas.openxmlformats.org/officeDocument/2006/relationships/hyperlink" Target="http://www.bu.edu/tech/support/buworks/data-glossaries/hcm/" TargetMode="External"/><Relationship Id="rId12" Type="http://schemas.openxmlformats.org/officeDocument/2006/relationships/hyperlink" Target="mailto:srao22@bu.edu" TargetMode="Externa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hyperlink" Target="http://www.bu.edu/tech/support/buworks/help/hcm/" TargetMode="External"/><Relationship Id="rId11" Type="http://schemas.openxmlformats.org/officeDocument/2006/relationships/hyperlink" Target="mailto:hrsys@bu.edu" TargetMode="External"/><Relationship Id="rId5" Type="http://schemas.openxmlformats.org/officeDocument/2006/relationships/slideLayout" Target="../slideLayouts/slideLayout2.xml"/><Relationship Id="rId15" Type="http://schemas.openxmlformats.org/officeDocument/2006/relationships/image" Target="../media/image2.gif"/><Relationship Id="rId10" Type="http://schemas.openxmlformats.org/officeDocument/2006/relationships/hyperlink" Target="http://www.bu.edu/hr/home/contacts/" TargetMode="External"/><Relationship Id="rId4" Type="http://schemas.openxmlformats.org/officeDocument/2006/relationships/tags" Target="../tags/tag420.xml"/><Relationship Id="rId9" Type="http://schemas.openxmlformats.org/officeDocument/2006/relationships/hyperlink" Target="https://www.bu.edu/hr/manager-resources/employee-time-an/buworks-forms-deadlines/" TargetMode="External"/><Relationship Id="rId14" Type="http://schemas.openxmlformats.org/officeDocument/2006/relationships/hyperlink" Target="http://www.bu.edu/tech/files/2018/05/Payroll-Coordinator-Training-Beginner.pptx" TargetMode="External"/></Relationships>
</file>

<file path=ppt/slides/_rels/slide69.xml.rels><?xml version="1.0" encoding="UTF-8" standalone="yes"?>
<Relationships xmlns="http://schemas.openxmlformats.org/package/2006/relationships"><Relationship Id="rId3" Type="http://schemas.openxmlformats.org/officeDocument/2006/relationships/tags" Target="../tags/tag423.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image" Target="../media/image2.gif"/><Relationship Id="rId5" Type="http://schemas.openxmlformats.org/officeDocument/2006/relationships/slideLayout" Target="../slideLayouts/slideLayout6.xml"/><Relationship Id="rId4" Type="http://schemas.openxmlformats.org/officeDocument/2006/relationships/tags" Target="../tags/tag4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636813" y="2106386"/>
            <a:ext cx="10221687" cy="2106385"/>
          </a:xfrm>
        </p:spPr>
        <p:txBody>
          <a:bodyPr>
            <a:normAutofit/>
          </a:bodyPr>
          <a:lstStyle/>
          <a:p>
            <a:r>
              <a:rPr lang="en-US" smtClean="0"/>
              <a:t>	Payroll </a:t>
            </a:r>
            <a:r>
              <a:rPr lang="en-US" dirty="0" smtClean="0"/>
              <a:t>Coordinator Training</a:t>
            </a:r>
            <a:br>
              <a:rPr lang="en-US" dirty="0" smtClean="0"/>
            </a:br>
            <a:endParaRPr lang="en-US" dirty="0"/>
          </a:p>
        </p:txBody>
      </p:sp>
      <p:pic>
        <p:nvPicPr>
          <p:cNvPr id="4" name="Picture 3"/>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232001" y="264660"/>
            <a:ext cx="1158921" cy="521208"/>
          </a:xfrm>
          <a:prstGeom prst="rect">
            <a:avLst/>
          </a:prstGeom>
        </p:spPr>
      </p:pic>
    </p:spTree>
    <p:extLst>
      <p:ext uri="{BB962C8B-B14F-4D97-AF65-F5344CB8AC3E}">
        <p14:creationId xmlns:p14="http://schemas.microsoft.com/office/powerpoint/2010/main" val="1730751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42150"/>
            <a:ext cx="10515600" cy="704088"/>
          </a:xfrm>
          <a:prstGeom prst="rect">
            <a:avLst/>
          </a:prstGeom>
          <a:noFill/>
          <a:ln>
            <a:solidFill>
              <a:schemeClr val="tx1"/>
            </a:solidFill>
          </a:ln>
        </p:spPr>
        <p:txBody>
          <a:bodyPr/>
          <a:lstStyle/>
          <a:p>
            <a:r>
              <a:rPr lang="en-US" dirty="0" smtClean="0"/>
              <a:t>			</a:t>
            </a:r>
            <a:r>
              <a:rPr lang="en-US" sz="3600" dirty="0" smtClean="0"/>
              <a:t>	</a:t>
            </a:r>
            <a:r>
              <a:rPr lang="en-US" sz="3200" dirty="0" smtClean="0">
                <a:latin typeface="Times New Roman" panose="02020603050405020304" pitchFamily="18" charset="0"/>
                <a:cs typeface="Times New Roman" panose="02020603050405020304" pitchFamily="18" charset="0"/>
              </a:rPr>
              <a:t>Agenda</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351338"/>
          </a:xfrm>
        </p:spPr>
        <p:txBody>
          <a:bodyPr>
            <a:normAutofit fontScale="92500" lnSpcReduction="10000"/>
          </a:bodyPr>
          <a:lstStyle/>
          <a:p>
            <a:r>
              <a:rPr lang="en-US" sz="2400" dirty="0" smtClean="0">
                <a:latin typeface="Times New Roman" panose="02020603050405020304" pitchFamily="18" charset="0"/>
                <a:cs typeface="Times New Roman" panose="02020603050405020304" pitchFamily="18" charset="0"/>
              </a:rPr>
              <a:t>Training Objectives</a:t>
            </a:r>
          </a:p>
          <a:p>
            <a:r>
              <a:rPr lang="en-US" sz="2400" dirty="0" smtClean="0">
                <a:latin typeface="Times New Roman" panose="02020603050405020304" pitchFamily="18" charset="0"/>
                <a:cs typeface="Times New Roman" panose="02020603050405020304" pitchFamily="18" charset="0"/>
              </a:rPr>
              <a:t>Responsibilities of a Payroll Coordinator (PYC)</a:t>
            </a:r>
          </a:p>
          <a:p>
            <a:r>
              <a:rPr lang="en-US" sz="2400" dirty="0" smtClean="0">
                <a:latin typeface="Times New Roman" panose="02020603050405020304" pitchFamily="18" charset="0"/>
                <a:cs typeface="Times New Roman" panose="02020603050405020304" pitchFamily="18" charset="0"/>
              </a:rPr>
              <a:t>Org. Management (OM) &amp; Personnel Administration (PA) </a:t>
            </a:r>
          </a:p>
          <a:p>
            <a:r>
              <a:rPr lang="en-US" sz="2400" dirty="0" smtClean="0">
                <a:latin typeface="Times New Roman" panose="02020603050405020304" pitchFamily="18" charset="0"/>
                <a:cs typeface="Times New Roman" panose="02020603050405020304" pitchFamily="18" charset="0"/>
              </a:rPr>
              <a:t>Payroll Calendar Deadlines</a:t>
            </a:r>
          </a:p>
          <a:p>
            <a:r>
              <a:rPr lang="en-US" sz="2400" dirty="0" smtClean="0">
                <a:latin typeface="Times New Roman" panose="02020603050405020304" pitchFamily="18" charset="0"/>
                <a:cs typeface="Times New Roman" panose="02020603050405020304" pitchFamily="18" charset="0"/>
              </a:rPr>
              <a:t>Lifecycle for a BU Employee</a:t>
            </a:r>
          </a:p>
          <a:p>
            <a:r>
              <a:rPr lang="en-US" sz="2400" dirty="0" smtClean="0">
                <a:latin typeface="Times New Roman" panose="02020603050405020304" pitchFamily="18" charset="0"/>
                <a:cs typeface="Times New Roman" panose="02020603050405020304" pitchFamily="18" charset="0"/>
              </a:rPr>
              <a:t>Navigating the Payroll Coordinator Menu in BUworks</a:t>
            </a:r>
          </a:p>
          <a:p>
            <a:r>
              <a:rPr lang="en-US" sz="2400" dirty="0">
                <a:latin typeface="Times New Roman" panose="02020603050405020304" pitchFamily="18" charset="0"/>
                <a:cs typeface="Times New Roman" panose="02020603050405020304" pitchFamily="18" charset="0"/>
              </a:rPr>
              <a:t>Important HCM </a:t>
            </a:r>
            <a:r>
              <a:rPr lang="en-US" sz="2400" dirty="0" smtClean="0">
                <a:latin typeface="Times New Roman" panose="02020603050405020304" pitchFamily="18" charset="0"/>
                <a:cs typeface="Times New Roman" panose="02020603050405020304" pitchFamily="18" charset="0"/>
              </a:rPr>
              <a:t>Reports</a:t>
            </a:r>
          </a:p>
          <a:p>
            <a:r>
              <a:rPr lang="en-US" sz="2400" dirty="0" smtClean="0">
                <a:latin typeface="Times New Roman" panose="02020603050405020304" pitchFamily="18" charset="0"/>
                <a:cs typeface="Times New Roman" panose="02020603050405020304" pitchFamily="18" charset="0"/>
              </a:rPr>
              <a:t>Sample Business Scenarios and OM/PA Forms to be used </a:t>
            </a:r>
          </a:p>
          <a:p>
            <a:r>
              <a:rPr lang="en-US" sz="2400" dirty="0" smtClean="0">
                <a:latin typeface="Times New Roman" panose="02020603050405020304" pitchFamily="18" charset="0"/>
                <a:cs typeface="Times New Roman" panose="02020603050405020304" pitchFamily="18" charset="0"/>
              </a:rPr>
              <a:t>Viewing Employee information via WebGUI (SAP transaction PA20) </a:t>
            </a:r>
          </a:p>
          <a:p>
            <a:r>
              <a:rPr lang="en-US" sz="2400" dirty="0" smtClean="0">
                <a:latin typeface="Times New Roman" panose="02020603050405020304" pitchFamily="18" charset="0"/>
                <a:cs typeface="Times New Roman" panose="02020603050405020304" pitchFamily="18" charset="0"/>
              </a:rPr>
              <a:t>Organization &amp; Staffing Display via </a:t>
            </a:r>
            <a:r>
              <a:rPr lang="en-US" sz="2400" dirty="0" err="1" smtClean="0">
                <a:latin typeface="Times New Roman" panose="02020603050405020304" pitchFamily="18" charset="0"/>
                <a:cs typeface="Times New Roman" panose="02020603050405020304" pitchFamily="18" charset="0"/>
              </a:rPr>
              <a:t>Nakisa</a:t>
            </a:r>
            <a:r>
              <a:rPr lang="en-US" sz="2400" dirty="0" smtClean="0">
                <a:latin typeface="Times New Roman" panose="02020603050405020304" pitchFamily="18" charset="0"/>
                <a:cs typeface="Times New Roman" panose="02020603050405020304" pitchFamily="18" charset="0"/>
              </a:rPr>
              <a:t> tool &amp; PPOSE (SAP transaction)</a:t>
            </a:r>
          </a:p>
          <a:p>
            <a:r>
              <a:rPr lang="en-US" sz="2400" dirty="0" smtClean="0">
                <a:latin typeface="Times New Roman" panose="02020603050405020304" pitchFamily="18" charset="0"/>
                <a:cs typeface="Times New Roman" panose="02020603050405020304" pitchFamily="18" charset="0"/>
              </a:rPr>
              <a:t>Training Resources</a:t>
            </a:r>
          </a:p>
          <a:p>
            <a:pPr marL="0" indent="0">
              <a:buNone/>
            </a:pPr>
            <a:endParaRPr lang="en-US" sz="2400" dirty="0" smtClean="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228600" y="274320"/>
            <a:ext cx="1158918" cy="521208"/>
          </a:xfrm>
          <a:prstGeom prst="rect">
            <a:avLst/>
          </a:prstGeom>
        </p:spPr>
      </p:pic>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solidFill>
                  <a:schemeClr val="tx1"/>
                </a:solidFill>
              </a:rPr>
              <a:pPr/>
              <a:t>2</a:t>
            </a:fld>
            <a:endParaRPr lang="en-US" dirty="0">
              <a:solidFill>
                <a:schemeClr val="tx1"/>
              </a:solidFill>
            </a:endParaRPr>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fld id="{2A3F3735-85D5-4D82-8283-79C1D88D02CC}" type="datetime1">
              <a:rPr lang="en-US" smtClean="0"/>
              <a:t>10/25/2018</a:t>
            </a:fld>
            <a:endParaRPr lang="en-US" dirty="0"/>
          </a:p>
        </p:txBody>
      </p:sp>
    </p:spTree>
    <p:extLst>
      <p:ext uri="{BB962C8B-B14F-4D97-AF65-F5344CB8AC3E}">
        <p14:creationId xmlns:p14="http://schemas.microsoft.com/office/powerpoint/2010/main" val="1745734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400"/>
            <a:ext cx="10515600" cy="704088"/>
          </a:xfrm>
          <a:prstGeom prst="rect">
            <a:avLst/>
          </a:prstGeom>
          <a:noFill/>
          <a:ln>
            <a:solidFill>
              <a:schemeClr val="tx1"/>
            </a:solidFill>
          </a:ln>
        </p:spPr>
        <p:txBody>
          <a:bodyPr>
            <a:normAutofit/>
          </a:bodyPr>
          <a:lstStyle/>
          <a:p>
            <a:r>
              <a:rPr lang="en-US" dirty="0" smtClean="0"/>
              <a:t>		       	</a:t>
            </a:r>
            <a:r>
              <a:rPr lang="en-US" sz="3200" dirty="0" smtClean="0">
                <a:latin typeface="Times New Roman" panose="02020603050405020304" pitchFamily="18" charset="0"/>
                <a:cs typeface="Times New Roman" panose="02020603050405020304" pitchFamily="18" charset="0"/>
              </a:rPr>
              <a:t>Training Objectives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475976" cy="4351338"/>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By the end of this training, you will have an understanding of:</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What is the difference between Org. Management (OM)  &amp; </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Personnel Admin (PA) forms and how they are related </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Employee’s lifecycle at BU and the basic OM and PA Scenarios that need to be processed during that lifecycle</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Reports to be run during the Weekly/Monthly Payroll Cycle</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mportance of meeting Weekly/Monthly Payroll Deadlines</a:t>
            </a:r>
            <a:endParaRPr lang="en-US"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158922" cy="521208"/>
          </a:xfrm>
          <a:prstGeom prst="rect">
            <a:avLst/>
          </a:prstGeom>
        </p:spPr>
      </p:pic>
      <p:sp>
        <p:nvSpPr>
          <p:cNvPr id="4" name="Slide Number Placeholder 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3</a:t>
            </a:fld>
            <a:endParaRPr lang="en-US" dirty="0"/>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fld id="{2D932CFD-731C-4F76-A032-71582271315F}" type="datetime1">
              <a:rPr lang="en-US" smtClean="0"/>
              <a:t>10/25/2018</a:t>
            </a:fld>
            <a:endParaRPr lang="en-US" dirty="0"/>
          </a:p>
        </p:txBody>
      </p:sp>
    </p:spTree>
    <p:extLst>
      <p:ext uri="{BB962C8B-B14F-4D97-AF65-F5344CB8AC3E}">
        <p14:creationId xmlns:p14="http://schemas.microsoft.com/office/powerpoint/2010/main" val="300637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14400"/>
            <a:ext cx="10515600" cy="704088"/>
          </a:xfrm>
          <a:prstGeom prst="rect">
            <a:avLst/>
          </a:prstGeom>
          <a:noFill/>
          <a:ln>
            <a:solidFill>
              <a:schemeClr val="tx1"/>
            </a:solidFill>
          </a:ln>
        </p:spPr>
        <p:txBody>
          <a:bodyPr>
            <a:normAutofit/>
          </a:bodyPr>
          <a:lstStyle/>
          <a:p>
            <a:r>
              <a:rPr lang="en-US" sz="3200" dirty="0" smtClean="0">
                <a:latin typeface="Times New Roman" panose="02020603050405020304" pitchFamily="18" charset="0"/>
                <a:cs typeface="Times New Roman" panose="02020603050405020304" pitchFamily="18" charset="0"/>
              </a:rPr>
              <a:t>         Responsibilities of a Dept. Payroll Coordinator (PYC)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199" y="1828800"/>
            <a:ext cx="10838793" cy="4351338"/>
          </a:xfrm>
        </p:spPr>
        <p:txBody>
          <a:bodyPr>
            <a:normAutofit fontScale="92500" lnSpcReduction="10000"/>
          </a:bodyPr>
          <a:lstStyle/>
          <a:p>
            <a:pPr marL="514350" indent="-514350">
              <a:buFont typeface="+mj-lt"/>
              <a:buAutoNum type="arabicPeriod"/>
            </a:pPr>
            <a:r>
              <a:rPr lang="en-US" sz="2200" dirty="0" smtClean="0">
                <a:latin typeface="Times New Roman" panose="02020603050405020304" pitchFamily="18" charset="0"/>
                <a:cs typeface="Times New Roman" panose="02020603050405020304" pitchFamily="18" charset="0"/>
              </a:rPr>
              <a:t>Review </a:t>
            </a:r>
            <a:r>
              <a:rPr lang="en-US" sz="2200" dirty="0">
                <a:latin typeface="Times New Roman" panose="02020603050405020304" pitchFamily="18" charset="0"/>
                <a:cs typeface="Times New Roman" panose="02020603050405020304" pitchFamily="18" charset="0"/>
              </a:rPr>
              <a:t>and m</a:t>
            </a:r>
            <a:r>
              <a:rPr lang="en-US" sz="2200" dirty="0" smtClean="0">
                <a:latin typeface="Times New Roman" panose="02020603050405020304" pitchFamily="18" charset="0"/>
                <a:cs typeface="Times New Roman" panose="02020603050405020304" pitchFamily="18" charset="0"/>
              </a:rPr>
              <a:t>aintain Org. Units (Departments) </a:t>
            </a:r>
            <a:r>
              <a:rPr lang="en-US" sz="2200" dirty="0">
                <a:latin typeface="Times New Roman" panose="02020603050405020304" pitchFamily="18" charset="0"/>
                <a:cs typeface="Times New Roman" panose="02020603050405020304" pitchFamily="18" charset="0"/>
              </a:rPr>
              <a:t>and their reporting structure (OM)</a:t>
            </a:r>
          </a:p>
          <a:p>
            <a:pPr marL="514350" indent="-514350">
              <a:buFont typeface="+mj-lt"/>
              <a:buAutoNum type="arabicPeriod"/>
            </a:pPr>
            <a:r>
              <a:rPr lang="en-US" sz="2200" dirty="0">
                <a:latin typeface="Times New Roman" panose="02020603050405020304" pitchFamily="18" charset="0"/>
                <a:cs typeface="Times New Roman" panose="02020603050405020304" pitchFamily="18" charset="0"/>
              </a:rPr>
              <a:t>Review, Maintain and Create Positions (OM)</a:t>
            </a:r>
          </a:p>
          <a:p>
            <a:pPr marL="514350" indent="-514350">
              <a:buFont typeface="+mj-lt"/>
              <a:buAutoNum type="arabicPeriod"/>
            </a:pPr>
            <a:r>
              <a:rPr lang="en-US" sz="2200" dirty="0">
                <a:latin typeface="Times New Roman" panose="02020603050405020304" pitchFamily="18" charset="0"/>
                <a:cs typeface="Times New Roman" panose="02020603050405020304" pitchFamily="18" charset="0"/>
              </a:rPr>
              <a:t>Process employee </a:t>
            </a:r>
            <a:r>
              <a:rPr lang="en-US" sz="2200" dirty="0" smtClean="0">
                <a:latin typeface="Times New Roman" panose="02020603050405020304" pitchFamily="18" charset="0"/>
                <a:cs typeface="Times New Roman" panose="02020603050405020304" pitchFamily="18" charset="0"/>
              </a:rPr>
              <a:t>related SAP transactions (PA) </a:t>
            </a:r>
            <a:r>
              <a:rPr lang="en-US" sz="2200" dirty="0">
                <a:latin typeface="Times New Roman" panose="02020603050405020304" pitchFamily="18" charset="0"/>
                <a:cs typeface="Times New Roman" panose="02020603050405020304" pitchFamily="18" charset="0"/>
              </a:rPr>
              <a:t>such as:</a:t>
            </a:r>
          </a:p>
          <a:p>
            <a:pPr marL="914400" lvl="2" indent="0">
              <a:buNone/>
            </a:pPr>
            <a:r>
              <a:rPr lang="en-US" sz="2100" dirty="0" smtClean="0"/>
              <a:t>- </a:t>
            </a:r>
            <a:r>
              <a:rPr lang="en-US" sz="1900" dirty="0" smtClean="0">
                <a:latin typeface="Times New Roman" panose="02020603050405020304" pitchFamily="18" charset="0"/>
                <a:cs typeface="Times New Roman" panose="02020603050405020304" pitchFamily="18" charset="0"/>
              </a:rPr>
              <a:t>Hires </a:t>
            </a:r>
            <a:endParaRPr lang="en-US" sz="1900" dirty="0">
              <a:latin typeface="Times New Roman" panose="02020603050405020304" pitchFamily="18" charset="0"/>
              <a:cs typeface="Times New Roman" panose="02020603050405020304" pitchFamily="18" charset="0"/>
            </a:endParaRPr>
          </a:p>
          <a:p>
            <a:pPr marL="914400" lvl="2" indent="0">
              <a:lnSpc>
                <a:spcPct val="100000"/>
              </a:lnSpc>
              <a:spcBef>
                <a:spcPts val="0"/>
              </a:spcBef>
              <a:buNone/>
              <a:defRPr/>
            </a:pPr>
            <a:r>
              <a:rPr lang="en-US" sz="1900" dirty="0" smtClean="0">
                <a:latin typeface="Times New Roman" panose="02020603050405020304" pitchFamily="18" charset="0"/>
                <a:cs typeface="Times New Roman" panose="02020603050405020304" pitchFamily="18" charset="0"/>
              </a:rPr>
              <a:t>- Terminations/Retirements/Leave of Absence</a:t>
            </a:r>
            <a:endParaRPr lang="en-US" sz="1900" dirty="0">
              <a:latin typeface="Times New Roman" panose="02020603050405020304" pitchFamily="18" charset="0"/>
              <a:cs typeface="Times New Roman" panose="02020603050405020304" pitchFamily="18" charset="0"/>
            </a:endParaRPr>
          </a:p>
          <a:p>
            <a:pPr marL="914400" lvl="2" indent="0">
              <a:lnSpc>
                <a:spcPct val="100000"/>
              </a:lnSpc>
              <a:spcBef>
                <a:spcPts val="0"/>
              </a:spcBef>
              <a:buNone/>
              <a:defRPr/>
            </a:pPr>
            <a:r>
              <a:rPr lang="en-US" sz="1900" dirty="0" smtClean="0">
                <a:latin typeface="Times New Roman" panose="02020603050405020304" pitchFamily="18" charset="0"/>
                <a:cs typeface="Times New Roman" panose="02020603050405020304" pitchFamily="18" charset="0"/>
              </a:rPr>
              <a:t>- Promotions/Transfers/Position Changes </a:t>
            </a:r>
            <a:endParaRPr lang="en-US" sz="1900" dirty="0">
              <a:latin typeface="Times New Roman" panose="02020603050405020304" pitchFamily="18" charset="0"/>
              <a:cs typeface="Times New Roman" panose="02020603050405020304" pitchFamily="18" charset="0"/>
            </a:endParaRPr>
          </a:p>
          <a:p>
            <a:pPr marL="914400" lvl="2" indent="0">
              <a:lnSpc>
                <a:spcPct val="100000"/>
              </a:lnSpc>
              <a:spcBef>
                <a:spcPts val="0"/>
              </a:spcBef>
              <a:buNone/>
              <a:defRPr/>
            </a:pPr>
            <a:r>
              <a:rPr lang="en-US" sz="1900" dirty="0" smtClean="0">
                <a:latin typeface="Times New Roman" panose="02020603050405020304" pitchFamily="18" charset="0"/>
                <a:cs typeface="Times New Roman" panose="02020603050405020304" pitchFamily="18" charset="0"/>
              </a:rPr>
              <a:t>- Changes </a:t>
            </a:r>
            <a:r>
              <a:rPr lang="en-US" sz="1900" dirty="0">
                <a:latin typeface="Times New Roman" panose="02020603050405020304" pitchFamily="18" charset="0"/>
                <a:cs typeface="Times New Roman" panose="02020603050405020304" pitchFamily="18" charset="0"/>
              </a:rPr>
              <a:t>in % </a:t>
            </a:r>
            <a:r>
              <a:rPr lang="en-US" sz="1900" dirty="0" smtClean="0">
                <a:latin typeface="Times New Roman" panose="02020603050405020304" pitchFamily="18" charset="0"/>
                <a:cs typeface="Times New Roman" panose="02020603050405020304" pitchFamily="18" charset="0"/>
              </a:rPr>
              <a:t>time (FT to PT, PT to FT, PT to PT) </a:t>
            </a:r>
          </a:p>
          <a:p>
            <a:pPr marL="914400" lvl="2" indent="0">
              <a:lnSpc>
                <a:spcPct val="100000"/>
              </a:lnSpc>
              <a:spcBef>
                <a:spcPts val="0"/>
              </a:spcBef>
              <a:buNone/>
              <a:defRPr/>
            </a:pPr>
            <a:r>
              <a:rPr lang="en-US" sz="1900" dirty="0" smtClean="0">
                <a:latin typeface="Times New Roman" panose="02020603050405020304" pitchFamily="18" charset="0"/>
                <a:cs typeface="Times New Roman" panose="02020603050405020304" pitchFamily="18" charset="0"/>
              </a:rPr>
              <a:t>- Salary </a:t>
            </a:r>
            <a:r>
              <a:rPr lang="en-US" sz="1900" dirty="0">
                <a:latin typeface="Times New Roman" panose="02020603050405020304" pitchFamily="18" charset="0"/>
                <a:cs typeface="Times New Roman" panose="02020603050405020304" pitchFamily="18" charset="0"/>
              </a:rPr>
              <a:t>changes and updates </a:t>
            </a:r>
            <a:r>
              <a:rPr lang="en-US" sz="1900" dirty="0" smtClean="0">
                <a:latin typeface="Times New Roman" panose="02020603050405020304" pitchFamily="18" charset="0"/>
                <a:cs typeface="Times New Roman" panose="02020603050405020304" pitchFamily="18" charset="0"/>
              </a:rPr>
              <a:t>to cost distributions </a:t>
            </a:r>
          </a:p>
          <a:p>
            <a:pPr marL="914400" lvl="2" indent="0">
              <a:lnSpc>
                <a:spcPct val="100000"/>
              </a:lnSpc>
              <a:spcBef>
                <a:spcPts val="0"/>
              </a:spcBef>
              <a:buNone/>
              <a:defRPr/>
            </a:pPr>
            <a:r>
              <a:rPr lang="en-US" sz="1900" dirty="0" smtClean="0">
                <a:latin typeface="Times New Roman" panose="02020603050405020304" pitchFamily="18" charset="0"/>
                <a:cs typeface="Times New Roman" panose="02020603050405020304" pitchFamily="18" charset="0"/>
              </a:rPr>
              <a:t>- Process appropriate additional and/or recurring payments </a:t>
            </a:r>
          </a:p>
          <a:p>
            <a:pPr marL="514350" indent="-514350">
              <a:buFont typeface="+mj-lt"/>
              <a:buAutoNum type="arabicPeriod"/>
            </a:pPr>
            <a:r>
              <a:rPr lang="en-US" sz="2200" dirty="0" smtClean="0">
                <a:latin typeface="Times New Roman" panose="02020603050405020304" pitchFamily="18" charset="0"/>
                <a:cs typeface="Times New Roman" panose="02020603050405020304" pitchFamily="18" charset="0"/>
              </a:rPr>
              <a:t>Run HCM reports </a:t>
            </a:r>
            <a:r>
              <a:rPr lang="en-US" sz="2200" dirty="0">
                <a:latin typeface="Times New Roman" panose="02020603050405020304" pitchFamily="18" charset="0"/>
                <a:cs typeface="Times New Roman" panose="02020603050405020304" pitchFamily="18" charset="0"/>
              </a:rPr>
              <a:t>throughout the payroll period to review employee </a:t>
            </a:r>
            <a:r>
              <a:rPr lang="en-US" sz="2200" dirty="0" smtClean="0">
                <a:latin typeface="Times New Roman" panose="02020603050405020304" pitchFamily="18" charset="0"/>
                <a:cs typeface="Times New Roman" panose="02020603050405020304" pitchFamily="18" charset="0"/>
              </a:rPr>
              <a:t>data, prior to </a:t>
            </a:r>
            <a:r>
              <a:rPr lang="en-US" sz="2200" dirty="0">
                <a:latin typeface="Times New Roman" panose="02020603050405020304" pitchFamily="18" charset="0"/>
                <a:cs typeface="Times New Roman" panose="02020603050405020304" pitchFamily="18" charset="0"/>
              </a:rPr>
              <a:t>and post payroll </a:t>
            </a:r>
            <a:r>
              <a:rPr lang="en-US" sz="2200" dirty="0" smtClean="0">
                <a:latin typeface="Times New Roman" panose="02020603050405020304" pitchFamily="18" charset="0"/>
                <a:cs typeface="Times New Roman" panose="02020603050405020304" pitchFamily="18" charset="0"/>
              </a:rPr>
              <a:t>runs, to </a:t>
            </a:r>
            <a:r>
              <a:rPr lang="en-US" sz="2200" dirty="0">
                <a:latin typeface="Times New Roman" panose="02020603050405020304" pitchFamily="18" charset="0"/>
                <a:cs typeface="Times New Roman" panose="02020603050405020304" pitchFamily="18" charset="0"/>
              </a:rPr>
              <a:t>reconcile payments for the period</a:t>
            </a:r>
          </a:p>
          <a:p>
            <a:pPr marL="514350" indent="-514350">
              <a:buFont typeface="+mj-lt"/>
              <a:buAutoNum type="arabicPeriod"/>
            </a:pPr>
            <a:r>
              <a:rPr lang="en-US" sz="2200" dirty="0">
                <a:latin typeface="Times New Roman" panose="02020603050405020304" pitchFamily="18" charset="0"/>
                <a:cs typeface="Times New Roman" panose="02020603050405020304" pitchFamily="18" charset="0"/>
              </a:rPr>
              <a:t>Monitor (in conjunction with managers and timekeepers) the recording </a:t>
            </a:r>
            <a:r>
              <a:rPr lang="en-US" sz="2200" dirty="0" smtClean="0">
                <a:latin typeface="Times New Roman" panose="02020603050405020304" pitchFamily="18" charset="0"/>
                <a:cs typeface="Times New Roman" panose="02020603050405020304" pitchFamily="18" charset="0"/>
              </a:rPr>
              <a:t>&amp; tracking </a:t>
            </a:r>
            <a:r>
              <a:rPr lang="en-US" sz="2200" dirty="0">
                <a:latin typeface="Times New Roman" panose="02020603050405020304" pitchFamily="18" charset="0"/>
                <a:cs typeface="Times New Roman" panose="02020603050405020304" pitchFamily="18" charset="0"/>
              </a:rPr>
              <a:t>of </a:t>
            </a:r>
            <a:r>
              <a:rPr lang="en-US" sz="2200" dirty="0" smtClean="0">
                <a:latin typeface="Times New Roman" panose="02020603050405020304" pitchFamily="18" charset="0"/>
                <a:cs typeface="Times New Roman" panose="02020603050405020304" pitchFamily="18" charset="0"/>
              </a:rPr>
              <a:t>sick/vacation accruals</a:t>
            </a:r>
            <a:endParaRPr lang="en-US" sz="2200" dirty="0">
              <a:latin typeface="Times New Roman" panose="02020603050405020304" pitchFamily="18" charset="0"/>
              <a:cs typeface="Times New Roman" panose="02020603050405020304" pitchFamily="18" charset="0"/>
            </a:endParaRPr>
          </a:p>
          <a:p>
            <a:pPr marL="514350" indent="-514350">
              <a:lnSpc>
                <a:spcPct val="100000"/>
              </a:lnSpc>
              <a:spcBef>
                <a:spcPts val="0"/>
              </a:spcBef>
              <a:buFont typeface="+mj-lt"/>
              <a:buAutoNum type="arabicPeriod"/>
              <a:defRPr/>
            </a:pPr>
            <a:r>
              <a:rPr lang="en-US" sz="2200" dirty="0">
                <a:latin typeface="Times New Roman" panose="02020603050405020304" pitchFamily="18" charset="0"/>
                <a:cs typeface="Times New Roman" panose="02020603050405020304" pitchFamily="18" charset="0"/>
              </a:rPr>
              <a:t>Process vacation payouts for </a:t>
            </a:r>
            <a:r>
              <a:rPr lang="en-US" sz="2200" dirty="0" smtClean="0">
                <a:latin typeface="Times New Roman" panose="02020603050405020304" pitchFamily="18" charset="0"/>
                <a:cs typeface="Times New Roman" panose="02020603050405020304" pitchFamily="18" charset="0"/>
              </a:rPr>
              <a:t>Non-Exempt </a:t>
            </a:r>
            <a:r>
              <a:rPr lang="en-US" sz="2200" dirty="0">
                <a:latin typeface="Times New Roman" panose="02020603050405020304" pitchFamily="18" charset="0"/>
                <a:cs typeface="Times New Roman" panose="02020603050405020304" pitchFamily="18" charset="0"/>
              </a:rPr>
              <a:t>employees upon termination</a:t>
            </a:r>
          </a:p>
          <a:p>
            <a:endParaRPr lang="en-US" dirty="0" smtClean="0"/>
          </a:p>
        </p:txBody>
      </p:sp>
      <p:sp>
        <p:nvSpPr>
          <p:cNvPr id="5" name="Date Placeholder 4"/>
          <p:cNvSpPr>
            <a:spLocks noGrp="1"/>
          </p:cNvSpPr>
          <p:nvPr>
            <p:ph type="dt" sz="half" idx="10"/>
            <p:custDataLst>
              <p:tags r:id="rId3"/>
            </p:custDataLst>
          </p:nvPr>
        </p:nvSpPr>
        <p:spPr>
          <a:xfrm>
            <a:off x="838200" y="6356350"/>
            <a:ext cx="2743200" cy="365125"/>
          </a:xfrm>
        </p:spPr>
        <p:txBody>
          <a:bodyPr/>
          <a:lstStyle/>
          <a:p>
            <a:fld id="{93F3FC62-A62D-472D-8936-54BE24B6F5CB}" type="datetime1">
              <a:rPr lang="en-US" smtClean="0"/>
              <a:t>10/25/2018</a:t>
            </a:fld>
            <a:endParaRPr lang="en-US" dirty="0"/>
          </a:p>
        </p:txBody>
      </p:sp>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a:t>
            </a:fld>
            <a:endParaRPr lang="en-US" dirty="0"/>
          </a:p>
        </p:txBody>
      </p:sp>
      <p:pic>
        <p:nvPicPr>
          <p:cNvPr id="7" name="Picture 6"/>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92" cy="521208"/>
          </a:xfrm>
          <a:prstGeom prst="rect">
            <a:avLst/>
          </a:prstGeom>
        </p:spPr>
      </p:pic>
    </p:spTree>
    <p:extLst>
      <p:ext uri="{BB962C8B-B14F-4D97-AF65-F5344CB8AC3E}">
        <p14:creationId xmlns:p14="http://schemas.microsoft.com/office/powerpoint/2010/main" val="2484633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400"/>
            <a:ext cx="10727760" cy="704088"/>
          </a:xfrm>
          <a:prstGeom prst="rect">
            <a:avLst/>
          </a:prstGeom>
          <a:noFill/>
          <a:ln>
            <a:solidFill>
              <a:schemeClr val="tx1"/>
            </a:solidFill>
          </a:ln>
        </p:spPr>
        <p:txBody>
          <a:bodyPr>
            <a:normAutofit/>
          </a:bodyPr>
          <a:lstStyle/>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What </a:t>
            </a:r>
            <a:r>
              <a:rPr lang="en-US" sz="3200" dirty="0">
                <a:latin typeface="Times New Roman" panose="02020603050405020304" pitchFamily="18" charset="0"/>
                <a:cs typeface="Times New Roman" panose="02020603050405020304" pitchFamily="18" charset="0"/>
              </a:rPr>
              <a:t>is </a:t>
            </a:r>
            <a:r>
              <a:rPr lang="en-US" sz="3200" dirty="0" smtClean="0">
                <a:latin typeface="Times New Roman" panose="02020603050405020304" pitchFamily="18" charset="0"/>
                <a:cs typeface="Times New Roman" panose="02020603050405020304" pitchFamily="18" charset="0"/>
              </a:rPr>
              <a:t>Organizational Management (OM) – An Overview</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914400" y="1737359"/>
            <a:ext cx="10983310" cy="4439603"/>
          </a:xfrm>
        </p:spPr>
        <p:txBody>
          <a:bodyPr>
            <a:normAutofit fontScale="25000" lnSpcReduction="20000"/>
          </a:bodyPr>
          <a:lstStyle/>
          <a:p>
            <a:pPr marL="0" indent="0">
              <a:buNone/>
            </a:pPr>
            <a:r>
              <a:rPr lang="en-US" sz="5600" dirty="0" smtClean="0">
                <a:latin typeface="Times New Roman" panose="02020603050405020304" pitchFamily="18" charset="0"/>
                <a:cs typeface="Times New Roman" panose="02020603050405020304" pitchFamily="18" charset="0"/>
              </a:rPr>
              <a:t>As a payroll coordinator, you will be required to maintain your Organization’s Structure &amp; Positions</a:t>
            </a:r>
            <a:r>
              <a:rPr lang="en-US" sz="5600" dirty="0">
                <a:latin typeface="Times New Roman" panose="02020603050405020304" pitchFamily="18" charset="0"/>
                <a:cs typeface="Times New Roman" panose="02020603050405020304" pitchFamily="18" charset="0"/>
              </a:rPr>
              <a:t> </a:t>
            </a:r>
            <a:r>
              <a:rPr lang="en-US" sz="5600" dirty="0" smtClean="0">
                <a:latin typeface="Times New Roman" panose="02020603050405020304" pitchFamily="18" charset="0"/>
                <a:cs typeface="Times New Roman" panose="02020603050405020304" pitchFamily="18" charset="0"/>
              </a:rPr>
              <a:t>within the Org. Structure</a:t>
            </a:r>
            <a:endParaRPr lang="en-US" sz="5600" dirty="0">
              <a:latin typeface="Times New Roman" panose="02020603050405020304" pitchFamily="18" charset="0"/>
              <a:cs typeface="Times New Roman" panose="02020603050405020304" pitchFamily="18" charset="0"/>
            </a:endParaRPr>
          </a:p>
          <a:p>
            <a:pPr marL="0" indent="0">
              <a:buNone/>
            </a:pPr>
            <a:r>
              <a:rPr lang="en-US" sz="5600" dirty="0" smtClean="0">
                <a:latin typeface="Times New Roman" panose="02020603050405020304" pitchFamily="18" charset="0"/>
                <a:cs typeface="Times New Roman" panose="02020603050405020304" pitchFamily="18" charset="0"/>
              </a:rPr>
              <a:t>Your Org</a:t>
            </a:r>
            <a:r>
              <a:rPr lang="en-US" sz="5600" dirty="0">
                <a:latin typeface="Times New Roman" panose="02020603050405020304" pitchFamily="18" charset="0"/>
                <a:cs typeface="Times New Roman" panose="02020603050405020304" pitchFamily="18" charset="0"/>
              </a:rPr>
              <a:t>. Unit </a:t>
            </a:r>
            <a:r>
              <a:rPr lang="en-US" sz="5600" dirty="0" smtClean="0">
                <a:latin typeface="Times New Roman" panose="02020603050405020304" pitchFamily="18" charset="0"/>
                <a:cs typeface="Times New Roman" panose="02020603050405020304" pitchFamily="18" charset="0"/>
              </a:rPr>
              <a:t>is your department/school. It’s attributes include Org. Unit Id, name and Cost Center. It </a:t>
            </a:r>
            <a:r>
              <a:rPr lang="en-US" sz="5600" dirty="0">
                <a:latin typeface="Times New Roman" panose="02020603050405020304" pitchFamily="18" charset="0"/>
                <a:cs typeface="Times New Roman" panose="02020603050405020304" pitchFamily="18" charset="0"/>
              </a:rPr>
              <a:t>may have </a:t>
            </a:r>
            <a:r>
              <a:rPr lang="en-US" sz="5600" dirty="0" smtClean="0">
                <a:latin typeface="Times New Roman" panose="02020603050405020304" pitchFamily="18" charset="0"/>
                <a:cs typeface="Times New Roman" panose="02020603050405020304" pitchFamily="18" charset="0"/>
              </a:rPr>
              <a:t>sub-org units (</a:t>
            </a:r>
            <a:r>
              <a:rPr lang="en-US" sz="5600" i="1" dirty="0">
                <a:latin typeface="Times New Roman" panose="02020603050405020304" pitchFamily="18" charset="0"/>
                <a:cs typeface="Times New Roman" panose="02020603050405020304" pitchFamily="18" charset="0"/>
              </a:rPr>
              <a:t>one or more departments under the umbrella of the main department</a:t>
            </a:r>
            <a:r>
              <a:rPr lang="en-US" sz="5600" dirty="0">
                <a:latin typeface="Times New Roman" panose="02020603050405020304" pitchFamily="18" charset="0"/>
                <a:cs typeface="Times New Roman" panose="02020603050405020304" pitchFamily="18" charset="0"/>
              </a:rPr>
              <a:t>) and positions within each of </a:t>
            </a:r>
            <a:r>
              <a:rPr lang="en-US" sz="5600" dirty="0" smtClean="0">
                <a:latin typeface="Times New Roman" panose="02020603050405020304" pitchFamily="18" charset="0"/>
                <a:cs typeface="Times New Roman" panose="02020603050405020304" pitchFamily="18" charset="0"/>
              </a:rPr>
              <a:t>those </a:t>
            </a:r>
            <a:r>
              <a:rPr lang="en-US" sz="5600" dirty="0">
                <a:latin typeface="Times New Roman" panose="02020603050405020304" pitchFamily="18" charset="0"/>
                <a:cs typeface="Times New Roman" panose="02020603050405020304" pitchFamily="18" charset="0"/>
              </a:rPr>
              <a:t>departments. A hierarchical relationship exists </a:t>
            </a:r>
            <a:r>
              <a:rPr lang="en-US" sz="5600" dirty="0" smtClean="0">
                <a:latin typeface="Times New Roman" panose="02020603050405020304" pitchFamily="18" charset="0"/>
                <a:cs typeface="Times New Roman" panose="02020603050405020304" pitchFamily="18" charset="0"/>
              </a:rPr>
              <a:t>between Org. Units and sub-org units, and the positions within them</a:t>
            </a:r>
            <a:endParaRPr lang="en-US" sz="5600" dirty="0">
              <a:latin typeface="Times New Roman" panose="02020603050405020304" pitchFamily="18" charset="0"/>
              <a:cs typeface="Times New Roman" panose="02020603050405020304" pitchFamily="18" charset="0"/>
            </a:endParaRPr>
          </a:p>
          <a:p>
            <a:pPr marL="0" indent="0">
              <a:buNone/>
            </a:pPr>
            <a:r>
              <a:rPr lang="en-US" sz="5600" dirty="0">
                <a:latin typeface="Times New Roman" panose="02020603050405020304" pitchFamily="18" charset="0"/>
                <a:cs typeface="Times New Roman" panose="02020603050405020304" pitchFamily="18" charset="0"/>
              </a:rPr>
              <a:t>Positions </a:t>
            </a:r>
            <a:r>
              <a:rPr lang="en-US" sz="5600" dirty="0" smtClean="0">
                <a:latin typeface="Times New Roman" panose="02020603050405020304" pitchFamily="18" charset="0"/>
                <a:cs typeface="Times New Roman" panose="02020603050405020304" pitchFamily="18" charset="0"/>
              </a:rPr>
              <a:t>in your Org. Unit are </a:t>
            </a:r>
            <a:r>
              <a:rPr lang="en-US" sz="5600" dirty="0">
                <a:latin typeface="Times New Roman" panose="02020603050405020304" pitchFamily="18" charset="0"/>
                <a:cs typeface="Times New Roman" panose="02020603050405020304" pitchFamily="18" charset="0"/>
              </a:rPr>
              <a:t>occupied by Staff/Faculty </a:t>
            </a:r>
            <a:r>
              <a:rPr lang="en-US" sz="5600" dirty="0" smtClean="0">
                <a:latin typeface="Times New Roman" panose="02020603050405020304" pitchFamily="18" charset="0"/>
                <a:cs typeface="Times New Roman" panose="02020603050405020304" pitchFamily="18" charset="0"/>
              </a:rPr>
              <a:t>OR could also be </a:t>
            </a:r>
            <a:r>
              <a:rPr lang="en-US" sz="5600" dirty="0">
                <a:latin typeface="Times New Roman" panose="02020603050405020304" pitchFamily="18" charset="0"/>
                <a:cs typeface="Times New Roman" panose="02020603050405020304" pitchFamily="18" charset="0"/>
              </a:rPr>
              <a:t>unoccupied/vacant. </a:t>
            </a:r>
            <a:r>
              <a:rPr lang="en-US" sz="5600" dirty="0" smtClean="0">
                <a:latin typeface="Times New Roman" panose="02020603050405020304" pitchFamily="18" charset="0"/>
                <a:cs typeface="Times New Roman" panose="02020603050405020304" pitchFamily="18" charset="0"/>
              </a:rPr>
              <a:t>Candidates are hired into positions and </a:t>
            </a:r>
            <a:r>
              <a:rPr lang="en-US" sz="5600" dirty="0">
                <a:latin typeface="Times New Roman" panose="02020603050405020304" pitchFamily="18" charset="0"/>
                <a:cs typeface="Times New Roman" panose="02020603050405020304" pitchFamily="18" charset="0"/>
              </a:rPr>
              <a:t>t</a:t>
            </a:r>
            <a:r>
              <a:rPr lang="en-US" sz="5600" dirty="0" smtClean="0">
                <a:latin typeface="Times New Roman" panose="02020603050405020304" pitchFamily="18" charset="0"/>
                <a:cs typeface="Times New Roman" panose="02020603050405020304" pitchFamily="18" charset="0"/>
              </a:rPr>
              <a:t>here </a:t>
            </a:r>
            <a:r>
              <a:rPr lang="en-US" sz="5600" dirty="0">
                <a:latin typeface="Times New Roman" panose="02020603050405020304" pitchFamily="18" charset="0"/>
                <a:cs typeface="Times New Roman" panose="02020603050405020304" pitchFamily="18" charset="0"/>
              </a:rPr>
              <a:t>is a 1:1 correspondence between a </a:t>
            </a:r>
            <a:r>
              <a:rPr lang="en-US" sz="5600" dirty="0" smtClean="0">
                <a:latin typeface="Times New Roman" panose="02020603050405020304" pitchFamily="18" charset="0"/>
                <a:cs typeface="Times New Roman" panose="02020603050405020304" pitchFamily="18" charset="0"/>
              </a:rPr>
              <a:t>position </a:t>
            </a:r>
            <a:r>
              <a:rPr lang="en-US" sz="5600" dirty="0">
                <a:latin typeface="Times New Roman" panose="02020603050405020304" pitchFamily="18" charset="0"/>
                <a:cs typeface="Times New Roman" panose="02020603050405020304" pitchFamily="18" charset="0"/>
              </a:rPr>
              <a:t>and it’s </a:t>
            </a:r>
            <a:r>
              <a:rPr lang="en-US" sz="5600" dirty="0" smtClean="0">
                <a:latin typeface="Times New Roman" panose="02020603050405020304" pitchFamily="18" charset="0"/>
                <a:cs typeface="Times New Roman" panose="02020603050405020304" pitchFamily="18" charset="0"/>
              </a:rPr>
              <a:t>holder</a:t>
            </a:r>
          </a:p>
          <a:p>
            <a:pPr marL="0" indent="0">
              <a:buNone/>
            </a:pPr>
            <a:r>
              <a:rPr lang="en-US" sz="5600" dirty="0" smtClean="0">
                <a:latin typeface="Times New Roman" panose="02020603050405020304" pitchFamily="18" charset="0"/>
                <a:cs typeface="Times New Roman" panose="02020603050405020304" pitchFamily="18" charset="0"/>
              </a:rPr>
              <a:t>Information </a:t>
            </a:r>
            <a:r>
              <a:rPr lang="en-US" sz="5600" dirty="0">
                <a:latin typeface="Times New Roman" panose="02020603050405020304" pitchFamily="18" charset="0"/>
                <a:cs typeface="Times New Roman" panose="02020603050405020304" pitchFamily="18" charset="0"/>
              </a:rPr>
              <a:t>relevant to a </a:t>
            </a:r>
            <a:r>
              <a:rPr lang="en-US" sz="5600" dirty="0" smtClean="0">
                <a:latin typeface="Times New Roman" panose="02020603050405020304" pitchFamily="18" charset="0"/>
                <a:cs typeface="Times New Roman" panose="02020603050405020304" pitchFamily="18" charset="0"/>
              </a:rPr>
              <a:t>position:</a:t>
            </a:r>
            <a:endParaRPr lang="en-US" sz="5600" dirty="0">
              <a:latin typeface="Times New Roman" panose="02020603050405020304" pitchFamily="18" charset="0"/>
              <a:cs typeface="Times New Roman" panose="02020603050405020304" pitchFamily="18" charset="0"/>
            </a:endParaRPr>
          </a:p>
          <a:p>
            <a:pPr marL="457200" lvl="1" indent="0">
              <a:buNone/>
            </a:pPr>
            <a:r>
              <a:rPr lang="en-US" sz="6400" dirty="0" smtClean="0"/>
              <a:t>- </a:t>
            </a:r>
            <a:r>
              <a:rPr lang="en-US" sz="5600" dirty="0" smtClean="0">
                <a:latin typeface="Times New Roman" panose="02020603050405020304" pitchFamily="18" charset="0"/>
                <a:cs typeface="Times New Roman" panose="02020603050405020304" pitchFamily="18" charset="0"/>
              </a:rPr>
              <a:t>Enterprise structure  </a:t>
            </a:r>
            <a:r>
              <a:rPr lang="en-US" sz="4400" dirty="0" smtClean="0">
                <a:latin typeface="Times New Roman" panose="02020603050405020304" pitchFamily="18" charset="0"/>
                <a:cs typeface="Times New Roman" panose="02020603050405020304" pitchFamily="18" charset="0"/>
              </a:rPr>
              <a:t>(Personnel Area(CRC/BUMC) </a:t>
            </a:r>
            <a:r>
              <a:rPr lang="en-US" sz="4400" dirty="0">
                <a:latin typeface="Times New Roman" panose="02020603050405020304" pitchFamily="18" charset="0"/>
                <a:cs typeface="Times New Roman" panose="02020603050405020304" pitchFamily="18" charset="0"/>
              </a:rPr>
              <a:t>, Personnel Subarea </a:t>
            </a:r>
            <a:r>
              <a:rPr lang="en-US" sz="4400" dirty="0" smtClean="0">
                <a:latin typeface="Times New Roman" panose="02020603050405020304" pitchFamily="18" charset="0"/>
                <a:cs typeface="Times New Roman" panose="02020603050405020304" pitchFamily="18" charset="0"/>
              </a:rPr>
              <a:t>(Represented/Non-represented Staff/Faculty), Emp. </a:t>
            </a:r>
            <a:r>
              <a:rPr lang="en-US" sz="4400" dirty="0">
                <a:latin typeface="Times New Roman" panose="02020603050405020304" pitchFamily="18" charset="0"/>
                <a:cs typeface="Times New Roman" panose="02020603050405020304" pitchFamily="18" charset="0"/>
              </a:rPr>
              <a:t>Group (</a:t>
            </a:r>
            <a:r>
              <a:rPr lang="en-US" sz="4400" dirty="0" smtClean="0">
                <a:latin typeface="Times New Roman" panose="02020603050405020304" pitchFamily="18" charset="0"/>
                <a:cs typeface="Times New Roman" panose="02020603050405020304" pitchFamily="18" charset="0"/>
              </a:rPr>
              <a:t>EG) &amp; Emp. </a:t>
            </a:r>
            <a:r>
              <a:rPr lang="en-US" sz="4400" dirty="0">
                <a:latin typeface="Times New Roman" panose="02020603050405020304" pitchFamily="18" charset="0"/>
                <a:cs typeface="Times New Roman" panose="02020603050405020304" pitchFamily="18" charset="0"/>
              </a:rPr>
              <a:t>Subgroup (ESG</a:t>
            </a:r>
            <a:r>
              <a:rPr lang="en-US" sz="4400" dirty="0" smtClean="0">
                <a:latin typeface="Times New Roman" panose="02020603050405020304" pitchFamily="18" charset="0"/>
                <a:cs typeface="Times New Roman" panose="02020603050405020304" pitchFamily="18" charset="0"/>
              </a:rPr>
              <a:t>)</a:t>
            </a:r>
          </a:p>
          <a:p>
            <a:pPr marL="457200" lvl="1" indent="0">
              <a:buNone/>
            </a:pPr>
            <a:r>
              <a:rPr lang="en-US" sz="6400" dirty="0" smtClean="0"/>
              <a:t>- </a:t>
            </a:r>
            <a:r>
              <a:rPr lang="en-US" sz="5600" dirty="0" smtClean="0">
                <a:latin typeface="Times New Roman" panose="02020603050405020304" pitchFamily="18" charset="0"/>
                <a:cs typeface="Times New Roman" panose="02020603050405020304" pitchFamily="18" charset="0"/>
              </a:rPr>
              <a:t>Org</a:t>
            </a:r>
            <a:r>
              <a:rPr lang="en-US" sz="5600" dirty="0">
                <a:latin typeface="Times New Roman" panose="02020603050405020304" pitchFamily="18" charset="0"/>
                <a:cs typeface="Times New Roman" panose="02020603050405020304" pitchFamily="18" charset="0"/>
              </a:rPr>
              <a:t>. </a:t>
            </a:r>
            <a:r>
              <a:rPr lang="en-US" sz="5600" dirty="0" smtClean="0">
                <a:latin typeface="Times New Roman" panose="02020603050405020304" pitchFamily="18" charset="0"/>
                <a:cs typeface="Times New Roman" panose="02020603050405020304" pitchFamily="18" charset="0"/>
              </a:rPr>
              <a:t>Unit</a:t>
            </a:r>
          </a:p>
          <a:p>
            <a:pPr marL="457200" lvl="1" indent="0">
              <a:buNone/>
            </a:pPr>
            <a:r>
              <a:rPr lang="en-US" sz="5600" dirty="0" smtClean="0">
                <a:latin typeface="Times New Roman" panose="02020603050405020304" pitchFamily="18" charset="0"/>
                <a:cs typeface="Times New Roman" panose="02020603050405020304" pitchFamily="18" charset="0"/>
              </a:rPr>
              <a:t>- Job Code</a:t>
            </a:r>
            <a:endParaRPr lang="en-US" sz="5600" dirty="0">
              <a:latin typeface="Times New Roman" panose="02020603050405020304" pitchFamily="18" charset="0"/>
              <a:cs typeface="Times New Roman" panose="02020603050405020304" pitchFamily="18" charset="0"/>
            </a:endParaRPr>
          </a:p>
          <a:p>
            <a:pPr marL="457200" lvl="1" indent="0">
              <a:buNone/>
            </a:pPr>
            <a:r>
              <a:rPr lang="en-US" sz="5600" dirty="0" smtClean="0">
                <a:latin typeface="Times New Roman" panose="02020603050405020304" pitchFamily="18" charset="0"/>
                <a:cs typeface="Times New Roman" panose="02020603050405020304" pitchFamily="18" charset="0"/>
              </a:rPr>
              <a:t>- Percent Time (Full-Time is 100%, Part-Time is &lt;=99% )</a:t>
            </a:r>
          </a:p>
          <a:p>
            <a:pPr marL="457200" lvl="1" indent="0">
              <a:buNone/>
            </a:pPr>
            <a:r>
              <a:rPr lang="en-US" sz="5600" dirty="0" smtClean="0">
                <a:latin typeface="Times New Roman" panose="02020603050405020304" pitchFamily="18" charset="0"/>
                <a:cs typeface="Times New Roman" panose="02020603050405020304" pitchFamily="18" charset="0"/>
              </a:rPr>
              <a:t>- Assignment Duration (&lt; 9 months is temporary)</a:t>
            </a:r>
          </a:p>
          <a:p>
            <a:pPr marL="457200" lvl="1" indent="0">
              <a:buNone/>
            </a:pPr>
            <a:r>
              <a:rPr lang="en-US" sz="5600" dirty="0" smtClean="0">
                <a:latin typeface="Times New Roman" panose="02020603050405020304" pitchFamily="18" charset="0"/>
                <a:cs typeface="Times New Roman" panose="02020603050405020304" pitchFamily="18" charset="0"/>
              </a:rPr>
              <a:t>- Budget (Proposed Recruitment Amount)</a:t>
            </a:r>
          </a:p>
          <a:p>
            <a:pPr marL="457200" lvl="1" indent="0">
              <a:buNone/>
            </a:pPr>
            <a:r>
              <a:rPr lang="en-US" sz="5600" dirty="0" smtClean="0">
                <a:latin typeface="Times New Roman" panose="02020603050405020304" pitchFamily="18" charset="0"/>
                <a:cs typeface="Times New Roman" panose="02020603050405020304" pitchFamily="18" charset="0"/>
              </a:rPr>
              <a:t>- Cost Center/ Grant</a:t>
            </a:r>
          </a:p>
          <a:p>
            <a:pPr marL="457200" lvl="1" indent="0">
              <a:buNone/>
            </a:pPr>
            <a:r>
              <a:rPr lang="en-US" sz="5600" dirty="0" smtClean="0">
                <a:latin typeface="Times New Roman" panose="02020603050405020304" pitchFamily="18" charset="0"/>
                <a:cs typeface="Times New Roman" panose="02020603050405020304" pitchFamily="18" charset="0"/>
              </a:rPr>
              <a:t>- Salary Cost Distribution</a:t>
            </a:r>
          </a:p>
          <a:p>
            <a:pPr marL="457200" lvl="1" indent="0">
              <a:buNone/>
            </a:pPr>
            <a:r>
              <a:rPr lang="en-US" sz="5600" dirty="0" smtClean="0">
                <a:latin typeface="Times New Roman" panose="02020603050405020304" pitchFamily="18" charset="0"/>
                <a:cs typeface="Times New Roman" panose="02020603050405020304" pitchFamily="18" charset="0"/>
              </a:rPr>
              <a:t>- Essential Duties</a:t>
            </a:r>
          </a:p>
          <a:p>
            <a:pPr marL="457200" lvl="1" indent="0">
              <a:buNone/>
            </a:pPr>
            <a:r>
              <a:rPr lang="en-US" sz="5600" dirty="0" smtClean="0">
                <a:latin typeface="Times New Roman" panose="02020603050405020304" pitchFamily="18" charset="0"/>
                <a:cs typeface="Times New Roman" panose="02020603050405020304" pitchFamily="18" charset="0"/>
              </a:rPr>
              <a:t>- Position Requirements</a:t>
            </a:r>
          </a:p>
          <a:p>
            <a:pPr marL="457200" lvl="1" indent="0">
              <a:buNone/>
            </a:pPr>
            <a:r>
              <a:rPr lang="en-US" sz="5600" dirty="0" smtClean="0">
                <a:latin typeface="Times New Roman" panose="02020603050405020304" pitchFamily="18" charset="0"/>
                <a:cs typeface="Times New Roman" panose="02020603050405020304" pitchFamily="18" charset="0"/>
              </a:rPr>
              <a:t>- Work Location</a:t>
            </a:r>
          </a:p>
          <a:p>
            <a:pPr marL="457200" lvl="1" indent="0">
              <a:buNone/>
            </a:pPr>
            <a:r>
              <a:rPr lang="en-US" sz="5600" dirty="0" smtClean="0">
                <a:latin typeface="Times New Roman" panose="02020603050405020304" pitchFamily="18" charset="0"/>
                <a:cs typeface="Times New Roman" panose="02020603050405020304" pitchFamily="18" charset="0"/>
              </a:rPr>
              <a:t>- Recruitment Info</a:t>
            </a:r>
          </a:p>
          <a:p>
            <a:pPr marL="0" indent="0">
              <a:buNone/>
            </a:pPr>
            <a:endParaRPr lang="en-US" sz="2400" dirty="0"/>
          </a:p>
          <a:p>
            <a:pPr marL="0" indent="0">
              <a:buNone/>
            </a:pPr>
            <a:endParaRPr lang="en-US" sz="2400" dirty="0" smtClean="0"/>
          </a:p>
          <a:p>
            <a:pPr marL="0" lvl="0" indent="0">
              <a:buNone/>
            </a:pPr>
            <a:endParaRPr lang="en-US" dirty="0"/>
          </a:p>
          <a:p>
            <a:pPr marL="0" indent="0">
              <a:buNone/>
            </a:pPr>
            <a:r>
              <a:rPr lang="en-US" dirty="0" smtClean="0"/>
              <a:t>		</a:t>
            </a:r>
            <a:endParaRPr lang="en-US" dirty="0"/>
          </a:p>
          <a:p>
            <a:pPr marL="0" indent="0">
              <a:buNone/>
            </a:pPr>
            <a:endParaRPr lang="en-US" dirty="0"/>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a:t>
            </a:fld>
            <a:endParaRPr lang="en-US" dirty="0"/>
          </a:p>
        </p:txBody>
      </p:sp>
      <p:pic>
        <p:nvPicPr>
          <p:cNvPr id="6" name="Picture 5"/>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91" cy="521208"/>
          </a:xfrm>
          <a:prstGeom prst="rect">
            <a:avLst/>
          </a:prstGeom>
        </p:spPr>
      </p:pic>
    </p:spTree>
    <p:extLst>
      <p:ext uri="{BB962C8B-B14F-4D97-AF65-F5344CB8AC3E}">
        <p14:creationId xmlns:p14="http://schemas.microsoft.com/office/powerpoint/2010/main" val="33644936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8279" y="742560"/>
            <a:ext cx="9788047" cy="726750"/>
          </a:xfrm>
          <a:ln>
            <a:solidFill>
              <a:schemeClr val="tx1"/>
            </a:solidFill>
          </a:ln>
        </p:spPr>
        <p:txBody>
          <a:bodyPr/>
          <a:lstStyle/>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Organization Structure – An Example</a:t>
            </a:r>
            <a:endParaRPr lang="en-US" sz="36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6</a:t>
            </a:fld>
            <a:endParaRPr lang="en-US" dirty="0"/>
          </a:p>
        </p:txBody>
      </p:sp>
      <p:sp>
        <p:nvSpPr>
          <p:cNvPr id="11" name="TextBox 10"/>
          <p:cNvSpPr txBox="1"/>
          <p:nvPr/>
        </p:nvSpPr>
        <p:spPr>
          <a:xfrm>
            <a:off x="5784639" y="1690688"/>
            <a:ext cx="5961159" cy="830997"/>
          </a:xfrm>
          <a:prstGeom prst="rect">
            <a:avLst/>
          </a:prstGeom>
          <a:noFill/>
        </p:spPr>
        <p:txBody>
          <a:bodyPr wrap="square" rtlCol="0">
            <a:spAutoFit/>
          </a:bodyPr>
          <a:lstStyle/>
          <a:p>
            <a:r>
              <a:rPr lang="en-US" sz="1600" b="1" dirty="0" smtClean="0">
                <a:latin typeface="Times New Roman" panose="02020603050405020304" pitchFamily="18" charset="0"/>
                <a:cs typeface="Times New Roman" panose="02020603050405020304" pitchFamily="18" charset="0"/>
              </a:rPr>
              <a:t>“HR Systems” </a:t>
            </a:r>
            <a:r>
              <a:rPr lang="en-US" sz="1600" dirty="0" smtClean="0">
                <a:latin typeface="Times New Roman" panose="02020603050405020304" pitchFamily="18" charset="0"/>
                <a:cs typeface="Times New Roman" panose="02020603050405020304" pitchFamily="18" charset="0"/>
              </a:rPr>
              <a:t>is one of the Org. Units under the “Human Resources Information Systems” Org. Unit, which in turn, is one among several Org. units under the “Human Resources” Org. Unit umbrella</a:t>
            </a:r>
            <a:endParaRPr lang="en-US" sz="16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5812075" y="2582448"/>
            <a:ext cx="5541725" cy="830997"/>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a:t>
            </a:r>
            <a:r>
              <a:rPr lang="en-US" sz="1600" b="1" dirty="0" smtClean="0">
                <a:latin typeface="Times New Roman" panose="02020603050405020304" pitchFamily="18" charset="0"/>
                <a:cs typeface="Times New Roman" panose="02020603050405020304" pitchFamily="18" charset="0"/>
              </a:rPr>
              <a:t>HRIS Testing Org Unit</a:t>
            </a:r>
            <a:r>
              <a:rPr lang="en-US" sz="1600" dirty="0" smtClean="0">
                <a:latin typeface="Times New Roman" panose="02020603050405020304" pitchFamily="18" charset="0"/>
                <a:cs typeface="Times New Roman" panose="02020603050405020304" pitchFamily="18" charset="0"/>
              </a:rPr>
              <a:t>” with Org. Unit Id 10005626  comprising of four distinct positions, is a Sub Org. Unit of “HR Systems” whose Org</a:t>
            </a:r>
            <a:r>
              <a:rPr lang="en-US" sz="1600" dirty="0">
                <a:latin typeface="Times New Roman" panose="02020603050405020304" pitchFamily="18" charset="0"/>
                <a:cs typeface="Times New Roman" panose="02020603050405020304" pitchFamily="18" charset="0"/>
              </a:rPr>
              <a:t>. Unit </a:t>
            </a:r>
            <a:r>
              <a:rPr lang="en-US" sz="1600" dirty="0" smtClean="0">
                <a:latin typeface="Times New Roman" panose="02020603050405020304" pitchFamily="18" charset="0"/>
                <a:cs typeface="Times New Roman" panose="02020603050405020304" pitchFamily="18" charset="0"/>
              </a:rPr>
              <a:t>Id is 10001330 </a:t>
            </a:r>
            <a:endParaRPr lang="en-US" sz="16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5812074" y="3634823"/>
            <a:ext cx="6175334" cy="369332"/>
          </a:xfrm>
          <a:prstGeom prst="rect">
            <a:avLst/>
          </a:prstGeom>
          <a:noFill/>
        </p:spPr>
        <p:txBody>
          <a:bodyPr wrap="square" rtlCol="0">
            <a:spAutoFit/>
          </a:bodyPr>
          <a:lstStyle/>
          <a:p>
            <a:r>
              <a:rPr lang="en-US" dirty="0" smtClean="0"/>
              <a:t> </a:t>
            </a:r>
            <a:r>
              <a:rPr lang="en-US" dirty="0" smtClean="0">
                <a:latin typeface="Times New Roman" panose="02020603050405020304" pitchFamily="18" charset="0"/>
                <a:cs typeface="Times New Roman" panose="02020603050405020304" pitchFamily="18" charset="0"/>
              </a:rPr>
              <a:t>1</a:t>
            </a:r>
            <a:r>
              <a:rPr lang="en-US" dirty="0"/>
              <a:t>. </a:t>
            </a:r>
            <a:r>
              <a:rPr lang="en-US" dirty="0">
                <a:latin typeface="Times New Roman" panose="02020603050405020304" pitchFamily="18" charset="0"/>
                <a:cs typeface="Times New Roman" panose="02020603050405020304" pitchFamily="18" charset="0"/>
              </a:rPr>
              <a:t>Senior HRIS System Administrator, </a:t>
            </a:r>
            <a:r>
              <a:rPr lang="en-US" sz="1600" b="1" dirty="0" smtClean="0">
                <a:latin typeface="Times New Roman" panose="02020603050405020304" pitchFamily="18" charset="0"/>
                <a:cs typeface="Times New Roman" panose="02020603050405020304" pitchFamily="18" charset="0"/>
              </a:rPr>
              <a:t>Position</a:t>
            </a:r>
            <a:r>
              <a:rPr lang="en-US" sz="1600" dirty="0" smtClean="0">
                <a:latin typeface="Times New Roman" panose="02020603050405020304" pitchFamily="18" charset="0"/>
                <a:cs typeface="Times New Roman" panose="02020603050405020304" pitchFamily="18" charset="0"/>
              </a:rPr>
              <a:t> Id: 50043651</a:t>
            </a:r>
            <a:endParaRPr lang="en-US" sz="16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695685" y="4273327"/>
            <a:ext cx="5214483" cy="369332"/>
          </a:xfrm>
          <a:prstGeom prst="rect">
            <a:avLst/>
          </a:prstGeom>
          <a:noFill/>
        </p:spPr>
        <p:txBody>
          <a:bodyPr wrap="square" rtlCol="0">
            <a:spAutoFit/>
          </a:bodyPr>
          <a:lstStyle/>
          <a:p>
            <a:r>
              <a:rPr lang="en-US" dirty="0" smtClean="0"/>
              <a:t>   </a:t>
            </a:r>
            <a:r>
              <a:rPr lang="en-US" dirty="0">
                <a:latin typeface="Times New Roman" panose="02020603050405020304" pitchFamily="18" charset="0"/>
                <a:cs typeface="Times New Roman" panose="02020603050405020304" pitchFamily="18" charset="0"/>
              </a:rPr>
              <a:t>2. HCM Trainer, </a:t>
            </a:r>
            <a:r>
              <a:rPr lang="en-US" sz="1600" b="1" dirty="0" smtClean="0">
                <a:latin typeface="Times New Roman" panose="02020603050405020304" pitchFamily="18" charset="0"/>
                <a:cs typeface="Times New Roman" panose="02020603050405020304" pitchFamily="18" charset="0"/>
              </a:rPr>
              <a:t>Position</a:t>
            </a:r>
            <a:r>
              <a:rPr lang="en-US" sz="1600" dirty="0" smtClean="0">
                <a:latin typeface="Times New Roman" panose="02020603050405020304" pitchFamily="18" charset="0"/>
                <a:cs typeface="Times New Roman" panose="02020603050405020304" pitchFamily="18" charset="0"/>
              </a:rPr>
              <a:t> Id: 50043652</a:t>
            </a:r>
            <a:endParaRPr lang="en-US" sz="16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5745791" y="4754162"/>
            <a:ext cx="5658115" cy="369332"/>
          </a:xfrm>
          <a:prstGeom prst="rect">
            <a:avLst/>
          </a:prstGeom>
          <a:noFill/>
        </p:spPr>
        <p:txBody>
          <a:bodyPr wrap="square" rtlCol="0">
            <a:spAutoFit/>
          </a:bodyPr>
          <a:lstStyle/>
          <a:p>
            <a:r>
              <a:rPr lang="en-US" dirty="0" smtClean="0"/>
              <a:t>  </a:t>
            </a:r>
            <a:r>
              <a:rPr lang="en-US" dirty="0">
                <a:latin typeface="Times New Roman" panose="02020603050405020304" pitchFamily="18" charset="0"/>
                <a:cs typeface="Times New Roman" panose="02020603050405020304" pitchFamily="18" charset="0"/>
              </a:rPr>
              <a:t>3. </a:t>
            </a:r>
            <a:r>
              <a:rPr lang="en-US" dirty="0" smtClean="0">
                <a:latin typeface="Times New Roman" panose="02020603050405020304" pitchFamily="18" charset="0"/>
                <a:cs typeface="Times New Roman" panose="02020603050405020304" pitchFamily="18" charset="0"/>
              </a:rPr>
              <a:t>Department Administrator, </a:t>
            </a:r>
            <a:r>
              <a:rPr lang="en-US" b="1" dirty="0" smtClean="0">
                <a:latin typeface="Times New Roman" panose="02020603050405020304" pitchFamily="18" charset="0"/>
                <a:cs typeface="Times New Roman" panose="02020603050405020304" pitchFamily="18" charset="0"/>
              </a:rPr>
              <a:t>Position</a:t>
            </a:r>
            <a:r>
              <a:rPr lang="en-US" dirty="0" smtClean="0">
                <a:latin typeface="Times New Roman" panose="02020603050405020304" pitchFamily="18" charset="0"/>
                <a:cs typeface="Times New Roman" panose="02020603050405020304" pitchFamily="18" charset="0"/>
              </a:rPr>
              <a:t> Id: 50043653</a:t>
            </a:r>
            <a:endParaRPr lang="en-US"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5745791" y="5394680"/>
            <a:ext cx="5114273"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4. </a:t>
            </a:r>
            <a:r>
              <a:rPr lang="en-US" dirty="0" smtClean="0">
                <a:latin typeface="Times New Roman" panose="02020603050405020304" pitchFamily="18" charset="0"/>
                <a:cs typeface="Times New Roman" panose="02020603050405020304" pitchFamily="18" charset="0"/>
              </a:rPr>
              <a:t>Professor, </a:t>
            </a:r>
            <a:r>
              <a:rPr lang="en-US" b="1" dirty="0" smtClean="0">
                <a:latin typeface="Times New Roman" panose="02020603050405020304" pitchFamily="18" charset="0"/>
                <a:cs typeface="Times New Roman" panose="02020603050405020304" pitchFamily="18" charset="0"/>
              </a:rPr>
              <a:t>Position</a:t>
            </a:r>
            <a:r>
              <a:rPr lang="en-US" dirty="0" smtClean="0">
                <a:latin typeface="Times New Roman" panose="02020603050405020304" pitchFamily="18" charset="0"/>
                <a:cs typeface="Times New Roman" panose="02020603050405020304" pitchFamily="18" charset="0"/>
              </a:rPr>
              <a:t> Id: 50043654</a:t>
            </a:r>
            <a:endParaRPr lang="en-US"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stretch>
            <a:fillRect/>
          </a:stretch>
        </p:blipFill>
        <p:spPr>
          <a:xfrm>
            <a:off x="1418649" y="1655196"/>
            <a:ext cx="3607634" cy="425838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243" y="176499"/>
            <a:ext cx="1193533" cy="537485"/>
          </a:xfrm>
          <a:prstGeom prst="rect">
            <a:avLst/>
          </a:prstGeom>
        </p:spPr>
      </p:pic>
    </p:spTree>
    <p:extLst>
      <p:ext uri="{BB962C8B-B14F-4D97-AF65-F5344CB8AC3E}">
        <p14:creationId xmlns:p14="http://schemas.microsoft.com/office/powerpoint/2010/main" val="1533856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400"/>
            <a:ext cx="10439400" cy="589132"/>
          </a:xfrm>
          <a:prstGeom prst="rect">
            <a:avLst/>
          </a:prstGeom>
          <a:noFill/>
          <a:ln>
            <a:solidFill>
              <a:schemeClr val="tx1"/>
            </a:solidFill>
          </a:ln>
        </p:spPr>
        <p:txBody>
          <a:bodyPr>
            <a:normAutofit/>
          </a:bodyPr>
          <a:lstStyle/>
          <a:p>
            <a:r>
              <a:rPr lang="en-US" sz="3200" dirty="0"/>
              <a:t> </a:t>
            </a:r>
            <a:r>
              <a:rPr lang="en-US" sz="3200" dirty="0" smtClean="0"/>
              <a:t>     </a:t>
            </a:r>
            <a:r>
              <a:rPr lang="en-US" sz="3200" dirty="0" smtClean="0">
                <a:latin typeface="Times New Roman" panose="02020603050405020304" pitchFamily="18" charset="0"/>
                <a:cs typeface="Times New Roman" panose="02020603050405020304" pitchFamily="18" charset="0"/>
              </a:rPr>
              <a:t>What is Personnel Administration (PA) – An Overview</a:t>
            </a:r>
            <a:endParaRPr lang="en-US" sz="32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2"/>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7</a:t>
            </a:fld>
            <a:endParaRPr lang="en-US" dirty="0"/>
          </a:p>
        </p:txBody>
      </p:sp>
      <p:pic>
        <p:nvPicPr>
          <p:cNvPr id="7" name="Picture 6"/>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28600" y="274320"/>
            <a:ext cx="1157392" cy="521208"/>
          </a:xfrm>
          <a:prstGeom prst="rect">
            <a:avLst/>
          </a:prstGeom>
        </p:spPr>
      </p:pic>
      <p:sp>
        <p:nvSpPr>
          <p:cNvPr id="3" name="Rectangle 2"/>
          <p:cNvSpPr/>
          <p:nvPr>
            <p:custDataLst>
              <p:tags r:id="rId5"/>
            </p:custDataLst>
          </p:nvPr>
        </p:nvSpPr>
        <p:spPr>
          <a:xfrm>
            <a:off x="914399" y="1503532"/>
            <a:ext cx="10484285" cy="923330"/>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Forms processing requires you </a:t>
            </a:r>
            <a:r>
              <a:rPr lang="en-US" dirty="0">
                <a:latin typeface="Times New Roman" panose="02020603050405020304" pitchFamily="18" charset="0"/>
                <a:cs typeface="Times New Roman" panose="02020603050405020304" pitchFamily="18" charset="0"/>
              </a:rPr>
              <a:t>to link position </a:t>
            </a:r>
            <a:r>
              <a:rPr lang="en-US" dirty="0" smtClean="0">
                <a:latin typeface="Times New Roman" panose="02020603050405020304" pitchFamily="18" charset="0"/>
                <a:cs typeface="Times New Roman" panose="02020603050405020304" pitchFamily="18" charset="0"/>
              </a:rPr>
              <a:t>information resident in Org. Management (OM) to employee info. which resides </a:t>
            </a:r>
            <a:r>
              <a:rPr lang="en-US" dirty="0">
                <a:latin typeface="Times New Roman" panose="02020603050405020304" pitchFamily="18" charset="0"/>
                <a:cs typeface="Times New Roman" panose="02020603050405020304" pitchFamily="18" charset="0"/>
              </a:rPr>
              <a:t>on </a:t>
            </a:r>
            <a:r>
              <a:rPr lang="en-US" dirty="0" smtClean="0">
                <a:latin typeface="Times New Roman" panose="02020603050405020304" pitchFamily="18" charset="0"/>
                <a:cs typeface="Times New Roman" panose="02020603050405020304" pitchFamily="18" charset="0"/>
              </a:rPr>
              <a:t>the individual employee’s record in Personnel Administration (PA). PA employee data can </a:t>
            </a:r>
            <a:r>
              <a:rPr lang="en-US" dirty="0">
                <a:latin typeface="Times New Roman" panose="02020603050405020304" pitchFamily="18" charset="0"/>
                <a:cs typeface="Times New Roman" panose="02020603050405020304" pitchFamily="18" charset="0"/>
              </a:rPr>
              <a:t>be </a:t>
            </a:r>
            <a:r>
              <a:rPr lang="en-US" i="1" dirty="0" smtClean="0">
                <a:latin typeface="Times New Roman" panose="02020603050405020304" pitchFamily="18" charset="0"/>
                <a:cs typeface="Times New Roman" panose="02020603050405020304" pitchFamily="18" charset="0"/>
              </a:rPr>
              <a:t>dependent on</a:t>
            </a:r>
            <a:r>
              <a:rPr lang="en-US" dirty="0" smtClean="0">
                <a:latin typeface="Times New Roman" panose="02020603050405020304" pitchFamily="18" charset="0"/>
                <a:cs typeface="Times New Roman" panose="02020603050405020304" pitchFamily="18" charset="0"/>
              </a:rPr>
              <a:t> as well as </a:t>
            </a:r>
            <a:r>
              <a:rPr lang="en-US" i="1" dirty="0" smtClean="0">
                <a:latin typeface="Times New Roman" panose="02020603050405020304" pitchFamily="18" charset="0"/>
                <a:cs typeface="Times New Roman" panose="02020603050405020304" pitchFamily="18" charset="0"/>
              </a:rPr>
              <a:t>independent</a:t>
            </a:r>
            <a:r>
              <a:rPr lang="en-US" dirty="0" smtClean="0">
                <a:latin typeface="Times New Roman" panose="02020603050405020304" pitchFamily="18" charset="0"/>
                <a:cs typeface="Times New Roman" panose="02020603050405020304" pitchFamily="18" charset="0"/>
              </a:rPr>
              <a:t> of </a:t>
            </a:r>
            <a:r>
              <a:rPr lang="en-US" dirty="0">
                <a:latin typeface="Times New Roman" panose="02020603050405020304" pitchFamily="18" charset="0"/>
                <a:cs typeface="Times New Roman" panose="02020603050405020304" pitchFamily="18" charset="0"/>
              </a:rPr>
              <a:t>OM </a:t>
            </a:r>
            <a:r>
              <a:rPr lang="en-US" dirty="0" smtClean="0">
                <a:latin typeface="Times New Roman" panose="02020603050405020304" pitchFamily="18" charset="0"/>
                <a:cs typeface="Times New Roman" panose="02020603050405020304" pitchFamily="18" charset="0"/>
              </a:rPr>
              <a:t>(Org. structure &amp; Position) data  </a:t>
            </a:r>
            <a:endParaRPr lang="en-US" dirty="0">
              <a:latin typeface="Times New Roman" panose="02020603050405020304" pitchFamily="18" charset="0"/>
              <a:cs typeface="Times New Roman" panose="02020603050405020304" pitchFamily="18" charset="0"/>
            </a:endParaRPr>
          </a:p>
        </p:txBody>
      </p:sp>
      <p:graphicFrame>
        <p:nvGraphicFramePr>
          <p:cNvPr id="11" name="Table 10"/>
          <p:cNvGraphicFramePr>
            <a:graphicFrameLocks noGrp="1"/>
          </p:cNvGraphicFramePr>
          <p:nvPr>
            <p:custDataLst>
              <p:tags r:id="rId6"/>
            </p:custDataLst>
            <p:extLst>
              <p:ext uri="{D42A27DB-BD31-4B8C-83A1-F6EECF244321}">
                <p14:modId xmlns:p14="http://schemas.microsoft.com/office/powerpoint/2010/main" val="576628286"/>
              </p:ext>
            </p:extLst>
          </p:nvPr>
        </p:nvGraphicFramePr>
        <p:xfrm>
          <a:off x="1225399" y="4229584"/>
          <a:ext cx="10223390" cy="2190492"/>
        </p:xfrm>
        <a:graphic>
          <a:graphicData uri="http://schemas.openxmlformats.org/drawingml/2006/table">
            <a:tbl>
              <a:tblPr firstRow="1" firstCol="1" bandRow="1">
                <a:tableStyleId>{5940675A-B579-460E-94D1-54222C63F5DA}</a:tableStyleId>
              </a:tblPr>
              <a:tblGrid>
                <a:gridCol w="4248475">
                  <a:extLst>
                    <a:ext uri="{9D8B030D-6E8A-4147-A177-3AD203B41FA5}">
                      <a16:colId xmlns:a16="http://schemas.microsoft.com/office/drawing/2014/main" val="2231805239"/>
                    </a:ext>
                  </a:extLst>
                </a:gridCol>
                <a:gridCol w="5974915">
                  <a:extLst>
                    <a:ext uri="{9D8B030D-6E8A-4147-A177-3AD203B41FA5}">
                      <a16:colId xmlns:a16="http://schemas.microsoft.com/office/drawing/2014/main" val="2170191881"/>
                    </a:ext>
                  </a:extLst>
                </a:gridCol>
              </a:tblGrid>
              <a:tr h="84221">
                <a:tc>
                  <a:txBody>
                    <a:bodyPr/>
                    <a:lstStyle/>
                    <a:p>
                      <a:pPr marL="0" marR="0">
                        <a:spcBef>
                          <a:spcPts val="0"/>
                        </a:spcBef>
                        <a:spcAft>
                          <a:spcPts val="0"/>
                        </a:spcAft>
                      </a:pPr>
                      <a:r>
                        <a:rPr lang="en-US" sz="1600" b="1" kern="1200" dirty="0">
                          <a:solidFill>
                            <a:schemeClr val="tx1"/>
                          </a:solidFill>
                          <a:effectLst/>
                          <a:latin typeface="+mn-lt"/>
                          <a:ea typeface="+mn-ea"/>
                          <a:cs typeface="+mn-cs"/>
                        </a:rPr>
                        <a:t>PA </a:t>
                      </a:r>
                      <a:r>
                        <a:rPr lang="en-US" sz="1600" b="1" kern="1200" dirty="0" smtClean="0">
                          <a:solidFill>
                            <a:schemeClr val="tx1"/>
                          </a:solidFill>
                          <a:effectLst/>
                          <a:latin typeface="+mn-lt"/>
                          <a:ea typeface="+mn-ea"/>
                          <a:cs typeface="+mn-cs"/>
                        </a:rPr>
                        <a:t>Actions Update Employee Data</a:t>
                      </a:r>
                      <a:endParaRPr lang="en-US" sz="1600" b="1" kern="1200" dirty="0">
                        <a:solidFill>
                          <a:schemeClr val="tx1"/>
                        </a:solidFill>
                        <a:effectLst/>
                        <a:latin typeface="+mn-lt"/>
                        <a:ea typeface="+mn-ea"/>
                        <a:cs typeface="+mn-cs"/>
                      </a:endParaRPr>
                    </a:p>
                  </a:txBody>
                  <a:tcPr marL="68580" marR="68580" marT="0" marB="0"/>
                </a:tc>
                <a:tc>
                  <a:txBody>
                    <a:bodyPr/>
                    <a:lstStyle/>
                    <a:p>
                      <a:pPr marL="0" marR="0">
                        <a:spcBef>
                          <a:spcPts val="0"/>
                        </a:spcBef>
                        <a:spcAft>
                          <a:spcPts val="0"/>
                        </a:spcAft>
                      </a:pPr>
                      <a:r>
                        <a:rPr lang="en-US" sz="1600" b="1" kern="1200" dirty="0">
                          <a:solidFill>
                            <a:schemeClr val="tx1"/>
                          </a:solidFill>
                          <a:effectLst/>
                          <a:latin typeface="+mn-lt"/>
                          <a:ea typeface="+mn-ea"/>
                          <a:cs typeface="+mn-cs"/>
                        </a:rPr>
                        <a:t>Purpose</a:t>
                      </a:r>
                    </a:p>
                  </a:txBody>
                  <a:tcPr marL="68580" marR="68580" marT="0" marB="0"/>
                </a:tc>
                <a:extLst>
                  <a:ext uri="{0D108BD9-81ED-4DB2-BD59-A6C34878D82A}">
                    <a16:rowId xmlns:a16="http://schemas.microsoft.com/office/drawing/2014/main" val="3355643591"/>
                  </a:ext>
                </a:extLst>
              </a:tr>
              <a:tr h="193668">
                <a:tc>
                  <a:txBody>
                    <a:bodyPr/>
                    <a:lstStyle/>
                    <a:p>
                      <a:pPr marL="0" marR="0">
                        <a:spcBef>
                          <a:spcPts val="0"/>
                        </a:spcBef>
                        <a:spcAft>
                          <a:spcPts val="0"/>
                        </a:spcAft>
                      </a:pPr>
                      <a:r>
                        <a:rPr lang="en-US" sz="1100" kern="1200" dirty="0">
                          <a:effectLst/>
                        </a:rPr>
                        <a:t>Employee Position </a:t>
                      </a:r>
                      <a:r>
                        <a:rPr lang="en-US" sz="1100" kern="1200" dirty="0" smtClean="0">
                          <a:effectLst/>
                        </a:rPr>
                        <a:t>Update - EPU </a:t>
                      </a:r>
                      <a:r>
                        <a:rPr lang="en-US" sz="1100" b="0" i="1" kern="1200" dirty="0" smtClean="0">
                          <a:effectLst/>
                        </a:rPr>
                        <a:t>(Maintain Position OM action must complete approvals before EPU</a:t>
                      </a:r>
                      <a:r>
                        <a:rPr lang="en-US" sz="1100" b="0" i="1" kern="1200" baseline="0" dirty="0" smtClean="0">
                          <a:effectLst/>
                        </a:rPr>
                        <a:t> can be submitted)</a:t>
                      </a:r>
                      <a:endParaRPr lang="en-US" sz="1100" b="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dirty="0">
                          <a:effectLst/>
                        </a:rPr>
                        <a:t>Change multiple attributes on an employee’s </a:t>
                      </a:r>
                      <a:r>
                        <a:rPr lang="en-US" sz="1100" kern="1200" dirty="0" smtClean="0">
                          <a:effectLst/>
                        </a:rPr>
                        <a:t>record such as title, salary, cost distribution</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33668492"/>
                  </a:ext>
                </a:extLst>
              </a:tr>
              <a:tr h="193668">
                <a:tc>
                  <a:txBody>
                    <a:bodyPr/>
                    <a:lstStyle/>
                    <a:p>
                      <a:pPr marL="0" marR="0">
                        <a:spcBef>
                          <a:spcPts val="0"/>
                        </a:spcBef>
                        <a:spcAft>
                          <a:spcPts val="0"/>
                        </a:spcAft>
                      </a:pPr>
                      <a:r>
                        <a:rPr lang="en-US" sz="1100" kern="1200" dirty="0">
                          <a:effectLst/>
                        </a:rPr>
                        <a:t>Salary </a:t>
                      </a:r>
                      <a:r>
                        <a:rPr lang="en-US" sz="1100" kern="1200" dirty="0" smtClean="0">
                          <a:effectLst/>
                        </a:rPr>
                        <a:t>Change </a:t>
                      </a:r>
                      <a:r>
                        <a:rPr lang="en-US" sz="1100" b="0" i="1" kern="1200" dirty="0" smtClean="0">
                          <a:effectLst/>
                        </a:rPr>
                        <a:t>(Maintain Position OM action may be required if</a:t>
                      </a:r>
                      <a:r>
                        <a:rPr lang="en-US" sz="1100" b="0" i="1" kern="1200" baseline="0" dirty="0" smtClean="0">
                          <a:effectLst/>
                        </a:rPr>
                        <a:t> Position Budget needs to be increased)</a:t>
                      </a:r>
                      <a:endParaRPr lang="en-US" sz="1100" b="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dirty="0">
                          <a:effectLst/>
                        </a:rPr>
                        <a:t>Change an employee’s salary for Market/Equity Adjustment reasons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3619238"/>
                  </a:ext>
                </a:extLst>
              </a:tr>
              <a:tr h="193668">
                <a:tc>
                  <a:txBody>
                    <a:bodyPr/>
                    <a:lstStyle/>
                    <a:p>
                      <a:pPr marL="0" marR="0">
                        <a:spcBef>
                          <a:spcPts val="0"/>
                        </a:spcBef>
                        <a:spcAft>
                          <a:spcPts val="0"/>
                        </a:spcAft>
                      </a:pPr>
                      <a:r>
                        <a:rPr lang="en-US" sz="1100" kern="1200" dirty="0">
                          <a:effectLst/>
                        </a:rPr>
                        <a:t>Additional </a:t>
                      </a:r>
                      <a:r>
                        <a:rPr lang="en-US" sz="1100" kern="1200" dirty="0" smtClean="0">
                          <a:effectLst/>
                        </a:rPr>
                        <a:t>Payment (</a:t>
                      </a:r>
                      <a:r>
                        <a:rPr lang="en-US" sz="1100" i="1" kern="1200" dirty="0" smtClean="0">
                          <a:effectLst/>
                        </a:rPr>
                        <a:t>No OM pre-requisite action needed</a:t>
                      </a:r>
                      <a:r>
                        <a:rPr lang="en-US" sz="1100" kern="1200" dirty="0" smtClean="0">
                          <a:effectLst/>
                        </a:rPr>
                        <a:t>)</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a:effectLst/>
                        </a:rPr>
                        <a:t>One time payment to an exempt staff member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60210312"/>
                  </a:ext>
                </a:extLst>
              </a:tr>
              <a:tr h="205932">
                <a:tc>
                  <a:txBody>
                    <a:bodyPr/>
                    <a:lstStyle/>
                    <a:p>
                      <a:pPr marL="0" marR="0">
                        <a:spcBef>
                          <a:spcPts val="0"/>
                        </a:spcBef>
                        <a:spcAft>
                          <a:spcPts val="0"/>
                        </a:spcAft>
                      </a:pPr>
                      <a:r>
                        <a:rPr lang="en-US" sz="1100" kern="1200" dirty="0">
                          <a:effectLst/>
                        </a:rPr>
                        <a:t>Recurring </a:t>
                      </a:r>
                      <a:r>
                        <a:rPr lang="en-US" sz="1100" kern="1200" dirty="0" smtClean="0">
                          <a:effectLst/>
                        </a:rPr>
                        <a:t>Payment (</a:t>
                      </a:r>
                      <a:r>
                        <a:rPr lang="en-US" sz="1100" i="1" kern="1200" dirty="0" smtClean="0">
                          <a:effectLst/>
                        </a:rPr>
                        <a:t>No OM pre-requisite action needed</a:t>
                      </a:r>
                      <a:r>
                        <a:rPr lang="en-US" sz="1100" kern="1200" dirty="0" smtClean="0">
                          <a:effectLst/>
                        </a:rPr>
                        <a:t>)</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dirty="0">
                          <a:effectLst/>
                        </a:rPr>
                        <a:t>An amount of money paid </a:t>
                      </a:r>
                      <a:r>
                        <a:rPr lang="en-US" sz="1100" kern="1200" dirty="0" smtClean="0">
                          <a:effectLst/>
                        </a:rPr>
                        <a:t>equally over </a:t>
                      </a:r>
                      <a:r>
                        <a:rPr lang="en-US" sz="1100" kern="1200" dirty="0">
                          <a:effectLst/>
                        </a:rPr>
                        <a:t>multiple pay periods to an exempt staff member</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87732104"/>
                  </a:ext>
                </a:extLst>
              </a:tr>
              <a:tr h="205932">
                <a:tc>
                  <a:txBody>
                    <a:bodyPr/>
                    <a:lstStyle/>
                    <a:p>
                      <a:pPr marL="0" marR="0">
                        <a:spcBef>
                          <a:spcPts val="0"/>
                        </a:spcBef>
                        <a:spcAft>
                          <a:spcPts val="0"/>
                        </a:spcAft>
                      </a:pPr>
                      <a:r>
                        <a:rPr lang="en-US" sz="1100" dirty="0" smtClean="0">
                          <a:effectLst/>
                        </a:rPr>
                        <a:t>Secondary Work Payment </a:t>
                      </a:r>
                      <a:r>
                        <a:rPr lang="en-US" sz="1100" kern="1200" dirty="0" smtClean="0">
                          <a:effectLst/>
                        </a:rPr>
                        <a:t>(</a:t>
                      </a:r>
                      <a:r>
                        <a:rPr lang="en-US" sz="1100" i="1" kern="1200" dirty="0" smtClean="0">
                          <a:effectLst/>
                        </a:rPr>
                        <a:t>No OM pre-requisite action needed</a:t>
                      </a:r>
                      <a:r>
                        <a:rPr lang="en-US" sz="1100" kern="1200" dirty="0" smtClean="0">
                          <a:effectLst/>
                        </a:rPr>
                        <a:t>)</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baseline="0" dirty="0" smtClean="0">
                          <a:effectLst/>
                        </a:rPr>
                        <a:t>Work done by a non-exempt staff for a different Org . Unit at a different hourly rate than regular rate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20299880"/>
                  </a:ext>
                </a:extLst>
              </a:tr>
              <a:tr h="193668">
                <a:tc>
                  <a:txBody>
                    <a:bodyPr/>
                    <a:lstStyle/>
                    <a:p>
                      <a:pPr marL="0" marR="0">
                        <a:spcBef>
                          <a:spcPts val="0"/>
                        </a:spcBef>
                        <a:spcAft>
                          <a:spcPts val="0"/>
                        </a:spcAft>
                      </a:pPr>
                      <a:r>
                        <a:rPr lang="en-US" sz="1100" kern="1200" dirty="0">
                          <a:effectLst/>
                        </a:rPr>
                        <a:t>Salary Cost </a:t>
                      </a:r>
                      <a:r>
                        <a:rPr lang="en-US" sz="1100" kern="1200" dirty="0" smtClean="0">
                          <a:effectLst/>
                        </a:rPr>
                        <a:t>Distribution (</a:t>
                      </a:r>
                      <a:r>
                        <a:rPr lang="en-US" sz="1100" i="1" kern="1200" dirty="0" smtClean="0">
                          <a:effectLst/>
                        </a:rPr>
                        <a:t>No OM pre-requisite</a:t>
                      </a:r>
                      <a:r>
                        <a:rPr lang="en-US" sz="1100" i="1" kern="1200" baseline="0" dirty="0" smtClean="0">
                          <a:effectLst/>
                        </a:rPr>
                        <a:t> </a:t>
                      </a:r>
                      <a:r>
                        <a:rPr lang="en-US" sz="1100" i="1" kern="1200" dirty="0" smtClean="0">
                          <a:effectLst/>
                        </a:rPr>
                        <a:t>needed</a:t>
                      </a:r>
                      <a:r>
                        <a:rPr lang="en-US" sz="1100" i="0" kern="1200" baseline="0" dirty="0" smtClean="0">
                          <a:effectLst/>
                        </a:rPr>
                        <a:t> if grant funded but if distribution involves cost-center change, position must be maintained)</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dirty="0">
                          <a:effectLst/>
                        </a:rPr>
                        <a:t>Change existing cost distributions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60519668"/>
                  </a:ext>
                </a:extLst>
              </a:tr>
              <a:tr h="220950">
                <a:tc>
                  <a:txBody>
                    <a:bodyPr/>
                    <a:lstStyle/>
                    <a:p>
                      <a:pPr marL="0" marR="0">
                        <a:spcBef>
                          <a:spcPts val="0"/>
                        </a:spcBef>
                        <a:spcAft>
                          <a:spcPts val="0"/>
                        </a:spcAft>
                      </a:pPr>
                      <a:r>
                        <a:rPr lang="en-US" sz="1100" kern="1200" dirty="0">
                          <a:effectLst/>
                        </a:rPr>
                        <a:t>Leave of Absence (LOA) /</a:t>
                      </a:r>
                      <a:r>
                        <a:rPr lang="en-US" sz="1100" kern="1200" dirty="0" smtClean="0">
                          <a:effectLst/>
                        </a:rPr>
                        <a:t>Termination/Retirement (</a:t>
                      </a:r>
                      <a:r>
                        <a:rPr lang="en-US" sz="1100" i="1" kern="1200" dirty="0" smtClean="0">
                          <a:effectLst/>
                        </a:rPr>
                        <a:t>No OM pre-requisite action needed)</a:t>
                      </a:r>
                      <a:endParaRPr lang="en-US" sz="11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dirty="0">
                          <a:effectLst/>
                        </a:rPr>
                        <a:t>Leave of Absence &gt; 3 days, Termination or Retirement due to voluntary actions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26280709"/>
                  </a:ext>
                </a:extLst>
              </a:tr>
            </a:tbl>
          </a:graphicData>
        </a:graphic>
      </p:graphicFrame>
      <p:graphicFrame>
        <p:nvGraphicFramePr>
          <p:cNvPr id="6" name="Table 5"/>
          <p:cNvGraphicFramePr>
            <a:graphicFrameLocks noGrp="1"/>
          </p:cNvGraphicFramePr>
          <p:nvPr>
            <p:custDataLst>
              <p:tags r:id="rId7"/>
            </p:custDataLst>
            <p:extLst>
              <p:ext uri="{D42A27DB-BD31-4B8C-83A1-F6EECF244321}">
                <p14:modId xmlns:p14="http://schemas.microsoft.com/office/powerpoint/2010/main" val="1747660677"/>
              </p:ext>
            </p:extLst>
          </p:nvPr>
        </p:nvGraphicFramePr>
        <p:xfrm>
          <a:off x="1200067" y="2593232"/>
          <a:ext cx="10198618" cy="1385470"/>
        </p:xfrm>
        <a:graphic>
          <a:graphicData uri="http://schemas.openxmlformats.org/drawingml/2006/table">
            <a:tbl>
              <a:tblPr firstRow="1" bandRow="1">
                <a:tableStyleId>{5940675A-B579-460E-94D1-54222C63F5DA}</a:tableStyleId>
              </a:tblPr>
              <a:tblGrid>
                <a:gridCol w="4261281">
                  <a:extLst>
                    <a:ext uri="{9D8B030D-6E8A-4147-A177-3AD203B41FA5}">
                      <a16:colId xmlns:a16="http://schemas.microsoft.com/office/drawing/2014/main" val="3755401547"/>
                    </a:ext>
                  </a:extLst>
                </a:gridCol>
                <a:gridCol w="5937337">
                  <a:extLst>
                    <a:ext uri="{9D8B030D-6E8A-4147-A177-3AD203B41FA5}">
                      <a16:colId xmlns:a16="http://schemas.microsoft.com/office/drawing/2014/main" val="3463613836"/>
                    </a:ext>
                  </a:extLst>
                </a:gridCol>
              </a:tblGrid>
              <a:tr h="263451">
                <a:tc>
                  <a:txBody>
                    <a:bodyPr/>
                    <a:lstStyle/>
                    <a:p>
                      <a:pPr marL="0" marR="0" algn="l" defTabSz="914400" rtl="0" eaLnBrk="1" latinLnBrk="0" hangingPunct="1">
                        <a:lnSpc>
                          <a:spcPct val="107000"/>
                        </a:lnSpc>
                        <a:spcBef>
                          <a:spcPts val="0"/>
                        </a:spcBef>
                        <a:spcAft>
                          <a:spcPts val="0"/>
                        </a:spcAft>
                      </a:pPr>
                      <a:r>
                        <a:rPr lang="en-US" sz="1600" b="1" kern="1200" dirty="0" smtClean="0">
                          <a:solidFill>
                            <a:schemeClr val="tx1"/>
                          </a:solidFill>
                          <a:effectLst/>
                          <a:latin typeface="+mn-lt"/>
                          <a:ea typeface="+mn-ea"/>
                          <a:cs typeface="+mn-cs"/>
                        </a:rPr>
                        <a:t>PA Employee </a:t>
                      </a:r>
                      <a:r>
                        <a:rPr lang="en-US" sz="1600" b="1" kern="1200" dirty="0">
                          <a:solidFill>
                            <a:schemeClr val="tx1"/>
                          </a:solidFill>
                          <a:effectLst/>
                          <a:latin typeface="+mn-lt"/>
                          <a:ea typeface="+mn-ea"/>
                          <a:cs typeface="+mn-cs"/>
                        </a:rPr>
                        <a:t>Data </a:t>
                      </a:r>
                      <a:r>
                        <a:rPr lang="en-US" sz="1600" b="1" i="1" kern="1200" dirty="0">
                          <a:solidFill>
                            <a:schemeClr val="tx1"/>
                          </a:solidFill>
                          <a:effectLst/>
                          <a:latin typeface="+mn-lt"/>
                          <a:ea typeface="+mn-ea"/>
                          <a:cs typeface="+mn-cs"/>
                        </a:rPr>
                        <a:t>DEPENDENT</a:t>
                      </a:r>
                      <a:r>
                        <a:rPr lang="en-US" sz="1600" b="1" kern="1200" dirty="0">
                          <a:solidFill>
                            <a:schemeClr val="tx1"/>
                          </a:solidFill>
                          <a:effectLst/>
                          <a:latin typeface="+mn-lt"/>
                          <a:ea typeface="+mn-ea"/>
                          <a:cs typeface="+mn-cs"/>
                        </a:rPr>
                        <a:t> on </a:t>
                      </a:r>
                      <a:r>
                        <a:rPr lang="en-US" sz="1600" b="1" kern="1200" dirty="0" smtClean="0">
                          <a:solidFill>
                            <a:schemeClr val="tx1"/>
                          </a:solidFill>
                          <a:effectLst/>
                          <a:latin typeface="+mn-lt"/>
                          <a:ea typeface="+mn-ea"/>
                          <a:cs typeface="+mn-cs"/>
                        </a:rPr>
                        <a:t>OM </a:t>
                      </a:r>
                      <a:endParaRPr lang="en-US" sz="1600" b="1" kern="1200" dirty="0">
                        <a:solidFill>
                          <a:schemeClr val="tx1"/>
                        </a:solidFill>
                        <a:effectLst/>
                        <a:latin typeface="+mn-lt"/>
                        <a:ea typeface="+mn-ea"/>
                        <a:cs typeface="+mn-cs"/>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600" b="1" kern="1200" dirty="0" smtClean="0">
                          <a:solidFill>
                            <a:schemeClr val="tx1"/>
                          </a:solidFill>
                          <a:effectLst/>
                          <a:latin typeface="+mn-lt"/>
                          <a:ea typeface="+mn-ea"/>
                          <a:cs typeface="+mn-cs"/>
                        </a:rPr>
                        <a:t>PA Employee</a:t>
                      </a:r>
                      <a:r>
                        <a:rPr lang="en-US" sz="1600" b="1" kern="1200" baseline="0" dirty="0" smtClean="0">
                          <a:solidFill>
                            <a:schemeClr val="tx1"/>
                          </a:solidFill>
                          <a:effectLst/>
                          <a:latin typeface="+mn-lt"/>
                          <a:ea typeface="+mn-ea"/>
                          <a:cs typeface="+mn-cs"/>
                        </a:rPr>
                        <a:t> </a:t>
                      </a:r>
                      <a:r>
                        <a:rPr lang="en-US" sz="1600" b="1" kern="1200" dirty="0" smtClean="0">
                          <a:solidFill>
                            <a:schemeClr val="tx1"/>
                          </a:solidFill>
                          <a:effectLst/>
                          <a:latin typeface="+mn-lt"/>
                          <a:ea typeface="+mn-ea"/>
                          <a:cs typeface="+mn-cs"/>
                        </a:rPr>
                        <a:t>Data</a:t>
                      </a:r>
                      <a:r>
                        <a:rPr lang="en-US" sz="1600" b="1" i="1" kern="1200" dirty="0" smtClean="0">
                          <a:solidFill>
                            <a:schemeClr val="tx1"/>
                          </a:solidFill>
                          <a:effectLst/>
                          <a:latin typeface="+mn-lt"/>
                          <a:ea typeface="+mn-ea"/>
                          <a:cs typeface="+mn-cs"/>
                        </a:rPr>
                        <a:t> </a:t>
                      </a:r>
                      <a:r>
                        <a:rPr lang="en-US" sz="1600" b="1" i="1" kern="1200" dirty="0">
                          <a:solidFill>
                            <a:schemeClr val="tx1"/>
                          </a:solidFill>
                          <a:effectLst/>
                          <a:latin typeface="+mn-lt"/>
                          <a:ea typeface="+mn-ea"/>
                          <a:cs typeface="+mn-cs"/>
                        </a:rPr>
                        <a:t>INDEPENDENT </a:t>
                      </a:r>
                      <a:r>
                        <a:rPr lang="en-US" sz="1600" b="1" kern="1200" dirty="0">
                          <a:solidFill>
                            <a:schemeClr val="tx1"/>
                          </a:solidFill>
                          <a:effectLst/>
                          <a:latin typeface="+mn-lt"/>
                          <a:ea typeface="+mn-ea"/>
                          <a:cs typeface="+mn-cs"/>
                        </a:rPr>
                        <a:t>from </a:t>
                      </a:r>
                      <a:r>
                        <a:rPr lang="en-US" sz="1600" b="1" kern="1200" dirty="0" smtClean="0">
                          <a:solidFill>
                            <a:schemeClr val="tx1"/>
                          </a:solidFill>
                          <a:effectLst/>
                          <a:latin typeface="+mn-lt"/>
                          <a:ea typeface="+mn-ea"/>
                          <a:cs typeface="+mn-cs"/>
                        </a:rPr>
                        <a:t>OM</a:t>
                      </a:r>
                      <a:endParaRPr lang="en-US" sz="1600" b="1" kern="1200" dirty="0">
                        <a:solidFill>
                          <a:schemeClr val="tx1"/>
                        </a:solidFill>
                        <a:effectLst/>
                        <a:latin typeface="+mn-lt"/>
                        <a:ea typeface="+mn-ea"/>
                        <a:cs typeface="+mn-cs"/>
                      </a:endParaRPr>
                    </a:p>
                  </a:txBody>
                  <a:tcPr marL="68580" marR="68580" marT="0" marB="0"/>
                </a:tc>
                <a:extLst>
                  <a:ext uri="{0D108BD9-81ED-4DB2-BD59-A6C34878D82A}">
                    <a16:rowId xmlns:a16="http://schemas.microsoft.com/office/drawing/2014/main" val="1509526661"/>
                  </a:ext>
                </a:extLst>
              </a:tr>
              <a:tr h="183742">
                <a:tc>
                  <a:txBody>
                    <a:bodyPr/>
                    <a:lstStyle/>
                    <a:p>
                      <a:pPr marL="0" marR="0">
                        <a:lnSpc>
                          <a:spcPct val="107000"/>
                        </a:lnSpc>
                        <a:spcBef>
                          <a:spcPts val="0"/>
                        </a:spcBef>
                        <a:spcAft>
                          <a:spcPts val="0"/>
                        </a:spcAft>
                      </a:pPr>
                      <a:r>
                        <a:rPr lang="en-US" sz="1100" b="0" dirty="0">
                          <a:solidFill>
                            <a:schemeClr val="tx1"/>
                          </a:solidFill>
                          <a:effectLst/>
                        </a:rPr>
                        <a:t>Enterprise Structure </a:t>
                      </a:r>
                      <a:r>
                        <a:rPr lang="en-US" sz="1100" b="0" dirty="0" smtClean="0">
                          <a:solidFill>
                            <a:schemeClr val="tx1"/>
                          </a:solidFill>
                          <a:effectLst/>
                        </a:rPr>
                        <a:t>(PA,</a:t>
                      </a:r>
                      <a:r>
                        <a:rPr lang="en-US" sz="1100" b="0" baseline="0" dirty="0" smtClean="0">
                          <a:solidFill>
                            <a:schemeClr val="tx1"/>
                          </a:solidFill>
                          <a:effectLst/>
                        </a:rPr>
                        <a:t> PSA, </a:t>
                      </a:r>
                      <a:r>
                        <a:rPr lang="en-US" sz="1100" b="0" dirty="0" smtClean="0">
                          <a:solidFill>
                            <a:schemeClr val="tx1"/>
                          </a:solidFill>
                          <a:effectLst/>
                        </a:rPr>
                        <a:t>EG,</a:t>
                      </a:r>
                      <a:r>
                        <a:rPr lang="en-US" sz="1100" b="0" baseline="0" dirty="0" smtClean="0">
                          <a:solidFill>
                            <a:schemeClr val="tx1"/>
                          </a:solidFill>
                          <a:effectLst/>
                        </a:rPr>
                        <a:t> </a:t>
                      </a:r>
                      <a:r>
                        <a:rPr lang="en-US" sz="1100" b="0" dirty="0" smtClean="0">
                          <a:solidFill>
                            <a:schemeClr val="tx1"/>
                          </a:solidFill>
                          <a:effectLst/>
                        </a:rPr>
                        <a:t>ESG</a:t>
                      </a:r>
                      <a:r>
                        <a:rPr lang="en-US" sz="1100" b="0" dirty="0">
                          <a:solidFill>
                            <a:schemeClr val="tx1"/>
                          </a:solidFill>
                          <a:effectLst/>
                        </a:rPr>
                        <a:t>)</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Employee Personal </a:t>
                      </a:r>
                      <a:r>
                        <a:rPr lang="en-US" sz="1100" dirty="0" smtClean="0">
                          <a:effectLst/>
                        </a:rPr>
                        <a:t>Data such as SSN, Gender, Home Address, Personal</a:t>
                      </a:r>
                      <a:r>
                        <a:rPr lang="en-US" sz="1100" baseline="0" dirty="0" smtClean="0">
                          <a:effectLst/>
                        </a:rPr>
                        <a:t> e</a:t>
                      </a:r>
                      <a:r>
                        <a:rPr lang="en-US" sz="1100" dirty="0" smtClean="0">
                          <a:effectLst/>
                        </a:rPr>
                        <a:t>mail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3908182"/>
                  </a:ext>
                </a:extLst>
              </a:tr>
              <a:tr h="181126">
                <a:tc>
                  <a:txBody>
                    <a:bodyPr/>
                    <a:lstStyle/>
                    <a:p>
                      <a:pPr marL="0" marR="0">
                        <a:lnSpc>
                          <a:spcPct val="107000"/>
                        </a:lnSpc>
                        <a:spcBef>
                          <a:spcPts val="0"/>
                        </a:spcBef>
                        <a:spcAft>
                          <a:spcPts val="0"/>
                        </a:spcAft>
                      </a:pPr>
                      <a:r>
                        <a:rPr lang="en-US" sz="1100" b="0" dirty="0">
                          <a:solidFill>
                            <a:schemeClr val="tx1"/>
                          </a:solidFill>
                          <a:effectLst/>
                        </a:rPr>
                        <a:t>Org. Unit</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Work Schedule </a:t>
                      </a:r>
                      <a:r>
                        <a:rPr lang="en-US" sz="1100" dirty="0" smtClean="0">
                          <a:effectLst/>
                        </a:rPr>
                        <a:t>Rule (How many days a week,</a:t>
                      </a:r>
                      <a:r>
                        <a:rPr lang="en-US" sz="1100" baseline="0" dirty="0" smtClean="0">
                          <a:effectLst/>
                        </a:rPr>
                        <a:t> </a:t>
                      </a:r>
                      <a:r>
                        <a:rPr lang="en-US" sz="1100" dirty="0" smtClean="0">
                          <a:effectLst/>
                        </a:rPr>
                        <a:t>how many hours a day, rotating/non-rotating schedule)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576563"/>
                  </a:ext>
                </a:extLst>
              </a:tr>
              <a:tr h="198294">
                <a:tc>
                  <a:txBody>
                    <a:bodyPr/>
                    <a:lstStyle/>
                    <a:p>
                      <a:pPr marL="0" marR="0">
                        <a:lnSpc>
                          <a:spcPct val="107000"/>
                        </a:lnSpc>
                        <a:spcBef>
                          <a:spcPts val="0"/>
                        </a:spcBef>
                        <a:spcAft>
                          <a:spcPts val="0"/>
                        </a:spcAft>
                      </a:pPr>
                      <a:r>
                        <a:rPr lang="en-US" sz="1100" b="0" dirty="0">
                          <a:solidFill>
                            <a:schemeClr val="tx1"/>
                          </a:solidFill>
                          <a:effectLst/>
                        </a:rPr>
                        <a:t>Job Code</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smtClean="0">
                          <a:effectLst/>
                        </a:rPr>
                        <a:t>Salary and Salary Cost Distributions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0099751"/>
                  </a:ext>
                </a:extLst>
              </a:tr>
              <a:tr h="200082">
                <a:tc>
                  <a:txBody>
                    <a:bodyPr/>
                    <a:lstStyle/>
                    <a:p>
                      <a:pPr marL="0" marR="0">
                        <a:lnSpc>
                          <a:spcPct val="107000"/>
                        </a:lnSpc>
                        <a:spcBef>
                          <a:spcPts val="0"/>
                        </a:spcBef>
                        <a:spcAft>
                          <a:spcPts val="0"/>
                        </a:spcAft>
                      </a:pPr>
                      <a:r>
                        <a:rPr lang="en-US" sz="1100" b="0" dirty="0">
                          <a:solidFill>
                            <a:schemeClr val="tx1"/>
                          </a:solidFill>
                          <a:effectLst/>
                        </a:rPr>
                        <a:t>Assignment </a:t>
                      </a:r>
                      <a:r>
                        <a:rPr lang="en-US" sz="1100" b="0" dirty="0" smtClean="0">
                          <a:solidFill>
                            <a:schemeClr val="tx1"/>
                          </a:solidFill>
                          <a:effectLst/>
                        </a:rPr>
                        <a:t>Duration &amp; Percent Time</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Additional/Recurring/Secondary Payments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5820809"/>
                  </a:ext>
                </a:extLst>
              </a:tr>
              <a:tr h="2637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100" b="0" kern="1200" dirty="0" smtClean="0">
                          <a:solidFill>
                            <a:schemeClr val="tx1"/>
                          </a:solidFill>
                          <a:effectLst/>
                          <a:latin typeface="+mn-lt"/>
                          <a:ea typeface="+mn-ea"/>
                          <a:cs typeface="+mn-cs"/>
                        </a:rPr>
                        <a:t>Position Summary,</a:t>
                      </a:r>
                      <a:r>
                        <a:rPr lang="en-US" sz="1100" b="0" kern="1200" baseline="0" dirty="0" smtClean="0">
                          <a:solidFill>
                            <a:schemeClr val="tx1"/>
                          </a:solidFill>
                          <a:effectLst/>
                          <a:latin typeface="+mn-lt"/>
                          <a:ea typeface="+mn-ea"/>
                          <a:cs typeface="+mn-cs"/>
                        </a:rPr>
                        <a:t> Essential Duties, Requirements &amp; Budget</a:t>
                      </a:r>
                      <a:endParaRPr lang="en-US" sz="1100" b="0" kern="1200" dirty="0" smtClean="0">
                        <a:solidFill>
                          <a:schemeClr val="tx1"/>
                        </a:solidFill>
                        <a:effectLst/>
                        <a:latin typeface="+mn-lt"/>
                        <a:ea typeface="+mn-ea"/>
                        <a:cs typeface="+mn-cs"/>
                      </a:endParaRPr>
                    </a:p>
                    <a:p>
                      <a:pPr marL="0" marR="0">
                        <a:lnSpc>
                          <a:spcPct val="107000"/>
                        </a:lnSpc>
                        <a:spcBef>
                          <a:spcPts val="0"/>
                        </a:spcBef>
                        <a:spcAft>
                          <a:spcPts val="0"/>
                        </a:spcAft>
                      </a:pPr>
                      <a:endParaRPr lang="en-US" sz="1100" b="0" baseline="0" dirty="0" smtClean="0">
                        <a:solidFill>
                          <a:schemeClr val="tx1"/>
                        </a:solidFill>
                        <a:effectLst/>
                        <a:latin typeface="+mn-lt"/>
                        <a:ea typeface="+mn-ea"/>
                        <a:cs typeface="+mn-cs"/>
                      </a:endParaRPr>
                    </a:p>
                  </a:txBody>
                  <a:tcPr marL="68580" marR="68580" marT="0" marB="0"/>
                </a:tc>
                <a:tc>
                  <a:txBody>
                    <a:bodyPr/>
                    <a:lstStyle/>
                    <a:p>
                      <a:pPr marL="0" marR="0">
                        <a:lnSpc>
                          <a:spcPct val="107000"/>
                        </a:lnSpc>
                        <a:spcBef>
                          <a:spcPts val="0"/>
                        </a:spcBef>
                        <a:spcAft>
                          <a:spcPts val="0"/>
                        </a:spcAft>
                      </a:pPr>
                      <a:r>
                        <a:rPr lang="en-US" sz="1100" dirty="0" smtClean="0">
                          <a:effectLst/>
                          <a:latin typeface="+mn-lt"/>
                          <a:ea typeface="+mn-ea"/>
                          <a:cs typeface="+mn-cs"/>
                        </a:rPr>
                        <a:t>Patent</a:t>
                      </a:r>
                      <a:r>
                        <a:rPr lang="en-US" sz="1100" baseline="0" dirty="0" smtClean="0">
                          <a:effectLst/>
                          <a:latin typeface="+mn-lt"/>
                          <a:ea typeface="+mn-ea"/>
                          <a:cs typeface="+mn-cs"/>
                        </a:rPr>
                        <a:t> (Intellectual Property) related information, Service Date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8224352"/>
                  </a:ext>
                </a:extLst>
              </a:tr>
            </a:tbl>
          </a:graphicData>
        </a:graphic>
      </p:graphicFrame>
    </p:spTree>
    <p:extLst>
      <p:ext uri="{BB962C8B-B14F-4D97-AF65-F5344CB8AC3E}">
        <p14:creationId xmlns:p14="http://schemas.microsoft.com/office/powerpoint/2010/main" val="26390116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400"/>
            <a:ext cx="10515600" cy="766012"/>
          </a:xfrm>
          <a:prstGeom prst="rect">
            <a:avLst/>
          </a:prstGeom>
          <a:noFill/>
          <a:ln>
            <a:solidFill>
              <a:schemeClr val="tx1"/>
            </a:solidFill>
          </a:ln>
        </p:spPr>
        <p:txBody>
          <a:bodyPr>
            <a:normAutofit/>
          </a:bodyPr>
          <a:lstStyle/>
          <a:p>
            <a:r>
              <a:rPr lang="en-US" dirty="0" smtClean="0"/>
              <a:t>		</a:t>
            </a:r>
            <a:r>
              <a:rPr lang="en-US"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OM vs. PA Actions</a:t>
            </a:r>
            <a:endParaRPr lang="en-US" sz="36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custDataLst>
              <p:tags r:id="rId2"/>
            </p:custDataLst>
          </p:nvPr>
        </p:nvSpPr>
        <p:spPr>
          <a:xfrm>
            <a:off x="839788" y="1681163"/>
            <a:ext cx="5157787" cy="639943"/>
          </a:xfrm>
        </p:spPr>
        <p:txBody>
          <a:bodyPr>
            <a:normAutofit/>
          </a:bodyPr>
          <a:lstStyle/>
          <a:p>
            <a:r>
              <a:rPr lang="en-US" sz="2800" b="0" dirty="0" smtClean="0"/>
              <a:t>OM Actions </a:t>
            </a:r>
            <a:endParaRPr lang="en-US" sz="2800" b="0" dirty="0"/>
          </a:p>
        </p:txBody>
      </p:sp>
      <p:sp>
        <p:nvSpPr>
          <p:cNvPr id="10" name="Text Placeholder 9"/>
          <p:cNvSpPr>
            <a:spLocks noGrp="1"/>
          </p:cNvSpPr>
          <p:nvPr>
            <p:ph type="body" sz="quarter" idx="3"/>
            <p:custDataLst>
              <p:tags r:id="rId3"/>
            </p:custDataLst>
          </p:nvPr>
        </p:nvSpPr>
        <p:spPr>
          <a:xfrm>
            <a:off x="6172200" y="1681163"/>
            <a:ext cx="5183188" cy="639943"/>
          </a:xfrm>
        </p:spPr>
        <p:txBody>
          <a:bodyPr>
            <a:normAutofit/>
          </a:bodyPr>
          <a:lstStyle/>
          <a:p>
            <a:r>
              <a:rPr lang="en-US" sz="2800" b="0" dirty="0"/>
              <a:t>PA Actions</a:t>
            </a:r>
          </a:p>
        </p:txBody>
      </p:sp>
      <p:graphicFrame>
        <p:nvGraphicFramePr>
          <p:cNvPr id="5" name="Content Placeholder 4"/>
          <p:cNvGraphicFramePr>
            <a:graphicFrameLocks noGrp="1"/>
          </p:cNvGraphicFramePr>
          <p:nvPr>
            <p:ph sz="quarter" idx="4"/>
            <p:custDataLst>
              <p:tags r:id="rId4"/>
            </p:custDataLst>
            <p:extLst>
              <p:ext uri="{D42A27DB-BD31-4B8C-83A1-F6EECF244321}">
                <p14:modId xmlns:p14="http://schemas.microsoft.com/office/powerpoint/2010/main" val="2588953344"/>
              </p:ext>
            </p:extLst>
          </p:nvPr>
        </p:nvGraphicFramePr>
        <p:xfrm>
          <a:off x="6106798" y="2318747"/>
          <a:ext cx="5181600" cy="3070851"/>
        </p:xfrm>
        <a:graphic>
          <a:graphicData uri="http://schemas.openxmlformats.org/drawingml/2006/table">
            <a:tbl>
              <a:tblPr firstRow="1" bandRow="1">
                <a:tableStyleId>{5940675A-B579-460E-94D1-54222C63F5DA}</a:tableStyleId>
              </a:tblPr>
              <a:tblGrid>
                <a:gridCol w="5181600">
                  <a:extLst>
                    <a:ext uri="{9D8B030D-6E8A-4147-A177-3AD203B41FA5}">
                      <a16:colId xmlns:a16="http://schemas.microsoft.com/office/drawing/2014/main" val="551961437"/>
                    </a:ext>
                  </a:extLst>
                </a:gridCol>
              </a:tblGrid>
              <a:tr h="359523">
                <a:tc>
                  <a:txBody>
                    <a:bodyPr/>
                    <a:lstStyle/>
                    <a:p>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Create &amp; Update Info about </a:t>
                      </a:r>
                      <a:r>
                        <a:rPr lang="en-US" sz="1800" b="1" i="1" kern="1200" dirty="0" smtClean="0">
                          <a:solidFill>
                            <a:schemeClr val="tx1"/>
                          </a:solidFill>
                          <a:effectLst/>
                          <a:latin typeface="Times New Roman" panose="02020603050405020304" pitchFamily="18" charset="0"/>
                          <a:ea typeface="+mn-ea"/>
                          <a:cs typeface="Times New Roman" panose="02020603050405020304" pitchFamily="18" charset="0"/>
                        </a:rPr>
                        <a:t>Employee/Person</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4403386"/>
                  </a:ext>
                </a:extLst>
              </a:tr>
              <a:tr h="359523">
                <a:tc>
                  <a:txBody>
                    <a:bodyPr/>
                    <a:lstStyle/>
                    <a:p>
                      <a:r>
                        <a:rPr lang="en-US" dirty="0" smtClean="0">
                          <a:latin typeface="Times New Roman" panose="02020603050405020304" pitchFamily="18" charset="0"/>
                          <a:cs typeface="Times New Roman" panose="02020603050405020304" pitchFamily="18" charset="0"/>
                        </a:rPr>
                        <a:t>- Hire/Re-Hire</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7096982"/>
                  </a:ext>
                </a:extLst>
              </a:tr>
              <a:tr h="3595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Salary, Grade, Pay Scale</a:t>
                      </a:r>
                    </a:p>
                  </a:txBody>
                  <a:tcPr/>
                </a:tc>
                <a:extLst>
                  <a:ext uri="{0D108BD9-81ED-4DB2-BD59-A6C34878D82A}">
                    <a16:rowId xmlns:a16="http://schemas.microsoft.com/office/drawing/2014/main" val="1624198734"/>
                  </a:ext>
                </a:extLst>
              </a:tr>
              <a:tr h="3595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Leave Status</a:t>
                      </a:r>
                    </a:p>
                  </a:txBody>
                  <a:tcPr/>
                </a:tc>
                <a:extLst>
                  <a:ext uri="{0D108BD9-81ED-4DB2-BD59-A6C34878D82A}">
                    <a16:rowId xmlns:a16="http://schemas.microsoft.com/office/drawing/2014/main" val="3257024118"/>
                  </a:ext>
                </a:extLst>
              </a:tr>
              <a:tr h="359523">
                <a:tc>
                  <a:txBody>
                    <a:bodyPr/>
                    <a:lstStyle/>
                    <a:p>
                      <a:r>
                        <a:rPr lang="en-US" dirty="0" smtClean="0">
                          <a:latin typeface="Times New Roman" panose="02020603050405020304" pitchFamily="18" charset="0"/>
                          <a:cs typeface="Times New Roman" panose="02020603050405020304" pitchFamily="18" charset="0"/>
                        </a:rPr>
                        <a:t>- Salary Cost</a:t>
                      </a:r>
                      <a:r>
                        <a:rPr lang="en-US" baseline="0" dirty="0" smtClean="0">
                          <a:latin typeface="Times New Roman" panose="02020603050405020304" pitchFamily="18" charset="0"/>
                          <a:cs typeface="Times New Roman" panose="02020603050405020304" pitchFamily="18" charset="0"/>
                        </a:rPr>
                        <a:t> Distribution</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77646913"/>
                  </a:ext>
                </a:extLst>
              </a:tr>
              <a:tr h="359523">
                <a:tc>
                  <a:txBody>
                    <a:bodyPr/>
                    <a:lstStyle/>
                    <a:p>
                      <a:r>
                        <a:rPr lang="en-US" dirty="0" smtClean="0">
                          <a:latin typeface="Times New Roman" panose="02020603050405020304" pitchFamily="18" charset="0"/>
                          <a:cs typeface="Times New Roman" panose="02020603050405020304" pitchFamily="18" charset="0"/>
                        </a:rPr>
                        <a:t>- Additional/Recurring Payment (Exempt Employee)</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19552139"/>
                  </a:ext>
                </a:extLst>
              </a:tr>
              <a:tr h="359523">
                <a:tc>
                  <a:txBody>
                    <a:bodyPr/>
                    <a:lstStyle/>
                    <a:p>
                      <a:r>
                        <a:rPr lang="en-US" dirty="0" smtClean="0">
                          <a:latin typeface="Times New Roman" panose="02020603050405020304" pitchFamily="18" charset="0"/>
                          <a:cs typeface="Times New Roman" panose="02020603050405020304" pitchFamily="18" charset="0"/>
                        </a:rPr>
                        <a:t>- Secondary Payment (Non-Exempt</a:t>
                      </a:r>
                      <a:r>
                        <a:rPr lang="en-US" baseline="0" dirty="0" smtClean="0">
                          <a:latin typeface="Times New Roman" panose="02020603050405020304" pitchFamily="18" charset="0"/>
                          <a:cs typeface="Times New Roman" panose="02020603050405020304" pitchFamily="18" charset="0"/>
                        </a:rPr>
                        <a:t> Employee)</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93582839"/>
                  </a:ext>
                </a:extLst>
              </a:tr>
              <a:tr h="510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Retirement/Transfer/Termination</a:t>
                      </a:r>
                    </a:p>
                  </a:txBody>
                  <a:tcPr/>
                </a:tc>
                <a:extLst>
                  <a:ext uri="{0D108BD9-81ED-4DB2-BD59-A6C34878D82A}">
                    <a16:rowId xmlns:a16="http://schemas.microsoft.com/office/drawing/2014/main" val="3228232496"/>
                  </a:ext>
                </a:extLst>
              </a:tr>
            </a:tbl>
          </a:graphicData>
        </a:graphic>
      </p:graphicFrame>
      <p:sp>
        <p:nvSpPr>
          <p:cNvPr id="7" name="Date Placeholder 6"/>
          <p:cNvSpPr>
            <a:spLocks noGrp="1"/>
          </p:cNvSpPr>
          <p:nvPr>
            <p:ph type="dt" sz="half" idx="10"/>
            <p:custDataLst>
              <p:tags r:id="rId5"/>
            </p:custDataLst>
          </p:nvPr>
        </p:nvSpPr>
        <p:spPr>
          <a:xfrm>
            <a:off x="838200" y="6356350"/>
            <a:ext cx="2743200" cy="365125"/>
          </a:xfrm>
        </p:spPr>
        <p:txBody>
          <a:bodyPr/>
          <a:lstStyle/>
          <a:p>
            <a:fld id="{7061A5EF-66EB-485B-8BEB-97FEA98004F4}" type="datetime1">
              <a:rPr lang="en-US" smtClean="0"/>
              <a:t>10/25/2018</a:t>
            </a:fld>
            <a:endParaRPr lang="en-US" dirty="0"/>
          </a:p>
        </p:txBody>
      </p:sp>
      <p:sp>
        <p:nvSpPr>
          <p:cNvPr id="8" name="Slide Number Placeholder 7"/>
          <p:cNvSpPr>
            <a:spLocks noGrp="1"/>
          </p:cNvSpPr>
          <p:nvPr>
            <p:ph type="sldNum" sz="quarter" idx="12"/>
            <p:custDataLst>
              <p:tags r:id="rId6"/>
            </p:custDataLst>
          </p:nvPr>
        </p:nvSpPr>
        <p:spPr>
          <a:xfrm>
            <a:off x="8610600" y="6356350"/>
            <a:ext cx="2743200" cy="365125"/>
          </a:xfrm>
        </p:spPr>
        <p:txBody>
          <a:bodyPr/>
          <a:lstStyle/>
          <a:p>
            <a:fld id="{D57F1E4F-1CFF-5643-939E-217C01CDF565}" type="slidenum">
              <a:rPr lang="en-US" smtClean="0"/>
              <a:pPr/>
              <a:t>8</a:t>
            </a:fld>
            <a:endParaRPr lang="en-US" dirty="0"/>
          </a:p>
        </p:txBody>
      </p:sp>
      <p:graphicFrame>
        <p:nvGraphicFramePr>
          <p:cNvPr id="4" name="Content Placeholder 3"/>
          <p:cNvGraphicFramePr>
            <a:graphicFrameLocks noGrp="1"/>
          </p:cNvGraphicFramePr>
          <p:nvPr>
            <p:ph sz="half" idx="2"/>
            <p:custDataLst>
              <p:tags r:id="rId7"/>
            </p:custDataLst>
            <p:extLst>
              <p:ext uri="{D42A27DB-BD31-4B8C-83A1-F6EECF244321}">
                <p14:modId xmlns:p14="http://schemas.microsoft.com/office/powerpoint/2010/main" val="1812956278"/>
              </p:ext>
            </p:extLst>
          </p:nvPr>
        </p:nvGraphicFramePr>
        <p:xfrm>
          <a:off x="949011" y="2321106"/>
          <a:ext cx="4628903" cy="3054473"/>
        </p:xfrm>
        <a:graphic>
          <a:graphicData uri="http://schemas.openxmlformats.org/drawingml/2006/table">
            <a:tbl>
              <a:tblPr firstRow="1" bandRow="1">
                <a:tableStyleId>{5940675A-B579-460E-94D1-54222C63F5DA}</a:tableStyleId>
              </a:tblPr>
              <a:tblGrid>
                <a:gridCol w="4628903">
                  <a:extLst>
                    <a:ext uri="{9D8B030D-6E8A-4147-A177-3AD203B41FA5}">
                      <a16:colId xmlns:a16="http://schemas.microsoft.com/office/drawing/2014/main" val="3819082017"/>
                    </a:ext>
                  </a:extLst>
                </a:gridCol>
              </a:tblGrid>
              <a:tr h="3869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Create &amp; Update Info about </a:t>
                      </a:r>
                      <a:r>
                        <a:rPr lang="en-US" sz="1800" b="1" i="1" kern="1200" dirty="0" smtClean="0">
                          <a:solidFill>
                            <a:schemeClr val="tx1"/>
                          </a:solidFill>
                          <a:effectLst/>
                          <a:latin typeface="Times New Roman" panose="02020603050405020304" pitchFamily="18" charset="0"/>
                          <a:ea typeface="+mn-ea"/>
                          <a:cs typeface="Times New Roman" panose="02020603050405020304" pitchFamily="18" charset="0"/>
                        </a:rPr>
                        <a:t>Org. Unit/Position</a:t>
                      </a:r>
                    </a:p>
                  </a:txBody>
                  <a:tcPr/>
                </a:tc>
                <a:extLst>
                  <a:ext uri="{0D108BD9-81ED-4DB2-BD59-A6C34878D82A}">
                    <a16:rowId xmlns:a16="http://schemas.microsoft.com/office/drawing/2014/main" val="3850448676"/>
                  </a:ext>
                </a:extLst>
              </a:tr>
              <a:tr h="3578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Request</a:t>
                      </a:r>
                      <a:r>
                        <a:rPr lang="en-US" sz="1800" kern="1200" baseline="0" dirty="0" smtClean="0">
                          <a:solidFill>
                            <a:schemeClr val="tx1"/>
                          </a:solidFill>
                          <a:effectLst/>
                          <a:latin typeface="Times New Roman" panose="02020603050405020304" pitchFamily="18" charset="0"/>
                          <a:ea typeface="+mn-ea"/>
                          <a:cs typeface="Times New Roman" panose="02020603050405020304" pitchFamily="18" charset="0"/>
                        </a:rPr>
                        <a:t> for creation of</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a</a:t>
                      </a:r>
                      <a:r>
                        <a:rPr lang="en-US" sz="1800" kern="1200" baseline="0" dirty="0" smtClean="0">
                          <a:solidFill>
                            <a:schemeClr val="tx1"/>
                          </a:solidFill>
                          <a:effectLst/>
                          <a:latin typeface="Times New Roman" panose="02020603050405020304" pitchFamily="18" charset="0"/>
                          <a:ea typeface="+mn-ea"/>
                          <a:cs typeface="Times New Roman" panose="02020603050405020304" pitchFamily="18" charset="0"/>
                        </a:rPr>
                        <a:t> new</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Org. Unit</a:t>
                      </a:r>
                    </a:p>
                  </a:txBody>
                  <a:tcPr/>
                </a:tc>
                <a:extLst>
                  <a:ext uri="{0D108BD9-81ED-4DB2-BD59-A6C34878D82A}">
                    <a16:rowId xmlns:a16="http://schemas.microsoft.com/office/drawing/2014/main" val="4129468387"/>
                  </a:ext>
                </a:extLst>
              </a:tr>
              <a:tr h="626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Create/Update Position’s Enterprise Structure (PA/PSA/EG/ESG)</a:t>
                      </a:r>
                    </a:p>
                  </a:txBody>
                  <a:tcPr/>
                </a:tc>
                <a:extLst>
                  <a:ext uri="{0D108BD9-81ED-4DB2-BD59-A6C34878D82A}">
                    <a16:rowId xmlns:a16="http://schemas.microsoft.com/office/drawing/2014/main" val="1386027756"/>
                  </a:ext>
                </a:extLst>
              </a:tr>
              <a:tr h="3578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Create/Update Position’s affiliation to Job</a:t>
                      </a:r>
                    </a:p>
                  </a:txBody>
                  <a:tcPr/>
                </a:tc>
                <a:extLst>
                  <a:ext uri="{0D108BD9-81ED-4DB2-BD59-A6C34878D82A}">
                    <a16:rowId xmlns:a16="http://schemas.microsoft.com/office/drawing/2014/main" val="2341999431"/>
                  </a:ext>
                </a:extLst>
              </a:tr>
              <a:tr h="371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Create/Update Position’s Essential Duties</a:t>
                      </a:r>
                    </a:p>
                  </a:txBody>
                  <a:tcPr/>
                </a:tc>
                <a:extLst>
                  <a:ext uri="{0D108BD9-81ED-4DB2-BD59-A6C34878D82A}">
                    <a16:rowId xmlns:a16="http://schemas.microsoft.com/office/drawing/2014/main" val="1253663063"/>
                  </a:ext>
                </a:extLst>
              </a:tr>
              <a:tr h="4060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Create/Update Position’s Budget</a:t>
                      </a:r>
                    </a:p>
                  </a:txBody>
                  <a:tcPr/>
                </a:tc>
                <a:extLst>
                  <a:ext uri="{0D108BD9-81ED-4DB2-BD59-A6C34878D82A}">
                    <a16:rowId xmlns:a16="http://schemas.microsoft.com/office/drawing/2014/main" val="3211714417"/>
                  </a:ext>
                </a:extLst>
              </a:tr>
              <a:tr h="5183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Create/Update Position’s Work</a:t>
                      </a:r>
                      <a:r>
                        <a:rPr lang="en-US" sz="18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location</a:t>
                      </a:r>
                    </a:p>
                  </a:txBody>
                  <a:tcPr/>
                </a:tc>
                <a:extLst>
                  <a:ext uri="{0D108BD9-81ED-4DB2-BD59-A6C34878D82A}">
                    <a16:rowId xmlns:a16="http://schemas.microsoft.com/office/drawing/2014/main" val="2045375755"/>
                  </a:ext>
                </a:extLst>
              </a:tr>
            </a:tbl>
          </a:graphicData>
        </a:graphic>
      </p:graphicFrame>
      <p:pic>
        <p:nvPicPr>
          <p:cNvPr id="13" name="Picture 12"/>
          <p:cNvPicPr>
            <a:picLocks noChangeAspect="1"/>
          </p:cNvPicPr>
          <p:nvPr>
            <p:custDataLst>
              <p:tags r:id="rId8"/>
            </p:custDataLst>
          </p:nvPr>
        </p:nvPicPr>
        <p:blipFill>
          <a:blip r:embed="rId11">
            <a:extLst>
              <a:ext uri="{28A0092B-C50C-407E-A947-70E740481C1C}">
                <a14:useLocalDpi xmlns:a14="http://schemas.microsoft.com/office/drawing/2010/main" val="0"/>
              </a:ext>
            </a:extLst>
          </a:blip>
          <a:stretch>
            <a:fillRect/>
          </a:stretch>
        </p:blipFill>
        <p:spPr>
          <a:xfrm>
            <a:off x="228600" y="274320"/>
            <a:ext cx="1157392" cy="521208"/>
          </a:xfrm>
          <a:prstGeom prst="rect">
            <a:avLst/>
          </a:prstGeom>
        </p:spPr>
      </p:pic>
      <p:sp>
        <p:nvSpPr>
          <p:cNvPr id="6" name="TextBox 5"/>
          <p:cNvSpPr txBox="1"/>
          <p:nvPr/>
        </p:nvSpPr>
        <p:spPr>
          <a:xfrm>
            <a:off x="870889" y="5345940"/>
            <a:ext cx="10417509" cy="1200329"/>
          </a:xfrm>
          <a:prstGeom prst="rect">
            <a:avLst/>
          </a:prstGeom>
          <a:noFill/>
        </p:spPr>
        <p:txBody>
          <a:bodyPr wrap="square" rtlCol="0">
            <a:spAutoFit/>
          </a:bodyPr>
          <a:lstStyle/>
          <a:p>
            <a:r>
              <a:rPr lang="en-US" b="1" dirty="0" smtClean="0">
                <a:solidFill>
                  <a:srgbClr val="FF0000"/>
                </a:solidFill>
                <a:latin typeface="Times New Roman" panose="02020603050405020304" pitchFamily="18" charset="0"/>
                <a:cs typeface="Times New Roman" panose="02020603050405020304" pitchFamily="18" charset="0"/>
              </a:rPr>
              <a:t>IMPORTANT: </a:t>
            </a:r>
            <a:r>
              <a:rPr lang="en-US" dirty="0" smtClean="0">
                <a:latin typeface="Times New Roman" panose="02020603050405020304" pitchFamily="18" charset="0"/>
                <a:cs typeface="Times New Roman" panose="02020603050405020304" pitchFamily="18" charset="0"/>
              </a:rPr>
              <a:t>When the OM form “Maintain Position” is a pre-requisite to submitting a PA form, </a:t>
            </a:r>
            <a:r>
              <a:rPr lang="en-US" b="1" i="1" dirty="0" smtClean="0">
                <a:latin typeface="Times New Roman" panose="02020603050405020304" pitchFamily="18" charset="0"/>
                <a:cs typeface="Times New Roman" panose="02020603050405020304" pitchFamily="18" charset="0"/>
              </a:rPr>
              <a:t>it must complete approvals in workflow </a:t>
            </a:r>
            <a:r>
              <a:rPr lang="en-US" b="1" dirty="0" smtClean="0">
                <a:latin typeface="Times New Roman" panose="02020603050405020304" pitchFamily="18" charset="0"/>
                <a:cs typeface="Times New Roman" panose="02020603050405020304" pitchFamily="18" charset="0"/>
              </a:rPr>
              <a:t>BEFORE</a:t>
            </a:r>
            <a:r>
              <a:rPr lang="en-US" dirty="0" smtClean="0">
                <a:latin typeface="Times New Roman" panose="02020603050405020304" pitchFamily="18" charset="0"/>
                <a:cs typeface="Times New Roman" panose="02020603050405020304" pitchFamily="18" charset="0"/>
              </a:rPr>
              <a:t> </a:t>
            </a:r>
            <a:r>
              <a:rPr lang="en-US" b="1" i="1" dirty="0" smtClean="0">
                <a:latin typeface="Times New Roman" panose="02020603050405020304" pitchFamily="18" charset="0"/>
                <a:cs typeface="Times New Roman" panose="02020603050405020304" pitchFamily="18" charset="0"/>
              </a:rPr>
              <a:t>the PA form is submitted</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you </a:t>
            </a:r>
            <a:r>
              <a:rPr lang="en-US" dirty="0" smtClean="0">
                <a:latin typeface="Times New Roman" panose="02020603050405020304" pitchFamily="18" charset="0"/>
                <a:cs typeface="Times New Roman" panose="02020603050405020304" pitchFamily="18" charset="0"/>
              </a:rPr>
              <a:t>are processing an EPU and you do not </a:t>
            </a:r>
            <a:r>
              <a:rPr lang="en-US" dirty="0">
                <a:latin typeface="Times New Roman" panose="02020603050405020304" pitchFamily="18" charset="0"/>
                <a:cs typeface="Times New Roman" panose="02020603050405020304" pitchFamily="18" charset="0"/>
              </a:rPr>
              <a:t>see the new position info on the PA screen for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EPU, </a:t>
            </a:r>
            <a:r>
              <a:rPr lang="en-US" dirty="0" smtClean="0">
                <a:latin typeface="Times New Roman" panose="02020603050405020304" pitchFamily="18" charset="0"/>
                <a:cs typeface="Times New Roman" panose="02020603050405020304" pitchFamily="18" charset="0"/>
              </a:rPr>
              <a:t>please stop and make </a:t>
            </a:r>
            <a:r>
              <a:rPr lang="en-US" dirty="0">
                <a:latin typeface="Times New Roman" panose="02020603050405020304" pitchFamily="18" charset="0"/>
                <a:cs typeface="Times New Roman" panose="02020603050405020304" pitchFamily="18" charset="0"/>
              </a:rPr>
              <a:t>sure your </a:t>
            </a:r>
            <a:r>
              <a:rPr lang="en-US" dirty="0" smtClean="0">
                <a:latin typeface="Times New Roman" panose="02020603050405020304" pitchFamily="18" charset="0"/>
                <a:cs typeface="Times New Roman" panose="02020603050405020304" pitchFamily="18" charset="0"/>
              </a:rPr>
              <a:t>that your OM </a:t>
            </a:r>
            <a:r>
              <a:rPr lang="en-US" dirty="0">
                <a:latin typeface="Times New Roman" panose="02020603050405020304" pitchFamily="18" charset="0"/>
                <a:cs typeface="Times New Roman" panose="02020603050405020304" pitchFamily="18" charset="0"/>
              </a:rPr>
              <a:t>form </a:t>
            </a:r>
            <a:r>
              <a:rPr lang="en-US" dirty="0" smtClean="0">
                <a:latin typeface="Times New Roman" panose="02020603050405020304" pitchFamily="18" charset="0"/>
                <a:cs typeface="Times New Roman" panose="02020603050405020304" pitchFamily="18" charset="0"/>
              </a:rPr>
              <a:t>shows “Completed” status. </a:t>
            </a: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f it </a:t>
            </a:r>
            <a:r>
              <a:rPr lang="en-US" dirty="0">
                <a:latin typeface="Times New Roman" panose="02020603050405020304" pitchFamily="18" charset="0"/>
                <a:cs typeface="Times New Roman" panose="02020603050405020304" pitchFamily="18" charset="0"/>
              </a:rPr>
              <a:t>just finished </a:t>
            </a:r>
            <a:r>
              <a:rPr lang="en-US" dirty="0" smtClean="0">
                <a:latin typeface="Times New Roman" panose="02020603050405020304" pitchFamily="18" charset="0"/>
                <a:cs typeface="Times New Roman" panose="02020603050405020304" pitchFamily="18" charset="0"/>
              </a:rPr>
              <a:t>approvals, please </a:t>
            </a:r>
            <a:r>
              <a:rPr lang="en-US" dirty="0">
                <a:latin typeface="Times New Roman" panose="02020603050405020304" pitchFamily="18" charset="0"/>
                <a:cs typeface="Times New Roman" panose="02020603050405020304" pitchFamily="18" charset="0"/>
              </a:rPr>
              <a:t>wait two hours for the </a:t>
            </a:r>
            <a:r>
              <a:rPr lang="en-US" dirty="0" smtClean="0">
                <a:latin typeface="Times New Roman" panose="02020603050405020304" pitchFamily="18" charset="0"/>
                <a:cs typeface="Times New Roman" panose="02020603050405020304" pitchFamily="18" charset="0"/>
              </a:rPr>
              <a:t>OM and PA data to sync.</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7557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365125"/>
            <a:ext cx="10773578" cy="1325563"/>
          </a:xfrm>
          <a:prstGeom prst="rect">
            <a:avLst/>
          </a:prstGeom>
          <a:noFill/>
          <a:ln>
            <a:solidFill>
              <a:schemeClr val="tx1"/>
            </a:solidFill>
          </a:ln>
        </p:spPr>
        <p:txBody>
          <a:bodyPr>
            <a:normAutofit/>
          </a:bodyPr>
          <a:lstStyle/>
          <a:p>
            <a:r>
              <a:rPr lang="en-US" sz="3200" dirty="0"/>
              <a:t> </a:t>
            </a:r>
            <a:r>
              <a:rPr lang="en-US" sz="3200" dirty="0" smtClean="0"/>
              <a:t> </a:t>
            </a:r>
            <a:r>
              <a:rPr lang="en-US" sz="3200" dirty="0">
                <a:solidFill>
                  <a:srgbClr val="FF0000"/>
                </a:solidFill>
                <a:latin typeface="Times New Roman" panose="02020603050405020304" pitchFamily="18" charset="0"/>
                <a:cs typeface="Times New Roman" panose="02020603050405020304" pitchFamily="18" charset="0"/>
              </a:rPr>
              <a:t>Not </a:t>
            </a:r>
            <a:r>
              <a:rPr lang="en-US" sz="3200" dirty="0" smtClean="0">
                <a:solidFill>
                  <a:srgbClr val="FF0000"/>
                </a:solidFill>
                <a:latin typeface="Times New Roman" panose="02020603050405020304" pitchFamily="18" charset="0"/>
                <a:cs typeface="Times New Roman" panose="02020603050405020304" pitchFamily="18" charset="0"/>
              </a:rPr>
              <a:t>Advisable!</a:t>
            </a:r>
            <a:r>
              <a:rPr lang="en-US" sz="32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Multiple </a:t>
            </a:r>
            <a:r>
              <a:rPr lang="en-US" sz="2000" dirty="0" smtClean="0">
                <a:latin typeface="Times New Roman" panose="02020603050405020304" pitchFamily="18" charset="0"/>
                <a:cs typeface="Times New Roman" panose="02020603050405020304" pitchFamily="18" charset="0"/>
              </a:rPr>
              <a:t>PA Form Submissions for the </a:t>
            </a:r>
            <a:r>
              <a:rPr lang="en-US" sz="2000" dirty="0" smtClean="0">
                <a:latin typeface="Times New Roman" panose="02020603050405020304" pitchFamily="18" charset="0"/>
                <a:cs typeface="Times New Roman" panose="02020603050405020304" pitchFamily="18" charset="0"/>
              </a:rPr>
              <a:t>Same </a:t>
            </a:r>
            <a:r>
              <a:rPr lang="en-US" sz="2000" dirty="0" smtClean="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mployee </a:t>
            </a:r>
            <a:r>
              <a:rPr lang="en-US" sz="2000" i="1" dirty="0" smtClean="0">
                <a:latin typeface="Times New Roman" panose="02020603050405020304" pitchFamily="18" charset="0"/>
                <a:cs typeface="Times New Roman" panose="02020603050405020304" pitchFamily="18" charset="0"/>
              </a:rPr>
              <a:t>on the Same Day</a:t>
            </a:r>
            <a:endParaRPr lang="en-US" sz="2000" dirty="0">
              <a:latin typeface="Times New Roman" panose="02020603050405020304" pitchFamily="18" charset="0"/>
              <a:cs typeface="Times New Roman" panose="02020603050405020304" pitchFamily="18" charset="0"/>
            </a:endParaRPr>
          </a:p>
        </p:txBody>
      </p:sp>
      <p:sp>
        <p:nvSpPr>
          <p:cNvPr id="15" name="Content Placeholder 14"/>
          <p:cNvSpPr>
            <a:spLocks noGrp="1"/>
          </p:cNvSpPr>
          <p:nvPr>
            <p:ph idx="1"/>
          </p:nvPr>
        </p:nvSpPr>
        <p:spPr/>
        <p:txBody>
          <a:bodyPr>
            <a:normAutofit fontScale="77500" lnSpcReduction="20000"/>
          </a:bodyPr>
          <a:lstStyle/>
          <a:p>
            <a:pPr marL="0" indent="0">
              <a:buNone/>
            </a:pPr>
            <a:r>
              <a:rPr lang="en-US" b="1" dirty="0">
                <a:solidFill>
                  <a:srgbClr val="FF0000"/>
                </a:solidFill>
              </a:rPr>
              <a:t>Cautionary Note: </a:t>
            </a:r>
            <a:r>
              <a:rPr lang="en-US" dirty="0"/>
              <a:t>The simultaneous submission of more than one PA action on an employee with </a:t>
            </a:r>
            <a:r>
              <a:rPr lang="en-US" dirty="0" smtClean="0"/>
              <a:t>the same effective date will </a:t>
            </a:r>
            <a:r>
              <a:rPr lang="en-US" dirty="0"/>
              <a:t>cause the PA forms not to complete properly. </a:t>
            </a:r>
            <a:endParaRPr lang="en-US" dirty="0" smtClean="0"/>
          </a:p>
          <a:p>
            <a:pPr marL="0" indent="0">
              <a:buNone/>
            </a:pPr>
            <a:r>
              <a:rPr lang="en-US" b="1" dirty="0" smtClean="0"/>
              <a:t>Example </a:t>
            </a:r>
            <a:r>
              <a:rPr lang="en-US" b="1" dirty="0"/>
              <a:t>of </a:t>
            </a:r>
            <a:r>
              <a:rPr lang="en-US" b="1" dirty="0" smtClean="0"/>
              <a:t>Business Scenario and multiple PA forms submitted on the same day:</a:t>
            </a:r>
            <a:endParaRPr lang="en-US" dirty="0"/>
          </a:p>
          <a:p>
            <a:pPr marL="0" indent="0">
              <a:buNone/>
            </a:pPr>
            <a:r>
              <a:rPr lang="en-US" b="1" dirty="0" smtClean="0"/>
              <a:t>Business </a:t>
            </a:r>
            <a:r>
              <a:rPr lang="en-US" b="1" dirty="0"/>
              <a:t>Scenario</a:t>
            </a:r>
            <a:r>
              <a:rPr lang="en-US" dirty="0"/>
              <a:t>: Part time lecturer is hired for 20 hours a week and promised a monthly salary of $X </a:t>
            </a:r>
            <a:r>
              <a:rPr lang="en-US" b="1" dirty="0"/>
              <a:t>effective Sep 1, 2018</a:t>
            </a:r>
            <a:r>
              <a:rPr lang="en-US" dirty="0"/>
              <a:t>. The expected student enrollment changes for the Fall course and there is a subsequent need to adjust percent time and </a:t>
            </a:r>
            <a:r>
              <a:rPr lang="en-US" dirty="0" smtClean="0"/>
              <a:t>salary </a:t>
            </a:r>
            <a:r>
              <a:rPr lang="en-US" dirty="0"/>
              <a:t>to change monthly salary to $Y</a:t>
            </a:r>
            <a:r>
              <a:rPr lang="en-US" b="1" dirty="0"/>
              <a:t> </a:t>
            </a:r>
            <a:r>
              <a:rPr lang="en-US" b="1" dirty="0" smtClean="0"/>
              <a:t>effective </a:t>
            </a:r>
            <a:r>
              <a:rPr lang="en-US" b="1" dirty="0"/>
              <a:t>Sep 1, 2018 for the same employee</a:t>
            </a:r>
            <a:r>
              <a:rPr lang="en-US" dirty="0"/>
              <a:t>.</a:t>
            </a:r>
          </a:p>
          <a:p>
            <a:pPr marL="0" indent="0">
              <a:buNone/>
            </a:pPr>
            <a:r>
              <a:rPr lang="en-US" b="1" dirty="0" smtClean="0"/>
              <a:t>Payroll </a:t>
            </a:r>
            <a:r>
              <a:rPr lang="en-US" b="1" dirty="0"/>
              <a:t>Coordinator form submission resulting in form failure</a:t>
            </a:r>
            <a:r>
              <a:rPr lang="en-US" dirty="0"/>
              <a:t>:</a:t>
            </a:r>
          </a:p>
          <a:p>
            <a:pPr marL="0" indent="0">
              <a:buNone/>
            </a:pPr>
            <a:r>
              <a:rPr lang="en-US" dirty="0" smtClean="0"/>
              <a:t>If </a:t>
            </a:r>
            <a:r>
              <a:rPr lang="en-US" dirty="0"/>
              <a:t>a Salary Change for the employee effective Sep 1, 2018 is </a:t>
            </a:r>
            <a:r>
              <a:rPr lang="en-US" dirty="0" smtClean="0"/>
              <a:t>submitted on the same date as </a:t>
            </a:r>
            <a:r>
              <a:rPr lang="en-US" dirty="0"/>
              <a:t>an EPU with further changes to percent time and salary for the same employee effective Sep </a:t>
            </a:r>
            <a:r>
              <a:rPr lang="en-US" dirty="0" smtClean="0"/>
              <a:t>1, </a:t>
            </a:r>
            <a:r>
              <a:rPr lang="en-US" dirty="0"/>
              <a:t>2018</a:t>
            </a:r>
          </a:p>
          <a:p>
            <a:pPr marL="0" indent="0">
              <a:buNone/>
            </a:pPr>
            <a:r>
              <a:rPr lang="en-US" b="1" dirty="0" smtClean="0">
                <a:solidFill>
                  <a:srgbClr val="FF0000"/>
                </a:solidFill>
              </a:rPr>
              <a:t>Solution</a:t>
            </a:r>
            <a:r>
              <a:rPr lang="en-US" dirty="0">
                <a:solidFill>
                  <a:srgbClr val="FF0000"/>
                </a:solidFill>
              </a:rPr>
              <a:t>: </a:t>
            </a:r>
            <a:r>
              <a:rPr lang="en-US" dirty="0"/>
              <a:t>Consult a member of HRSYS team by emailing your specific scenario to </a:t>
            </a:r>
            <a:r>
              <a:rPr lang="en-US" u="sng" dirty="0">
                <a:hlinkClick r:id="rId7"/>
              </a:rPr>
              <a:t>hrsys@bu.edu</a:t>
            </a:r>
            <a:r>
              <a:rPr lang="en-US" dirty="0"/>
              <a:t> to get advice on how to proceed </a:t>
            </a:r>
            <a:r>
              <a:rPr lang="en-US" b="1" i="1" dirty="0"/>
              <a:t>BEFORE </a:t>
            </a:r>
            <a:r>
              <a:rPr lang="en-US" dirty="0"/>
              <a:t>you submit multiple PA forms for </a:t>
            </a:r>
            <a:r>
              <a:rPr lang="en-US" dirty="0" smtClean="0"/>
              <a:t>any employee with the same effective date.</a:t>
            </a:r>
            <a:endParaRPr lang="en-US" dirty="0"/>
          </a:p>
          <a:p>
            <a:pPr marL="0" indent="0">
              <a:buNone/>
            </a:pP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7" name="Date Placeholder 6"/>
          <p:cNvSpPr>
            <a:spLocks noGrp="1"/>
          </p:cNvSpPr>
          <p:nvPr>
            <p:ph type="dt" sz="half" idx="10"/>
            <p:custDataLst>
              <p:tags r:id="rId2"/>
            </p:custDataLst>
          </p:nvPr>
        </p:nvSpPr>
        <p:spPr/>
        <p:txBody>
          <a:bodyPr/>
          <a:lstStyle/>
          <a:p>
            <a:fld id="{7061A5EF-66EB-485B-8BEB-97FEA98004F4}" type="datetime1">
              <a:rPr lang="en-US" smtClean="0"/>
              <a:t>10/25/2018</a:t>
            </a:fld>
            <a:endParaRPr lang="en-US" dirty="0"/>
          </a:p>
        </p:txBody>
      </p:sp>
      <p:sp>
        <p:nvSpPr>
          <p:cNvPr id="8" name="Slide Number Placeholder 7"/>
          <p:cNvSpPr>
            <a:spLocks noGrp="1"/>
          </p:cNvSpPr>
          <p:nvPr>
            <p:ph type="sldNum" sz="quarter" idx="12"/>
            <p:custDataLst>
              <p:tags r:id="rId3"/>
            </p:custDataLst>
          </p:nvPr>
        </p:nvSpPr>
        <p:spPr/>
        <p:txBody>
          <a:bodyPr/>
          <a:lstStyle/>
          <a:p>
            <a:fld id="{D57F1E4F-1CFF-5643-939E-217C01CDF565}" type="slidenum">
              <a:rPr lang="en-US" smtClean="0"/>
              <a:pPr/>
              <a:t>9</a:t>
            </a:fld>
            <a:endParaRPr lang="en-US" dirty="0"/>
          </a:p>
        </p:txBody>
      </p:sp>
      <p:pic>
        <p:nvPicPr>
          <p:cNvPr id="13" name="Picture 12"/>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92" cy="521208"/>
          </a:xfrm>
          <a:prstGeom prst="rect">
            <a:avLst/>
          </a:prstGeom>
        </p:spPr>
      </p:pic>
    </p:spTree>
    <p:extLst>
      <p:ext uri="{BB962C8B-B14F-4D97-AF65-F5344CB8AC3E}">
        <p14:creationId xmlns:p14="http://schemas.microsoft.com/office/powerpoint/2010/main" val="1371572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399"/>
            <a:ext cx="10689020" cy="704193"/>
          </a:xfrm>
          <a:prstGeom prst="rect">
            <a:avLst/>
          </a:prstGeom>
          <a:noFill/>
          <a:ln>
            <a:solidFill>
              <a:schemeClr val="tx1"/>
            </a:solidFill>
          </a:ln>
        </p:spPr>
        <p:txBody>
          <a:bodyPr>
            <a:normAutofit/>
          </a:bodyPr>
          <a:lstStyle/>
          <a:p>
            <a:r>
              <a:rPr lang="en-US" sz="3600" dirty="0" smtClean="0"/>
              <a:t>	</a:t>
            </a:r>
            <a:r>
              <a:rPr lang="en-US" sz="3200" dirty="0" smtClean="0">
                <a:latin typeface="Times New Roman" panose="02020603050405020304" pitchFamily="18" charset="0"/>
                <a:cs typeface="Times New Roman" panose="02020603050405020304" pitchFamily="18" charset="0"/>
              </a:rPr>
              <a:t>The Importance of OM and PA Data Being </a:t>
            </a:r>
            <a:r>
              <a:rPr lang="en-US" sz="3200" dirty="0">
                <a:latin typeface="Times New Roman" panose="02020603050405020304" pitchFamily="18" charset="0"/>
                <a:cs typeface="Times New Roman" panose="02020603050405020304" pitchFamily="18" charset="0"/>
              </a:rPr>
              <a:t>i</a:t>
            </a:r>
            <a:r>
              <a:rPr lang="en-US" sz="3200" dirty="0" smtClean="0">
                <a:latin typeface="Times New Roman" panose="02020603050405020304" pitchFamily="18" charset="0"/>
                <a:cs typeface="Times New Roman" panose="02020603050405020304" pitchFamily="18" charset="0"/>
              </a:rPr>
              <a:t>n </a:t>
            </a:r>
            <a:r>
              <a:rPr lang="en-US" sz="3200" dirty="0">
                <a:latin typeface="Times New Roman" panose="02020603050405020304" pitchFamily="18" charset="0"/>
                <a:cs typeface="Times New Roman" panose="02020603050405020304" pitchFamily="18" charset="0"/>
              </a:rPr>
              <a:t>S</a:t>
            </a:r>
            <a:r>
              <a:rPr lang="en-US" sz="3200" dirty="0" smtClean="0">
                <a:latin typeface="Times New Roman" panose="02020603050405020304" pitchFamily="18" charset="0"/>
                <a:cs typeface="Times New Roman" panose="02020603050405020304" pitchFamily="18" charset="0"/>
              </a:rPr>
              <a:t>ync</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914399" y="1888958"/>
            <a:ext cx="10689021" cy="4301636"/>
          </a:xfrm>
        </p:spPr>
        <p:txBody>
          <a:bodyPr>
            <a:normAutofit/>
          </a:bodyPr>
          <a:lstStyle/>
          <a:p>
            <a:pPr marL="0" indent="0">
              <a:buNone/>
            </a:pPr>
            <a:r>
              <a:rPr lang="en-US" sz="1600" dirty="0" smtClean="0">
                <a:latin typeface="Times New Roman" panose="02020603050405020304" pitchFamily="18" charset="0"/>
                <a:cs typeface="Times New Roman" panose="02020603050405020304" pitchFamily="18" charset="0"/>
              </a:rPr>
              <a:t>The enterprise structure comprises of Personnel Area (PA), Personnel </a:t>
            </a:r>
            <a:r>
              <a:rPr lang="en-US" sz="1600" dirty="0" err="1" smtClean="0">
                <a:latin typeface="Times New Roman" panose="02020603050405020304" pitchFamily="18" charset="0"/>
                <a:cs typeface="Times New Roman" panose="02020603050405020304" pitchFamily="18" charset="0"/>
              </a:rPr>
              <a:t>SubArea</a:t>
            </a:r>
            <a:r>
              <a:rPr lang="en-US" sz="1600" dirty="0" smtClean="0">
                <a:latin typeface="Times New Roman" panose="02020603050405020304" pitchFamily="18" charset="0"/>
                <a:cs typeface="Times New Roman" panose="02020603050405020304" pitchFamily="18" charset="0"/>
              </a:rPr>
              <a:t> (PSA), Employee Group (EG) &amp; Employee subgroup (ESG) and resides in OM and PA records. Since the relationship </a:t>
            </a:r>
            <a:r>
              <a:rPr lang="en-US" sz="1600" dirty="0">
                <a:latin typeface="Times New Roman" panose="02020603050405020304" pitchFamily="18" charset="0"/>
                <a:cs typeface="Times New Roman" panose="02020603050405020304" pitchFamily="18" charset="0"/>
              </a:rPr>
              <a:t>between OM and </a:t>
            </a:r>
            <a:r>
              <a:rPr lang="en-US" sz="1600" dirty="0" smtClean="0">
                <a:latin typeface="Times New Roman" panose="02020603050405020304" pitchFamily="18" charset="0"/>
                <a:cs typeface="Times New Roman" panose="02020603050405020304" pitchFamily="18" charset="0"/>
              </a:rPr>
              <a:t>PA is very important, a payroll coordinator must ensure that the enterprise </a:t>
            </a:r>
            <a:r>
              <a:rPr lang="en-US" sz="1600" dirty="0">
                <a:latin typeface="Times New Roman" panose="02020603050405020304" pitchFamily="18" charset="0"/>
                <a:cs typeface="Times New Roman" panose="02020603050405020304" pitchFamily="18" charset="0"/>
              </a:rPr>
              <a:t>structure </a:t>
            </a:r>
            <a:r>
              <a:rPr lang="en-US" sz="1600" dirty="0" smtClean="0">
                <a:latin typeface="Times New Roman" panose="02020603050405020304" pitchFamily="18" charset="0"/>
                <a:cs typeface="Times New Roman" panose="02020603050405020304" pitchFamily="18" charset="0"/>
              </a:rPr>
              <a:t>and attributes on a position must </a:t>
            </a:r>
            <a:r>
              <a:rPr lang="en-US" sz="1600" dirty="0">
                <a:latin typeface="Times New Roman" panose="02020603050405020304" pitchFamily="18" charset="0"/>
                <a:cs typeface="Times New Roman" panose="02020603050405020304" pitchFamily="18" charset="0"/>
              </a:rPr>
              <a:t>match </a:t>
            </a:r>
            <a:r>
              <a:rPr lang="en-US" sz="1600" dirty="0" smtClean="0">
                <a:latin typeface="Times New Roman" panose="02020603050405020304" pitchFamily="18" charset="0"/>
                <a:cs typeface="Times New Roman" panose="02020603050405020304" pitchFamily="18" charset="0"/>
              </a:rPr>
              <a:t>the OM data on </a:t>
            </a:r>
            <a:r>
              <a:rPr lang="en-US" sz="1600" dirty="0">
                <a:latin typeface="Times New Roman" panose="02020603050405020304" pitchFamily="18" charset="0"/>
                <a:cs typeface="Times New Roman" panose="02020603050405020304" pitchFamily="18" charset="0"/>
              </a:rPr>
              <a:t>the </a:t>
            </a:r>
            <a:r>
              <a:rPr lang="en-US" sz="1600" dirty="0" smtClean="0">
                <a:latin typeface="Times New Roman" panose="02020603050405020304" pitchFamily="18" charset="0"/>
                <a:cs typeface="Times New Roman" panose="02020603050405020304" pitchFamily="18" charset="0"/>
              </a:rPr>
              <a:t>employee’s record</a:t>
            </a:r>
            <a:r>
              <a:rPr lang="en-US" sz="1600" dirty="0">
                <a:latin typeface="Times New Roman" panose="02020603050405020304" pitchFamily="18" charset="0"/>
                <a:cs typeface="Times New Roman" panose="02020603050405020304" pitchFamily="18" charset="0"/>
              </a:rPr>
              <a:t>. The </a:t>
            </a:r>
            <a:r>
              <a:rPr lang="en-US" sz="1600" dirty="0" smtClean="0">
                <a:latin typeface="Times New Roman" panose="02020603050405020304" pitchFamily="18" charset="0"/>
                <a:cs typeface="Times New Roman" panose="02020603050405020304" pitchFamily="18" charset="0"/>
              </a:rPr>
              <a:t>EG/ESG </a:t>
            </a:r>
            <a:r>
              <a:rPr lang="en-US" sz="1600" dirty="0">
                <a:latin typeface="Times New Roman" panose="02020603050405020304" pitchFamily="18" charset="0"/>
                <a:cs typeface="Times New Roman" panose="02020603050405020304" pitchFamily="18" charset="0"/>
              </a:rPr>
              <a:t>on the </a:t>
            </a:r>
            <a:r>
              <a:rPr lang="en-US" sz="1600" b="1" i="1" dirty="0">
                <a:latin typeface="Times New Roman" panose="02020603050405020304" pitchFamily="18" charset="0"/>
                <a:cs typeface="Times New Roman" panose="02020603050405020304" pitchFamily="18" charset="0"/>
              </a:rPr>
              <a:t>position</a:t>
            </a:r>
            <a:r>
              <a:rPr lang="en-US" sz="1600" dirty="0">
                <a:latin typeface="Times New Roman" panose="02020603050405020304" pitchFamily="18" charset="0"/>
                <a:cs typeface="Times New Roman" panose="02020603050405020304" pitchFamily="18" charset="0"/>
              </a:rPr>
              <a:t> must </a:t>
            </a:r>
            <a:r>
              <a:rPr lang="en-US" sz="1600" dirty="0" smtClean="0">
                <a:latin typeface="Times New Roman" panose="02020603050405020304" pitchFamily="18" charset="0"/>
                <a:cs typeface="Times New Roman" panose="02020603050405020304" pitchFamily="18" charset="0"/>
              </a:rPr>
              <a:t>always match </a:t>
            </a:r>
            <a:r>
              <a:rPr lang="en-US" sz="1600" dirty="0">
                <a:latin typeface="Times New Roman" panose="02020603050405020304" pitchFamily="18" charset="0"/>
                <a:cs typeface="Times New Roman" panose="02020603050405020304" pitchFamily="18" charset="0"/>
              </a:rPr>
              <a:t>the EG/ESG on the </a:t>
            </a:r>
            <a:r>
              <a:rPr lang="en-US" sz="1600" b="1" i="1" dirty="0">
                <a:latin typeface="Times New Roman" panose="02020603050405020304" pitchFamily="18" charset="0"/>
                <a:cs typeface="Times New Roman" panose="02020603050405020304" pitchFamily="18" charset="0"/>
              </a:rPr>
              <a:t>employee’s</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record</a:t>
            </a:r>
          </a:p>
          <a:p>
            <a:pPr marL="0" indent="0">
              <a:buNone/>
            </a:pPr>
            <a:r>
              <a:rPr lang="en-US" sz="1600" dirty="0">
                <a:latin typeface="Times New Roman" panose="02020603050405020304" pitchFamily="18" charset="0"/>
                <a:cs typeface="Times New Roman" panose="02020603050405020304" pitchFamily="18" charset="0"/>
              </a:rPr>
              <a:t>Certain PA actions need an OM action as a pre-requisite. For </a:t>
            </a:r>
            <a:r>
              <a:rPr lang="en-US" sz="1600" dirty="0" smtClean="0">
                <a:latin typeface="Times New Roman" panose="02020603050405020304" pitchFamily="18" charset="0"/>
                <a:cs typeface="Times New Roman" panose="02020603050405020304" pitchFamily="18" charset="0"/>
              </a:rPr>
              <a:t>instance</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when an employee </a:t>
            </a:r>
            <a:r>
              <a:rPr lang="en-US" sz="1600" dirty="0">
                <a:latin typeface="Times New Roman" panose="02020603050405020304" pitchFamily="18" charset="0"/>
                <a:cs typeface="Times New Roman" panose="02020603050405020304" pitchFamily="18" charset="0"/>
              </a:rPr>
              <a:t>changes from FT to PT, </a:t>
            </a:r>
            <a:r>
              <a:rPr lang="en-US" sz="1600" dirty="0" smtClean="0">
                <a:latin typeface="Times New Roman" panose="02020603050405020304" pitchFamily="18" charset="0"/>
                <a:cs typeface="Times New Roman" panose="02020603050405020304" pitchFamily="18" charset="0"/>
              </a:rPr>
              <a:t>the position </a:t>
            </a:r>
            <a:r>
              <a:rPr lang="en-US" sz="1600" dirty="0">
                <a:latin typeface="Times New Roman" panose="02020603050405020304" pitchFamily="18" charset="0"/>
                <a:cs typeface="Times New Roman" panose="02020603050405020304" pitchFamily="18" charset="0"/>
              </a:rPr>
              <a:t>will be required</a:t>
            </a:r>
            <a:r>
              <a:rPr lang="en-US" sz="1600" i="1" dirty="0">
                <a:latin typeface="Times New Roman" panose="02020603050405020304" pitchFamily="18" charset="0"/>
                <a:cs typeface="Times New Roman" panose="02020603050405020304" pitchFamily="18" charset="0"/>
              </a:rPr>
              <a:t> </a:t>
            </a:r>
            <a:r>
              <a:rPr lang="en-US" sz="1600" i="1" dirty="0" smtClean="0">
                <a:latin typeface="Times New Roman" panose="02020603050405020304" pitchFamily="18" charset="0"/>
                <a:cs typeface="Times New Roman" panose="02020603050405020304" pitchFamily="18" charset="0"/>
              </a:rPr>
              <a:t>to be maintained as </a:t>
            </a:r>
            <a:r>
              <a:rPr lang="en-US" sz="1600" i="1" dirty="0">
                <a:latin typeface="Times New Roman" panose="02020603050405020304" pitchFamily="18" charset="0"/>
                <a:cs typeface="Times New Roman" panose="02020603050405020304" pitchFamily="18" charset="0"/>
              </a:rPr>
              <a:t>a pre-requisite </a:t>
            </a:r>
            <a:r>
              <a:rPr lang="en-US" sz="1600" dirty="0">
                <a:latin typeface="Times New Roman" panose="02020603050405020304" pitchFamily="18" charset="0"/>
                <a:cs typeface="Times New Roman" panose="02020603050405020304" pitchFamily="18" charset="0"/>
              </a:rPr>
              <a:t>for the PA </a:t>
            </a:r>
            <a:r>
              <a:rPr lang="en-US" sz="1600" dirty="0" smtClean="0">
                <a:latin typeface="Times New Roman" panose="02020603050405020304" pitchFamily="18" charset="0"/>
                <a:cs typeface="Times New Roman" panose="02020603050405020304" pitchFamily="18" charset="0"/>
              </a:rPr>
              <a:t>action, Employee </a:t>
            </a:r>
            <a:r>
              <a:rPr lang="en-US" sz="1600" dirty="0">
                <a:latin typeface="Times New Roman" panose="02020603050405020304" pitchFamily="18" charset="0"/>
                <a:cs typeface="Times New Roman" panose="02020603050405020304" pitchFamily="18" charset="0"/>
              </a:rPr>
              <a:t>Position </a:t>
            </a:r>
            <a:r>
              <a:rPr lang="en-US" sz="1600" dirty="0" smtClean="0">
                <a:latin typeface="Times New Roman" panose="02020603050405020304" pitchFamily="18" charset="0"/>
                <a:cs typeface="Times New Roman" panose="02020603050405020304" pitchFamily="18" charset="0"/>
              </a:rPr>
              <a:t>Update (EPU) </a:t>
            </a:r>
            <a:r>
              <a:rPr lang="en-US" sz="1600" dirty="0">
                <a:latin typeface="Times New Roman" panose="02020603050405020304" pitchFamily="18" charset="0"/>
                <a:cs typeface="Times New Roman" panose="02020603050405020304" pitchFamily="18" charset="0"/>
              </a:rPr>
              <a:t>which changes the </a:t>
            </a:r>
            <a:r>
              <a:rPr lang="en-US" sz="1600" dirty="0" smtClean="0">
                <a:latin typeface="Times New Roman" panose="02020603050405020304" pitchFamily="18" charset="0"/>
                <a:cs typeface="Times New Roman" panose="02020603050405020304" pitchFamily="18" charset="0"/>
              </a:rPr>
              <a:t>% time &amp; salary</a:t>
            </a:r>
            <a:r>
              <a:rPr lang="en-US" sz="1600" dirty="0">
                <a:latin typeface="Times New Roman" panose="02020603050405020304" pitchFamily="18" charset="0"/>
                <a:cs typeface="Times New Roman" panose="02020603050405020304" pitchFamily="18" charset="0"/>
              </a:rPr>
              <a:t>. If only the position is maintained and % time changed without being followed by a PA (EPU) </a:t>
            </a:r>
            <a:r>
              <a:rPr lang="en-US" sz="1600" dirty="0" smtClean="0">
                <a:latin typeface="Times New Roman" panose="02020603050405020304" pitchFamily="18" charset="0"/>
                <a:cs typeface="Times New Roman" panose="02020603050405020304" pitchFamily="18" charset="0"/>
              </a:rPr>
              <a:t>action, OR, if </a:t>
            </a:r>
            <a:r>
              <a:rPr lang="en-US" sz="1600" dirty="0">
                <a:latin typeface="Times New Roman" panose="02020603050405020304" pitchFamily="18" charset="0"/>
                <a:cs typeface="Times New Roman" panose="02020603050405020304" pitchFamily="18" charset="0"/>
              </a:rPr>
              <a:t>just a PA action (EPU) is performed without first maintaining the position, </a:t>
            </a: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EPU form will error </a:t>
            </a:r>
            <a:r>
              <a:rPr lang="en-US" sz="1600" dirty="0" smtClean="0">
                <a:latin typeface="Times New Roman" panose="02020603050405020304" pitchFamily="18" charset="0"/>
                <a:cs typeface="Times New Roman" panose="02020603050405020304" pitchFamily="18" charset="0"/>
              </a:rPr>
              <a:t>out &amp; the </a:t>
            </a:r>
            <a:r>
              <a:rPr lang="en-US" sz="1600" dirty="0">
                <a:latin typeface="Times New Roman" panose="02020603050405020304" pitchFamily="18" charset="0"/>
                <a:cs typeface="Times New Roman" panose="02020603050405020304" pitchFamily="18" charset="0"/>
              </a:rPr>
              <a:t>OM and PA pieces are no longer be in sync </a:t>
            </a:r>
            <a:r>
              <a:rPr lang="en-US" sz="1600" dirty="0" smtClean="0">
                <a:latin typeface="Times New Roman" panose="02020603050405020304" pitchFamily="18" charset="0"/>
                <a:cs typeface="Times New Roman" panose="02020603050405020304" pitchFamily="18" charset="0"/>
              </a:rPr>
              <a:t>and pose </a:t>
            </a:r>
            <a:r>
              <a:rPr lang="en-US" sz="1600" dirty="0">
                <a:latin typeface="Times New Roman" panose="02020603050405020304" pitchFamily="18" charset="0"/>
                <a:cs typeface="Times New Roman" panose="02020603050405020304" pitchFamily="18" charset="0"/>
              </a:rPr>
              <a:t>a problem to data </a:t>
            </a:r>
            <a:r>
              <a:rPr lang="en-US" sz="1600" dirty="0" smtClean="0">
                <a:latin typeface="Times New Roman" panose="02020603050405020304" pitchFamily="18" charset="0"/>
                <a:cs typeface="Times New Roman" panose="02020603050405020304" pitchFamily="18" charset="0"/>
              </a:rPr>
              <a:t>integrity.</a:t>
            </a:r>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dirty="0" smtClean="0"/>
          </a:p>
          <a:p>
            <a:pPr marL="514350" indent="-514350">
              <a:buAutoNum type="arabicPeriod"/>
            </a:pPr>
            <a:endParaRPr lang="en-US" dirty="0" smtClean="0"/>
          </a:p>
        </p:txBody>
      </p:sp>
      <p:sp>
        <p:nvSpPr>
          <p:cNvPr id="5" name="Footer Placeholder 4"/>
          <p:cNvSpPr>
            <a:spLocks noGrp="1"/>
          </p:cNvSpPr>
          <p:nvPr>
            <p:ph type="ftr" sz="quarter" idx="11"/>
            <p:custDataLst>
              <p:tags r:id="rId3"/>
            </p:custDataLst>
          </p:nvPr>
        </p:nvSpPr>
        <p:spPr>
          <a:xfrm>
            <a:off x="838200" y="6356350"/>
            <a:ext cx="1127760" cy="365125"/>
          </a:xfrm>
        </p:spPr>
        <p:txBody>
          <a:bodyPr/>
          <a:lstStyle/>
          <a:p>
            <a:r>
              <a:rPr lang="en-US" dirty="0" smtClean="0"/>
              <a:t>1/24/2018                                                                                                                                                                                              </a:t>
            </a:r>
            <a:endParaRPr lang="en-US" dirty="0"/>
          </a:p>
        </p:txBody>
      </p:sp>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10</a:t>
            </a:fld>
            <a:endParaRPr lang="en-US" dirty="0"/>
          </a:p>
        </p:txBody>
      </p:sp>
      <p:pic>
        <p:nvPicPr>
          <p:cNvPr id="7" name="Picture 6"/>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232002" y="274320"/>
            <a:ext cx="1158917" cy="521208"/>
          </a:xfrm>
          <a:prstGeom prst="rect">
            <a:avLst/>
          </a:prstGeom>
        </p:spPr>
      </p:pic>
      <p:graphicFrame>
        <p:nvGraphicFramePr>
          <p:cNvPr id="8" name="Table 7"/>
          <p:cNvGraphicFramePr>
            <a:graphicFrameLocks noGrp="1"/>
          </p:cNvGraphicFramePr>
          <p:nvPr>
            <p:custDataLst>
              <p:tags r:id="rId6"/>
            </p:custDataLst>
            <p:extLst>
              <p:ext uri="{D42A27DB-BD31-4B8C-83A1-F6EECF244321}">
                <p14:modId xmlns:p14="http://schemas.microsoft.com/office/powerpoint/2010/main" val="4053176993"/>
              </p:ext>
            </p:extLst>
          </p:nvPr>
        </p:nvGraphicFramePr>
        <p:xfrm>
          <a:off x="1011506" y="4315633"/>
          <a:ext cx="10494805" cy="1565656"/>
        </p:xfrm>
        <a:graphic>
          <a:graphicData uri="http://schemas.openxmlformats.org/drawingml/2006/table">
            <a:tbl>
              <a:tblPr firstRow="1" bandRow="1">
                <a:tableStyleId>{5940675A-B579-460E-94D1-54222C63F5DA}</a:tableStyleId>
              </a:tblPr>
              <a:tblGrid>
                <a:gridCol w="1885944">
                  <a:extLst>
                    <a:ext uri="{9D8B030D-6E8A-4147-A177-3AD203B41FA5}">
                      <a16:colId xmlns:a16="http://schemas.microsoft.com/office/drawing/2014/main" val="1950083156"/>
                    </a:ext>
                  </a:extLst>
                </a:gridCol>
                <a:gridCol w="8608861">
                  <a:extLst>
                    <a:ext uri="{9D8B030D-6E8A-4147-A177-3AD203B41FA5}">
                      <a16:colId xmlns:a16="http://schemas.microsoft.com/office/drawing/2014/main" val="721617916"/>
                    </a:ext>
                  </a:extLst>
                </a:gridCol>
              </a:tblGrid>
              <a:tr h="37528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dirty="0" smtClean="0">
                          <a:solidFill>
                            <a:schemeClr val="tx1"/>
                          </a:solidFill>
                          <a:effectLst/>
                        </a:rPr>
                        <a:t>Personnel Area (PA)</a:t>
                      </a:r>
                      <a:endParaRPr lang="en-US" sz="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smtClean="0">
                          <a:solidFill>
                            <a:schemeClr val="tx1"/>
                          </a:solidFill>
                          <a:effectLst/>
                        </a:rPr>
                        <a:t>Personnel Area the employee is located in such as</a:t>
                      </a:r>
                      <a:r>
                        <a:rPr lang="en-US" sz="1200" baseline="0" dirty="0" smtClean="0">
                          <a:solidFill>
                            <a:schemeClr val="tx1"/>
                          </a:solidFill>
                          <a:effectLst/>
                        </a:rPr>
                        <a:t> Charles River Campus</a:t>
                      </a:r>
                      <a:r>
                        <a:rPr lang="en-US" sz="1200" dirty="0" smtClean="0">
                          <a:solidFill>
                            <a:schemeClr val="tx1"/>
                          </a:solidFill>
                          <a:effectLst/>
                        </a:rPr>
                        <a:t>, B</a:t>
                      </a:r>
                      <a:r>
                        <a:rPr lang="en-US" sz="1200" baseline="0" dirty="0" smtClean="0">
                          <a:solidFill>
                            <a:schemeClr val="tx1"/>
                          </a:solidFill>
                          <a:effectLst/>
                        </a:rPr>
                        <a:t>U Med. Campus</a:t>
                      </a:r>
                      <a:r>
                        <a:rPr lang="en-US" sz="1200" dirty="0" smtClean="0">
                          <a:solidFill>
                            <a:schemeClr val="tx1"/>
                          </a:solidFill>
                          <a:effectLst/>
                        </a:rPr>
                        <a:t>, NEIDL</a:t>
                      </a:r>
                      <a:r>
                        <a:rPr lang="en-US" sz="1200" baseline="0" dirty="0" smtClean="0">
                          <a:solidFill>
                            <a:schemeClr val="tx1"/>
                          </a:solidFill>
                          <a:effectLst/>
                        </a:rPr>
                        <a:t> etc.</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4304734"/>
                  </a:ext>
                </a:extLst>
              </a:tr>
              <a:tr h="363577">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dirty="0" smtClean="0">
                          <a:solidFill>
                            <a:schemeClr val="tx1"/>
                          </a:solidFill>
                          <a:effectLst/>
                        </a:rPr>
                        <a:t>Personnel </a:t>
                      </a:r>
                      <a:r>
                        <a:rPr lang="en-US" sz="1200" dirty="0" err="1" smtClean="0">
                          <a:solidFill>
                            <a:schemeClr val="tx1"/>
                          </a:solidFill>
                          <a:effectLst/>
                        </a:rPr>
                        <a:t>SubArea</a:t>
                      </a:r>
                      <a:r>
                        <a:rPr lang="en-US" sz="1200" dirty="0" smtClean="0">
                          <a:solidFill>
                            <a:schemeClr val="tx1"/>
                          </a:solidFill>
                          <a:effectLst/>
                        </a:rPr>
                        <a:t> (PSA)</a:t>
                      </a:r>
                      <a:endParaRPr lang="en-US" sz="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chemeClr val="tx1"/>
                          </a:solidFill>
                          <a:effectLst/>
                        </a:rPr>
                        <a:t> </a:t>
                      </a:r>
                      <a:r>
                        <a:rPr lang="en-US" sz="1200" dirty="0" smtClean="0">
                          <a:solidFill>
                            <a:schemeClr val="tx1"/>
                          </a:solidFill>
                          <a:effectLst/>
                        </a:rPr>
                        <a:t>Non-Represented</a:t>
                      </a:r>
                      <a:r>
                        <a:rPr lang="en-US" sz="1200" baseline="0" dirty="0" smtClean="0">
                          <a:solidFill>
                            <a:schemeClr val="tx1"/>
                          </a:solidFill>
                          <a:effectLst/>
                        </a:rPr>
                        <a:t> Faculty</a:t>
                      </a:r>
                      <a:r>
                        <a:rPr lang="en-US" sz="1200" dirty="0" smtClean="0">
                          <a:solidFill>
                            <a:schemeClr val="tx1"/>
                          </a:solidFill>
                          <a:effectLst/>
                        </a:rPr>
                        <a:t>,</a:t>
                      </a:r>
                      <a:r>
                        <a:rPr lang="en-US" sz="1200" baseline="0" dirty="0" smtClean="0">
                          <a:solidFill>
                            <a:schemeClr val="tx1"/>
                          </a:solidFill>
                          <a:effectLst/>
                        </a:rPr>
                        <a:t> Non-Represented Staff, BU Police, Represented Faculty, Represented Staff etc.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9788635"/>
                  </a:ext>
                </a:extLst>
              </a:tr>
              <a:tr h="363577">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Employee Group (EG)</a:t>
                      </a:r>
                    </a:p>
                    <a:p>
                      <a:pPr marL="0" marR="0">
                        <a:lnSpc>
                          <a:spcPct val="107000"/>
                        </a:lnSpc>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Employee Groups such as Exempt Full-Time/Part-Time Staff/Faculty, Non-Exempt Full-Time/Part-Time Staff, Non-compensated Staff etc.</a:t>
                      </a:r>
                    </a:p>
                    <a:p>
                      <a:pPr marL="0" marR="0">
                        <a:lnSpc>
                          <a:spcPct val="107000"/>
                        </a:lnSpc>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7535298"/>
                  </a:ext>
                </a:extLst>
              </a:tr>
              <a:tr h="363577">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Employee Subgroup (ESG)</a:t>
                      </a:r>
                    </a:p>
                    <a:p>
                      <a:pPr marL="0" marR="0">
                        <a:lnSpc>
                          <a:spcPct val="107000"/>
                        </a:lnSpc>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dirty="0" smtClean="0">
                          <a:solidFill>
                            <a:schemeClr val="tx1"/>
                          </a:solidFill>
                          <a:effectLst/>
                        </a:rPr>
                        <a:t> </a:t>
                      </a:r>
                      <a:r>
                        <a:rPr lang="en-US" sz="1200" kern="1200" baseline="0" dirty="0" smtClean="0">
                          <a:solidFill>
                            <a:schemeClr val="tx1"/>
                          </a:solidFill>
                          <a:effectLst/>
                          <a:latin typeface="+mn-lt"/>
                          <a:ea typeface="+mn-ea"/>
                          <a:cs typeface="+mn-cs"/>
                        </a:rPr>
                        <a:t>Subgroups within an EG such as Executive, Temporary, Academic Research, Guest Affiliates etc.</a:t>
                      </a:r>
                    </a:p>
                    <a:p>
                      <a:pPr marL="0" marR="0">
                        <a:lnSpc>
                          <a:spcPct val="107000"/>
                        </a:lnSpc>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0884776"/>
                  </a:ext>
                </a:extLst>
              </a:tr>
            </a:tbl>
          </a:graphicData>
        </a:graphic>
      </p:graphicFrame>
    </p:spTree>
    <p:extLst>
      <p:ext uri="{BB962C8B-B14F-4D97-AF65-F5344CB8AC3E}">
        <p14:creationId xmlns:p14="http://schemas.microsoft.com/office/powerpoint/2010/main" val="30313530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4990" y="898193"/>
            <a:ext cx="10275465" cy="705318"/>
          </a:xfrm>
          <a:prstGeom prst="rect">
            <a:avLst/>
          </a:prstGeom>
          <a:noFill/>
          <a:ln>
            <a:solidFill>
              <a:schemeClr val="tx1"/>
            </a:solidFill>
          </a:ln>
        </p:spPr>
        <p:txBody>
          <a:bodyPr>
            <a:normAutofit/>
          </a:bodyPr>
          <a:lstStyle/>
          <a:p>
            <a:r>
              <a:rPr lang="en-US" sz="3600" dirty="0" smtClean="0">
                <a:latin typeface="Times New Roman" panose="02020603050405020304" pitchFamily="18" charset="0"/>
                <a:cs typeface="Times New Roman" panose="02020603050405020304" pitchFamily="18" charset="0"/>
              </a:rPr>
              <a:t>	Descriptive Comments are Essential!</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706176"/>
            <a:ext cx="10515600" cy="4650174"/>
          </a:xfrm>
        </p:spPr>
        <p:txBody>
          <a:bodyPr/>
          <a:lstStyle/>
          <a:p>
            <a:pPr marL="0" indent="0">
              <a:buNone/>
            </a:pPr>
            <a:r>
              <a:rPr lang="en-US" sz="2000" dirty="0" smtClean="0"/>
              <a:t> </a:t>
            </a:r>
            <a:endParaRPr lang="en-US" sz="2000" dirty="0"/>
          </a:p>
          <a:p>
            <a:pPr marL="0" indent="0">
              <a:buNone/>
            </a:pPr>
            <a:r>
              <a:rPr lang="en-US" sz="2000" dirty="0">
                <a:latin typeface="Times New Roman" panose="02020603050405020304" pitchFamily="18" charset="0"/>
                <a:cs typeface="Times New Roman" panose="02020603050405020304" pitchFamily="18" charset="0"/>
              </a:rPr>
              <a:t>A descriptive comment can expedite approval of the form in workflow</a:t>
            </a:r>
            <a:r>
              <a:rPr lang="en-US" sz="2000" dirty="0" smtClean="0">
                <a:latin typeface="Times New Roman" panose="02020603050405020304" pitchFamily="18" charset="0"/>
                <a:cs typeface="Times New Roman" panose="02020603050405020304" pitchFamily="18" charset="0"/>
              </a:rPr>
              <a:t>! It should serve as a means of communicating the desired outcome for the form and set context by mentioning any discussion with HRBP or Compensation/Budget Analyst pertaining to the form.</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When creating/maintaining a temporary position (&lt; 9 months assignment duration) that should not be accruing vacation/sick time or other benefits, it is important to mention it in a descriptive comment. Based on your description, a Compensation Analyst will ensure the proper assignment of Enterprise Structure to the position (Personnel Area/Personnel Subarea/Employee Group/Employee Subgroup).</a:t>
            </a:r>
          </a:p>
          <a:p>
            <a:pPr marL="0" indent="0">
              <a:buNone/>
            </a:pPr>
            <a:r>
              <a:rPr lang="en-US" sz="2000" dirty="0" smtClean="0">
                <a:latin typeface="Times New Roman" panose="02020603050405020304" pitchFamily="18" charset="0"/>
                <a:cs typeface="Times New Roman" panose="02020603050405020304" pitchFamily="18" charset="0"/>
              </a:rPr>
              <a:t>Example of a descriptive comment on a Maintain Position form: </a:t>
            </a:r>
          </a:p>
          <a:p>
            <a:pPr marL="0" indent="0">
              <a:buNone/>
            </a:pPr>
            <a:r>
              <a:rPr lang="en-US" sz="2000" i="1" dirty="0" smtClean="0">
                <a:latin typeface="Times New Roman" panose="02020603050405020304" pitchFamily="18" charset="0"/>
                <a:cs typeface="Times New Roman" panose="02020603050405020304" pitchFamily="18" charset="0"/>
              </a:rPr>
              <a:t>New title on the position “Lead Designer”, change in Essential Duties, Revised Pay Grade from AP73 to AP74 and revised annual salary from $50,000 to $60,000 based on discussion with Compensation Analyst Jane Doe on June 4, 2018</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31640" y="274320"/>
            <a:ext cx="1157386" cy="521208"/>
          </a:xfrm>
          <a:prstGeom prst="rect">
            <a:avLst/>
          </a:prstGeom>
        </p:spPr>
      </p:pic>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069E48-B9CB-4A62-AEAC-D56AB323A764}"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10/25/2018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314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902369" y="891724"/>
            <a:ext cx="10427368" cy="665614"/>
          </a:xfrm>
          <a:prstGeom prst="rect">
            <a:avLst/>
          </a:prstGeom>
          <a:noFill/>
          <a:ln>
            <a:solidFill>
              <a:schemeClr val="tx1"/>
            </a:solidFill>
          </a:ln>
        </p:spPr>
        <p:txBody>
          <a:bodyPr>
            <a:normAutofit/>
          </a:bodyPr>
          <a:lstStyle/>
          <a:p>
            <a:r>
              <a:rPr lang="en-US" sz="3600" dirty="0"/>
              <a:t> </a:t>
            </a:r>
            <a:r>
              <a:rPr lang="en-US" sz="3600" dirty="0" smtClean="0"/>
              <a:t>        </a:t>
            </a:r>
            <a:r>
              <a:rPr lang="en-US" sz="3200" dirty="0" smtClean="0">
                <a:latin typeface="Times New Roman" panose="02020603050405020304" pitchFamily="18" charset="0"/>
                <a:cs typeface="Times New Roman" panose="02020603050405020304" pitchFamily="18" charset="0"/>
              </a:rPr>
              <a:t>Which PA actions require OM pre-requisite action?</a:t>
            </a:r>
            <a:endParaRPr lang="en-US"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custDataLst>
              <p:tags r:id="rId2"/>
            </p:custDataLst>
          </p:nvPr>
        </p:nvSpPr>
        <p:spPr>
          <a:xfrm>
            <a:off x="838200" y="1781175"/>
            <a:ext cx="10515600" cy="4351338"/>
          </a:xfrm>
        </p:spPr>
        <p:txBody>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Form Letter Matrix </a:t>
            </a:r>
            <a:r>
              <a:rPr lang="en-US" sz="2000" dirty="0" smtClean="0">
                <a:latin typeface="Times New Roman" panose="02020603050405020304" pitchFamily="18" charset="0"/>
                <a:cs typeface="Times New Roman" panose="02020603050405020304" pitchFamily="18" charset="0"/>
              </a:rPr>
              <a:t>explains which </a:t>
            </a:r>
            <a:r>
              <a:rPr lang="en-US" sz="2000" dirty="0">
                <a:latin typeface="Times New Roman" panose="02020603050405020304" pitchFamily="18" charset="0"/>
                <a:cs typeface="Times New Roman" panose="02020603050405020304" pitchFamily="18" charset="0"/>
              </a:rPr>
              <a:t>forms require </a:t>
            </a:r>
            <a:r>
              <a:rPr lang="en-US" sz="2000" dirty="0" smtClean="0">
                <a:latin typeface="Times New Roman" panose="02020603050405020304" pitchFamily="18" charset="0"/>
                <a:cs typeface="Times New Roman" panose="02020603050405020304" pitchFamily="18" charset="0"/>
              </a:rPr>
              <a:t>an OM form </a:t>
            </a:r>
            <a:r>
              <a:rPr lang="en-US" sz="2000" dirty="0">
                <a:latin typeface="Times New Roman" panose="02020603050405020304" pitchFamily="18" charset="0"/>
                <a:cs typeface="Times New Roman" panose="02020603050405020304" pitchFamily="18" charset="0"/>
              </a:rPr>
              <a:t>as a pre-requisite to a PA </a:t>
            </a:r>
            <a:r>
              <a:rPr lang="en-US" sz="2000" dirty="0" smtClean="0">
                <a:latin typeface="Times New Roman" panose="02020603050405020304" pitchFamily="18" charset="0"/>
                <a:cs typeface="Times New Roman" panose="02020603050405020304" pitchFamily="18" charset="0"/>
              </a:rPr>
              <a:t>action  to maintain OM and PA info in sync. For instance, before you begin to hire a candidate, you must have an “open” and vacant position available in your department</a:t>
            </a:r>
          </a:p>
          <a:p>
            <a:pPr marL="0" indent="0">
              <a:buNone/>
            </a:pPr>
            <a:r>
              <a:rPr lang="en-US" dirty="0" smtClean="0">
                <a:hlinkClick r:id="rId8"/>
              </a:rPr>
              <a:t>http</a:t>
            </a:r>
            <a:r>
              <a:rPr lang="en-US" dirty="0">
                <a:hlinkClick r:id="rId8"/>
              </a:rPr>
              <a:t>://</a:t>
            </a:r>
            <a:r>
              <a:rPr lang="en-US" dirty="0" smtClean="0">
                <a:hlinkClick r:id="rId8"/>
              </a:rPr>
              <a:t>www.bu.edu/tech/files/2016/02/End-to-End-Process-Matrix.pdf</a:t>
            </a: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pic>
        <p:nvPicPr>
          <p:cNvPr id="7" name="Picture 6"/>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28600" y="274320"/>
            <a:ext cx="1081893" cy="487211"/>
          </a:xfrm>
          <a:prstGeom prst="rect">
            <a:avLst/>
          </a:prstGeom>
        </p:spPr>
      </p:pic>
      <p:sp>
        <p:nvSpPr>
          <p:cNvPr id="8" name="Slide Number Placeholder 7"/>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12</a:t>
            </a:fld>
            <a:endParaRPr lang="en-US" dirty="0"/>
          </a:p>
        </p:txBody>
      </p:sp>
      <p:sp>
        <p:nvSpPr>
          <p:cNvPr id="9" name="Date Placeholder 8"/>
          <p:cNvSpPr>
            <a:spLocks noGrp="1"/>
          </p:cNvSpPr>
          <p:nvPr>
            <p:ph type="dt" sz="half" idx="10"/>
            <p:custDataLst>
              <p:tags r:id="rId5"/>
            </p:custDataLst>
          </p:nvPr>
        </p:nvSpPr>
        <p:spPr>
          <a:xfrm>
            <a:off x="838200" y="6356350"/>
            <a:ext cx="2743200" cy="365125"/>
          </a:xfrm>
        </p:spPr>
        <p:txBody>
          <a:bodyPr/>
          <a:lstStyle/>
          <a:p>
            <a:fld id="{D637C52B-0AC3-4833-B3BF-7A3A092AAF19}" type="datetime1">
              <a:rPr lang="en-US" smtClean="0"/>
              <a:t>10/25/2018</a:t>
            </a:fld>
            <a:endParaRPr lang="en-US" dirty="0"/>
          </a:p>
        </p:txBody>
      </p:sp>
      <p:pic>
        <p:nvPicPr>
          <p:cNvPr id="2" name="Picture 1"/>
          <p:cNvPicPr>
            <a:picLocks noChangeAspect="1"/>
          </p:cNvPicPr>
          <p:nvPr/>
        </p:nvPicPr>
        <p:blipFill>
          <a:blip r:embed="rId10"/>
          <a:stretch>
            <a:fillRect/>
          </a:stretch>
        </p:blipFill>
        <p:spPr>
          <a:xfrm>
            <a:off x="902368" y="3242702"/>
            <a:ext cx="10498903" cy="2988415"/>
          </a:xfrm>
          <a:prstGeom prst="rect">
            <a:avLst/>
          </a:prstGeom>
        </p:spPr>
      </p:pic>
    </p:spTree>
    <p:extLst>
      <p:ext uri="{BB962C8B-B14F-4D97-AF65-F5344CB8AC3E}">
        <p14:creationId xmlns:p14="http://schemas.microsoft.com/office/powerpoint/2010/main" val="1168072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4990" y="898193"/>
            <a:ext cx="10275465" cy="705318"/>
          </a:xfrm>
          <a:prstGeom prst="rect">
            <a:avLst/>
          </a:prstGeom>
          <a:noFill/>
          <a:ln>
            <a:solidFill>
              <a:schemeClr val="tx1"/>
            </a:solidFill>
          </a:ln>
        </p:spPr>
        <p:txBody>
          <a:bodyPr>
            <a:normAutofit fontScale="90000"/>
          </a:bodyPr>
          <a:lstStyle/>
          <a:p>
            <a:r>
              <a:rPr lang="en-US" sz="3600" dirty="0" smtClean="0">
                <a:latin typeface="Times New Roman" panose="02020603050405020304" pitchFamily="18" charset="0"/>
                <a:cs typeface="Times New Roman" panose="02020603050405020304" pitchFamily="18" charset="0"/>
              </a:rPr>
              <a:t>            Sample </a:t>
            </a:r>
            <a:r>
              <a:rPr lang="en-US" sz="3600" dirty="0">
                <a:latin typeface="Times New Roman" panose="02020603050405020304" pitchFamily="18" charset="0"/>
                <a:cs typeface="Times New Roman" panose="02020603050405020304" pitchFamily="18" charset="0"/>
              </a:rPr>
              <a:t>Payroll Timeline for OM and PA Forms </a:t>
            </a:r>
          </a:p>
        </p:txBody>
      </p:sp>
      <p:sp>
        <p:nvSpPr>
          <p:cNvPr id="3" name="Content Placeholder 2"/>
          <p:cNvSpPr>
            <a:spLocks noGrp="1"/>
          </p:cNvSpPr>
          <p:nvPr>
            <p:ph idx="1"/>
            <p:custDataLst>
              <p:tags r:id="rId2"/>
            </p:custDataLst>
          </p:nvPr>
        </p:nvSpPr>
        <p:spPr>
          <a:xfrm>
            <a:off x="838200" y="1387365"/>
            <a:ext cx="10515600" cy="4968985"/>
          </a:xfrm>
        </p:spPr>
        <p:txBody>
          <a:bodyPr/>
          <a:lstStyle/>
          <a:p>
            <a:pPr marL="0" indent="0">
              <a:buNone/>
            </a:pPr>
            <a:r>
              <a:rPr lang="en-US" sz="2000" dirty="0" smtClean="0"/>
              <a:t> </a:t>
            </a:r>
            <a:endParaRPr lang="en-US" sz="2000" dirty="0"/>
          </a:p>
          <a:p>
            <a:pPr marL="0" indent="0">
              <a:buNone/>
            </a:pPr>
            <a:r>
              <a:rPr lang="en-US" sz="2000" dirty="0" smtClean="0">
                <a:latin typeface="Times New Roman" panose="02020603050405020304" pitchFamily="18" charset="0"/>
                <a:cs typeface="Times New Roman" panose="02020603050405020304" pitchFamily="18" charset="0"/>
              </a:rPr>
              <a:t>Position (OM) &amp; Employee related (PA) forms must be submitted by the designated OM/PA deadlines. Creating new position &amp; hiring as well as maintaining existing positions and updating  PA forms </a:t>
            </a:r>
            <a:r>
              <a:rPr lang="en-US" sz="2000" u="sng" dirty="0" smtClean="0">
                <a:latin typeface="Times New Roman" panose="02020603050405020304" pitchFamily="18" charset="0"/>
                <a:cs typeface="Times New Roman" panose="02020603050405020304" pitchFamily="18" charset="0"/>
              </a:rPr>
              <a:t>MUST</a:t>
            </a:r>
            <a:r>
              <a:rPr lang="en-US" sz="2000" dirty="0" smtClean="0">
                <a:latin typeface="Times New Roman" panose="02020603050405020304" pitchFamily="18" charset="0"/>
                <a:cs typeface="Times New Roman" panose="02020603050405020304" pitchFamily="18" charset="0"/>
              </a:rPr>
              <a:t> complete approvals before monthly payroll deadline</a:t>
            </a:r>
            <a:r>
              <a:rPr lang="en-US" sz="2000" i="1" dirty="0" smtClean="0">
                <a:latin typeface="Times New Roman" panose="02020603050405020304" pitchFamily="18" charset="0"/>
                <a:cs typeface="Times New Roman" panose="02020603050405020304" pitchFamily="18" charset="0"/>
              </a:rPr>
              <a:t>. The calendar below is an example. Click </a:t>
            </a:r>
            <a:r>
              <a:rPr lang="en-US" sz="2000" i="1" dirty="0" smtClean="0">
                <a:latin typeface="Times New Roman" panose="02020603050405020304" pitchFamily="18" charset="0"/>
                <a:cs typeface="Times New Roman" panose="02020603050405020304" pitchFamily="18" charset="0"/>
                <a:hlinkClick r:id="rId10"/>
              </a:rPr>
              <a:t>here</a:t>
            </a:r>
            <a:r>
              <a:rPr lang="en-US" sz="2000" i="1" dirty="0" smtClean="0">
                <a:latin typeface="Times New Roman" panose="02020603050405020304" pitchFamily="18" charset="0"/>
                <a:cs typeface="Times New Roman" panose="02020603050405020304" pitchFamily="18" charset="0"/>
              </a:rPr>
              <a:t> for the actual OM/PA calendar</a:t>
            </a:r>
            <a:endParaRPr lang="en-US" sz="2000" dirty="0" smtClean="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231640" y="274320"/>
            <a:ext cx="1157386" cy="521208"/>
          </a:xfrm>
          <a:prstGeom prst="rect">
            <a:avLst/>
          </a:prstGeom>
        </p:spPr>
      </p:pic>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13</a:t>
            </a:fld>
            <a:endParaRPr lang="en-US" dirty="0"/>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fld id="{08069E48-B9CB-4A62-AEAC-D56AB323A764}" type="datetime1">
              <a:rPr lang="en-US" smtClean="0"/>
              <a:t>10/25/2018</a:t>
            </a:fld>
            <a:endParaRPr lang="en-US" dirty="0"/>
          </a:p>
        </p:txBody>
      </p:sp>
      <p:graphicFrame>
        <p:nvGraphicFramePr>
          <p:cNvPr id="8" name="Table 7"/>
          <p:cNvGraphicFramePr>
            <a:graphicFrameLocks noGrp="1"/>
          </p:cNvGraphicFramePr>
          <p:nvPr>
            <p:custDataLst>
              <p:tags r:id="rId6"/>
            </p:custDataLst>
            <p:extLst>
              <p:ext uri="{D42A27DB-BD31-4B8C-83A1-F6EECF244321}">
                <p14:modId xmlns:p14="http://schemas.microsoft.com/office/powerpoint/2010/main" val="4076259728"/>
              </p:ext>
            </p:extLst>
          </p:nvPr>
        </p:nvGraphicFramePr>
        <p:xfrm>
          <a:off x="1046744" y="3131506"/>
          <a:ext cx="10083711" cy="1510335"/>
        </p:xfrm>
        <a:graphic>
          <a:graphicData uri="http://schemas.openxmlformats.org/drawingml/2006/table">
            <a:tbl>
              <a:tblPr firstRow="1" bandRow="1">
                <a:tableStyleId>{5940675A-B579-460E-94D1-54222C63F5DA}</a:tableStyleId>
              </a:tblPr>
              <a:tblGrid>
                <a:gridCol w="3290008">
                  <a:extLst>
                    <a:ext uri="{9D8B030D-6E8A-4147-A177-3AD203B41FA5}">
                      <a16:colId xmlns:a16="http://schemas.microsoft.com/office/drawing/2014/main" val="2850179992"/>
                    </a:ext>
                  </a:extLst>
                </a:gridCol>
                <a:gridCol w="3713640">
                  <a:extLst>
                    <a:ext uri="{9D8B030D-6E8A-4147-A177-3AD203B41FA5}">
                      <a16:colId xmlns:a16="http://schemas.microsoft.com/office/drawing/2014/main" val="2694507400"/>
                    </a:ext>
                  </a:extLst>
                </a:gridCol>
                <a:gridCol w="3080063">
                  <a:extLst>
                    <a:ext uri="{9D8B030D-6E8A-4147-A177-3AD203B41FA5}">
                      <a16:colId xmlns:a16="http://schemas.microsoft.com/office/drawing/2014/main" val="670235036"/>
                    </a:ext>
                  </a:extLst>
                </a:gridCol>
              </a:tblGrid>
              <a:tr h="870255">
                <a:tc>
                  <a:txBody>
                    <a:bodyPr/>
                    <a:lstStyle/>
                    <a:p>
                      <a:pPr marL="0" algn="l" defTabSz="914400" rtl="0" eaLnBrk="1" latinLnBrk="0" hangingPunct="1"/>
                      <a:r>
                        <a:rPr lang="en-US" sz="1800" b="0" kern="1200" dirty="0" smtClean="0">
                          <a:solidFill>
                            <a:schemeClr val="tx1"/>
                          </a:solidFill>
                          <a:latin typeface="Times New Roman" panose="02020603050405020304" pitchFamily="18" charset="0"/>
                          <a:ea typeface="+mn-ea"/>
                          <a:cs typeface="Times New Roman" panose="02020603050405020304" pitchFamily="18" charset="0"/>
                        </a:rPr>
                        <a:t>Effective Date for</a:t>
                      </a:r>
                      <a:r>
                        <a:rPr lang="en-US" sz="1800" b="0" kern="1200" baseline="0" dirty="0" smtClean="0">
                          <a:solidFill>
                            <a:schemeClr val="tx1"/>
                          </a:solidFill>
                          <a:latin typeface="Times New Roman" panose="02020603050405020304" pitchFamily="18" charset="0"/>
                          <a:ea typeface="+mn-ea"/>
                          <a:cs typeface="Times New Roman" panose="02020603050405020304" pitchFamily="18" charset="0"/>
                        </a:rPr>
                        <a:t> </a:t>
                      </a:r>
                      <a:r>
                        <a:rPr lang="en-US" sz="1800" b="1" i="1" kern="1200" dirty="0" smtClean="0">
                          <a:solidFill>
                            <a:schemeClr val="tx1"/>
                          </a:solidFill>
                          <a:latin typeface="Times New Roman" panose="02020603050405020304" pitchFamily="18" charset="0"/>
                          <a:ea typeface="+mn-ea"/>
                          <a:cs typeface="Times New Roman" panose="02020603050405020304" pitchFamily="18" charset="0"/>
                        </a:rPr>
                        <a:t>Hiring</a:t>
                      </a:r>
                      <a:r>
                        <a:rPr lang="en-US" sz="1800" b="1" i="1" kern="1200" baseline="0" dirty="0" smtClean="0">
                          <a:solidFill>
                            <a:schemeClr val="tx1"/>
                          </a:solidFill>
                          <a:latin typeface="Times New Roman" panose="02020603050405020304" pitchFamily="18" charset="0"/>
                          <a:ea typeface="+mn-ea"/>
                          <a:cs typeface="Times New Roman" panose="02020603050405020304" pitchFamily="18" charset="0"/>
                        </a:rPr>
                        <a:t> New Employees</a:t>
                      </a:r>
                      <a:endParaRPr lang="en-US" sz="1800" b="1" i="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r>
                        <a:rPr lang="en-US" dirty="0" smtClean="0">
                          <a:solidFill>
                            <a:schemeClr val="tx1"/>
                          </a:solidFill>
                          <a:latin typeface="Times New Roman" panose="02020603050405020304" pitchFamily="18" charset="0"/>
                          <a:cs typeface="Times New Roman" panose="02020603050405020304" pitchFamily="18" charset="0"/>
                        </a:rPr>
                        <a:t>Create Position (OM form)</a:t>
                      </a:r>
                      <a:r>
                        <a:rPr lang="en-US" baseline="0" dirty="0" smtClean="0">
                          <a:solidFill>
                            <a:schemeClr val="tx1"/>
                          </a:solidFill>
                          <a:latin typeface="Times New Roman" panose="02020603050405020304" pitchFamily="18" charset="0"/>
                          <a:cs typeface="Times New Roman" panose="02020603050405020304" pitchFamily="18" charset="0"/>
                        </a:rPr>
                        <a:t> must complete approval in workflow</a:t>
                      </a:r>
                      <a:endParaRPr lang="en-US"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chemeClr val="tx1"/>
                          </a:solidFill>
                          <a:latin typeface="Times New Roman" panose="02020603050405020304" pitchFamily="18" charset="0"/>
                          <a:cs typeface="Times New Roman" panose="02020603050405020304" pitchFamily="18" charset="0"/>
                        </a:rPr>
                        <a:t>New Hire (PA Form)</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must complete</a:t>
                      </a:r>
                      <a:r>
                        <a:rPr lang="en-US" baseline="0" dirty="0" smtClean="0">
                          <a:solidFill>
                            <a:schemeClr val="tx1"/>
                          </a:solidFill>
                          <a:latin typeface="Times New Roman" panose="02020603050405020304" pitchFamily="18" charset="0"/>
                          <a:cs typeface="Times New Roman" panose="02020603050405020304" pitchFamily="18" charset="0"/>
                        </a:rPr>
                        <a:t> approval in workflow</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75243892"/>
                  </a:ext>
                </a:extLst>
              </a:tr>
              <a:tr h="597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tx1"/>
                          </a:solidFill>
                          <a:latin typeface="+mn-lt"/>
                          <a:ea typeface="+mn-ea"/>
                          <a:cs typeface="+mn-cs"/>
                        </a:rPr>
                        <a:t>June 2018</a:t>
                      </a:r>
                      <a:endParaRPr lang="en-US" sz="1800" b="1" kern="1200" dirty="0" smtClean="0">
                        <a:solidFill>
                          <a:schemeClr val="tx1"/>
                        </a:solidFill>
                        <a:latin typeface="+mn-lt"/>
                        <a:ea typeface="+mn-ea"/>
                        <a:cs typeface="+mn-cs"/>
                      </a:endParaRPr>
                    </a:p>
                    <a:p>
                      <a:endParaRPr lang="en-US" dirty="0"/>
                    </a:p>
                  </a:txBody>
                  <a:tcPr/>
                </a:tc>
                <a:tc>
                  <a:txBody>
                    <a:bodyPr/>
                    <a:lstStyle/>
                    <a:p>
                      <a:r>
                        <a:rPr lang="en-US" dirty="0" smtClean="0">
                          <a:solidFill>
                            <a:schemeClr val="tx1"/>
                          </a:solidFill>
                        </a:rPr>
                        <a:t>May</a:t>
                      </a:r>
                      <a:r>
                        <a:rPr lang="en-US" baseline="0" dirty="0" smtClean="0">
                          <a:solidFill>
                            <a:schemeClr val="tx1"/>
                          </a:solidFill>
                        </a:rPr>
                        <a:t> 18, 2018</a:t>
                      </a:r>
                      <a:endParaRPr lang="en-US" dirty="0">
                        <a:solidFill>
                          <a:schemeClr val="tx1"/>
                        </a:solidFill>
                      </a:endParaRPr>
                    </a:p>
                  </a:txBody>
                  <a:tcPr/>
                </a:tc>
                <a:tc>
                  <a:txBody>
                    <a:bodyPr/>
                    <a:lstStyle/>
                    <a:p>
                      <a:pPr marL="0" algn="l" defTabSz="914400" rtl="0" eaLnBrk="1" latinLnBrk="0" hangingPunct="1"/>
                      <a:r>
                        <a:rPr lang="en-US" sz="1800" kern="1200" dirty="0" smtClean="0">
                          <a:solidFill>
                            <a:schemeClr val="tx1"/>
                          </a:solidFill>
                          <a:latin typeface="+mn-lt"/>
                          <a:ea typeface="+mn-ea"/>
                          <a:cs typeface="+mn-cs"/>
                        </a:rPr>
                        <a:t>May</a:t>
                      </a:r>
                      <a:r>
                        <a:rPr lang="en-US" sz="1800" kern="1200" baseline="0" dirty="0" smtClean="0">
                          <a:solidFill>
                            <a:schemeClr val="tx1"/>
                          </a:solidFill>
                          <a:latin typeface="+mn-lt"/>
                          <a:ea typeface="+mn-ea"/>
                          <a:cs typeface="+mn-cs"/>
                        </a:rPr>
                        <a:t> 23, 2018</a:t>
                      </a:r>
                      <a:endParaRPr lang="en-US" sz="1800" kern="1200" dirty="0">
                        <a:solidFill>
                          <a:schemeClr val="tx1"/>
                        </a:solidFill>
                        <a:latin typeface="+mn-lt"/>
                        <a:ea typeface="+mn-ea"/>
                        <a:cs typeface="+mn-cs"/>
                      </a:endParaRPr>
                    </a:p>
                  </a:txBody>
                  <a:tcPr/>
                </a:tc>
                <a:extLst>
                  <a:ext uri="{0D108BD9-81ED-4DB2-BD59-A6C34878D82A}">
                    <a16:rowId xmlns:a16="http://schemas.microsoft.com/office/drawing/2014/main" val="51208502"/>
                  </a:ext>
                </a:extLst>
              </a:tr>
            </a:tbl>
          </a:graphicData>
        </a:graphic>
      </p:graphicFrame>
      <p:graphicFrame>
        <p:nvGraphicFramePr>
          <p:cNvPr id="9" name="Table 8"/>
          <p:cNvGraphicFramePr>
            <a:graphicFrameLocks noGrp="1"/>
          </p:cNvGraphicFramePr>
          <p:nvPr>
            <p:custDataLst>
              <p:tags r:id="rId7"/>
            </p:custDataLst>
            <p:extLst>
              <p:ext uri="{D42A27DB-BD31-4B8C-83A1-F6EECF244321}">
                <p14:modId xmlns:p14="http://schemas.microsoft.com/office/powerpoint/2010/main" val="385947825"/>
              </p:ext>
            </p:extLst>
          </p:nvPr>
        </p:nvGraphicFramePr>
        <p:xfrm>
          <a:off x="1046745" y="4739015"/>
          <a:ext cx="10083710" cy="1520161"/>
        </p:xfrm>
        <a:graphic>
          <a:graphicData uri="http://schemas.openxmlformats.org/drawingml/2006/table">
            <a:tbl>
              <a:tblPr firstRow="1" bandRow="1">
                <a:tableStyleId>{5940675A-B579-460E-94D1-54222C63F5DA}</a:tableStyleId>
              </a:tblPr>
              <a:tblGrid>
                <a:gridCol w="3294026">
                  <a:extLst>
                    <a:ext uri="{9D8B030D-6E8A-4147-A177-3AD203B41FA5}">
                      <a16:colId xmlns:a16="http://schemas.microsoft.com/office/drawing/2014/main" val="2850179992"/>
                    </a:ext>
                  </a:extLst>
                </a:gridCol>
                <a:gridCol w="3711590">
                  <a:extLst>
                    <a:ext uri="{9D8B030D-6E8A-4147-A177-3AD203B41FA5}">
                      <a16:colId xmlns:a16="http://schemas.microsoft.com/office/drawing/2014/main" val="2011582290"/>
                    </a:ext>
                  </a:extLst>
                </a:gridCol>
                <a:gridCol w="3078094">
                  <a:extLst>
                    <a:ext uri="{9D8B030D-6E8A-4147-A177-3AD203B41FA5}">
                      <a16:colId xmlns:a16="http://schemas.microsoft.com/office/drawing/2014/main" val="230984762"/>
                    </a:ext>
                  </a:extLst>
                </a:gridCol>
              </a:tblGrid>
              <a:tr h="848271">
                <a:tc>
                  <a:txBody>
                    <a:bodyPr/>
                    <a:lstStyle/>
                    <a:p>
                      <a:pPr marL="0" algn="l" defTabSz="914400" rtl="0" eaLnBrk="1" latinLnBrk="0" hangingPunct="1"/>
                      <a:r>
                        <a:rPr lang="en-US" sz="1800" b="0" kern="1200" dirty="0" smtClean="0">
                          <a:solidFill>
                            <a:schemeClr val="tx1"/>
                          </a:solidFill>
                          <a:latin typeface="Times New Roman" panose="02020603050405020304" pitchFamily="18" charset="0"/>
                          <a:ea typeface="+mn-ea"/>
                          <a:cs typeface="Times New Roman" panose="02020603050405020304" pitchFamily="18" charset="0"/>
                        </a:rPr>
                        <a:t>Effective Date for</a:t>
                      </a:r>
                      <a:r>
                        <a:rPr lang="en-US" sz="1800" b="0" kern="1200" baseline="0" dirty="0" smtClean="0">
                          <a:solidFill>
                            <a:schemeClr val="tx1"/>
                          </a:solidFill>
                          <a:latin typeface="Times New Roman" panose="02020603050405020304" pitchFamily="18" charset="0"/>
                          <a:ea typeface="+mn-ea"/>
                          <a:cs typeface="Times New Roman" panose="02020603050405020304" pitchFamily="18" charset="0"/>
                        </a:rPr>
                        <a:t> </a:t>
                      </a:r>
                      <a:r>
                        <a:rPr lang="en-US" sz="1800" b="1" i="1" kern="1200" baseline="0" dirty="0" smtClean="0">
                          <a:solidFill>
                            <a:schemeClr val="tx1"/>
                          </a:solidFill>
                          <a:latin typeface="Times New Roman" panose="02020603050405020304" pitchFamily="18" charset="0"/>
                          <a:ea typeface="+mn-ea"/>
                          <a:cs typeface="Times New Roman" panose="02020603050405020304" pitchFamily="18" charset="0"/>
                        </a:rPr>
                        <a:t>Maintaining existing positions and updating PA forms</a:t>
                      </a:r>
                      <a:endParaRPr lang="en-US" sz="1800" b="1" i="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r>
                        <a:rPr lang="en-US" dirty="0" smtClean="0">
                          <a:solidFill>
                            <a:schemeClr val="tx1"/>
                          </a:solidFill>
                          <a:latin typeface="Times New Roman" panose="02020603050405020304" pitchFamily="18" charset="0"/>
                          <a:cs typeface="Times New Roman" panose="02020603050405020304" pitchFamily="18" charset="0"/>
                        </a:rPr>
                        <a:t>Maintaining</a:t>
                      </a:r>
                      <a:r>
                        <a:rPr lang="en-US" baseline="0" dirty="0" smtClean="0">
                          <a:solidFill>
                            <a:schemeClr val="tx1"/>
                          </a:solidFill>
                          <a:latin typeface="Times New Roman" panose="02020603050405020304" pitchFamily="18" charset="0"/>
                          <a:cs typeface="Times New Roman" panose="02020603050405020304" pitchFamily="18" charset="0"/>
                        </a:rPr>
                        <a:t> an existing position must complete approvals </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chemeClr val="tx1"/>
                          </a:solidFill>
                          <a:latin typeface="Times New Roman" panose="02020603050405020304" pitchFamily="18" charset="0"/>
                          <a:cs typeface="Times New Roman" panose="02020603050405020304" pitchFamily="18" charset="0"/>
                        </a:rPr>
                        <a:t>Submitted</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PA Form</a:t>
                      </a:r>
                      <a:r>
                        <a:rPr lang="en-US" baseline="0" dirty="0" smtClean="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mus</a:t>
                      </a:r>
                      <a:r>
                        <a:rPr lang="en-US" baseline="0" dirty="0" smtClean="0">
                          <a:solidFill>
                            <a:schemeClr val="tx1"/>
                          </a:solidFill>
                          <a:latin typeface="Times New Roman" panose="02020603050405020304" pitchFamily="18" charset="0"/>
                          <a:cs typeface="Times New Roman" panose="02020603050405020304" pitchFamily="18" charset="0"/>
                        </a:rPr>
                        <a:t>t complete approvals </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75243892"/>
                  </a:ext>
                </a:extLst>
              </a:tr>
              <a:tr h="6057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latin typeface="Times New Roman" panose="02020603050405020304" pitchFamily="18" charset="0"/>
                          <a:ea typeface="+mn-ea"/>
                          <a:cs typeface="Times New Roman" panose="02020603050405020304" pitchFamily="18" charset="0"/>
                        </a:rPr>
                        <a:t>June 2018</a:t>
                      </a:r>
                    </a:p>
                  </a:txBody>
                  <a:tcPr/>
                </a:tc>
                <a:tc>
                  <a:txBody>
                    <a:bodyPr/>
                    <a:lstStyle/>
                    <a:p>
                      <a:pPr marL="0" algn="l" defTabSz="914400" rtl="0" eaLnBrk="1" latinLnBrk="0" hangingPunct="1"/>
                      <a:r>
                        <a:rPr lang="en-US" sz="1800" kern="1200" dirty="0" smtClean="0">
                          <a:solidFill>
                            <a:schemeClr val="tx1"/>
                          </a:solidFill>
                          <a:latin typeface="Times New Roman" panose="02020603050405020304" pitchFamily="18" charset="0"/>
                          <a:ea typeface="+mn-ea"/>
                          <a:cs typeface="Times New Roman" panose="02020603050405020304" pitchFamily="18" charset="0"/>
                        </a:rPr>
                        <a:t>June</a:t>
                      </a:r>
                      <a:r>
                        <a:rPr lang="en-US" sz="1800" kern="1200" baseline="0" dirty="0" smtClean="0">
                          <a:solidFill>
                            <a:schemeClr val="tx1"/>
                          </a:solidFill>
                          <a:latin typeface="Times New Roman" panose="02020603050405020304" pitchFamily="18" charset="0"/>
                          <a:ea typeface="+mn-ea"/>
                          <a:cs typeface="Times New Roman" panose="02020603050405020304" pitchFamily="18" charset="0"/>
                        </a:rPr>
                        <a:t> 18, 2018</a:t>
                      </a:r>
                      <a:endParaRPr lang="en-US" sz="1800"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marL="0" algn="l" defTabSz="914400" rtl="0" eaLnBrk="1" latinLnBrk="0" hangingPunct="1"/>
                      <a:r>
                        <a:rPr lang="en-US" sz="1800" kern="1200" dirty="0" smtClean="0">
                          <a:solidFill>
                            <a:schemeClr val="tx1"/>
                          </a:solidFill>
                          <a:latin typeface="Times New Roman" panose="02020603050405020304" pitchFamily="18" charset="0"/>
                          <a:ea typeface="+mn-ea"/>
                          <a:cs typeface="Times New Roman" panose="02020603050405020304" pitchFamily="18" charset="0"/>
                        </a:rPr>
                        <a:t>June</a:t>
                      </a:r>
                      <a:r>
                        <a:rPr lang="en-US" sz="1800" kern="1200" baseline="0" dirty="0" smtClean="0">
                          <a:solidFill>
                            <a:schemeClr val="tx1"/>
                          </a:solidFill>
                          <a:latin typeface="Times New Roman" panose="02020603050405020304" pitchFamily="18" charset="0"/>
                          <a:ea typeface="+mn-ea"/>
                          <a:cs typeface="Times New Roman" panose="02020603050405020304" pitchFamily="18" charset="0"/>
                        </a:rPr>
                        <a:t> 22, 2018</a:t>
                      </a:r>
                      <a:endParaRPr lang="en-US" sz="1800"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51208502"/>
                  </a:ext>
                </a:extLst>
              </a:tr>
            </a:tbl>
          </a:graphicData>
        </a:graphic>
      </p:graphicFrame>
    </p:spTree>
    <p:extLst>
      <p:ext uri="{BB962C8B-B14F-4D97-AF65-F5344CB8AC3E}">
        <p14:creationId xmlns:p14="http://schemas.microsoft.com/office/powerpoint/2010/main" val="1613129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38463" y="913643"/>
            <a:ext cx="10045874" cy="624633"/>
          </a:xfrm>
          <a:prstGeom prst="rect">
            <a:avLst/>
          </a:prstGeom>
          <a:solidFill>
            <a:schemeClr val="bg1"/>
          </a:solidFill>
          <a:ln>
            <a:solidFill>
              <a:schemeClr val="tx1"/>
            </a:solidFill>
          </a:ln>
        </p:spPr>
        <p:txBody>
          <a:bodyPr>
            <a:normAutofit/>
          </a:bodyPr>
          <a:lstStyle/>
          <a:p>
            <a:r>
              <a:rPr lang="en-US" sz="3600" dirty="0" smtClean="0"/>
              <a:t>   </a:t>
            </a:r>
            <a:r>
              <a:rPr lang="en-US" sz="3200" dirty="0" smtClean="0">
                <a:latin typeface="Times New Roman" panose="02020603050405020304" pitchFamily="18" charset="0"/>
                <a:cs typeface="Times New Roman" panose="02020603050405020304" pitchFamily="18" charset="0"/>
              </a:rPr>
              <a:t>Consequences of Missing OM/PA deadlines (A Scenario)</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914400" y="1641638"/>
            <a:ext cx="10439400" cy="4714712"/>
          </a:xfrm>
        </p:spPr>
        <p:txBody>
          <a:bodyPr/>
          <a:lstStyle/>
          <a:p>
            <a:pPr marL="0" indent="0">
              <a:buNone/>
            </a:pPr>
            <a:endParaRPr lang="en-US" sz="1600" dirty="0" smtClean="0"/>
          </a:p>
          <a:p>
            <a:pPr marL="0" indent="0">
              <a:buNone/>
            </a:pPr>
            <a:endParaRPr lang="en-US" sz="1600" dirty="0"/>
          </a:p>
          <a:p>
            <a:pPr marL="457200" lvl="1" indent="0">
              <a:buNone/>
            </a:pPr>
            <a:endParaRPr lang="en-US" sz="1600" dirty="0" smtClean="0"/>
          </a:p>
          <a:p>
            <a:pPr marL="0" indent="0">
              <a:buNone/>
            </a:pPr>
            <a:endParaRPr lang="en-US" sz="1600" dirty="0" smtClean="0"/>
          </a:p>
          <a:p>
            <a:pPr marL="0" indent="0">
              <a:buNone/>
            </a:pPr>
            <a:endParaRPr lang="en-US" sz="1600" dirty="0"/>
          </a:p>
          <a:p>
            <a:pPr marL="0" indent="0">
              <a:buNone/>
            </a:pPr>
            <a:endParaRPr lang="en-US" sz="1600" dirty="0" smtClean="0"/>
          </a:p>
          <a:p>
            <a:pPr marL="0" indent="0">
              <a:buNone/>
            </a:pPr>
            <a:endParaRPr lang="en-US" sz="1600" dirty="0"/>
          </a:p>
          <a:p>
            <a:pPr marL="0" indent="0">
              <a:buNone/>
            </a:pPr>
            <a:endParaRPr lang="en-US" sz="1600" dirty="0" smtClean="0"/>
          </a:p>
          <a:p>
            <a:pPr marL="0" indent="0">
              <a:buNone/>
            </a:pPr>
            <a:endParaRPr lang="en-US" sz="1600" dirty="0"/>
          </a:p>
          <a:p>
            <a:pPr marL="0" indent="0">
              <a:buNone/>
            </a:pPr>
            <a:endParaRPr lang="en-US" sz="1600" dirty="0" smtClean="0"/>
          </a:p>
          <a:p>
            <a:pPr marL="0" indent="0">
              <a:buNone/>
            </a:pPr>
            <a:endParaRPr lang="en-US" sz="1600" dirty="0"/>
          </a:p>
          <a:p>
            <a:pPr marL="0" indent="0">
              <a:buNone/>
            </a:pPr>
            <a:endParaRPr lang="en-US" sz="1600" dirty="0" smtClean="0"/>
          </a:p>
          <a:p>
            <a:pPr marL="0" indent="0">
              <a:buNone/>
            </a:pPr>
            <a:endParaRPr lang="en-US" sz="1600" dirty="0"/>
          </a:p>
          <a:p>
            <a:pPr marL="0" indent="0">
              <a:buNone/>
            </a:pPr>
            <a:endParaRPr lang="en-US" sz="1600" dirty="0"/>
          </a:p>
        </p:txBody>
      </p:sp>
      <p:pic>
        <p:nvPicPr>
          <p:cNvPr id="4" name="Picture 3"/>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231641" y="274320"/>
            <a:ext cx="1061379" cy="477973"/>
          </a:xfrm>
          <a:prstGeom prst="rect">
            <a:avLst/>
          </a:prstGeom>
        </p:spPr>
      </p:pic>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069E48-B9CB-4A62-AEAC-D56AB323A764}"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10/25/2018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5" name="Table 4"/>
          <p:cNvGraphicFramePr>
            <a:graphicFrameLocks noGrp="1"/>
          </p:cNvGraphicFramePr>
          <p:nvPr>
            <p:custDataLst>
              <p:tags r:id="rId6"/>
            </p:custDataLst>
            <p:extLst/>
          </p:nvPr>
        </p:nvGraphicFramePr>
        <p:xfrm>
          <a:off x="914400" y="1783570"/>
          <a:ext cx="8373979" cy="304800"/>
        </p:xfrm>
        <a:graphic>
          <a:graphicData uri="http://schemas.openxmlformats.org/drawingml/2006/table">
            <a:tbl>
              <a:tblPr firstRow="1" bandRow="1">
                <a:tableStyleId>{5C22544A-7EE6-4342-B048-85BDC9FD1C3A}</a:tableStyleId>
              </a:tblPr>
              <a:tblGrid>
                <a:gridCol w="8373979">
                  <a:extLst>
                    <a:ext uri="{9D8B030D-6E8A-4147-A177-3AD203B41FA5}">
                      <a16:colId xmlns:a16="http://schemas.microsoft.com/office/drawing/2014/main" val="1981343740"/>
                    </a:ext>
                  </a:extLst>
                </a:gridCol>
              </a:tblGrid>
              <a:tr h="299454">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Payroll</a:t>
                      </a:r>
                      <a:r>
                        <a:rPr lang="en-US" sz="1400" baseline="0" dirty="0" smtClean="0">
                          <a:solidFill>
                            <a:schemeClr val="tx1"/>
                          </a:solidFill>
                          <a:latin typeface="Times New Roman" panose="02020603050405020304" pitchFamily="18" charset="0"/>
                          <a:cs typeface="Times New Roman" panose="02020603050405020304" pitchFamily="18" charset="0"/>
                        </a:rPr>
                        <a:t> </a:t>
                      </a:r>
                      <a:r>
                        <a:rPr lang="en-US" sz="1400" dirty="0" smtClean="0">
                          <a:solidFill>
                            <a:schemeClr val="tx1"/>
                          </a:solidFill>
                          <a:latin typeface="Times New Roman" panose="02020603050405020304" pitchFamily="18" charset="0"/>
                          <a:cs typeface="Times New Roman" panose="02020603050405020304" pitchFamily="18" charset="0"/>
                        </a:rPr>
                        <a:t>Deadline</a:t>
                      </a:r>
                      <a:r>
                        <a:rPr lang="en-US" sz="1400" baseline="0" dirty="0" smtClean="0">
                          <a:solidFill>
                            <a:schemeClr val="tx1"/>
                          </a:solidFill>
                          <a:latin typeface="Times New Roman" panose="02020603050405020304" pitchFamily="18" charset="0"/>
                          <a:cs typeface="Times New Roman" panose="02020603050405020304" pitchFamily="18" charset="0"/>
                        </a:rPr>
                        <a:t> for January, 2018</a:t>
                      </a:r>
                      <a:endParaRPr lang="en-US" sz="14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570377114"/>
                  </a:ext>
                </a:extLst>
              </a:tr>
            </a:tbl>
          </a:graphicData>
        </a:graphic>
      </p:graphicFrame>
      <p:sp>
        <p:nvSpPr>
          <p:cNvPr id="8" name="Rectangle 7"/>
          <p:cNvSpPr/>
          <p:nvPr>
            <p:custDataLst>
              <p:tags r:id="rId7"/>
            </p:custDataLst>
          </p:nvPr>
        </p:nvSpPr>
        <p:spPr>
          <a:xfrm>
            <a:off x="929477" y="3057670"/>
            <a:ext cx="9946948"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Scenario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Employee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making $5,000 a month moves from a 100% Full-Time exempt employee to a 49% Part-Time exempt status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on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January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4, 2018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The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proper OM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form of maintaining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position to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PT is approved in time,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but the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EPU (PA form) to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update the employee’s record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is not </a:t>
            </a:r>
            <a:r>
              <a:rPr kumimoji="0" lang="en-US" sz="18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completed &amp; approved by the PA deadline</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Due to the employee’s record not being updated on time: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employee is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paid the full salary of $5,000 resulting in overpayment for the period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Jan 5th – 31st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Employee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benefits are not cancelled on time and will have to be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retro-cancelled after EPU completes</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employee’s automatic vacation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payout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does not happen in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time and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the retirement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plan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contribution is impacted</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The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department now must deal with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collection of money from ex-employee who was overpaid</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9" name="Table 8"/>
          <p:cNvGraphicFramePr>
            <a:graphicFrameLocks noGrp="1"/>
          </p:cNvGraphicFramePr>
          <p:nvPr>
            <p:custDataLst>
              <p:tags r:id="rId8"/>
            </p:custDataLst>
            <p:extLst/>
          </p:nvPr>
        </p:nvGraphicFramePr>
        <p:xfrm>
          <a:off x="1037389" y="2235200"/>
          <a:ext cx="8127999" cy="67564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2819180609"/>
                    </a:ext>
                  </a:extLst>
                </a:gridCol>
                <a:gridCol w="2709333">
                  <a:extLst>
                    <a:ext uri="{9D8B030D-6E8A-4147-A177-3AD203B41FA5}">
                      <a16:colId xmlns:a16="http://schemas.microsoft.com/office/drawing/2014/main" val="4102636679"/>
                    </a:ext>
                  </a:extLst>
                </a:gridCol>
                <a:gridCol w="2709333">
                  <a:extLst>
                    <a:ext uri="{9D8B030D-6E8A-4147-A177-3AD203B41FA5}">
                      <a16:colId xmlns:a16="http://schemas.microsoft.com/office/drawing/2014/main" val="3703568675"/>
                    </a:ext>
                  </a:extLst>
                </a:gridCol>
              </a:tblGrid>
              <a:tr h="370840">
                <a:tc>
                  <a:txBody>
                    <a:bodyPr/>
                    <a:lstStyle/>
                    <a:p>
                      <a:pPr marL="0" algn="l" defTabSz="914400" rtl="0" eaLnBrk="1" latinLnBrk="0" hangingPunct="1"/>
                      <a:r>
                        <a:rPr lang="en-US" sz="1600" b="1" kern="1200" dirty="0" smtClean="0">
                          <a:solidFill>
                            <a:schemeClr val="tx1"/>
                          </a:solidFill>
                          <a:latin typeface="Times New Roman" panose="02020603050405020304" pitchFamily="18" charset="0"/>
                          <a:ea typeface="+mn-ea"/>
                          <a:cs typeface="Times New Roman" panose="02020603050405020304" pitchFamily="18" charset="0"/>
                        </a:rPr>
                        <a:t>Effective Date</a:t>
                      </a:r>
                      <a:endParaRPr 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r>
                        <a:rPr lang="en-US" sz="1600" dirty="0" smtClean="0">
                          <a:solidFill>
                            <a:schemeClr val="tx1"/>
                          </a:solidFill>
                          <a:latin typeface="Times New Roman" panose="02020603050405020304" pitchFamily="18" charset="0"/>
                          <a:cs typeface="Times New Roman" panose="02020603050405020304" pitchFamily="18" charset="0"/>
                        </a:rPr>
                        <a:t>OM</a:t>
                      </a:r>
                      <a:r>
                        <a:rPr lang="en-US" sz="1600" baseline="0" dirty="0" smtClean="0">
                          <a:solidFill>
                            <a:schemeClr val="tx1"/>
                          </a:solidFill>
                          <a:latin typeface="Times New Roman" panose="02020603050405020304" pitchFamily="18" charset="0"/>
                          <a:cs typeface="Times New Roman" panose="02020603050405020304" pitchFamily="18" charset="0"/>
                        </a:rPr>
                        <a:t> Form approval deadline</a:t>
                      </a:r>
                      <a:endParaRPr lang="en-US" sz="16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600" dirty="0" smtClean="0">
                          <a:solidFill>
                            <a:schemeClr val="tx1"/>
                          </a:solidFill>
                          <a:latin typeface="Times New Roman" panose="02020603050405020304" pitchFamily="18" charset="0"/>
                          <a:cs typeface="Times New Roman" panose="02020603050405020304" pitchFamily="18" charset="0"/>
                        </a:rPr>
                        <a:t>PA Action approval</a:t>
                      </a:r>
                      <a:r>
                        <a:rPr lang="en-US" sz="1600" baseline="0" dirty="0" smtClean="0">
                          <a:solidFill>
                            <a:schemeClr val="tx1"/>
                          </a:solidFill>
                          <a:latin typeface="Times New Roman" panose="02020603050405020304" pitchFamily="18" charset="0"/>
                          <a:cs typeface="Times New Roman" panose="02020603050405020304" pitchFamily="18" charset="0"/>
                        </a:rPr>
                        <a:t> deadline</a:t>
                      </a:r>
                      <a:endParaRPr lang="en-US" sz="160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64317495"/>
                  </a:ext>
                </a:extLst>
              </a:tr>
              <a:tr h="250979">
                <a:tc>
                  <a:txBody>
                    <a:bodyPr/>
                    <a:lstStyle/>
                    <a:p>
                      <a:pPr marL="0" algn="l" defTabSz="914400" rtl="0" eaLnBrk="1" latinLnBrk="0" hangingPunct="1"/>
                      <a:r>
                        <a:rPr lang="en-US" sz="1400" b="1" kern="1200" dirty="0" smtClean="0">
                          <a:solidFill>
                            <a:schemeClr val="tx1"/>
                          </a:solidFill>
                          <a:latin typeface="Times New Roman" panose="02020603050405020304" pitchFamily="18" charset="0"/>
                          <a:ea typeface="+mn-ea"/>
                          <a:cs typeface="Times New Roman" panose="02020603050405020304" pitchFamily="18" charset="0"/>
                        </a:rPr>
                        <a:t>January 1, 2018</a:t>
                      </a:r>
                      <a:endParaRPr lang="en-US" sz="140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marL="0" algn="l" defTabSz="914400" rtl="0" eaLnBrk="1" latinLnBrk="0" hangingPunct="1"/>
                      <a:r>
                        <a:rPr lang="en-US" sz="1400" kern="1200" baseline="0" dirty="0" smtClean="0">
                          <a:solidFill>
                            <a:schemeClr val="tx1"/>
                          </a:solidFill>
                          <a:latin typeface="Times New Roman" panose="02020603050405020304" pitchFamily="18" charset="0"/>
                          <a:ea typeface="+mn-ea"/>
                          <a:cs typeface="Times New Roman" panose="02020603050405020304" pitchFamily="18" charset="0"/>
                        </a:rPr>
                        <a:t>January 15 </a:t>
                      </a:r>
                      <a:endParaRPr lang="en-US" sz="1400"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marL="0" algn="l" defTabSz="914400" rtl="0" eaLnBrk="1" latinLnBrk="0" hangingPunct="1"/>
                      <a:r>
                        <a:rPr lang="en-US" sz="1400" kern="1200" dirty="0" smtClean="0">
                          <a:solidFill>
                            <a:schemeClr val="tx1"/>
                          </a:solidFill>
                          <a:latin typeface="Times New Roman" panose="02020603050405020304" pitchFamily="18" charset="0"/>
                          <a:ea typeface="+mn-ea"/>
                          <a:cs typeface="Times New Roman" panose="02020603050405020304" pitchFamily="18" charset="0"/>
                        </a:rPr>
                        <a:t>January 19</a:t>
                      </a:r>
                      <a:endParaRPr lang="en-US" sz="1400"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570609929"/>
                  </a:ext>
                </a:extLst>
              </a:tr>
            </a:tbl>
          </a:graphicData>
        </a:graphic>
      </p:graphicFrame>
    </p:spTree>
    <p:extLst>
      <p:ext uri="{BB962C8B-B14F-4D97-AF65-F5344CB8AC3E}">
        <p14:creationId xmlns:p14="http://schemas.microsoft.com/office/powerpoint/2010/main" val="28454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79796" y="718949"/>
            <a:ext cx="9986674" cy="469927"/>
          </a:xfrm>
          <a:prstGeom prst="rect">
            <a:avLst/>
          </a:prstGeom>
          <a:noFill/>
          <a:ln>
            <a:solidFill>
              <a:schemeClr val="tx1"/>
            </a:solidFill>
          </a:ln>
        </p:spPr>
        <p:txBody>
          <a:bodyPr>
            <a:normAutofit fontScale="90000"/>
          </a:bodyPr>
          <a:lstStyle/>
          <a:p>
            <a:r>
              <a:rPr lang="en-US" dirty="0" smtClean="0"/>
              <a:t>		</a:t>
            </a:r>
            <a:r>
              <a:rPr lang="en-US" sz="3600" dirty="0" smtClean="0">
                <a:latin typeface="Times New Roman" panose="02020603050405020304" pitchFamily="18" charset="0"/>
                <a:cs typeface="Times New Roman" panose="02020603050405020304" pitchFamily="18" charset="0"/>
              </a:rPr>
              <a:t>       BU Employee Lifecycle</a:t>
            </a:r>
            <a:endParaRPr lang="en-US" sz="3600"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custDataLst>
              <p:tags r:id="rId2"/>
            </p:custDataLst>
            <p:extLst>
              <p:ext uri="{D42A27DB-BD31-4B8C-83A1-F6EECF244321}">
                <p14:modId xmlns:p14="http://schemas.microsoft.com/office/powerpoint/2010/main" val="1642979623"/>
              </p:ext>
            </p:extLst>
          </p:nvPr>
        </p:nvGraphicFramePr>
        <p:xfrm>
          <a:off x="1215938" y="2565793"/>
          <a:ext cx="10314390" cy="364902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4" name="Date Placeholder 3"/>
          <p:cNvSpPr>
            <a:spLocks noGrp="1"/>
          </p:cNvSpPr>
          <p:nvPr>
            <p:ph type="dt" sz="half" idx="10"/>
            <p:custDataLst>
              <p:tags r:id="rId3"/>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15</a:t>
            </a:fld>
            <a:endParaRPr lang="en-US" dirty="0"/>
          </a:p>
        </p:txBody>
      </p:sp>
      <p:pic>
        <p:nvPicPr>
          <p:cNvPr id="7" name="Picture 6"/>
          <p:cNvPicPr>
            <a:picLocks noChangeAspect="1"/>
          </p:cNvPicPr>
          <p:nvPr>
            <p:custDataLst>
              <p:tags r:id="rId5"/>
            </p:custDataLst>
          </p:nvPr>
        </p:nvPicPr>
        <p:blipFill>
          <a:blip r:embed="rId18">
            <a:extLst>
              <a:ext uri="{28A0092B-C50C-407E-A947-70E740481C1C}">
                <a14:useLocalDpi xmlns:a14="http://schemas.microsoft.com/office/drawing/2010/main" val="0"/>
              </a:ext>
            </a:extLst>
          </a:blip>
          <a:stretch>
            <a:fillRect/>
          </a:stretch>
        </p:blipFill>
        <p:spPr>
          <a:xfrm>
            <a:off x="228600" y="274321"/>
            <a:ext cx="987338" cy="444628"/>
          </a:xfrm>
          <a:prstGeom prst="rect">
            <a:avLst/>
          </a:prstGeom>
        </p:spPr>
      </p:pic>
      <p:sp>
        <p:nvSpPr>
          <p:cNvPr id="8" name="TextBox 7"/>
          <p:cNvSpPr txBox="1"/>
          <p:nvPr>
            <p:custDataLst>
              <p:tags r:id="rId6"/>
            </p:custDataLst>
          </p:nvPr>
        </p:nvSpPr>
        <p:spPr>
          <a:xfrm>
            <a:off x="1458826" y="3644017"/>
            <a:ext cx="1794776" cy="430887"/>
          </a:xfrm>
          <a:prstGeom prst="rect">
            <a:avLst/>
          </a:prstGeom>
          <a:noFill/>
        </p:spPr>
        <p:txBody>
          <a:bodyPr wrap="square" rtlCol="0">
            <a:spAutoFit/>
          </a:bodyPr>
          <a:lstStyle/>
          <a:p>
            <a:r>
              <a:rPr lang="en-US" sz="1100" dirty="0" smtClean="0"/>
              <a:t>Employee is Hired/Re-Hired into BU</a:t>
            </a:r>
            <a:endParaRPr lang="en-US" sz="1100" dirty="0"/>
          </a:p>
        </p:txBody>
      </p:sp>
      <p:sp>
        <p:nvSpPr>
          <p:cNvPr id="9" name="Right Arrow 8"/>
          <p:cNvSpPr/>
          <p:nvPr>
            <p:custDataLst>
              <p:tags r:id="rId7"/>
            </p:custDataLst>
          </p:nvPr>
        </p:nvSpPr>
        <p:spPr>
          <a:xfrm>
            <a:off x="3253603" y="3685002"/>
            <a:ext cx="1130969" cy="3489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custDataLst>
              <p:tags r:id="rId8"/>
            </p:custDataLst>
          </p:nvPr>
        </p:nvSpPr>
        <p:spPr>
          <a:xfrm>
            <a:off x="8463213" y="3685001"/>
            <a:ext cx="1130969" cy="3489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custDataLst>
              <p:tags r:id="rId9"/>
            </p:custDataLst>
          </p:nvPr>
        </p:nvSpPr>
        <p:spPr>
          <a:xfrm>
            <a:off x="9594182" y="3664276"/>
            <a:ext cx="1794775" cy="430887"/>
          </a:xfrm>
          <a:prstGeom prst="rect">
            <a:avLst/>
          </a:prstGeom>
          <a:noFill/>
        </p:spPr>
        <p:txBody>
          <a:bodyPr wrap="square" rtlCol="0">
            <a:spAutoFit/>
          </a:bodyPr>
          <a:lstStyle/>
          <a:p>
            <a:r>
              <a:rPr lang="en-US" sz="1100" dirty="0" smtClean="0"/>
              <a:t>Employee Leaves BU</a:t>
            </a:r>
          </a:p>
          <a:p>
            <a:r>
              <a:rPr lang="en-US" sz="1100" dirty="0" smtClean="0"/>
              <a:t>Retirement/Termination </a:t>
            </a:r>
            <a:endParaRPr lang="en-US" sz="1100" dirty="0"/>
          </a:p>
        </p:txBody>
      </p:sp>
      <p:sp>
        <p:nvSpPr>
          <p:cNvPr id="12" name="TextBox 11"/>
          <p:cNvSpPr txBox="1"/>
          <p:nvPr>
            <p:custDataLst>
              <p:tags r:id="rId10"/>
            </p:custDataLst>
          </p:nvPr>
        </p:nvSpPr>
        <p:spPr>
          <a:xfrm>
            <a:off x="1283529" y="1242355"/>
            <a:ext cx="10448009" cy="1323439"/>
          </a:xfrm>
          <a:prstGeom prst="rect">
            <a:avLst/>
          </a:prstGeom>
          <a:noFill/>
        </p:spPr>
        <p:txBody>
          <a:bodyPr wrap="square" rtlCol="0">
            <a:spAutoFit/>
          </a:bodyPr>
          <a:lstStyle/>
          <a:p>
            <a:pPr lvl="0">
              <a:defRPr/>
            </a:pPr>
            <a:r>
              <a:rPr lang="en-US" sz="1600" dirty="0">
                <a:latin typeface="Times New Roman" panose="02020603050405020304" pitchFamily="18" charset="0"/>
                <a:cs typeface="Times New Roman" panose="02020603050405020304" pitchFamily="18" charset="0"/>
              </a:rPr>
              <a:t>A </a:t>
            </a:r>
            <a:r>
              <a:rPr lang="en-US" sz="1600" dirty="0" smtClean="0">
                <a:latin typeface="Times New Roman" panose="02020603050405020304" pitchFamily="18" charset="0"/>
                <a:cs typeface="Times New Roman" panose="02020603050405020304" pitchFamily="18" charset="0"/>
              </a:rPr>
              <a:t>payroll coordinator is </a:t>
            </a:r>
            <a:r>
              <a:rPr lang="en-US" sz="1600" dirty="0">
                <a:latin typeface="Times New Roman" panose="02020603050405020304" pitchFamily="18" charset="0"/>
                <a:cs typeface="Times New Roman" panose="02020603050405020304" pitchFamily="18" charset="0"/>
              </a:rPr>
              <a:t>responsible for the maintenance of an employee’s record during their </a:t>
            </a:r>
            <a:r>
              <a:rPr lang="en-US" sz="1600" dirty="0" smtClean="0">
                <a:latin typeface="Times New Roman" panose="02020603050405020304" pitchFamily="18" charset="0"/>
                <a:cs typeface="Times New Roman" panose="02020603050405020304" pitchFamily="18" charset="0"/>
              </a:rPr>
              <a:t>entire lifecycle as an employee in </a:t>
            </a:r>
            <a:r>
              <a:rPr lang="en-US" sz="1600" dirty="0">
                <a:latin typeface="Times New Roman" panose="02020603050405020304" pitchFamily="18" charset="0"/>
                <a:cs typeface="Times New Roman" panose="02020603050405020304" pitchFamily="18" charset="0"/>
              </a:rPr>
              <a:t>your department. </a:t>
            </a:r>
            <a:r>
              <a:rPr lang="en-US" sz="1600" dirty="0" smtClean="0">
                <a:latin typeface="Times New Roman" panose="02020603050405020304" pitchFamily="18" charset="0"/>
                <a:cs typeface="Times New Roman" panose="02020603050405020304" pitchFamily="18" charset="0"/>
              </a:rPr>
              <a:t>The possible </a:t>
            </a:r>
            <a:r>
              <a:rPr lang="en-US" sz="1600" dirty="0">
                <a:latin typeface="Times New Roman" panose="02020603050405020304" pitchFamily="18" charset="0"/>
                <a:cs typeface="Times New Roman" panose="02020603050405020304" pitchFamily="18" charset="0"/>
              </a:rPr>
              <a:t>events that can </a:t>
            </a:r>
            <a:r>
              <a:rPr lang="en-US" sz="1600" dirty="0" smtClean="0">
                <a:latin typeface="Times New Roman" panose="02020603050405020304" pitchFamily="18" charset="0"/>
                <a:cs typeface="Times New Roman" panose="02020603050405020304" pitchFamily="18" charset="0"/>
              </a:rPr>
              <a:t>occur </a:t>
            </a:r>
            <a:r>
              <a:rPr lang="en-US" sz="1600" dirty="0">
                <a:latin typeface="Times New Roman" panose="02020603050405020304" pitchFamily="18" charset="0"/>
                <a:cs typeface="Times New Roman" panose="02020603050405020304" pitchFamily="18" charset="0"/>
              </a:rPr>
              <a:t>between an employee’s hire and term/retirement are shown </a:t>
            </a:r>
            <a:r>
              <a:rPr lang="en-US" sz="1600" dirty="0" smtClean="0">
                <a:latin typeface="Times New Roman" panose="02020603050405020304" pitchFamily="18" charset="0"/>
                <a:cs typeface="Times New Roman" panose="02020603050405020304" pitchFamily="18" charset="0"/>
              </a:rPr>
              <a:t>below: </a:t>
            </a:r>
          </a:p>
          <a:p>
            <a:pPr lvl="0">
              <a:defRPr/>
            </a:pPr>
            <a:endParaRPr lang="en-US" sz="1600" dirty="0">
              <a:latin typeface="Times New Roman" panose="02020603050405020304" pitchFamily="18" charset="0"/>
              <a:cs typeface="Times New Roman" panose="02020603050405020304" pitchFamily="18" charset="0"/>
            </a:endParaRPr>
          </a:p>
          <a:p>
            <a:pPr lvl="0">
              <a:defRPr/>
            </a:pPr>
            <a:r>
              <a:rPr lang="en-US" sz="1600" dirty="0" smtClean="0">
                <a:solidFill>
                  <a:srgbClr val="C00000"/>
                </a:solidFill>
                <a:latin typeface="Times New Roman" panose="02020603050405020304" pitchFamily="18" charset="0"/>
                <a:cs typeface="Times New Roman" panose="02020603050405020304" pitchFamily="18" charset="0"/>
              </a:rPr>
              <a:t>IMPORTANT: </a:t>
            </a:r>
            <a:r>
              <a:rPr lang="en-US" sz="1600" dirty="0">
                <a:latin typeface="Times New Roman" panose="02020603050405020304" pitchFamily="18" charset="0"/>
                <a:cs typeface="Times New Roman" panose="02020603050405020304" pitchFamily="18" charset="0"/>
              </a:rPr>
              <a:t>S</a:t>
            </a:r>
            <a:r>
              <a:rPr lang="en-US" sz="1600" dirty="0" smtClean="0">
                <a:latin typeface="Times New Roman" panose="02020603050405020304" pitchFamily="18" charset="0"/>
                <a:cs typeface="Times New Roman" panose="02020603050405020304" pitchFamily="18" charset="0"/>
              </a:rPr>
              <a:t>ome </a:t>
            </a:r>
            <a:r>
              <a:rPr lang="en-US" sz="1600" dirty="0">
                <a:latin typeface="Times New Roman" panose="02020603050405020304" pitchFamily="18" charset="0"/>
                <a:cs typeface="Times New Roman" panose="02020603050405020304" pitchFamily="18" charset="0"/>
              </a:rPr>
              <a:t>events such as </a:t>
            </a:r>
            <a:r>
              <a:rPr lang="en-US" sz="1600" dirty="0" smtClean="0">
                <a:latin typeface="Times New Roman" panose="02020603050405020304" pitchFamily="18" charset="0"/>
                <a:cs typeface="Times New Roman" panose="02020603050405020304" pitchFamily="18" charset="0"/>
              </a:rPr>
              <a:t>percent changes in employee’s work such as FT </a:t>
            </a:r>
            <a:r>
              <a:rPr lang="en-US" sz="1600" dirty="0">
                <a:latin typeface="Times New Roman" panose="02020603050405020304" pitchFamily="18" charset="0"/>
                <a:cs typeface="Times New Roman" panose="02020603050405020304" pitchFamily="18" charset="0"/>
              </a:rPr>
              <a:t>-&gt; PT or PT -&gt; FT changes can require </a:t>
            </a:r>
            <a:r>
              <a:rPr lang="en-US" sz="1600" dirty="0" smtClean="0">
                <a:latin typeface="Times New Roman" panose="02020603050405020304" pitchFamily="18" charset="0"/>
                <a:cs typeface="Times New Roman" panose="02020603050405020304" pitchFamily="18" charset="0"/>
              </a:rPr>
              <a:t>BOTH OM </a:t>
            </a:r>
            <a:r>
              <a:rPr lang="en-US" sz="1600" dirty="0">
                <a:latin typeface="Times New Roman" panose="02020603050405020304" pitchFamily="18" charset="0"/>
                <a:cs typeface="Times New Roman" panose="02020603050405020304" pitchFamily="18" charset="0"/>
              </a:rPr>
              <a:t>and PA actions while </a:t>
            </a:r>
            <a:r>
              <a:rPr lang="en-US" sz="1600" dirty="0" smtClean="0">
                <a:latin typeface="Times New Roman" panose="02020603050405020304" pitchFamily="18" charset="0"/>
                <a:cs typeface="Times New Roman" panose="02020603050405020304" pitchFamily="18" charset="0"/>
              </a:rPr>
              <a:t>changes to cost distribution/termination/retirement/additional payments </a:t>
            </a:r>
            <a:r>
              <a:rPr lang="en-US" sz="1600" dirty="0">
                <a:latin typeface="Times New Roman" panose="02020603050405020304" pitchFamily="18" charset="0"/>
                <a:cs typeface="Times New Roman" panose="02020603050405020304" pitchFamily="18" charset="0"/>
              </a:rPr>
              <a:t>only </a:t>
            </a:r>
            <a:r>
              <a:rPr lang="en-US" sz="1600" dirty="0" smtClean="0">
                <a:latin typeface="Times New Roman" panose="02020603050405020304" pitchFamily="18" charset="0"/>
                <a:cs typeface="Times New Roman" panose="02020603050405020304" pitchFamily="18" charset="0"/>
              </a:rPr>
              <a:t>requires PA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9817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400"/>
            <a:ext cx="10515600" cy="704088"/>
          </a:xfrm>
          <a:prstGeom prst="rect">
            <a:avLst/>
          </a:prstGeom>
          <a:solidFill>
            <a:schemeClr val="bg1"/>
          </a:solidFill>
          <a:ln>
            <a:solidFill>
              <a:schemeClr val="tx1"/>
            </a:solidFill>
          </a:ln>
        </p:spPr>
        <p:txBody>
          <a:bodyPr>
            <a:normAutofit/>
          </a:bodyPr>
          <a:lstStyle/>
          <a:p>
            <a:r>
              <a:rPr lang="en-US" dirty="0" smtClean="0"/>
              <a:t> </a:t>
            </a:r>
            <a:r>
              <a:rPr lang="en-US" sz="3600" dirty="0" smtClean="0"/>
              <a:t>	</a:t>
            </a:r>
            <a:r>
              <a:rPr lang="en-US" sz="3200" dirty="0" smtClean="0">
                <a:latin typeface="Times New Roman" panose="02020603050405020304" pitchFamily="18" charset="0"/>
                <a:cs typeface="Times New Roman" panose="02020603050405020304" pitchFamily="18" charset="0"/>
              </a:rPr>
              <a:t>The Payroll Coordinator (PYC) Menu in BUworks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77824" y="1825625"/>
            <a:ext cx="11314176" cy="4895850"/>
          </a:xfrm>
        </p:spPr>
        <p:txBody>
          <a:bodyPr>
            <a:noAutofit/>
          </a:bodyPr>
          <a:lstStyle/>
          <a:p>
            <a:pPr marL="0" indent="0">
              <a:buNone/>
            </a:pPr>
            <a:r>
              <a:rPr lang="en-US" sz="2400" dirty="0">
                <a:latin typeface="+mj-lt"/>
                <a:ea typeface="+mj-ea"/>
                <a:cs typeface="+mj-cs"/>
              </a:rPr>
              <a:t>	</a:t>
            </a:r>
            <a:r>
              <a:rPr lang="en-US" sz="2400" dirty="0" smtClean="0">
                <a:latin typeface="+mj-lt"/>
                <a:ea typeface="+mj-ea"/>
                <a:cs typeface="+mj-cs"/>
              </a:rPr>
              <a:t>			</a:t>
            </a:r>
            <a:endParaRPr lang="en-US" sz="2400" dirty="0">
              <a:latin typeface="+mj-lt"/>
              <a:ea typeface="+mj-ea"/>
              <a:cs typeface="+mj-cs"/>
            </a:endParaRPr>
          </a:p>
        </p:txBody>
      </p:sp>
      <p:pic>
        <p:nvPicPr>
          <p:cNvPr id="6" name="Picture 5"/>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28600" y="274320"/>
            <a:ext cx="1153782" cy="519585"/>
          </a:xfrm>
          <a:prstGeom prst="rect">
            <a:avLst/>
          </a:prstGeom>
        </p:spPr>
      </p:pic>
      <p:sp>
        <p:nvSpPr>
          <p:cNvPr id="4" name="Slide Number Placeholder 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16</a:t>
            </a:fld>
            <a:endParaRPr lang="en-US" dirty="0"/>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fld id="{0CBF5E40-FECF-4115-90EA-4CA81154EDA1}" type="datetime1">
              <a:rPr lang="en-US" smtClean="0"/>
              <a:t>10/25/2018</a:t>
            </a:fld>
            <a:endParaRPr lang="en-US" dirty="0"/>
          </a:p>
        </p:txBody>
      </p:sp>
      <p:sp>
        <p:nvSpPr>
          <p:cNvPr id="5" name="TextBox 4"/>
          <p:cNvSpPr txBox="1"/>
          <p:nvPr>
            <p:custDataLst>
              <p:tags r:id="rId6"/>
            </p:custDataLst>
          </p:nvPr>
        </p:nvSpPr>
        <p:spPr>
          <a:xfrm>
            <a:off x="838200" y="1745830"/>
            <a:ext cx="10591800"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PYC does most of their OM &amp; PA work through the Payroll Coordinator tab in the BUworks portal. A PYC  role is given to an employee by their department through a Departmental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ecurity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dministrator (DSA) request. If you do not see the Payroll Coordinator tab when you login to BUworks, email </a:t>
            </a:r>
            <a:r>
              <a:rPr lang="en-US" dirty="0" smtClean="0">
                <a:latin typeface="Times New Roman" panose="02020603050405020304" pitchFamily="18" charset="0"/>
                <a:cs typeface="Times New Roman" panose="02020603050405020304" pitchFamily="18" charset="0"/>
                <a:hlinkClick r:id="rId10"/>
              </a:rPr>
              <a:t>hrsys@bu.edu</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To access OM and PA forms, </a:t>
            </a:r>
            <a:r>
              <a:rPr lang="en-US" dirty="0">
                <a:latin typeface="Times New Roman" panose="02020603050405020304" pitchFamily="18" charset="0"/>
                <a:cs typeface="Times New Roman" panose="02020603050405020304" pitchFamily="18" charset="0"/>
              </a:rPr>
              <a:t>l</a:t>
            </a:r>
            <a:r>
              <a:rPr lang="en-US" dirty="0" smtClean="0">
                <a:latin typeface="Times New Roman" panose="02020603050405020304" pitchFamily="18" charset="0"/>
                <a:cs typeface="Times New Roman" panose="02020603050405020304" pitchFamily="18" charset="0"/>
              </a:rPr>
              <a:t>ogon to </a:t>
            </a:r>
            <a:r>
              <a:rPr lang="en-US" dirty="0" smtClean="0">
                <a:hlinkClick r:id="rId11"/>
              </a:rPr>
              <a:t>http://www.bu.edu/buworkscentral</a:t>
            </a:r>
            <a:endParaRPr lang="en-US" dirty="0" smtClean="0"/>
          </a:p>
        </p:txBody>
      </p:sp>
      <p:pic>
        <p:nvPicPr>
          <p:cNvPr id="11" name="Picture 10"/>
          <p:cNvPicPr>
            <a:picLocks noChangeAspect="1"/>
          </p:cNvPicPr>
          <p:nvPr/>
        </p:nvPicPr>
        <p:blipFill>
          <a:blip r:embed="rId12"/>
          <a:stretch>
            <a:fillRect/>
          </a:stretch>
        </p:blipFill>
        <p:spPr>
          <a:xfrm>
            <a:off x="1842109" y="3118857"/>
            <a:ext cx="7866221" cy="3197595"/>
          </a:xfrm>
          <a:prstGeom prst="rect">
            <a:avLst/>
          </a:prstGeom>
        </p:spPr>
      </p:pic>
    </p:spTree>
    <p:extLst>
      <p:ext uri="{BB962C8B-B14F-4D97-AF65-F5344CB8AC3E}">
        <p14:creationId xmlns:p14="http://schemas.microsoft.com/office/powerpoint/2010/main" val="2392699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2040" y="816933"/>
            <a:ext cx="10515600" cy="704088"/>
          </a:xfrm>
          <a:prstGeom prst="rect">
            <a:avLst/>
          </a:prstGeom>
          <a:noFill/>
          <a:ln>
            <a:solidFill>
              <a:schemeClr val="tx1"/>
            </a:solidFill>
          </a:ln>
        </p:spPr>
        <p:txBody>
          <a:bodyPr>
            <a:normAutofit/>
          </a:bodyPr>
          <a:lstStyle/>
          <a:p>
            <a:r>
              <a:rPr lang="en-US" dirty="0" smtClean="0"/>
              <a:t> </a:t>
            </a:r>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The Team Tab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682752" y="1825625"/>
            <a:ext cx="11314176" cy="4895850"/>
          </a:xfrm>
        </p:spPr>
        <p:txBody>
          <a:bodyPr>
            <a:noAutofit/>
          </a:bodyPr>
          <a:lstStyle/>
          <a:p>
            <a:pPr marL="0" indent="0">
              <a:buNone/>
            </a:pPr>
            <a:r>
              <a:rPr lang="en-US" sz="2400" dirty="0">
                <a:latin typeface="+mj-lt"/>
                <a:ea typeface="+mj-ea"/>
                <a:cs typeface="+mj-cs"/>
              </a:rPr>
              <a:t>	</a:t>
            </a:r>
            <a:r>
              <a:rPr lang="en-US" sz="2400" dirty="0" smtClean="0">
                <a:latin typeface="+mj-lt"/>
                <a:ea typeface="+mj-ea"/>
                <a:cs typeface="+mj-cs"/>
              </a:rPr>
              <a:t>			</a:t>
            </a:r>
            <a:endParaRPr lang="en-US" sz="2400" dirty="0">
              <a:latin typeface="+mj-lt"/>
              <a:ea typeface="+mj-ea"/>
              <a:cs typeface="+mj-cs"/>
            </a:endParaRPr>
          </a:p>
        </p:txBody>
      </p:sp>
      <p:pic>
        <p:nvPicPr>
          <p:cNvPr id="6" name="Picture 5"/>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228600" y="274321"/>
            <a:ext cx="907774" cy="408800"/>
          </a:xfrm>
          <a:prstGeom prst="rect">
            <a:avLst/>
          </a:prstGeom>
        </p:spPr>
      </p:pic>
      <p:sp>
        <p:nvSpPr>
          <p:cNvPr id="4" name="Slide Number Placeholder 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17</a:t>
            </a:fld>
            <a:endParaRPr lang="en-US" dirty="0"/>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fld id="{0CBF5E40-FECF-4115-90EA-4CA81154EDA1}" type="datetime1">
              <a:rPr lang="en-US" smtClean="0"/>
              <a:t>10/25/2018</a:t>
            </a:fld>
            <a:endParaRPr lang="en-US" dirty="0"/>
          </a:p>
        </p:txBody>
      </p:sp>
      <p:sp>
        <p:nvSpPr>
          <p:cNvPr id="10" name="TextBox 9"/>
          <p:cNvSpPr txBox="1"/>
          <p:nvPr>
            <p:custDataLst>
              <p:tags r:id="rId6"/>
            </p:custDataLst>
          </p:nvPr>
        </p:nvSpPr>
        <p:spPr>
          <a:xfrm>
            <a:off x="1048202" y="1620587"/>
            <a:ext cx="10549438" cy="92333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The default view displays the Request Tracker. This tool allows you to track submissions of OM &amp; PA forms via a tracking number. It gives you information about the initiator, request type, affected object, form status &amp; current agent. Once your submitted form completes approvals/or is rejected, you will be notified via email</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11"/>
          <a:stretch>
            <a:fillRect/>
          </a:stretch>
        </p:blipFill>
        <p:spPr>
          <a:xfrm>
            <a:off x="1136374" y="2610602"/>
            <a:ext cx="10461266" cy="3839183"/>
          </a:xfrm>
          <a:prstGeom prst="rect">
            <a:avLst/>
          </a:prstGeom>
        </p:spPr>
      </p:pic>
      <p:sp>
        <p:nvSpPr>
          <p:cNvPr id="8" name="Rectangle 7"/>
          <p:cNvSpPr/>
          <p:nvPr>
            <p:custDataLst>
              <p:tags r:id="rId7"/>
            </p:custDataLst>
          </p:nvPr>
        </p:nvSpPr>
        <p:spPr>
          <a:xfrm>
            <a:off x="1136374" y="3426372"/>
            <a:ext cx="492729" cy="2417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4183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7662" y="885959"/>
            <a:ext cx="10436138" cy="584334"/>
          </a:xfrm>
          <a:prstGeom prst="rect">
            <a:avLst/>
          </a:prstGeom>
          <a:noFill/>
          <a:ln>
            <a:solidFill>
              <a:schemeClr val="tx1"/>
            </a:solidFill>
          </a:ln>
        </p:spPr>
        <p:txBody>
          <a:bodyPr>
            <a:normAutofit fontScale="90000"/>
          </a:bodyPr>
          <a:lstStyle/>
          <a:p>
            <a:r>
              <a:rPr lang="en-US" sz="3600" dirty="0" smtClean="0">
                <a:latin typeface="Times New Roman" panose="02020603050405020304" pitchFamily="18" charset="0"/>
                <a:cs typeface="Times New Roman" panose="02020603050405020304" pitchFamily="18" charset="0"/>
              </a:rPr>
              <a:t>Tracking your OM/PA Form Submission via Request Tracker </a:t>
            </a:r>
            <a:endParaRPr lang="en-US" sz="36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custDataLst>
              <p:tags r:id="rId2"/>
            </p:custDataLst>
          </p:nvPr>
        </p:nvSpPr>
        <p:spPr>
          <a:xfrm>
            <a:off x="560832" y="5015403"/>
            <a:ext cx="10792968" cy="1161560"/>
          </a:xfrm>
        </p:spPr>
        <p:txBody>
          <a:bodyPr/>
          <a:lstStyle/>
          <a:p>
            <a:pPr marL="0" indent="0">
              <a:buNone/>
            </a:pPr>
            <a:endParaRPr lang="en-US" dirty="0" smtClean="0"/>
          </a:p>
          <a:p>
            <a:pPr marL="0" indent="0">
              <a:buNone/>
            </a:pPr>
            <a:endParaRPr lang="en-US" dirty="0"/>
          </a:p>
        </p:txBody>
      </p:sp>
      <p:pic>
        <p:nvPicPr>
          <p:cNvPr id="10" name="Picture 9"/>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231642" y="274320"/>
            <a:ext cx="1212148" cy="545869"/>
          </a:xfrm>
          <a:prstGeom prst="rect">
            <a:avLst/>
          </a:prstGeom>
        </p:spPr>
      </p:pic>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FD611B-F4CD-4222-8F68-D747DD078D7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10/25/2018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custDataLst>
              <p:tags r:id="rId6"/>
            </p:custDataLst>
          </p:nvPr>
        </p:nvSpPr>
        <p:spPr>
          <a:xfrm>
            <a:off x="838200" y="1489264"/>
            <a:ext cx="10728489"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All submitted OM &amp; PA forms go through an approval process called “Workflow”. The Request Tracker allows you to check the status of your form submissions in workflow. Section (</a:t>
            </a:r>
            <a:r>
              <a:rPr kumimoji="0" lang="en-US" sz="1800" b="0" i="0" u="none" strike="noStrike" kern="1200" cap="none" spc="0" normalizeH="0" baseline="0" noProof="0" dirty="0" smtClean="0">
                <a:ln>
                  <a:noFill/>
                </a:ln>
                <a:solidFill>
                  <a:srgbClr val="C00000"/>
                </a:solidFill>
                <a:effectLst/>
                <a:uLnTx/>
                <a:uFillTx/>
                <a:latin typeface="Times New Roman" panose="02020603050405020304" pitchFamily="18" charset="0"/>
                <a:cs typeface="Times New Roman" panose="02020603050405020304" pitchFamily="18" charset="0"/>
              </a:rPr>
              <a:t>A</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allows you to search for records related to a tracking #, date range, specific position (Position Id) or employee (BUID). Section (</a:t>
            </a:r>
            <a:r>
              <a:rPr kumimoji="0" lang="en-US" sz="1800" b="0" i="0" u="none" strike="noStrike" kern="1200" cap="none" spc="0" normalizeH="0" baseline="0" noProof="0" dirty="0" smtClean="0">
                <a:ln>
                  <a:noFill/>
                </a:ln>
                <a:solidFill>
                  <a:srgbClr val="C00000"/>
                </a:solidFill>
                <a:effectLst/>
                <a:uLnTx/>
                <a:uFillTx/>
                <a:latin typeface="Times New Roman" panose="02020603050405020304" pitchFamily="18" charset="0"/>
                <a:cs typeface="Times New Roman" panose="02020603050405020304" pitchFamily="18" charset="0"/>
              </a:rPr>
              <a:t>B</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displays the request’s initiator, request date, request type, current agent (</a:t>
            </a:r>
            <a:r>
              <a:rPr kumimoji="0" lang="en-US" sz="1800" b="0" i="1"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clickable link</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a:t>
            </a:r>
            <a:r>
              <a:rPr kumimoji="0" lang="en-US" sz="1800" b="0" i="0" u="none" strike="noStrike" kern="120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status of submission and date completed </a:t>
            </a:r>
            <a:endParaRPr kumimoji="0" lang="en-US" sz="1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ontent Placeholder 7"/>
          <p:cNvSpPr>
            <a:spLocks noGrp="1"/>
          </p:cNvSpPr>
          <p:nvPr>
            <p:ph sz="half" idx="1"/>
            <p:custDataLst>
              <p:tags r:id="rId7"/>
            </p:custDataLst>
          </p:nvPr>
        </p:nvSpPr>
        <p:spPr>
          <a:xfrm>
            <a:off x="838200" y="2985563"/>
            <a:ext cx="5159644" cy="3191399"/>
          </a:xfrm>
        </p:spPr>
        <p:txBody>
          <a:bodyPr/>
          <a:lstStyle/>
          <a:p>
            <a:endParaRPr lang="en-US" dirty="0" smtClean="0"/>
          </a:p>
          <a:p>
            <a:endParaRPr lang="en-US" dirty="0"/>
          </a:p>
          <a:p>
            <a:endParaRPr lang="en-US" dirty="0" smtClean="0"/>
          </a:p>
          <a:p>
            <a:pPr marL="0" indent="0">
              <a:buNone/>
            </a:pPr>
            <a:endParaRPr lang="en-US" dirty="0"/>
          </a:p>
        </p:txBody>
      </p:sp>
      <p:pic>
        <p:nvPicPr>
          <p:cNvPr id="11" name="Picture 10"/>
          <p:cNvPicPr>
            <a:picLocks noChangeAspect="1"/>
          </p:cNvPicPr>
          <p:nvPr/>
        </p:nvPicPr>
        <p:blipFill>
          <a:blip r:embed="rId11"/>
          <a:stretch>
            <a:fillRect/>
          </a:stretch>
        </p:blipFill>
        <p:spPr>
          <a:xfrm>
            <a:off x="917662" y="2714498"/>
            <a:ext cx="9590476" cy="3704762"/>
          </a:xfrm>
          <a:prstGeom prst="rect">
            <a:avLst/>
          </a:prstGeom>
        </p:spPr>
      </p:pic>
    </p:spTree>
    <p:extLst>
      <p:ext uri="{BB962C8B-B14F-4D97-AF65-F5344CB8AC3E}">
        <p14:creationId xmlns:p14="http://schemas.microsoft.com/office/powerpoint/2010/main" val="22606686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2040" y="816933"/>
            <a:ext cx="10515600" cy="704088"/>
          </a:xfrm>
          <a:prstGeom prst="rect">
            <a:avLst/>
          </a:prstGeom>
          <a:noFill/>
          <a:ln>
            <a:solidFill>
              <a:schemeClr val="tx1"/>
            </a:solidFill>
          </a:ln>
        </p:spPr>
        <p:txBody>
          <a:bodyPr>
            <a:normAutofit/>
          </a:bodyPr>
          <a:lstStyle/>
          <a:p>
            <a:r>
              <a:rPr lang="en-US" sz="3200" dirty="0" smtClean="0"/>
              <a:t> </a:t>
            </a:r>
            <a:r>
              <a:rPr lang="en-US" sz="3200" dirty="0"/>
              <a:t> </a:t>
            </a:r>
            <a:r>
              <a:rPr lang="en-US" sz="3200" dirty="0" smtClean="0"/>
              <a:t>    </a:t>
            </a:r>
            <a:r>
              <a:rPr lang="en-US" sz="3100" dirty="0" smtClean="0">
                <a:latin typeface="Times New Roman" panose="02020603050405020304" pitchFamily="18" charset="0"/>
                <a:cs typeface="Times New Roman" panose="02020603050405020304" pitchFamily="18" charset="0"/>
              </a:rPr>
              <a:t>The Team Tab – A Gateway to Personnel Administration (PA)</a:t>
            </a:r>
            <a:endParaRPr lang="en-US" sz="31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682752" y="1825625"/>
            <a:ext cx="11314176" cy="4895850"/>
          </a:xfrm>
        </p:spPr>
        <p:txBody>
          <a:bodyPr>
            <a:noAutofit/>
          </a:bodyPr>
          <a:lstStyle/>
          <a:p>
            <a:pPr marL="0" indent="0">
              <a:buNone/>
            </a:pPr>
            <a:r>
              <a:rPr lang="en-US" sz="2400" dirty="0">
                <a:latin typeface="+mj-lt"/>
                <a:ea typeface="+mj-ea"/>
                <a:cs typeface="+mj-cs"/>
              </a:rPr>
              <a:t>	</a:t>
            </a:r>
            <a:r>
              <a:rPr lang="en-US" sz="2400" dirty="0" smtClean="0">
                <a:latin typeface="+mj-lt"/>
                <a:ea typeface="+mj-ea"/>
                <a:cs typeface="+mj-cs"/>
              </a:rPr>
              <a:t>			</a:t>
            </a:r>
            <a:endParaRPr lang="en-US" sz="2400" dirty="0">
              <a:latin typeface="+mj-lt"/>
              <a:ea typeface="+mj-ea"/>
              <a:cs typeface="+mj-cs"/>
            </a:endParaRPr>
          </a:p>
        </p:txBody>
      </p:sp>
      <p:pic>
        <p:nvPicPr>
          <p:cNvPr id="6" name="Picture 5"/>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228600" y="274321"/>
            <a:ext cx="1011268" cy="455406"/>
          </a:xfrm>
          <a:prstGeom prst="rect">
            <a:avLst/>
          </a:prstGeom>
        </p:spPr>
      </p:pic>
      <p:sp>
        <p:nvSpPr>
          <p:cNvPr id="4" name="Slide Number Placeholder 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19</a:t>
            </a:fld>
            <a:endParaRPr lang="en-US" dirty="0"/>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fld id="{0CBF5E40-FECF-4115-90EA-4CA81154EDA1}" type="datetime1">
              <a:rPr lang="en-US" smtClean="0"/>
              <a:t>10/25/2018</a:t>
            </a:fld>
            <a:endParaRPr lang="en-US" dirty="0"/>
          </a:p>
        </p:txBody>
      </p:sp>
      <p:sp>
        <p:nvSpPr>
          <p:cNvPr id="10" name="TextBox 9"/>
          <p:cNvSpPr txBox="1"/>
          <p:nvPr>
            <p:custDataLst>
              <p:tags r:id="rId6"/>
            </p:custDataLst>
          </p:nvPr>
        </p:nvSpPr>
        <p:spPr>
          <a:xfrm>
            <a:off x="1239868" y="1758554"/>
            <a:ext cx="10587174" cy="1477328"/>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The Team Tab allows you to hire staff/faculty </a:t>
            </a:r>
            <a:r>
              <a:rPr lang="en-US" i="1" dirty="0" smtClean="0">
                <a:latin typeface="Times New Roman" panose="02020603050405020304" pitchFamily="18" charset="0"/>
                <a:cs typeface="Times New Roman" panose="02020603050405020304" pitchFamily="18" charset="0"/>
              </a:rPr>
              <a:t>based on your authorization </a:t>
            </a:r>
            <a:r>
              <a:rPr lang="en-US" dirty="0" smtClean="0">
                <a:latin typeface="Times New Roman" panose="02020603050405020304" pitchFamily="18" charset="0"/>
                <a:cs typeface="Times New Roman" panose="02020603050405020304" pitchFamily="18" charset="0"/>
              </a:rPr>
              <a:t>and to also process personnel actions (PA) related to position update, movement (transfer/termination/retirement) money (salary change/additional payment/recurring payment/secondary work payment), leave of absence, funding changes in cost distributions </a:t>
            </a:r>
            <a:r>
              <a:rPr lang="en-US" dirty="0" err="1" smtClean="0">
                <a:latin typeface="Times New Roman" panose="02020603050405020304" pitchFamily="18" charset="0"/>
                <a:cs typeface="Times New Roman" panose="02020603050405020304" pitchFamily="18" charset="0"/>
              </a:rPr>
              <a:t>etc</a:t>
            </a:r>
            <a:endParaRPr lang="en-US" dirty="0" smtClean="0">
              <a:latin typeface="Times New Roman" panose="02020603050405020304" pitchFamily="18" charset="0"/>
              <a:cs typeface="Times New Roman" panose="02020603050405020304" pitchFamily="18" charset="0"/>
            </a:endParaRPr>
          </a:p>
          <a:p>
            <a:endParaRPr lang="en-US" dirty="0"/>
          </a:p>
          <a:p>
            <a:endParaRPr lang="en-US" dirty="0"/>
          </a:p>
        </p:txBody>
      </p:sp>
      <p:graphicFrame>
        <p:nvGraphicFramePr>
          <p:cNvPr id="5" name="Table 4"/>
          <p:cNvGraphicFramePr>
            <a:graphicFrameLocks noGrp="1"/>
          </p:cNvGraphicFramePr>
          <p:nvPr>
            <p:custDataLst>
              <p:tags r:id="rId7"/>
            </p:custDataLst>
            <p:extLst>
              <p:ext uri="{D42A27DB-BD31-4B8C-83A1-F6EECF244321}">
                <p14:modId xmlns:p14="http://schemas.microsoft.com/office/powerpoint/2010/main" val="272815400"/>
              </p:ext>
            </p:extLst>
          </p:nvPr>
        </p:nvGraphicFramePr>
        <p:xfrm>
          <a:off x="1703540" y="2772945"/>
          <a:ext cx="7766137" cy="3403766"/>
        </p:xfrm>
        <a:graphic>
          <a:graphicData uri="http://schemas.openxmlformats.org/drawingml/2006/table">
            <a:tbl>
              <a:tblPr firstRow="1" bandRow="1">
                <a:tableStyleId>{5940675A-B579-460E-94D1-54222C63F5DA}</a:tableStyleId>
              </a:tblPr>
              <a:tblGrid>
                <a:gridCol w="5117480">
                  <a:extLst>
                    <a:ext uri="{9D8B030D-6E8A-4147-A177-3AD203B41FA5}">
                      <a16:colId xmlns:a16="http://schemas.microsoft.com/office/drawing/2014/main" val="137765068"/>
                    </a:ext>
                  </a:extLst>
                </a:gridCol>
                <a:gridCol w="2648657">
                  <a:extLst>
                    <a:ext uri="{9D8B030D-6E8A-4147-A177-3AD203B41FA5}">
                      <a16:colId xmlns:a16="http://schemas.microsoft.com/office/drawing/2014/main" val="3389975860"/>
                    </a:ext>
                  </a:extLst>
                </a:gridCol>
              </a:tblGrid>
              <a:tr h="340376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343092309"/>
                  </a:ext>
                </a:extLst>
              </a:tr>
            </a:tbl>
          </a:graphicData>
        </a:graphic>
      </p:graphicFrame>
      <p:pic>
        <p:nvPicPr>
          <p:cNvPr id="11" name="Picture 10"/>
          <p:cNvPicPr>
            <a:picLocks noChangeAspect="1"/>
          </p:cNvPicPr>
          <p:nvPr/>
        </p:nvPicPr>
        <p:blipFill>
          <a:blip r:embed="rId11"/>
          <a:stretch>
            <a:fillRect/>
          </a:stretch>
        </p:blipFill>
        <p:spPr>
          <a:xfrm>
            <a:off x="6897287" y="2789017"/>
            <a:ext cx="2500715" cy="3320622"/>
          </a:xfrm>
          <a:prstGeom prst="rect">
            <a:avLst/>
          </a:prstGeom>
        </p:spPr>
      </p:pic>
      <p:pic>
        <p:nvPicPr>
          <p:cNvPr id="8" name="Picture 7"/>
          <p:cNvPicPr>
            <a:picLocks noChangeAspect="1"/>
          </p:cNvPicPr>
          <p:nvPr/>
        </p:nvPicPr>
        <p:blipFill rotWithShape="1">
          <a:blip r:embed="rId12"/>
          <a:srcRect b="15086"/>
          <a:stretch/>
        </p:blipFill>
        <p:spPr>
          <a:xfrm>
            <a:off x="1790890" y="2796761"/>
            <a:ext cx="5019048" cy="3356133"/>
          </a:xfrm>
          <a:prstGeom prst="rect">
            <a:avLst/>
          </a:prstGeom>
        </p:spPr>
      </p:pic>
    </p:spTree>
    <p:extLst>
      <p:ext uri="{BB962C8B-B14F-4D97-AF65-F5344CB8AC3E}">
        <p14:creationId xmlns:p14="http://schemas.microsoft.com/office/powerpoint/2010/main" val="703824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1181768" y="842973"/>
            <a:ext cx="10515600" cy="640749"/>
          </a:xfrm>
          <a:prstGeom prst="rect">
            <a:avLst/>
          </a:prstGeom>
          <a:noFill/>
          <a:ln>
            <a:solidFill>
              <a:schemeClr val="tx1"/>
            </a:solidFill>
          </a:ln>
        </p:spPr>
        <p:txBody>
          <a:bodyPr>
            <a:normAutofit fontScale="90000"/>
          </a:bodyPr>
          <a:lstStyle/>
          <a:p>
            <a:r>
              <a:rPr lang="en-US" sz="3200" dirty="0" smtClean="0">
                <a:latin typeface="Times New Roman" panose="02020603050405020304" pitchFamily="18" charset="0"/>
                <a:cs typeface="Times New Roman" panose="02020603050405020304" pitchFamily="18" charset="0"/>
              </a:rPr>
              <a:t>  </a:t>
            </a:r>
            <a:r>
              <a:rPr lang="en-US" sz="3100" dirty="0" smtClean="0">
                <a:latin typeface="Times New Roman" panose="02020603050405020304" pitchFamily="18" charset="0"/>
                <a:cs typeface="Times New Roman" panose="02020603050405020304" pitchFamily="18" charset="0"/>
              </a:rPr>
              <a:t>The Organization Tab – A Gateway to OM (Org. Management) Actions </a:t>
            </a:r>
            <a:endParaRPr lang="en-US" sz="31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custDataLst>
              <p:tags r:id="rId2"/>
            </p:custDataLst>
          </p:nvPr>
        </p:nvSpPr>
        <p:spPr>
          <a:xfrm>
            <a:off x="517358" y="2866547"/>
            <a:ext cx="11282159" cy="3016895"/>
          </a:xfrm>
        </p:spPr>
        <p:txBody>
          <a:bodyPr>
            <a:normAutofit/>
          </a:bodyPr>
          <a:lstStyle/>
          <a:p>
            <a:pPr marL="0" indent="0">
              <a:buNone/>
            </a:pPr>
            <a:r>
              <a:rPr lang="en-US" dirty="0" smtClean="0"/>
              <a:t>      </a:t>
            </a:r>
          </a:p>
          <a:p>
            <a:pPr marL="0" indent="0">
              <a:buNone/>
            </a:pPr>
            <a:r>
              <a:rPr lang="en-US" dirty="0" smtClean="0"/>
              <a:t>		</a:t>
            </a:r>
            <a:endParaRPr lang="en-US" dirty="0"/>
          </a:p>
        </p:txBody>
      </p:sp>
      <p:sp>
        <p:nvSpPr>
          <p:cNvPr id="9" name="Date Placeholder 8"/>
          <p:cNvSpPr>
            <a:spLocks noGrp="1"/>
          </p:cNvSpPr>
          <p:nvPr>
            <p:ph type="dt" sz="half" idx="10"/>
            <p:custDataLst>
              <p:tags r:id="rId3"/>
            </p:custDataLst>
          </p:nvPr>
        </p:nvSpPr>
        <p:spPr>
          <a:xfrm>
            <a:off x="838200" y="6356350"/>
            <a:ext cx="2743200" cy="365125"/>
          </a:xfrm>
        </p:spPr>
        <p:txBody>
          <a:bodyPr/>
          <a:lstStyle/>
          <a:p>
            <a:fld id="{7E727389-26E6-4266-BB5F-E32BA22F721C}" type="datetime1">
              <a:rPr lang="en-US" smtClean="0"/>
              <a:t>10/25/2018</a:t>
            </a:fld>
            <a:endParaRPr lang="en-US" dirty="0"/>
          </a:p>
        </p:txBody>
      </p:sp>
      <p:sp>
        <p:nvSpPr>
          <p:cNvPr id="8" name="Slide Number Placeholder 7"/>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20</a:t>
            </a:fld>
            <a:endParaRPr lang="en-US" dirty="0"/>
          </a:p>
        </p:txBody>
      </p:sp>
      <p:pic>
        <p:nvPicPr>
          <p:cNvPr id="7" name="Picture 6"/>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28600" y="274320"/>
            <a:ext cx="1157389"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p:cNvSpPr txBox="1"/>
          <p:nvPr>
            <p:custDataLst>
              <p:tags r:id="rId6"/>
            </p:custDataLst>
          </p:nvPr>
        </p:nvSpPr>
        <p:spPr>
          <a:xfrm>
            <a:off x="1104253" y="1680330"/>
            <a:ext cx="10695263" cy="646331"/>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Via </a:t>
            </a:r>
            <a:r>
              <a:rPr lang="en-US" dirty="0">
                <a:latin typeface="Times New Roman" panose="02020603050405020304" pitchFamily="18" charset="0"/>
                <a:cs typeface="Times New Roman" panose="02020603050405020304" pitchFamily="18" charset="0"/>
              </a:rPr>
              <a:t>the Organization </a:t>
            </a:r>
            <a:r>
              <a:rPr lang="en-US" dirty="0" smtClean="0">
                <a:latin typeface="Times New Roman" panose="02020603050405020304" pitchFamily="18" charset="0"/>
                <a:cs typeface="Times New Roman" panose="02020603050405020304" pitchFamily="18" charset="0"/>
              </a:rPr>
              <a:t>tab, a PYC can view profiles of Org. Unit and Positions within it and perform OM actions such as Requesting a new Org. Unit or Create/Maintain/Delimit Position</a:t>
            </a:r>
          </a:p>
        </p:txBody>
      </p:sp>
      <p:pic>
        <p:nvPicPr>
          <p:cNvPr id="3" name="Picture 2"/>
          <p:cNvPicPr>
            <a:picLocks noChangeAspect="1"/>
          </p:cNvPicPr>
          <p:nvPr/>
        </p:nvPicPr>
        <p:blipFill rotWithShape="1">
          <a:blip r:embed="rId11"/>
          <a:srcRect t="8292" b="2428"/>
          <a:stretch/>
        </p:blipFill>
        <p:spPr>
          <a:xfrm>
            <a:off x="1213841" y="2866547"/>
            <a:ext cx="1991917" cy="2460475"/>
          </a:xfrm>
          <a:prstGeom prst="rect">
            <a:avLst/>
          </a:prstGeom>
        </p:spPr>
      </p:pic>
      <p:graphicFrame>
        <p:nvGraphicFramePr>
          <p:cNvPr id="11" name="Table 10"/>
          <p:cNvGraphicFramePr>
            <a:graphicFrameLocks noGrp="1"/>
          </p:cNvGraphicFramePr>
          <p:nvPr>
            <p:custDataLst>
              <p:tags r:id="rId7"/>
            </p:custDataLst>
            <p:extLst>
              <p:ext uri="{D42A27DB-BD31-4B8C-83A1-F6EECF244321}">
                <p14:modId xmlns:p14="http://schemas.microsoft.com/office/powerpoint/2010/main" val="899007485"/>
              </p:ext>
            </p:extLst>
          </p:nvPr>
        </p:nvGraphicFramePr>
        <p:xfrm>
          <a:off x="3205758" y="2866547"/>
          <a:ext cx="8303070" cy="2483554"/>
        </p:xfrm>
        <a:graphic>
          <a:graphicData uri="http://schemas.openxmlformats.org/drawingml/2006/table">
            <a:tbl>
              <a:tblPr firstRow="1" bandRow="1">
                <a:tableStyleId>{5940675A-B579-460E-94D1-54222C63F5DA}</a:tableStyleId>
              </a:tblPr>
              <a:tblGrid>
                <a:gridCol w="8303070">
                  <a:extLst>
                    <a:ext uri="{9D8B030D-6E8A-4147-A177-3AD203B41FA5}">
                      <a16:colId xmlns:a16="http://schemas.microsoft.com/office/drawing/2014/main" val="2953445286"/>
                    </a:ext>
                  </a:extLst>
                </a:gridCol>
              </a:tblGrid>
              <a:tr h="2996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latin typeface="+mn-lt"/>
                          <a:ea typeface="+mn-ea"/>
                          <a:cs typeface="+mn-cs"/>
                        </a:rPr>
                        <a:t>Organizational Overview and  OM Actions</a:t>
                      </a:r>
                      <a:endParaRPr lang="en-US" sz="1200" b="1" kern="1200" baseline="0" dirty="0">
                        <a:solidFill>
                          <a:schemeClr val="tx1"/>
                        </a:solidFill>
                        <a:latin typeface="+mn-lt"/>
                        <a:ea typeface="+mn-ea"/>
                        <a:cs typeface="+mn-cs"/>
                      </a:endParaRPr>
                    </a:p>
                  </a:txBody>
                  <a:tcPr/>
                </a:tc>
                <a:extLst>
                  <a:ext uri="{0D108BD9-81ED-4DB2-BD59-A6C34878D82A}">
                    <a16:rowId xmlns:a16="http://schemas.microsoft.com/office/drawing/2014/main" val="1578862765"/>
                  </a:ext>
                </a:extLst>
              </a:tr>
              <a:tr h="269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A. Gives you information about your department’s personnel area, subarea, home cost center and staffing including manager info</a:t>
                      </a:r>
                      <a:endParaRPr lang="en-US" sz="1200" b="0" kern="1200" baseline="0" dirty="0">
                        <a:solidFill>
                          <a:schemeClr val="tx1"/>
                        </a:solidFill>
                        <a:latin typeface="+mn-lt"/>
                        <a:ea typeface="+mn-ea"/>
                        <a:cs typeface="+mn-cs"/>
                      </a:endParaRPr>
                    </a:p>
                  </a:txBody>
                  <a:tcPr/>
                </a:tc>
                <a:extLst>
                  <a:ext uri="{0D108BD9-81ED-4DB2-BD59-A6C34878D82A}">
                    <a16:rowId xmlns:a16="http://schemas.microsoft.com/office/drawing/2014/main" val="3688921502"/>
                  </a:ext>
                </a:extLst>
              </a:tr>
              <a:tr h="269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B. Gives you information about the position in terms of occupancy (vacant or occupied) and names of employees holding positions</a:t>
                      </a:r>
                      <a:endParaRPr lang="en-US" sz="1200" b="0" kern="1200" baseline="0" dirty="0">
                        <a:solidFill>
                          <a:schemeClr val="tx1"/>
                        </a:solidFill>
                        <a:latin typeface="+mn-lt"/>
                        <a:ea typeface="+mn-ea"/>
                        <a:cs typeface="+mn-cs"/>
                      </a:endParaRPr>
                    </a:p>
                  </a:txBody>
                  <a:tcPr/>
                </a:tc>
                <a:extLst>
                  <a:ext uri="{0D108BD9-81ED-4DB2-BD59-A6C34878D82A}">
                    <a16:rowId xmlns:a16="http://schemas.microsoft.com/office/drawing/2014/main" val="2995095661"/>
                  </a:ext>
                </a:extLst>
              </a:tr>
              <a:tr h="3502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C. Position description provides department, essential duties and task priorities in terms of percentages</a:t>
                      </a:r>
                      <a:endParaRPr lang="en-US" sz="1200" b="0" kern="1200" baseline="0" dirty="0">
                        <a:solidFill>
                          <a:schemeClr val="tx1"/>
                        </a:solidFill>
                        <a:latin typeface="+mn-lt"/>
                        <a:ea typeface="+mn-ea"/>
                        <a:cs typeface="+mn-cs"/>
                      </a:endParaRPr>
                    </a:p>
                  </a:txBody>
                  <a:tcPr/>
                </a:tc>
                <a:extLst>
                  <a:ext uri="{0D108BD9-81ED-4DB2-BD59-A6C34878D82A}">
                    <a16:rowId xmlns:a16="http://schemas.microsoft.com/office/drawing/2014/main" val="89980446"/>
                  </a:ext>
                </a:extLst>
              </a:tr>
              <a:tr h="279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D. Creates a request for a brand new Org. Unit (Department) </a:t>
                      </a:r>
                      <a:endParaRPr lang="en-US" sz="1200" b="0" kern="1200" baseline="0" dirty="0">
                        <a:solidFill>
                          <a:schemeClr val="tx1"/>
                        </a:solidFill>
                        <a:latin typeface="+mn-lt"/>
                        <a:ea typeface="+mn-ea"/>
                        <a:cs typeface="+mn-cs"/>
                      </a:endParaRPr>
                    </a:p>
                  </a:txBody>
                  <a:tcPr/>
                </a:tc>
                <a:extLst>
                  <a:ext uri="{0D108BD9-81ED-4DB2-BD59-A6C34878D82A}">
                    <a16:rowId xmlns:a16="http://schemas.microsoft.com/office/drawing/2014/main" val="3455367259"/>
                  </a:ext>
                </a:extLst>
              </a:tr>
              <a:tr h="269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E. Create a brand new position for a new faculty/regular staff position/temporary position (&lt;=8.8 months duration) </a:t>
                      </a:r>
                    </a:p>
                  </a:txBody>
                  <a:tcPr/>
                </a:tc>
                <a:extLst>
                  <a:ext uri="{0D108BD9-81ED-4DB2-BD59-A6C34878D82A}">
                    <a16:rowId xmlns:a16="http://schemas.microsoft.com/office/drawing/2014/main" val="2745740790"/>
                  </a:ext>
                </a:extLst>
              </a:tr>
              <a:tr h="4483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E.  Maintain an existing position to modify existing attributes (Title, Assignment Duration, % Time, Budget, Essential Duties, Building address &amp; Mail code and/or to prep it for a new candidate and open the Position for hire if previous holder leaves BU</a:t>
                      </a:r>
                    </a:p>
                  </a:txBody>
                  <a:tcPr/>
                </a:tc>
                <a:extLst>
                  <a:ext uri="{0D108BD9-81ED-4DB2-BD59-A6C34878D82A}">
                    <a16:rowId xmlns:a16="http://schemas.microsoft.com/office/drawing/2014/main" val="1860155931"/>
                  </a:ext>
                </a:extLst>
              </a:tr>
              <a:tr h="269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E. Delete/remove a position from SAP when the department no longer needs it</a:t>
                      </a:r>
                    </a:p>
                  </a:txBody>
                  <a:tcPr/>
                </a:tc>
                <a:extLst>
                  <a:ext uri="{0D108BD9-81ED-4DB2-BD59-A6C34878D82A}">
                    <a16:rowId xmlns:a16="http://schemas.microsoft.com/office/drawing/2014/main" val="810044742"/>
                  </a:ext>
                </a:extLst>
              </a:tr>
            </a:tbl>
          </a:graphicData>
        </a:graphic>
      </p:graphicFrame>
      <p:pic>
        <p:nvPicPr>
          <p:cNvPr id="12" name="Picture 11"/>
          <p:cNvPicPr>
            <a:picLocks noChangeAspect="1"/>
          </p:cNvPicPr>
          <p:nvPr/>
        </p:nvPicPr>
        <p:blipFill rotWithShape="1">
          <a:blip r:embed="rId12"/>
          <a:srcRect b="89307"/>
          <a:stretch/>
        </p:blipFill>
        <p:spPr>
          <a:xfrm>
            <a:off x="1181768" y="2553054"/>
            <a:ext cx="1982537" cy="290414"/>
          </a:xfrm>
          <a:prstGeom prst="rect">
            <a:avLst/>
          </a:prstGeom>
        </p:spPr>
      </p:pic>
    </p:spTree>
    <p:extLst>
      <p:ext uri="{BB962C8B-B14F-4D97-AF65-F5344CB8AC3E}">
        <p14:creationId xmlns:p14="http://schemas.microsoft.com/office/powerpoint/2010/main" val="40345564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27220" y="926432"/>
            <a:ext cx="10510969" cy="569770"/>
          </a:xfrm>
          <a:prstGeom prst="rect">
            <a:avLst/>
          </a:prstGeom>
          <a:noFill/>
          <a:ln>
            <a:solidFill>
              <a:schemeClr val="tx1"/>
            </a:solidFill>
          </a:ln>
        </p:spPr>
        <p:txBody>
          <a:bodyPr>
            <a:normAutofit fontScale="90000"/>
          </a:bodyPr>
          <a:lstStyle/>
          <a:p>
            <a:r>
              <a:rPr lang="en-US" dirty="0" smtClean="0"/>
              <a:t> 	</a:t>
            </a:r>
            <a:r>
              <a:rPr lang="en-US" dirty="0"/>
              <a:t> </a:t>
            </a:r>
            <a:r>
              <a:rPr lang="en-US" dirty="0" smtClean="0"/>
              <a:t>     </a:t>
            </a:r>
            <a:r>
              <a:rPr lang="en-US" sz="3600" dirty="0"/>
              <a:t> </a:t>
            </a:r>
            <a:r>
              <a:rPr lang="en-US" sz="3600" dirty="0" smtClean="0"/>
              <a:t>  </a:t>
            </a:r>
            <a:r>
              <a:rPr lang="en-US" sz="3600" dirty="0" smtClean="0">
                <a:latin typeface="Times New Roman" panose="02020603050405020304" pitchFamily="18" charset="0"/>
                <a:cs typeface="Times New Roman" panose="02020603050405020304" pitchFamily="18" charset="0"/>
              </a:rPr>
              <a:t>Organization/Department Profile</a:t>
            </a:r>
            <a:endParaRPr lang="en-US" sz="36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2"/>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21</a:t>
            </a:fld>
            <a:endParaRPr lang="en-US" dirty="0"/>
          </a:p>
        </p:txBody>
      </p:sp>
      <p:pic>
        <p:nvPicPr>
          <p:cNvPr id="8" name="Picture 7"/>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9" cy="521208"/>
          </a:xfrm>
          <a:prstGeom prst="rect">
            <a:avLst/>
          </a:prstGeom>
        </p:spPr>
      </p:pic>
      <p:sp>
        <p:nvSpPr>
          <p:cNvPr id="14" name="TextBox 13"/>
          <p:cNvSpPr txBox="1"/>
          <p:nvPr>
            <p:custDataLst>
              <p:tags r:id="rId5"/>
            </p:custDataLst>
          </p:nvPr>
        </p:nvSpPr>
        <p:spPr>
          <a:xfrm>
            <a:off x="1227219" y="1594508"/>
            <a:ext cx="10510969" cy="353943"/>
          </a:xfrm>
          <a:prstGeom prst="rect">
            <a:avLst/>
          </a:prstGeom>
          <a:noFill/>
        </p:spPr>
        <p:txBody>
          <a:bodyPr wrap="square" rtlCol="0">
            <a:spAutoFit/>
          </a:bodyPr>
          <a:lstStyle/>
          <a:p>
            <a:r>
              <a:rPr lang="en-US" sz="1700" dirty="0" smtClean="0">
                <a:latin typeface="Times New Roman" panose="02020603050405020304" pitchFamily="18" charset="0"/>
                <a:cs typeface="Times New Roman" panose="02020603050405020304" pitchFamily="18" charset="0"/>
              </a:rPr>
              <a:t>The Organizational profile gives you information about your Org. Unit, Enterprise Structure, Positions &amp; Occupancy</a:t>
            </a:r>
            <a:endParaRPr lang="en-US" sz="1700" dirty="0">
              <a:latin typeface="Times New Roman" panose="02020603050405020304" pitchFamily="18" charset="0"/>
              <a:cs typeface="Times New Roman" panose="02020603050405020304" pitchFamily="18" charset="0"/>
            </a:endParaRPr>
          </a:p>
        </p:txBody>
      </p:sp>
      <p:graphicFrame>
        <p:nvGraphicFramePr>
          <p:cNvPr id="9" name="Content Placeholder 8"/>
          <p:cNvGraphicFramePr>
            <a:graphicFrameLocks noGrp="1"/>
          </p:cNvGraphicFramePr>
          <p:nvPr>
            <p:ph idx="1"/>
            <p:custDataLst>
              <p:tags r:id="rId6"/>
            </p:custDataLst>
            <p:extLst>
              <p:ext uri="{D42A27DB-BD31-4B8C-83A1-F6EECF244321}">
                <p14:modId xmlns:p14="http://schemas.microsoft.com/office/powerpoint/2010/main" val="2056126613"/>
              </p:ext>
            </p:extLst>
          </p:nvPr>
        </p:nvGraphicFramePr>
        <p:xfrm>
          <a:off x="1734207" y="2093494"/>
          <a:ext cx="7641021" cy="4262855"/>
        </p:xfrm>
        <a:graphic>
          <a:graphicData uri="http://schemas.openxmlformats.org/drawingml/2006/table">
            <a:tbl>
              <a:tblPr firstRow="1" bandRow="1">
                <a:tableStyleId>{5940675A-B579-460E-94D1-54222C63F5DA}</a:tableStyleId>
              </a:tblPr>
              <a:tblGrid>
                <a:gridCol w="3226676">
                  <a:extLst>
                    <a:ext uri="{9D8B030D-6E8A-4147-A177-3AD203B41FA5}">
                      <a16:colId xmlns:a16="http://schemas.microsoft.com/office/drawing/2014/main" val="2003630332"/>
                    </a:ext>
                  </a:extLst>
                </a:gridCol>
                <a:gridCol w="4414345">
                  <a:extLst>
                    <a:ext uri="{9D8B030D-6E8A-4147-A177-3AD203B41FA5}">
                      <a16:colId xmlns:a16="http://schemas.microsoft.com/office/drawing/2014/main" val="1203148194"/>
                    </a:ext>
                  </a:extLst>
                </a:gridCol>
              </a:tblGrid>
              <a:tr h="4262855">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327611478"/>
                  </a:ext>
                </a:extLst>
              </a:tr>
            </a:tbl>
          </a:graphicData>
        </a:graphic>
      </p:graphicFrame>
      <p:pic>
        <p:nvPicPr>
          <p:cNvPr id="15" name="Picture 14"/>
          <p:cNvPicPr>
            <a:picLocks noChangeAspect="1"/>
          </p:cNvPicPr>
          <p:nvPr/>
        </p:nvPicPr>
        <p:blipFill>
          <a:blip r:embed="rId9"/>
          <a:stretch>
            <a:fillRect/>
          </a:stretch>
        </p:blipFill>
        <p:spPr>
          <a:xfrm>
            <a:off x="5181771" y="2248360"/>
            <a:ext cx="3681044" cy="3953122"/>
          </a:xfrm>
          <a:prstGeom prst="rect">
            <a:avLst/>
          </a:prstGeom>
        </p:spPr>
      </p:pic>
      <p:pic>
        <p:nvPicPr>
          <p:cNvPr id="16" name="Content Placeholder 11"/>
          <p:cNvPicPr>
            <a:picLocks noChangeAspect="1"/>
          </p:cNvPicPr>
          <p:nvPr/>
        </p:nvPicPr>
        <p:blipFill>
          <a:blip r:embed="rId10"/>
          <a:stretch>
            <a:fillRect/>
          </a:stretch>
        </p:blipFill>
        <p:spPr>
          <a:xfrm>
            <a:off x="2002079" y="2345214"/>
            <a:ext cx="2446735" cy="3558887"/>
          </a:xfrm>
          <a:prstGeom prst="rect">
            <a:avLst/>
          </a:prstGeom>
        </p:spPr>
      </p:pic>
    </p:spTree>
    <p:extLst>
      <p:ext uri="{BB962C8B-B14F-4D97-AF65-F5344CB8AC3E}">
        <p14:creationId xmlns:p14="http://schemas.microsoft.com/office/powerpoint/2010/main" val="21044700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79363" y="843519"/>
            <a:ext cx="10419552" cy="605506"/>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Position Profile and Detail</a:t>
            </a:r>
            <a:endParaRPr lang="en-US" sz="32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custDataLst>
              <p:tags r:id="rId2"/>
            </p:custDataLst>
          </p:nvPr>
        </p:nvSpPr>
        <p:spPr>
          <a:xfrm>
            <a:off x="1279363" y="1479884"/>
            <a:ext cx="10522996" cy="5081172"/>
          </a:xfrm>
        </p:spPr>
        <p:txBody>
          <a:bodyPr/>
          <a:lstStyle/>
          <a:p>
            <a:pPr marL="0" indent="0">
              <a:buNone/>
            </a:pPr>
            <a:r>
              <a:rPr lang="en-US" sz="1700" dirty="0" smtClean="0">
                <a:latin typeface="Times New Roman" panose="02020603050405020304" pitchFamily="18" charset="0"/>
                <a:cs typeface="Times New Roman" panose="02020603050405020304" pitchFamily="18" charset="0"/>
              </a:rPr>
              <a:t>Click on “Position Profile” to get a position’s details such as Compensation, Cost Distribution, Employee Group &amp; Subgroup and Account Assignment. If position is vacant, the Position Holders section will display “No data</a:t>
            </a:r>
            <a:r>
              <a:rPr lang="en-US" sz="1700" dirty="0">
                <a:latin typeface="Times New Roman" panose="02020603050405020304" pitchFamily="18" charset="0"/>
                <a:cs typeface="Times New Roman" panose="02020603050405020304" pitchFamily="18" charset="0"/>
              </a:rPr>
              <a:t> </a:t>
            </a:r>
            <a:r>
              <a:rPr lang="en-US" sz="1700" dirty="0" smtClean="0">
                <a:latin typeface="Times New Roman" panose="02020603050405020304" pitchFamily="18" charset="0"/>
                <a:cs typeface="Times New Roman" panose="02020603050405020304" pitchFamily="18" charset="0"/>
              </a:rPr>
              <a:t>available”</a:t>
            </a:r>
          </a:p>
          <a:p>
            <a:pPr marL="0" indent="0">
              <a:buNone/>
            </a:pPr>
            <a:endParaRPr lang="en-US" dirty="0"/>
          </a:p>
        </p:txBody>
      </p:sp>
      <p:pic>
        <p:nvPicPr>
          <p:cNvPr id="12" name="Picture 11"/>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228600" y="274320"/>
            <a:ext cx="1157389" cy="521208"/>
          </a:xfrm>
          <a:prstGeom prst="rect">
            <a:avLst/>
          </a:prstGeom>
        </p:spPr>
      </p:pic>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22</a:t>
            </a:fld>
            <a:endParaRPr lang="en-US" dirty="0"/>
          </a:p>
        </p:txBody>
      </p:sp>
      <p:sp>
        <p:nvSpPr>
          <p:cNvPr id="6" name="Date Placeholder 5"/>
          <p:cNvSpPr>
            <a:spLocks noGrp="1"/>
          </p:cNvSpPr>
          <p:nvPr>
            <p:ph type="dt" sz="half" idx="10"/>
            <p:custDataLst>
              <p:tags r:id="rId5"/>
            </p:custDataLst>
          </p:nvPr>
        </p:nvSpPr>
        <p:spPr>
          <a:xfrm>
            <a:off x="367996" y="6413417"/>
            <a:ext cx="2743200" cy="365125"/>
          </a:xfrm>
        </p:spPr>
        <p:txBody>
          <a:bodyPr/>
          <a:lstStyle/>
          <a:p>
            <a:fld id="{7F3A2BEC-70BB-41D7-83D0-F44B33C206CE}" type="datetime1">
              <a:rPr lang="en-US" smtClean="0"/>
              <a:t>10/25/2018</a:t>
            </a:fld>
            <a:endParaRPr lang="en-US" dirty="0"/>
          </a:p>
        </p:txBody>
      </p:sp>
      <p:pic>
        <p:nvPicPr>
          <p:cNvPr id="9" name="Content Placeholder 8"/>
          <p:cNvPicPr>
            <a:picLocks noGrp="1" noChangeAspect="1"/>
          </p:cNvPicPr>
          <p:nvPr>
            <p:ph sz="half" idx="2"/>
          </p:nvPr>
        </p:nvPicPr>
        <p:blipFill>
          <a:blip r:embed="rId8"/>
          <a:stretch>
            <a:fillRect/>
          </a:stretch>
        </p:blipFill>
        <p:spPr>
          <a:xfrm>
            <a:off x="5081048" y="2076180"/>
            <a:ext cx="5740924" cy="4328656"/>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9"/>
          <a:stretch>
            <a:fillRect/>
          </a:stretch>
        </p:blipFill>
        <p:spPr>
          <a:xfrm>
            <a:off x="1279363" y="2076180"/>
            <a:ext cx="3698882" cy="4328479"/>
          </a:xfrm>
          <a:prstGeom prst="rect">
            <a:avLst/>
          </a:prstGeom>
        </p:spPr>
      </p:pic>
    </p:spTree>
    <p:extLst>
      <p:ext uri="{BB962C8B-B14F-4D97-AF65-F5344CB8AC3E}">
        <p14:creationId xmlns:p14="http://schemas.microsoft.com/office/powerpoint/2010/main" val="605255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60037" y="762043"/>
            <a:ext cx="9993763" cy="461274"/>
          </a:xfrm>
          <a:prstGeom prst="rect">
            <a:avLst/>
          </a:prstGeom>
          <a:noFill/>
          <a:ln>
            <a:solidFill>
              <a:schemeClr val="tx1"/>
            </a:solidFill>
          </a:ln>
        </p:spPr>
        <p:txBody>
          <a:bodyPr>
            <a:normAutofit fontScale="90000"/>
          </a:bodyPr>
          <a:lstStyle/>
          <a:p>
            <a:r>
              <a:rPr lang="en-US" sz="3600" dirty="0" smtClean="0"/>
              <a:t>		         </a:t>
            </a:r>
            <a:r>
              <a:rPr lang="en-US" sz="3600" dirty="0" smtClean="0">
                <a:latin typeface="Times New Roman" panose="02020603050405020304" pitchFamily="18" charset="0"/>
                <a:cs typeface="Times New Roman" panose="02020603050405020304" pitchFamily="18" charset="0"/>
              </a:rPr>
              <a:t>Viewing Position Descriptions</a:t>
            </a:r>
            <a:endParaRPr lang="en-US" sz="36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28601" y="274321"/>
            <a:ext cx="902368" cy="406364"/>
          </a:xfrm>
          <a:prstGeom prst="rect">
            <a:avLst/>
          </a:prstGeom>
        </p:spPr>
      </p:pic>
      <p:sp>
        <p:nvSpPr>
          <p:cNvPr id="3" name="Slide Number Placeholder 2"/>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23</a:t>
            </a:fld>
            <a:endParaRPr lang="en-US" dirty="0"/>
          </a:p>
        </p:txBody>
      </p:sp>
      <p:sp>
        <p:nvSpPr>
          <p:cNvPr id="6" name="Date Placeholder 5"/>
          <p:cNvSpPr>
            <a:spLocks noGrp="1"/>
          </p:cNvSpPr>
          <p:nvPr>
            <p:ph type="dt" sz="half" idx="10"/>
            <p:custDataLst>
              <p:tags r:id="rId4"/>
            </p:custDataLst>
          </p:nvPr>
        </p:nvSpPr>
        <p:spPr>
          <a:xfrm>
            <a:off x="838200" y="6356350"/>
            <a:ext cx="2743200" cy="365125"/>
          </a:xfrm>
        </p:spPr>
        <p:txBody>
          <a:bodyPr/>
          <a:lstStyle/>
          <a:p>
            <a:fld id="{7F3A2BEC-70BB-41D7-83D0-F44B33C206CE}" type="datetime1">
              <a:rPr lang="en-US" smtClean="0"/>
              <a:t>10/25/2018</a:t>
            </a:fld>
            <a:endParaRPr lang="en-US" dirty="0"/>
          </a:p>
        </p:txBody>
      </p:sp>
      <p:pic>
        <p:nvPicPr>
          <p:cNvPr id="7" name="Picture 6"/>
          <p:cNvPicPr>
            <a:picLocks noChangeAspect="1"/>
          </p:cNvPicPr>
          <p:nvPr/>
        </p:nvPicPr>
        <p:blipFill rotWithShape="1">
          <a:blip r:embed="rId8"/>
          <a:srcRect r="5122"/>
          <a:stretch/>
        </p:blipFill>
        <p:spPr>
          <a:xfrm>
            <a:off x="1360036" y="2233701"/>
            <a:ext cx="2404565" cy="3686332"/>
          </a:xfrm>
          <a:prstGeom prst="rect">
            <a:avLst/>
          </a:prstGeom>
        </p:spPr>
      </p:pic>
      <p:sp>
        <p:nvSpPr>
          <p:cNvPr id="16" name="TextBox 15"/>
          <p:cNvSpPr txBox="1"/>
          <p:nvPr>
            <p:custDataLst>
              <p:tags r:id="rId5"/>
            </p:custDataLst>
          </p:nvPr>
        </p:nvSpPr>
        <p:spPr>
          <a:xfrm>
            <a:off x="1360037" y="1402704"/>
            <a:ext cx="10238405" cy="830997"/>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To view position description(s), specify either a single position number or a range of position numbers and click on “Execute”. Data such as Position Id and title, Org. Unit, General description and Essential functions are displayed. The Menu option allows you to download the description and/or print it</a:t>
            </a:r>
            <a:endParaRPr lang="en-US" sz="1600" dirty="0">
              <a:latin typeface="Times New Roman" panose="02020603050405020304" pitchFamily="18" charset="0"/>
              <a:cs typeface="Times New Roman" panose="02020603050405020304" pitchFamily="18" charset="0"/>
            </a:endParaRPr>
          </a:p>
        </p:txBody>
      </p:sp>
      <p:pic>
        <p:nvPicPr>
          <p:cNvPr id="1026" name="Picture 2" descr="C:\Users\srao22\AppData\Local\Temp\SNAGHTML21d3a1e7.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03473" y="2313100"/>
            <a:ext cx="4344598" cy="10781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0"/>
          <a:stretch>
            <a:fillRect/>
          </a:stretch>
        </p:blipFill>
        <p:spPr>
          <a:xfrm>
            <a:off x="8239596" y="2313101"/>
            <a:ext cx="3025436" cy="3815582"/>
          </a:xfrm>
          <a:prstGeom prst="rect">
            <a:avLst/>
          </a:prstGeom>
        </p:spPr>
      </p:pic>
    </p:spTree>
    <p:extLst>
      <p:ext uri="{BB962C8B-B14F-4D97-AF65-F5344CB8AC3E}">
        <p14:creationId xmlns:p14="http://schemas.microsoft.com/office/powerpoint/2010/main" val="29280964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custDataLst>
              <p:tags r:id="rId1"/>
            </p:custDataLst>
          </p:nvPr>
        </p:nvSpPr>
        <p:spPr>
          <a:xfrm>
            <a:off x="956838" y="1718407"/>
            <a:ext cx="10396962" cy="4458556"/>
          </a:xfrm>
        </p:spPr>
        <p:txBody>
          <a:bodyPr/>
          <a:lstStyle/>
          <a:p>
            <a:pPr marL="0" indent="0">
              <a:buNone/>
            </a:pPr>
            <a:r>
              <a:rPr lang="en-US" sz="2000" dirty="0" smtClean="0">
                <a:latin typeface="Times New Roman" panose="02020603050405020304" pitchFamily="18" charset="0"/>
                <a:cs typeface="Times New Roman" panose="02020603050405020304" pitchFamily="18" charset="0"/>
              </a:rPr>
              <a:t>Th</a:t>
            </a:r>
            <a:r>
              <a:rPr lang="en-US" sz="1800" dirty="0" smtClean="0">
                <a:latin typeface="Times New Roman" panose="02020603050405020304" pitchFamily="18" charset="0"/>
                <a:cs typeface="Times New Roman" panose="02020603050405020304" pitchFamily="18" charset="0"/>
              </a:rPr>
              <a:t>e overview tab gives you access to General information, Employee Working Times, Compensation Information, Hiring forms and Personnel Actions for the staff in your Org. Unit</a:t>
            </a:r>
          </a:p>
          <a:p>
            <a:pPr marL="0" indent="0">
              <a:buNone/>
            </a:pPr>
            <a:endParaRPr lang="en-US" sz="2000" dirty="0"/>
          </a:p>
          <a:p>
            <a:pPr marL="0" indent="0">
              <a:buNone/>
            </a:pPr>
            <a:r>
              <a:rPr lang="en-US" sz="2000" dirty="0" smtClean="0"/>
              <a:t> </a:t>
            </a:r>
          </a:p>
          <a:p>
            <a:pPr marL="0" indent="0">
              <a:buNone/>
            </a:pPr>
            <a:endParaRPr lang="en-US" dirty="0"/>
          </a:p>
          <a:p>
            <a:pPr marL="0" indent="0">
              <a:buNone/>
            </a:pPr>
            <a:endParaRPr lang="en-US" dirty="0"/>
          </a:p>
        </p:txBody>
      </p:sp>
      <p:sp>
        <p:nvSpPr>
          <p:cNvPr id="5" name="Date Placeholder 4"/>
          <p:cNvSpPr>
            <a:spLocks noGrp="1"/>
          </p:cNvSpPr>
          <p:nvPr>
            <p:ph type="dt" sz="half" idx="10"/>
            <p:custDataLst>
              <p:tags r:id="rId2"/>
            </p:custDataLst>
          </p:nvPr>
        </p:nvSpPr>
        <p:spPr>
          <a:xfrm>
            <a:off x="838200" y="6356350"/>
            <a:ext cx="2743200" cy="365125"/>
          </a:xfrm>
        </p:spPr>
        <p:txBody>
          <a:bodyPr/>
          <a:lstStyle/>
          <a:p>
            <a:fld id="{93F3FC62-A62D-472D-8936-54BE24B6F5CB}" type="datetime1">
              <a:rPr lang="en-US" smtClean="0"/>
              <a:t>10/25/2018</a:t>
            </a:fld>
            <a:endParaRPr lang="en-US" dirty="0"/>
          </a:p>
        </p:txBody>
      </p:sp>
      <p:sp>
        <p:nvSpPr>
          <p:cNvPr id="6" name="Slide Number Placeholder 5"/>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24</a:t>
            </a:fld>
            <a:endParaRPr lang="en-US" dirty="0"/>
          </a:p>
        </p:txBody>
      </p:sp>
      <p:pic>
        <p:nvPicPr>
          <p:cNvPr id="11" name="Picture 10"/>
          <p:cNvPicPr>
            <a:picLocks noChangeAspect="1"/>
          </p:cNvPicPr>
          <p:nvPr>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228600" y="274320"/>
            <a:ext cx="1157390" cy="521208"/>
          </a:xfrm>
          <a:prstGeom prst="rect">
            <a:avLst/>
          </a:prstGeom>
        </p:spPr>
      </p:pic>
      <p:sp>
        <p:nvSpPr>
          <p:cNvPr id="9" name="Title 1"/>
          <p:cNvSpPr txBox="1">
            <a:spLocks/>
          </p:cNvSpPr>
          <p:nvPr>
            <p:custDataLst>
              <p:tags r:id="rId5"/>
            </p:custDataLst>
          </p:nvPr>
        </p:nvSpPr>
        <p:spPr>
          <a:xfrm>
            <a:off x="956838" y="974914"/>
            <a:ext cx="10396962" cy="564107"/>
          </a:xfrm>
          <a:prstGeom prst="rect">
            <a:avLst/>
          </a:prstGeom>
          <a:noFill/>
          <a:ln>
            <a:solidFill>
              <a:schemeClr val="tx1"/>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The Overview Tab</a:t>
            </a:r>
            <a:endParaRPr lang="en-US" sz="32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8"/>
          <a:stretch>
            <a:fillRect/>
          </a:stretch>
        </p:blipFill>
        <p:spPr>
          <a:xfrm>
            <a:off x="959142" y="2497996"/>
            <a:ext cx="10394658" cy="3388020"/>
          </a:xfrm>
          <a:prstGeom prst="rect">
            <a:avLst/>
          </a:prstGeom>
        </p:spPr>
      </p:pic>
    </p:spTree>
    <p:extLst>
      <p:ext uri="{BB962C8B-B14F-4D97-AF65-F5344CB8AC3E}">
        <p14:creationId xmlns:p14="http://schemas.microsoft.com/office/powerpoint/2010/main" val="3829777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838200" y="974914"/>
            <a:ext cx="10651958" cy="591021"/>
          </a:xfrm>
          <a:prstGeom prst="rect">
            <a:avLst/>
          </a:prstGeom>
          <a:noFill/>
          <a:ln>
            <a:solidFill>
              <a:schemeClr val="tx1"/>
            </a:solidFill>
          </a:ln>
        </p:spPr>
        <p:txBody>
          <a:bodyPr>
            <a:normAutofit/>
          </a:bodyPr>
          <a:lstStyle/>
          <a:p>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OM </a:t>
            </a:r>
            <a:r>
              <a:rPr lang="en-US" sz="3200" dirty="0">
                <a:latin typeface="Times New Roman" panose="02020603050405020304" pitchFamily="18" charset="0"/>
                <a:cs typeface="Times New Roman" panose="02020603050405020304" pitchFamily="18" charset="0"/>
              </a:rPr>
              <a:t>&amp; PA Form in Workflow</a:t>
            </a:r>
          </a:p>
        </p:txBody>
      </p:sp>
      <p:sp>
        <p:nvSpPr>
          <p:cNvPr id="8" name="Content Placeholder 7"/>
          <p:cNvSpPr>
            <a:spLocks noGrp="1"/>
          </p:cNvSpPr>
          <p:nvPr>
            <p:ph idx="1"/>
            <p:custDataLst>
              <p:tags r:id="rId2"/>
            </p:custDataLst>
          </p:nvPr>
        </p:nvSpPr>
        <p:spPr>
          <a:xfrm>
            <a:off x="838200" y="1825625"/>
            <a:ext cx="10515600" cy="4024030"/>
          </a:xfrm>
        </p:spPr>
        <p:txBody>
          <a:bodyPr>
            <a:normAutofit fontScale="77500" lnSpcReduction="20000"/>
          </a:bodyPr>
          <a:lstStyle/>
          <a:p>
            <a:pPr marL="0" indent="0">
              <a:buNone/>
            </a:pPr>
            <a:r>
              <a:rPr lang="en-US" sz="2100" dirty="0" smtClean="0">
                <a:latin typeface="Times New Roman" panose="02020603050405020304" pitchFamily="18" charset="0"/>
                <a:cs typeface="Times New Roman" panose="02020603050405020304" pitchFamily="18" charset="0"/>
              </a:rPr>
              <a:t>Submitted forms go through a workflow stopping at several Central HR departments and/or department level approvers. </a:t>
            </a:r>
          </a:p>
          <a:p>
            <a:pPr marL="0" indent="0">
              <a:buNone/>
            </a:pPr>
            <a:r>
              <a:rPr lang="en-US" sz="2100" dirty="0" smtClean="0">
                <a:latin typeface="Times New Roman" panose="02020603050405020304" pitchFamily="18" charset="0"/>
                <a:cs typeface="Times New Roman" panose="02020603050405020304" pitchFamily="18" charset="0"/>
              </a:rPr>
              <a:t> Form </a:t>
            </a:r>
            <a:r>
              <a:rPr lang="en-US" sz="2100" dirty="0">
                <a:latin typeface="Times New Roman" panose="02020603050405020304" pitchFamily="18" charset="0"/>
                <a:cs typeface="Times New Roman" panose="02020603050405020304" pitchFamily="18" charset="0"/>
              </a:rPr>
              <a:t>submission status can be one of the following:</a:t>
            </a:r>
          </a:p>
          <a:p>
            <a:r>
              <a:rPr lang="en-US" sz="2100" dirty="0">
                <a:latin typeface="Times New Roman" panose="02020603050405020304" pitchFamily="18" charset="0"/>
                <a:cs typeface="Times New Roman" panose="02020603050405020304" pitchFamily="18" charset="0"/>
              </a:rPr>
              <a:t>Submitted</a:t>
            </a:r>
          </a:p>
          <a:p>
            <a:r>
              <a:rPr lang="en-US" sz="2100" dirty="0">
                <a:latin typeface="Times New Roman" panose="02020603050405020304" pitchFamily="18" charset="0"/>
                <a:cs typeface="Times New Roman" panose="02020603050405020304" pitchFamily="18" charset="0"/>
              </a:rPr>
              <a:t>In-Progress</a:t>
            </a:r>
          </a:p>
          <a:p>
            <a:r>
              <a:rPr lang="en-US" sz="2100" dirty="0" smtClean="0">
                <a:latin typeface="Times New Roman" panose="02020603050405020304" pitchFamily="18" charset="0"/>
                <a:cs typeface="Times New Roman" panose="02020603050405020304" pitchFamily="18" charset="0"/>
              </a:rPr>
              <a:t>Completed</a:t>
            </a:r>
          </a:p>
          <a:p>
            <a:r>
              <a:rPr lang="en-US" sz="2100" dirty="0" smtClean="0">
                <a:latin typeface="Times New Roman" panose="02020603050405020304" pitchFamily="18" charset="0"/>
                <a:cs typeface="Times New Roman" panose="02020603050405020304" pitchFamily="18" charset="0"/>
              </a:rPr>
              <a:t>Rejected/Returned/Resubmitted </a:t>
            </a:r>
          </a:p>
          <a:p>
            <a:r>
              <a:rPr lang="en-US" sz="2100" dirty="0" smtClean="0">
                <a:latin typeface="Times New Roman" panose="02020603050405020304" pitchFamily="18" charset="0"/>
                <a:cs typeface="Times New Roman" panose="02020603050405020304" pitchFamily="18" charset="0"/>
              </a:rPr>
              <a:t>Correction (The form did not complete successfully and HRIS team is reviewing errors)</a:t>
            </a:r>
            <a:endParaRPr lang="en-US" sz="2100" dirty="0">
              <a:latin typeface="Times New Roman" panose="02020603050405020304" pitchFamily="18" charset="0"/>
              <a:cs typeface="Times New Roman" panose="02020603050405020304" pitchFamily="18" charset="0"/>
            </a:endParaRPr>
          </a:p>
          <a:p>
            <a:r>
              <a:rPr lang="en-US" sz="2100" dirty="0">
                <a:latin typeface="Times New Roman" panose="02020603050405020304" pitchFamily="18" charset="0"/>
                <a:cs typeface="Times New Roman" panose="02020603050405020304" pitchFamily="18" charset="0"/>
              </a:rPr>
              <a:t>Wait4payroll (Approvals completed but form did not make it to payroll</a:t>
            </a:r>
            <a:r>
              <a:rPr lang="en-US" sz="2100" dirty="0" smtClean="0">
                <a:latin typeface="Times New Roman" panose="02020603050405020304" pitchFamily="18" charset="0"/>
                <a:cs typeface="Times New Roman" panose="02020603050405020304" pitchFamily="18" charset="0"/>
              </a:rPr>
              <a:t>)</a:t>
            </a:r>
          </a:p>
          <a:p>
            <a:pPr marL="0" indent="0">
              <a:buNone/>
            </a:pPr>
            <a:r>
              <a:rPr lang="en-US" sz="2100" dirty="0" smtClean="0">
                <a:latin typeface="Times New Roman" panose="02020603050405020304" pitchFamily="18" charset="0"/>
                <a:cs typeface="Times New Roman" panose="02020603050405020304" pitchFamily="18" charset="0"/>
              </a:rPr>
              <a:t>Once your form completes approvals successfully or is rejected/returned, you will be notified via email</a:t>
            </a:r>
          </a:p>
          <a:p>
            <a:pPr marL="0" indent="0">
              <a:buNone/>
            </a:pPr>
            <a:r>
              <a:rPr lang="en-US" sz="2100" dirty="0" smtClean="0">
                <a:latin typeface="Times New Roman" panose="02020603050405020304" pitchFamily="18" charset="0"/>
                <a:cs typeface="Times New Roman" panose="02020603050405020304" pitchFamily="18" charset="0"/>
              </a:rPr>
              <a:t>Please </a:t>
            </a:r>
            <a:r>
              <a:rPr lang="en-US" sz="2100" dirty="0">
                <a:latin typeface="Times New Roman" panose="02020603050405020304" pitchFamily="18" charset="0"/>
                <a:cs typeface="Times New Roman" panose="02020603050405020304" pitchFamily="18" charset="0"/>
              </a:rPr>
              <a:t>note that OM forms can only be rejected and will need to be re-created from scratch and submitted for approval. </a:t>
            </a:r>
            <a:r>
              <a:rPr lang="en-US" sz="2100" dirty="0" smtClean="0">
                <a:latin typeface="Times New Roman" panose="02020603050405020304" pitchFamily="18" charset="0"/>
                <a:cs typeface="Times New Roman" panose="02020603050405020304" pitchFamily="18" charset="0"/>
              </a:rPr>
              <a:t>approver </a:t>
            </a:r>
            <a:r>
              <a:rPr lang="en-US" sz="2100" dirty="0">
                <a:latin typeface="Times New Roman" panose="02020603050405020304" pitchFamily="18" charset="0"/>
                <a:cs typeface="Times New Roman" panose="02020603050405020304" pitchFamily="18" charset="0"/>
              </a:rPr>
              <a:t>can however return PA forms which can then be edited and re-submitted for approval. If a PA form is “rejected” for a reason, it will need to be re-created from scratch and submitted </a:t>
            </a:r>
            <a:endParaRPr lang="en-US" sz="2100" dirty="0" smtClean="0">
              <a:latin typeface="Times New Roman" panose="02020603050405020304" pitchFamily="18" charset="0"/>
              <a:cs typeface="Times New Roman" panose="02020603050405020304" pitchFamily="18" charset="0"/>
            </a:endParaRPr>
          </a:p>
          <a:p>
            <a:pPr marL="0" indent="0">
              <a:buNone/>
            </a:pPr>
            <a:r>
              <a:rPr lang="en-US" sz="2100" dirty="0">
                <a:latin typeface="Times New Roman" panose="02020603050405020304" pitchFamily="18" charset="0"/>
                <a:cs typeface="Times New Roman" panose="02020603050405020304" pitchFamily="18" charset="0"/>
              </a:rPr>
              <a:t>If the form that you submitted is in the workflow and you realize you have made an error, you can click on the Current Agent link and reach out to one of the approvers in the list to request that they reject/return the form to you</a:t>
            </a:r>
          </a:p>
          <a:p>
            <a:pPr marL="0" indent="0">
              <a:buNone/>
            </a:pPr>
            <a:endParaRPr lang="en-US" sz="2100" dirty="0">
              <a:latin typeface="Times New Roman" panose="02020603050405020304" pitchFamily="18" charset="0"/>
              <a:cs typeface="Times New Roman" panose="02020603050405020304" pitchFamily="18" charset="0"/>
            </a:endParaRPr>
          </a:p>
        </p:txBody>
      </p:sp>
      <p:sp>
        <p:nvSpPr>
          <p:cNvPr id="5" name="Date Placeholder 4"/>
          <p:cNvSpPr>
            <a:spLocks noGrp="1"/>
          </p:cNvSpPr>
          <p:nvPr>
            <p:ph type="dt" sz="half" idx="10"/>
            <p:custDataLst>
              <p:tags r:id="rId3"/>
            </p:custDataLst>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3F3FC62-A62D-472D-8936-54BE24B6F5C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10/25/2018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228600" y="274320"/>
            <a:ext cx="1157389" cy="521208"/>
          </a:xfrm>
          <a:prstGeom prst="rect">
            <a:avLst/>
          </a:prstGeom>
        </p:spPr>
      </p:pic>
    </p:spTree>
    <p:extLst>
      <p:ext uri="{BB962C8B-B14F-4D97-AF65-F5344CB8AC3E}">
        <p14:creationId xmlns:p14="http://schemas.microsoft.com/office/powerpoint/2010/main" val="26683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1136710" y="946312"/>
            <a:ext cx="10317409" cy="672176"/>
          </a:xfrm>
          <a:prstGeom prst="rect">
            <a:avLst/>
          </a:prstGeom>
          <a:noFill/>
          <a:ln>
            <a:solidFill>
              <a:schemeClr val="tx1"/>
            </a:solidFill>
          </a:ln>
        </p:spPr>
        <p:txBody>
          <a:bodyPr>
            <a:normAutofit/>
          </a:bodyPr>
          <a:lstStyle/>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Request Tracker - Displaying Anticipated Approval Path</a:t>
            </a:r>
            <a:endParaRPr lang="en-US" sz="32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custDataLst>
              <p:tags r:id="rId2"/>
            </p:custDataLst>
          </p:nvPr>
        </p:nvSpPr>
        <p:spPr>
          <a:xfrm>
            <a:off x="1046747" y="2037514"/>
            <a:ext cx="8764955" cy="4275974"/>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
        <p:nvSpPr>
          <p:cNvPr id="5" name="Date Placeholder 4"/>
          <p:cNvSpPr>
            <a:spLocks noGrp="1"/>
          </p:cNvSpPr>
          <p:nvPr>
            <p:ph type="dt" sz="half" idx="10"/>
            <p:custDataLst>
              <p:tags r:id="rId3"/>
            </p:custDataLst>
          </p:nvPr>
        </p:nvSpPr>
        <p:spPr>
          <a:xfrm>
            <a:off x="864412" y="6499199"/>
            <a:ext cx="2817307" cy="358801"/>
          </a:xfrm>
        </p:spPr>
        <p:txBody>
          <a:bodyPr/>
          <a:lstStyle/>
          <a:p>
            <a:fld id="{93F3FC62-A62D-472D-8936-54BE24B6F5CB}" type="datetime1">
              <a:rPr lang="en-US" smtClean="0"/>
              <a:t>10/25/2018</a:t>
            </a:fld>
            <a:endParaRPr lang="en-US" dirty="0"/>
          </a:p>
        </p:txBody>
      </p:sp>
      <p:sp>
        <p:nvSpPr>
          <p:cNvPr id="6" name="Slide Number Placeholder 5"/>
          <p:cNvSpPr>
            <a:spLocks noGrp="1"/>
          </p:cNvSpPr>
          <p:nvPr>
            <p:ph type="sldNum" sz="quarter" idx="12"/>
            <p:custDataLst>
              <p:tags r:id="rId4"/>
            </p:custDataLst>
          </p:nvPr>
        </p:nvSpPr>
        <p:spPr>
          <a:xfrm>
            <a:off x="8636812" y="6499199"/>
            <a:ext cx="2817307" cy="358801"/>
          </a:xfrm>
        </p:spPr>
        <p:txBody>
          <a:bodyPr/>
          <a:lstStyle/>
          <a:p>
            <a:fld id="{D57F1E4F-1CFF-5643-939E-217C01CDF565}" type="slidenum">
              <a:rPr lang="en-US" smtClean="0"/>
              <a:pPr/>
              <a:t>26</a:t>
            </a:fld>
            <a:endParaRPr lang="en-US" dirty="0"/>
          </a:p>
        </p:txBody>
      </p:sp>
      <p:pic>
        <p:nvPicPr>
          <p:cNvPr id="13" name="Picture 12"/>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228600" y="274320"/>
            <a:ext cx="1143000" cy="486281"/>
          </a:xfrm>
          <a:prstGeom prst="rect">
            <a:avLst/>
          </a:prstGeom>
        </p:spPr>
      </p:pic>
      <p:sp>
        <p:nvSpPr>
          <p:cNvPr id="2" name="TextBox 1"/>
          <p:cNvSpPr txBox="1"/>
          <p:nvPr>
            <p:custDataLst>
              <p:tags r:id="rId6"/>
            </p:custDataLst>
          </p:nvPr>
        </p:nvSpPr>
        <p:spPr>
          <a:xfrm>
            <a:off x="1136710" y="1707734"/>
            <a:ext cx="10650282" cy="5078313"/>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You can check on anticipated approval path and progress of approvals for a submitted form</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by clicking on Display Approvals in the Request Tracker. The history of approvals as well as the current status of submission are displayed</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10"/>
          <a:stretch>
            <a:fillRect/>
          </a:stretch>
        </p:blipFill>
        <p:spPr>
          <a:xfrm>
            <a:off x="1136710" y="2591152"/>
            <a:ext cx="10228571" cy="3504762"/>
          </a:xfrm>
          <a:prstGeom prst="rect">
            <a:avLst/>
          </a:prstGeom>
        </p:spPr>
      </p:pic>
    </p:spTree>
    <p:extLst>
      <p:ext uri="{BB962C8B-B14F-4D97-AF65-F5344CB8AC3E}">
        <p14:creationId xmlns:p14="http://schemas.microsoft.com/office/powerpoint/2010/main" val="11238146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838200" y="891724"/>
            <a:ext cx="10998896" cy="665614"/>
          </a:xfrm>
          <a:prstGeom prst="rect">
            <a:avLst/>
          </a:prstGeom>
          <a:noFill/>
          <a:ln>
            <a:solidFill>
              <a:schemeClr val="tx1"/>
            </a:solidFill>
          </a:ln>
        </p:spPr>
        <p:txBody>
          <a:bodyPr>
            <a:normAutofit fontScale="90000"/>
          </a:bodyPr>
          <a:lstStyle/>
          <a:p>
            <a:r>
              <a:rPr lang="en-US" sz="3200" dirty="0" smtClean="0">
                <a:latin typeface="Times New Roman" panose="02020603050405020304" pitchFamily="18" charset="0"/>
                <a:cs typeface="Times New Roman" panose="02020603050405020304" pitchFamily="18" charset="0"/>
              </a:rPr>
              <a:t>When a </a:t>
            </a:r>
            <a:r>
              <a:rPr lang="en-US" sz="3200" dirty="0">
                <a:latin typeface="Times New Roman" panose="02020603050405020304" pitchFamily="18" charset="0"/>
                <a:cs typeface="Times New Roman" panose="02020603050405020304" pitchFamily="18" charset="0"/>
              </a:rPr>
              <a:t>S</a:t>
            </a:r>
            <a:r>
              <a:rPr lang="en-US" sz="3200" dirty="0" smtClean="0">
                <a:latin typeface="Times New Roman" panose="02020603050405020304" pitchFamily="18" charset="0"/>
                <a:cs typeface="Times New Roman" panose="02020603050405020304" pitchFamily="18" charset="0"/>
              </a:rPr>
              <a:t>ubmitted OM Form is Rejected or PA form Returned to Sender</a:t>
            </a:r>
            <a:endParaRPr lang="en-US"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custDataLst>
              <p:tags r:id="rId2"/>
            </p:custDataLst>
          </p:nvPr>
        </p:nvSpPr>
        <p:spPr>
          <a:xfrm>
            <a:off x="838200" y="1781175"/>
            <a:ext cx="10998896" cy="4351338"/>
          </a:xfrm>
        </p:spPr>
        <p:txBody>
          <a:bodyPr/>
          <a:lstStyle/>
          <a:p>
            <a:pPr marL="0" indent="0">
              <a:buNone/>
            </a:pPr>
            <a:r>
              <a:rPr lang="en-US" sz="2000" dirty="0" smtClean="0"/>
              <a:t>OM forms can be </a:t>
            </a:r>
            <a:r>
              <a:rPr lang="en-US" sz="2000" i="1" dirty="0" smtClean="0"/>
              <a:t>rejected</a:t>
            </a:r>
            <a:r>
              <a:rPr lang="en-US" sz="2000" dirty="0" smtClean="0"/>
              <a:t> by an approver if support documents are missing or for other reasons such as a department request to reject it (</a:t>
            </a:r>
            <a:r>
              <a:rPr lang="en-US" sz="2000" dirty="0" err="1" smtClean="0"/>
              <a:t>eg</a:t>
            </a:r>
            <a:r>
              <a:rPr lang="en-US" sz="2000" dirty="0" smtClean="0"/>
              <a:t>. Entered incorrect hourly rate). The status column in Request Tracker will display “Rejected”. Access the form from your worklist by clicking on it. </a:t>
            </a:r>
            <a:r>
              <a:rPr lang="en-US" sz="2000" dirty="0"/>
              <a:t>S</a:t>
            </a:r>
            <a:r>
              <a:rPr lang="en-US" sz="2000" dirty="0" smtClean="0"/>
              <a:t>croll down to see the comments that describe why the form was rejected. The form will need to be re-done from scratch and re-submitted.</a:t>
            </a:r>
          </a:p>
          <a:p>
            <a:pPr marL="0" indent="0">
              <a:buNone/>
            </a:pPr>
            <a:endParaRPr lang="en-US" sz="2000" dirty="0" smtClean="0"/>
          </a:p>
          <a:p>
            <a:pPr marL="0" indent="0">
              <a:buNone/>
            </a:pPr>
            <a:endParaRPr lang="en-US" sz="2000" dirty="0" smtClean="0"/>
          </a:p>
          <a:p>
            <a:pPr marL="0" indent="0">
              <a:buNone/>
            </a:pPr>
            <a:r>
              <a:rPr lang="en-US" sz="2000" dirty="0" smtClean="0"/>
              <a:t>PA forms can be </a:t>
            </a:r>
            <a:r>
              <a:rPr lang="en-US" sz="2000" i="1" dirty="0" smtClean="0"/>
              <a:t>returned</a:t>
            </a:r>
            <a:r>
              <a:rPr lang="en-US" sz="2000" dirty="0" smtClean="0"/>
              <a:t> by an approver if support documents are missing or for other reasons. The status column in Request Tracker will display “Returned”. This returned form will appear in your worklist. Open the form by clicking on it. </a:t>
            </a:r>
            <a:r>
              <a:rPr lang="en-US" sz="2000" dirty="0"/>
              <a:t>S</a:t>
            </a:r>
            <a:r>
              <a:rPr lang="en-US" sz="2000" dirty="0" smtClean="0"/>
              <a:t>croll down to see the comments that describe why the form was returned. The same form can be corrected and re-submitted.</a:t>
            </a:r>
            <a:endParaRPr lang="en-US" sz="2000" dirty="0"/>
          </a:p>
          <a:p>
            <a:pPr marL="0" indent="0">
              <a:buNone/>
            </a:pPr>
            <a:endParaRPr lang="en-US" dirty="0"/>
          </a:p>
          <a:p>
            <a:pPr marL="0" indent="0">
              <a:buNone/>
            </a:pPr>
            <a:endParaRPr lang="en-US" dirty="0"/>
          </a:p>
        </p:txBody>
      </p:sp>
      <p:pic>
        <p:nvPicPr>
          <p:cNvPr id="7" name="Picture 6"/>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081893" cy="487211"/>
          </a:xfrm>
          <a:prstGeom prst="rect">
            <a:avLst/>
          </a:prstGeom>
        </p:spPr>
      </p:pic>
      <p:sp>
        <p:nvSpPr>
          <p:cNvPr id="8" name="Slide Number Placeholder 7"/>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27</a:t>
            </a:fld>
            <a:endParaRPr lang="en-US" dirty="0"/>
          </a:p>
        </p:txBody>
      </p:sp>
      <p:sp>
        <p:nvSpPr>
          <p:cNvPr id="9" name="Date Placeholder 8"/>
          <p:cNvSpPr>
            <a:spLocks noGrp="1"/>
          </p:cNvSpPr>
          <p:nvPr>
            <p:ph type="dt" sz="half" idx="10"/>
            <p:custDataLst>
              <p:tags r:id="rId5"/>
            </p:custDataLst>
          </p:nvPr>
        </p:nvSpPr>
        <p:spPr>
          <a:xfrm>
            <a:off x="838200" y="6356350"/>
            <a:ext cx="2743200" cy="365125"/>
          </a:xfrm>
        </p:spPr>
        <p:txBody>
          <a:bodyPr/>
          <a:lstStyle/>
          <a:p>
            <a:fld id="{D637C52B-0AC3-4833-B3BF-7A3A092AAF19}" type="datetime1">
              <a:rPr lang="en-US" smtClean="0"/>
              <a:t>10/25/2018</a:t>
            </a:fld>
            <a:endParaRPr lang="en-US" dirty="0"/>
          </a:p>
        </p:txBody>
      </p:sp>
      <p:pic>
        <p:nvPicPr>
          <p:cNvPr id="2" name="Picture 1"/>
          <p:cNvPicPr>
            <a:picLocks noChangeAspect="1"/>
          </p:cNvPicPr>
          <p:nvPr/>
        </p:nvPicPr>
        <p:blipFill>
          <a:blip r:embed="rId9"/>
          <a:stretch>
            <a:fillRect/>
          </a:stretch>
        </p:blipFill>
        <p:spPr>
          <a:xfrm>
            <a:off x="914391" y="3192781"/>
            <a:ext cx="8257143" cy="790476"/>
          </a:xfrm>
          <a:prstGeom prst="rect">
            <a:avLst/>
          </a:prstGeom>
        </p:spPr>
      </p:pic>
      <p:pic>
        <p:nvPicPr>
          <p:cNvPr id="3" name="Picture 2"/>
          <p:cNvPicPr>
            <a:picLocks noChangeAspect="1"/>
          </p:cNvPicPr>
          <p:nvPr/>
        </p:nvPicPr>
        <p:blipFill>
          <a:blip r:embed="rId10"/>
          <a:stretch>
            <a:fillRect/>
          </a:stretch>
        </p:blipFill>
        <p:spPr>
          <a:xfrm>
            <a:off x="919610" y="5275370"/>
            <a:ext cx="8180952" cy="857143"/>
          </a:xfrm>
          <a:prstGeom prst="rect">
            <a:avLst/>
          </a:prstGeom>
        </p:spPr>
      </p:pic>
    </p:spTree>
    <p:extLst>
      <p:ext uri="{BB962C8B-B14F-4D97-AF65-F5344CB8AC3E}">
        <p14:creationId xmlns:p14="http://schemas.microsoft.com/office/powerpoint/2010/main" val="7196573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838200" y="891724"/>
            <a:ext cx="10998896" cy="665614"/>
          </a:xfrm>
          <a:prstGeom prst="rect">
            <a:avLst/>
          </a:prstGeom>
          <a:noFill/>
          <a:ln>
            <a:solidFill>
              <a:schemeClr val="tx1"/>
            </a:solidFill>
          </a:ln>
        </p:spPr>
        <p:txBody>
          <a:bodyPr>
            <a:normAutofit/>
          </a:bodyPr>
          <a:lstStyle/>
          <a:p>
            <a:r>
              <a:rPr lang="en-US" sz="3200" dirty="0" smtClean="0">
                <a:latin typeface="Times New Roman" panose="02020603050405020304" pitchFamily="18" charset="0"/>
                <a:cs typeface="Times New Roman" panose="02020603050405020304" pitchFamily="18" charset="0"/>
              </a:rPr>
              <a:t>What a “Correction” in Status Column Means..</a:t>
            </a:r>
            <a:endParaRPr lang="en-US"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custDataLst>
              <p:tags r:id="rId2"/>
            </p:custDataLst>
          </p:nvPr>
        </p:nvSpPr>
        <p:spPr>
          <a:xfrm>
            <a:off x="838200" y="1781175"/>
            <a:ext cx="10998896" cy="4351338"/>
          </a:xfrm>
        </p:spPr>
        <p:txBody>
          <a:bodyPr>
            <a:normAutofit/>
          </a:bodyPr>
          <a:lstStyle/>
          <a:p>
            <a:pPr marL="0" indent="0">
              <a:buNone/>
            </a:pPr>
            <a:r>
              <a:rPr lang="en-US" sz="1800" dirty="0" smtClean="0"/>
              <a:t>OM and PA forms may not complete successfully due to a system error. When this happens, the status column shows “Correction” and Current Agent as “SAP”. A service ticket is automatically generated for HRIS department and the form submitter is notified via email. </a:t>
            </a:r>
            <a:endParaRPr lang="en-US" sz="1800" dirty="0"/>
          </a:p>
          <a:p>
            <a:pPr marL="0" indent="0">
              <a:buNone/>
            </a:pPr>
            <a:r>
              <a:rPr lang="en-US" sz="1800" dirty="0"/>
              <a:t>When HRIS resolves the error, the form submitter is once again notified via email. </a:t>
            </a:r>
            <a:r>
              <a:rPr lang="en-US" sz="1800" dirty="0" smtClean="0"/>
              <a:t>The status changes to “Completed”. In the meantime, the form submitter is requested not to write to </a:t>
            </a:r>
            <a:r>
              <a:rPr lang="en-US" sz="1800" dirty="0" smtClean="0">
                <a:hlinkClick r:id="rId8"/>
              </a:rPr>
              <a:t>hrsys@bu.edu</a:t>
            </a:r>
            <a:r>
              <a:rPr lang="en-US" sz="1800" dirty="0" smtClean="0"/>
              <a:t> about the ticket because it creates duplicate tickets about the same problem.                                                                                                                                                                                                                                                                                                                                                                                                                                       </a:t>
            </a:r>
            <a:endParaRPr lang="en-US" sz="1800" dirty="0"/>
          </a:p>
        </p:txBody>
      </p:sp>
      <p:pic>
        <p:nvPicPr>
          <p:cNvPr id="7" name="Picture 6"/>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28600" y="274320"/>
            <a:ext cx="1081893" cy="487211"/>
          </a:xfrm>
          <a:prstGeom prst="rect">
            <a:avLst/>
          </a:prstGeom>
        </p:spPr>
      </p:pic>
      <p:sp>
        <p:nvSpPr>
          <p:cNvPr id="8" name="Slide Number Placeholder 7"/>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28</a:t>
            </a:fld>
            <a:endParaRPr lang="en-US" dirty="0"/>
          </a:p>
        </p:txBody>
      </p:sp>
      <p:sp>
        <p:nvSpPr>
          <p:cNvPr id="9" name="Date Placeholder 8"/>
          <p:cNvSpPr>
            <a:spLocks noGrp="1"/>
          </p:cNvSpPr>
          <p:nvPr>
            <p:ph type="dt" sz="half" idx="10"/>
            <p:custDataLst>
              <p:tags r:id="rId5"/>
            </p:custDataLst>
          </p:nvPr>
        </p:nvSpPr>
        <p:spPr>
          <a:xfrm>
            <a:off x="838200" y="6356350"/>
            <a:ext cx="2743200" cy="365125"/>
          </a:xfrm>
        </p:spPr>
        <p:txBody>
          <a:bodyPr/>
          <a:lstStyle/>
          <a:p>
            <a:fld id="{D637C52B-0AC3-4833-B3BF-7A3A092AAF19}" type="datetime1">
              <a:rPr lang="en-US" smtClean="0"/>
              <a:t>10/25/2018</a:t>
            </a:fld>
            <a:endParaRPr lang="en-US" dirty="0"/>
          </a:p>
        </p:txBody>
      </p:sp>
      <p:pic>
        <p:nvPicPr>
          <p:cNvPr id="2" name="Picture 1"/>
          <p:cNvPicPr>
            <a:picLocks noChangeAspect="1"/>
          </p:cNvPicPr>
          <p:nvPr/>
        </p:nvPicPr>
        <p:blipFill>
          <a:blip r:embed="rId10"/>
          <a:stretch>
            <a:fillRect/>
          </a:stretch>
        </p:blipFill>
        <p:spPr>
          <a:xfrm>
            <a:off x="969962" y="3484248"/>
            <a:ext cx="10537723" cy="1245897"/>
          </a:xfrm>
          <a:prstGeom prst="rect">
            <a:avLst/>
          </a:prstGeom>
        </p:spPr>
      </p:pic>
      <p:pic>
        <p:nvPicPr>
          <p:cNvPr id="3" name="Picture 2"/>
          <p:cNvPicPr>
            <a:picLocks noChangeAspect="1"/>
          </p:cNvPicPr>
          <p:nvPr/>
        </p:nvPicPr>
        <p:blipFill rotWithShape="1">
          <a:blip r:embed="rId11"/>
          <a:srcRect l="-1639" t="-9099" r="1639" b="70507"/>
          <a:stretch/>
        </p:blipFill>
        <p:spPr>
          <a:xfrm>
            <a:off x="969962" y="4963715"/>
            <a:ext cx="8406008" cy="1168798"/>
          </a:xfrm>
          <a:prstGeom prst="rect">
            <a:avLst/>
          </a:prstGeom>
        </p:spPr>
      </p:pic>
    </p:spTree>
    <p:extLst>
      <p:ext uri="{BB962C8B-B14F-4D97-AF65-F5344CB8AC3E}">
        <p14:creationId xmlns:p14="http://schemas.microsoft.com/office/powerpoint/2010/main" val="36586450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1136710" y="946312"/>
            <a:ext cx="10317409" cy="672176"/>
          </a:xfrm>
          <a:prstGeom prst="rect">
            <a:avLst/>
          </a:prstGeom>
          <a:noFill/>
          <a:ln>
            <a:solidFill>
              <a:schemeClr val="tx1"/>
            </a:solidFill>
          </a:ln>
        </p:spPr>
        <p:txBody>
          <a:bodyPr>
            <a:normAutofit/>
          </a:bodyPr>
          <a:lstStyle/>
          <a:p>
            <a:r>
              <a:rPr lang="en-US" sz="2400" dirty="0" smtClean="0"/>
              <a:t>	          </a:t>
            </a:r>
            <a:r>
              <a:rPr lang="en-US" sz="3200" dirty="0" smtClean="0">
                <a:latin typeface="Times New Roman" panose="02020603050405020304" pitchFamily="18" charset="0"/>
                <a:cs typeface="Times New Roman" panose="02020603050405020304" pitchFamily="18" charset="0"/>
              </a:rPr>
              <a:t>Sample Approval Paths for OM/PA Forms</a:t>
            </a:r>
            <a:endParaRPr lang="en-US" sz="32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custDataLst>
              <p:tags r:id="rId2"/>
            </p:custDataLst>
          </p:nvPr>
        </p:nvSpPr>
        <p:spPr>
          <a:xfrm>
            <a:off x="1046747" y="2037514"/>
            <a:ext cx="8764955" cy="4275974"/>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
        <p:nvSpPr>
          <p:cNvPr id="5" name="Date Placeholder 4"/>
          <p:cNvSpPr>
            <a:spLocks noGrp="1"/>
          </p:cNvSpPr>
          <p:nvPr>
            <p:ph type="dt" sz="half" idx="10"/>
            <p:custDataLst>
              <p:tags r:id="rId3"/>
            </p:custDataLst>
          </p:nvPr>
        </p:nvSpPr>
        <p:spPr>
          <a:xfrm>
            <a:off x="864412" y="6499199"/>
            <a:ext cx="2817307" cy="358801"/>
          </a:xfrm>
        </p:spPr>
        <p:txBody>
          <a:bodyPr/>
          <a:lstStyle/>
          <a:p>
            <a:fld id="{93F3FC62-A62D-472D-8936-54BE24B6F5CB}" type="datetime1">
              <a:rPr lang="en-US" smtClean="0"/>
              <a:t>10/25/2018</a:t>
            </a:fld>
            <a:endParaRPr lang="en-US" dirty="0"/>
          </a:p>
        </p:txBody>
      </p:sp>
      <p:sp>
        <p:nvSpPr>
          <p:cNvPr id="6" name="Slide Number Placeholder 5"/>
          <p:cNvSpPr>
            <a:spLocks noGrp="1"/>
          </p:cNvSpPr>
          <p:nvPr>
            <p:ph type="sldNum" sz="quarter" idx="12"/>
            <p:custDataLst>
              <p:tags r:id="rId4"/>
            </p:custDataLst>
          </p:nvPr>
        </p:nvSpPr>
        <p:spPr>
          <a:xfrm>
            <a:off x="8636812" y="6499199"/>
            <a:ext cx="2817307" cy="358801"/>
          </a:xfrm>
        </p:spPr>
        <p:txBody>
          <a:bodyPr/>
          <a:lstStyle/>
          <a:p>
            <a:fld id="{D57F1E4F-1CFF-5643-939E-217C01CDF565}" type="slidenum">
              <a:rPr lang="en-US" smtClean="0"/>
              <a:pPr/>
              <a:t>29</a:t>
            </a:fld>
            <a:endParaRPr lang="en-US" dirty="0"/>
          </a:p>
        </p:txBody>
      </p:sp>
      <p:pic>
        <p:nvPicPr>
          <p:cNvPr id="13" name="Picture 12"/>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28600" y="274320"/>
            <a:ext cx="1143000" cy="486281"/>
          </a:xfrm>
          <a:prstGeom prst="rect">
            <a:avLst/>
          </a:prstGeom>
        </p:spPr>
      </p:pic>
      <p:sp>
        <p:nvSpPr>
          <p:cNvPr id="2" name="TextBox 1"/>
          <p:cNvSpPr txBox="1"/>
          <p:nvPr>
            <p:custDataLst>
              <p:tags r:id="rId6"/>
            </p:custDataLst>
          </p:nvPr>
        </p:nvSpPr>
        <p:spPr>
          <a:xfrm>
            <a:off x="1136710" y="1707734"/>
            <a:ext cx="10650282" cy="646331"/>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There may be multiple levels of approval needed for an OM or PA form. It is vital </a:t>
            </a:r>
            <a:r>
              <a:rPr lang="en-US" dirty="0">
                <a:latin typeface="Times New Roman" panose="02020603050405020304" pitchFamily="18" charset="0"/>
                <a:cs typeface="Times New Roman" panose="02020603050405020304" pitchFamily="18" charset="0"/>
              </a:rPr>
              <a:t>that </a:t>
            </a:r>
            <a:r>
              <a:rPr lang="en-US" dirty="0" smtClean="0">
                <a:latin typeface="Times New Roman" panose="02020603050405020304" pitchFamily="18" charset="0"/>
                <a:cs typeface="Times New Roman" panose="02020603050405020304" pitchFamily="18" charset="0"/>
              </a:rPr>
              <a:t>the OM/PA deadlines posted on the </a:t>
            </a:r>
            <a:r>
              <a:rPr lang="en-US" dirty="0" smtClean="0">
                <a:hlinkClick r:id="rId12"/>
              </a:rPr>
              <a:t>HR Website OM/PA schedule </a:t>
            </a:r>
            <a:r>
              <a:rPr lang="en-US" dirty="0" smtClean="0">
                <a:latin typeface="Times New Roman" panose="02020603050405020304" pitchFamily="18" charset="0"/>
                <a:cs typeface="Times New Roman" panose="02020603050405020304" pitchFamily="18" charset="0"/>
              </a:rPr>
              <a:t>be followed. After submission, please allow four days for approval </a:t>
            </a:r>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custDataLst>
              <p:tags r:id="rId7"/>
            </p:custDataLst>
            <p:extLst>
              <p:ext uri="{D42A27DB-BD31-4B8C-83A1-F6EECF244321}">
                <p14:modId xmlns:p14="http://schemas.microsoft.com/office/powerpoint/2010/main" val="2871969950"/>
              </p:ext>
            </p:extLst>
          </p:nvPr>
        </p:nvGraphicFramePr>
        <p:xfrm>
          <a:off x="1630824" y="2543059"/>
          <a:ext cx="8295599" cy="1255715"/>
        </p:xfrm>
        <a:graphic>
          <a:graphicData uri="http://schemas.openxmlformats.org/drawingml/2006/table">
            <a:tbl>
              <a:tblPr firstRow="1" firstCol="1" bandRow="1"/>
              <a:tblGrid>
                <a:gridCol w="804422">
                  <a:extLst>
                    <a:ext uri="{9D8B030D-6E8A-4147-A177-3AD203B41FA5}">
                      <a16:colId xmlns:a16="http://schemas.microsoft.com/office/drawing/2014/main" val="2168420685"/>
                    </a:ext>
                  </a:extLst>
                </a:gridCol>
                <a:gridCol w="2229874">
                  <a:extLst>
                    <a:ext uri="{9D8B030D-6E8A-4147-A177-3AD203B41FA5}">
                      <a16:colId xmlns:a16="http://schemas.microsoft.com/office/drawing/2014/main" val="3538006417"/>
                    </a:ext>
                  </a:extLst>
                </a:gridCol>
                <a:gridCol w="923652">
                  <a:extLst>
                    <a:ext uri="{9D8B030D-6E8A-4147-A177-3AD203B41FA5}">
                      <a16:colId xmlns:a16="http://schemas.microsoft.com/office/drawing/2014/main" val="3524867576"/>
                    </a:ext>
                  </a:extLst>
                </a:gridCol>
                <a:gridCol w="1017185">
                  <a:extLst>
                    <a:ext uri="{9D8B030D-6E8A-4147-A177-3AD203B41FA5}">
                      <a16:colId xmlns:a16="http://schemas.microsoft.com/office/drawing/2014/main" val="4080733679"/>
                    </a:ext>
                  </a:extLst>
                </a:gridCol>
                <a:gridCol w="327371">
                  <a:extLst>
                    <a:ext uri="{9D8B030D-6E8A-4147-A177-3AD203B41FA5}">
                      <a16:colId xmlns:a16="http://schemas.microsoft.com/office/drawing/2014/main" val="728527406"/>
                    </a:ext>
                  </a:extLst>
                </a:gridCol>
                <a:gridCol w="631356">
                  <a:extLst>
                    <a:ext uri="{9D8B030D-6E8A-4147-A177-3AD203B41FA5}">
                      <a16:colId xmlns:a16="http://schemas.microsoft.com/office/drawing/2014/main" val="2399415097"/>
                    </a:ext>
                  </a:extLst>
                </a:gridCol>
                <a:gridCol w="888575">
                  <a:extLst>
                    <a:ext uri="{9D8B030D-6E8A-4147-A177-3AD203B41FA5}">
                      <a16:colId xmlns:a16="http://schemas.microsoft.com/office/drawing/2014/main" val="2062771890"/>
                    </a:ext>
                  </a:extLst>
                </a:gridCol>
                <a:gridCol w="834337">
                  <a:extLst>
                    <a:ext uri="{9D8B030D-6E8A-4147-A177-3AD203B41FA5}">
                      <a16:colId xmlns:a16="http://schemas.microsoft.com/office/drawing/2014/main" val="2757147487"/>
                    </a:ext>
                  </a:extLst>
                </a:gridCol>
                <a:gridCol w="638827">
                  <a:extLst>
                    <a:ext uri="{9D8B030D-6E8A-4147-A177-3AD203B41FA5}">
                      <a16:colId xmlns:a16="http://schemas.microsoft.com/office/drawing/2014/main" val="315675434"/>
                    </a:ext>
                  </a:extLst>
                </a:gridCol>
              </a:tblGrid>
              <a:tr h="528842">
                <a:tc>
                  <a:txBody>
                    <a:bodyPr/>
                    <a:lstStyle/>
                    <a:p>
                      <a:pPr marL="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Create Position </a:t>
                      </a: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 Action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Criteria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Initiator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Editors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Approvers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2821793"/>
                  </a:ext>
                </a:extLst>
              </a:tr>
              <a:tr h="5402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Compensated Full-time Faculty Positions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Compensation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Budget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Provost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101696"/>
                  </a:ext>
                </a:extLst>
              </a:tr>
              <a:tr h="176281">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Compensated Part-time Faculty Positions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4202585"/>
                  </a:ext>
                </a:extLst>
              </a:tr>
              <a:tr h="176281">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Compensated Staff Positions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Compensation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Budget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smtClean="0">
                          <a:effectLst/>
                          <a:latin typeface="Calibri" panose="020F0502020204030204" pitchFamily="34" charset="0"/>
                          <a:ea typeface="Calibri" panose="020F0502020204030204" pitchFamily="34" charset="0"/>
                          <a:cs typeface="Times New Roman" panose="02020603050405020304" pitchFamily="18" charset="0"/>
                        </a:rPr>
                        <a:t>Provost/Staff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4379340"/>
                  </a:ext>
                </a:extLst>
              </a:tr>
              <a:tr h="176281">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Non-Comp and Retiree Faculty and Staff Positions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Compensation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6422120"/>
                  </a:ext>
                </a:extLst>
              </a:tr>
            </a:tbl>
          </a:graphicData>
        </a:graphic>
      </p:graphicFrame>
      <p:graphicFrame>
        <p:nvGraphicFramePr>
          <p:cNvPr id="14" name="Table 13"/>
          <p:cNvGraphicFramePr>
            <a:graphicFrameLocks noGrp="1"/>
          </p:cNvGraphicFramePr>
          <p:nvPr>
            <p:custDataLst>
              <p:tags r:id="rId8"/>
            </p:custDataLst>
            <p:extLst>
              <p:ext uri="{D42A27DB-BD31-4B8C-83A1-F6EECF244321}">
                <p14:modId xmlns:p14="http://schemas.microsoft.com/office/powerpoint/2010/main" val="1346258218"/>
              </p:ext>
            </p:extLst>
          </p:nvPr>
        </p:nvGraphicFramePr>
        <p:xfrm>
          <a:off x="1630824" y="3984485"/>
          <a:ext cx="7086308" cy="1341163"/>
        </p:xfrm>
        <a:graphic>
          <a:graphicData uri="http://schemas.openxmlformats.org/drawingml/2006/table">
            <a:tbl>
              <a:tblPr firstRow="1" firstCol="1" bandRow="1"/>
              <a:tblGrid>
                <a:gridCol w="912723">
                  <a:extLst>
                    <a:ext uri="{9D8B030D-6E8A-4147-A177-3AD203B41FA5}">
                      <a16:colId xmlns:a16="http://schemas.microsoft.com/office/drawing/2014/main" val="3267976470"/>
                    </a:ext>
                  </a:extLst>
                </a:gridCol>
                <a:gridCol w="674595">
                  <a:extLst>
                    <a:ext uri="{9D8B030D-6E8A-4147-A177-3AD203B41FA5}">
                      <a16:colId xmlns:a16="http://schemas.microsoft.com/office/drawing/2014/main" val="2852396458"/>
                    </a:ext>
                  </a:extLst>
                </a:gridCol>
                <a:gridCol w="811659">
                  <a:extLst>
                    <a:ext uri="{9D8B030D-6E8A-4147-A177-3AD203B41FA5}">
                      <a16:colId xmlns:a16="http://schemas.microsoft.com/office/drawing/2014/main" val="4202720375"/>
                    </a:ext>
                  </a:extLst>
                </a:gridCol>
                <a:gridCol w="725911">
                  <a:extLst>
                    <a:ext uri="{9D8B030D-6E8A-4147-A177-3AD203B41FA5}">
                      <a16:colId xmlns:a16="http://schemas.microsoft.com/office/drawing/2014/main" val="3093713466"/>
                    </a:ext>
                  </a:extLst>
                </a:gridCol>
                <a:gridCol w="745550">
                  <a:extLst>
                    <a:ext uri="{9D8B030D-6E8A-4147-A177-3AD203B41FA5}">
                      <a16:colId xmlns:a16="http://schemas.microsoft.com/office/drawing/2014/main" val="2069422608"/>
                    </a:ext>
                  </a:extLst>
                </a:gridCol>
                <a:gridCol w="612016">
                  <a:extLst>
                    <a:ext uri="{9D8B030D-6E8A-4147-A177-3AD203B41FA5}">
                      <a16:colId xmlns:a16="http://schemas.microsoft.com/office/drawing/2014/main" val="479657625"/>
                    </a:ext>
                  </a:extLst>
                </a:gridCol>
                <a:gridCol w="612016">
                  <a:extLst>
                    <a:ext uri="{9D8B030D-6E8A-4147-A177-3AD203B41FA5}">
                      <a16:colId xmlns:a16="http://schemas.microsoft.com/office/drawing/2014/main" val="1341208903"/>
                    </a:ext>
                  </a:extLst>
                </a:gridCol>
                <a:gridCol w="612016">
                  <a:extLst>
                    <a:ext uri="{9D8B030D-6E8A-4147-A177-3AD203B41FA5}">
                      <a16:colId xmlns:a16="http://schemas.microsoft.com/office/drawing/2014/main" val="942492819"/>
                    </a:ext>
                  </a:extLst>
                </a:gridCol>
                <a:gridCol w="1006065">
                  <a:extLst>
                    <a:ext uri="{9D8B030D-6E8A-4147-A177-3AD203B41FA5}">
                      <a16:colId xmlns:a16="http://schemas.microsoft.com/office/drawing/2014/main" val="1971501062"/>
                    </a:ext>
                  </a:extLst>
                </a:gridCol>
                <a:gridCol w="373757">
                  <a:extLst>
                    <a:ext uri="{9D8B030D-6E8A-4147-A177-3AD203B41FA5}">
                      <a16:colId xmlns:a16="http://schemas.microsoft.com/office/drawing/2014/main" val="2358858534"/>
                    </a:ext>
                  </a:extLst>
                </a:gridCol>
              </a:tblGrid>
              <a:tr h="352561">
                <a:tc>
                  <a:txBody>
                    <a:bodyPr/>
                    <a:lstStyle/>
                    <a:p>
                      <a:pPr marL="0" marR="0">
                        <a:lnSpc>
                          <a:spcPct val="107000"/>
                        </a:lnSpc>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Termination Action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Criteria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Criteria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Initiator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Approvers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21957874"/>
                  </a:ext>
                </a:extLst>
              </a:tr>
              <a:tr h="245597">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Faculty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Voluntary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BMC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FPP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HR- Service Center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PAFO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5386264"/>
                  </a:ext>
                </a:extLst>
              </a:tr>
              <a:tr h="245597">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Faculty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Involuntary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BMC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FPP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HR- Service Center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PAFO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2991704"/>
                  </a:ext>
                </a:extLst>
              </a:tr>
              <a:tr h="245597">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Staff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Voluntary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BMC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FPP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HR- Service Center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PAFO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894161"/>
                  </a:ext>
                </a:extLst>
              </a:tr>
              <a:tr h="245597">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Staff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Involuntary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Manager/PYC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BMC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FPP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Dept L1/L2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HR- Service Center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PAFO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198710"/>
                  </a:ext>
                </a:extLst>
              </a:tr>
            </a:tbl>
          </a:graphicData>
        </a:graphic>
      </p:graphicFrame>
    </p:spTree>
    <p:extLst>
      <p:ext uri="{BB962C8B-B14F-4D97-AF65-F5344CB8AC3E}">
        <p14:creationId xmlns:p14="http://schemas.microsoft.com/office/powerpoint/2010/main" val="18799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859631" y="902868"/>
            <a:ext cx="10494169" cy="600112"/>
          </a:xfrm>
          <a:prstGeom prst="rect">
            <a:avLst/>
          </a:prstGeom>
          <a:noFill/>
          <a:ln>
            <a:solidFill>
              <a:schemeClr val="tx1"/>
            </a:solidFill>
          </a:ln>
        </p:spPr>
        <p:txBody>
          <a:bodyPr>
            <a:normAutofit fontScale="90000"/>
          </a:bodyPr>
          <a:lstStyle/>
          <a:p>
            <a:r>
              <a:rPr lang="en-US" dirty="0"/>
              <a:t> </a:t>
            </a:r>
            <a:r>
              <a:rPr lang="en-US" dirty="0" smtClean="0"/>
              <a:t>  </a:t>
            </a:r>
            <a:r>
              <a:rPr lang="en-US" sz="3100" dirty="0" smtClean="0">
                <a:latin typeface="Times New Roman" panose="02020603050405020304" pitchFamily="18" charset="0"/>
                <a:cs typeface="Times New Roman" panose="02020603050405020304" pitchFamily="18" charset="0"/>
              </a:rPr>
              <a:t>Business Warehouse (BW) Reports – Introduction to HCM Reports</a:t>
            </a:r>
            <a:endParaRPr lang="en-US" sz="31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custDataLst>
              <p:tags r:id="rId2"/>
            </p:custDataLst>
          </p:nvPr>
        </p:nvSpPr>
        <p:spPr>
          <a:xfrm>
            <a:off x="838200" y="1664302"/>
            <a:ext cx="10515600" cy="4530725"/>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The Business Warehouse (BW) reporting tool helps you in reporting information about your Org. Unit and employees. Note that the report data is </a:t>
            </a:r>
            <a:r>
              <a:rPr lang="en-US" sz="2400" dirty="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 day old and access is limited to your authority in SAP. Take the training on HCM Reports for more detailed information.</a:t>
            </a:r>
          </a:p>
          <a:p>
            <a:pPr marL="0" indent="0">
              <a:buNone/>
            </a:pP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following reports need to be run on a periodic basis:</a:t>
            </a:r>
            <a:endParaRPr lang="en-US" sz="2400" dirty="0" smtClean="0"/>
          </a:p>
          <a:p>
            <a:pPr marL="0" indent="0">
              <a:buNone/>
            </a:pPr>
            <a:endParaRPr lang="en-US" dirty="0" smtClean="0"/>
          </a:p>
          <a:p>
            <a:pPr marL="0" indent="0">
              <a:buNone/>
            </a:pPr>
            <a:endParaRPr lang="en-US" dirty="0" smtClean="0"/>
          </a:p>
          <a:p>
            <a:pPr marL="0" indent="0">
              <a:buNone/>
            </a:pPr>
            <a:endParaRPr lang="en-US" dirty="0"/>
          </a:p>
        </p:txBody>
      </p:sp>
      <p:sp>
        <p:nvSpPr>
          <p:cNvPr id="5" name="Date Placeholder 4"/>
          <p:cNvSpPr>
            <a:spLocks noGrp="1"/>
          </p:cNvSpPr>
          <p:nvPr>
            <p:ph type="dt" sz="half" idx="10"/>
            <p:custDataLst>
              <p:tags r:id="rId3"/>
            </p:custDataLst>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3F3FC62-A62D-472D-8936-54BE24B6F5C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10/25/2018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90" cy="521208"/>
          </a:xfrm>
          <a:prstGeom prst="rect">
            <a:avLst/>
          </a:prstGeom>
        </p:spPr>
      </p:pic>
      <p:graphicFrame>
        <p:nvGraphicFramePr>
          <p:cNvPr id="2" name="Table 1"/>
          <p:cNvGraphicFramePr>
            <a:graphicFrameLocks noGrp="1"/>
          </p:cNvGraphicFramePr>
          <p:nvPr>
            <p:custDataLst>
              <p:tags r:id="rId6"/>
            </p:custDataLst>
            <p:extLst/>
          </p:nvPr>
        </p:nvGraphicFramePr>
        <p:xfrm>
          <a:off x="1385990" y="3479821"/>
          <a:ext cx="8451974" cy="2194560"/>
        </p:xfrm>
        <a:graphic>
          <a:graphicData uri="http://schemas.openxmlformats.org/drawingml/2006/table">
            <a:tbl>
              <a:tblPr firstRow="1" bandRow="1">
                <a:tableStyleId>{5940675A-B579-460E-94D1-54222C63F5DA}</a:tableStyleId>
              </a:tblPr>
              <a:tblGrid>
                <a:gridCol w="4225987">
                  <a:extLst>
                    <a:ext uri="{9D8B030D-6E8A-4147-A177-3AD203B41FA5}">
                      <a16:colId xmlns:a16="http://schemas.microsoft.com/office/drawing/2014/main" val="413158845"/>
                    </a:ext>
                  </a:extLst>
                </a:gridCol>
                <a:gridCol w="4225987">
                  <a:extLst>
                    <a:ext uri="{9D8B030D-6E8A-4147-A177-3AD203B41FA5}">
                      <a16:colId xmlns:a16="http://schemas.microsoft.com/office/drawing/2014/main" val="2042292388"/>
                    </a:ext>
                  </a:extLst>
                </a:gridCol>
              </a:tblGrid>
              <a:tr h="364292">
                <a:tc>
                  <a:txBody>
                    <a:bodyPr/>
                    <a:lstStyle/>
                    <a:p>
                      <a:r>
                        <a:rPr lang="en-US" dirty="0" smtClean="0"/>
                        <a:t>Prior to Payroll Run</a:t>
                      </a:r>
                      <a:endParaRPr lang="en-US" dirty="0"/>
                    </a:p>
                  </a:txBody>
                  <a:tcPr>
                    <a:solidFill>
                      <a:schemeClr val="accent1">
                        <a:lumMod val="20000"/>
                        <a:lumOff val="80000"/>
                      </a:schemeClr>
                    </a:solidFill>
                  </a:tcPr>
                </a:tc>
                <a:tc>
                  <a:txBody>
                    <a:bodyPr/>
                    <a:lstStyle/>
                    <a:p>
                      <a:r>
                        <a:rPr lang="en-US" dirty="0" smtClean="0"/>
                        <a:t>After Payroll Run</a:t>
                      </a:r>
                      <a:endParaRPr lang="en-US" dirty="0"/>
                    </a:p>
                  </a:txBody>
                  <a:tcPr>
                    <a:solidFill>
                      <a:schemeClr val="accent1">
                        <a:lumMod val="20000"/>
                        <a:lumOff val="80000"/>
                      </a:schemeClr>
                    </a:solidFill>
                  </a:tcPr>
                </a:tc>
                <a:extLst>
                  <a:ext uri="{0D108BD9-81ED-4DB2-BD59-A6C34878D82A}">
                    <a16:rowId xmlns:a16="http://schemas.microsoft.com/office/drawing/2014/main" val="809953936"/>
                  </a:ext>
                </a:extLst>
              </a:tr>
              <a:tr h="364292">
                <a:tc>
                  <a:txBody>
                    <a:bodyPr/>
                    <a:lstStyle/>
                    <a:p>
                      <a:r>
                        <a:rPr lang="en-US" dirty="0" smtClean="0"/>
                        <a:t>Employee Data Model</a:t>
                      </a:r>
                      <a:endParaRPr lang="en-US" dirty="0"/>
                    </a:p>
                  </a:txBody>
                  <a:tcPr/>
                </a:tc>
                <a:tc>
                  <a:txBody>
                    <a:bodyPr/>
                    <a:lstStyle/>
                    <a:p>
                      <a:r>
                        <a:rPr lang="en-US" dirty="0" smtClean="0"/>
                        <a:t>Labor Distributions by</a:t>
                      </a:r>
                      <a:r>
                        <a:rPr lang="en-US" baseline="0" dirty="0" smtClean="0"/>
                        <a:t> Employee (PA15)</a:t>
                      </a:r>
                      <a:endParaRPr lang="en-US" dirty="0"/>
                    </a:p>
                  </a:txBody>
                  <a:tcPr/>
                </a:tc>
                <a:extLst>
                  <a:ext uri="{0D108BD9-81ED-4DB2-BD59-A6C34878D82A}">
                    <a16:rowId xmlns:a16="http://schemas.microsoft.com/office/drawing/2014/main" val="2711495694"/>
                  </a:ext>
                </a:extLst>
              </a:tr>
              <a:tr h="364292">
                <a:tc>
                  <a:txBody>
                    <a:bodyPr/>
                    <a:lstStyle/>
                    <a:p>
                      <a:r>
                        <a:rPr lang="en-US" dirty="0" smtClean="0"/>
                        <a:t>Most</a:t>
                      </a:r>
                      <a:r>
                        <a:rPr lang="en-US" baseline="0" dirty="0" smtClean="0"/>
                        <a:t> recent occurrence of payments</a:t>
                      </a:r>
                      <a:endParaRPr lang="en-US" dirty="0"/>
                    </a:p>
                  </a:txBody>
                  <a:tcPr/>
                </a:tc>
                <a:tc>
                  <a:txBody>
                    <a:bodyPr/>
                    <a:lstStyle/>
                    <a:p>
                      <a:r>
                        <a:rPr lang="en-US" dirty="0" smtClean="0"/>
                        <a:t>Labor Distributions by Fund Center (PA12)</a:t>
                      </a:r>
                      <a:endParaRPr lang="en-US" dirty="0"/>
                    </a:p>
                  </a:txBody>
                  <a:tcPr/>
                </a:tc>
                <a:extLst>
                  <a:ext uri="{0D108BD9-81ED-4DB2-BD59-A6C34878D82A}">
                    <a16:rowId xmlns:a16="http://schemas.microsoft.com/office/drawing/2014/main" val="3556868487"/>
                  </a:ext>
                </a:extLst>
              </a:tr>
              <a:tr h="364292">
                <a:tc>
                  <a:txBody>
                    <a:bodyPr/>
                    <a:lstStyle/>
                    <a:p>
                      <a:r>
                        <a:rPr lang="en-US" dirty="0" smtClean="0"/>
                        <a:t>Cost Centers soon to expire</a:t>
                      </a:r>
                      <a:endParaRPr lang="en-US" dirty="0"/>
                    </a:p>
                  </a:txBody>
                  <a:tcPr/>
                </a:tc>
                <a:tc>
                  <a:txBody>
                    <a:bodyPr/>
                    <a:lstStyle/>
                    <a:p>
                      <a:r>
                        <a:rPr lang="en-US" dirty="0" smtClean="0"/>
                        <a:t>Historical</a:t>
                      </a:r>
                      <a:r>
                        <a:rPr lang="en-US" baseline="0" dirty="0" smtClean="0"/>
                        <a:t> View of Payments</a:t>
                      </a:r>
                      <a:endParaRPr lang="en-US" dirty="0"/>
                    </a:p>
                  </a:txBody>
                  <a:tcPr/>
                </a:tc>
                <a:extLst>
                  <a:ext uri="{0D108BD9-81ED-4DB2-BD59-A6C34878D82A}">
                    <a16:rowId xmlns:a16="http://schemas.microsoft.com/office/drawing/2014/main" val="742953119"/>
                  </a:ext>
                </a:extLst>
              </a:tr>
              <a:tr h="364292">
                <a:tc>
                  <a:txBody>
                    <a:bodyPr/>
                    <a:lstStyle/>
                    <a:p>
                      <a:r>
                        <a:rPr lang="en-US" dirty="0" smtClean="0"/>
                        <a:t>Position</a:t>
                      </a:r>
                      <a:r>
                        <a:rPr lang="en-US" baseline="0" dirty="0" smtClean="0"/>
                        <a:t> Status </a:t>
                      </a:r>
                      <a:endParaRPr lang="en-US" dirty="0"/>
                    </a:p>
                  </a:txBody>
                  <a:tcPr/>
                </a:tc>
                <a:tc>
                  <a:txBody>
                    <a:bodyPr/>
                    <a:lstStyle/>
                    <a:p>
                      <a:endParaRPr lang="en-US" dirty="0"/>
                    </a:p>
                  </a:txBody>
                  <a:tcPr/>
                </a:tc>
                <a:extLst>
                  <a:ext uri="{0D108BD9-81ED-4DB2-BD59-A6C34878D82A}">
                    <a16:rowId xmlns:a16="http://schemas.microsoft.com/office/drawing/2014/main" val="2158712982"/>
                  </a:ext>
                </a:extLst>
              </a:tr>
              <a:tr h="3642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Absence</a:t>
                      </a:r>
                      <a:r>
                        <a:rPr lang="en-US" baseline="0" dirty="0" smtClean="0"/>
                        <a:t> Tracking Verification</a:t>
                      </a:r>
                      <a:endParaRPr lang="en-US" dirty="0" smtClean="0"/>
                    </a:p>
                  </a:txBody>
                  <a:tcPr/>
                </a:tc>
                <a:tc>
                  <a:txBody>
                    <a:bodyPr/>
                    <a:lstStyle/>
                    <a:p>
                      <a:endParaRPr lang="en-US" dirty="0"/>
                    </a:p>
                  </a:txBody>
                  <a:tcPr/>
                </a:tc>
                <a:extLst>
                  <a:ext uri="{0D108BD9-81ED-4DB2-BD59-A6C34878D82A}">
                    <a16:rowId xmlns:a16="http://schemas.microsoft.com/office/drawing/2014/main" val="3716979648"/>
                  </a:ext>
                </a:extLst>
              </a:tr>
            </a:tbl>
          </a:graphicData>
        </a:graphic>
      </p:graphicFrame>
    </p:spTree>
    <p:extLst>
      <p:ext uri="{BB962C8B-B14F-4D97-AF65-F5344CB8AC3E}">
        <p14:creationId xmlns:p14="http://schemas.microsoft.com/office/powerpoint/2010/main" val="17702788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4990" y="898193"/>
            <a:ext cx="10275465" cy="705318"/>
          </a:xfrm>
          <a:prstGeom prst="rect">
            <a:avLst/>
          </a:prstGeom>
          <a:noFill/>
          <a:ln>
            <a:solidFill>
              <a:schemeClr val="tx1"/>
            </a:solidFill>
          </a:ln>
        </p:spPr>
        <p:txBody>
          <a:bodyPr>
            <a:normAutofit/>
          </a:bodyPr>
          <a:lstStyle/>
          <a:p>
            <a:r>
              <a:rPr lang="en-US" sz="3200" dirty="0" smtClean="0">
                <a:latin typeface="Times New Roman" panose="02020603050405020304" pitchFamily="18" charset="0"/>
                <a:cs typeface="Times New Roman" panose="02020603050405020304" pitchFamily="18" charset="0"/>
              </a:rPr>
              <a:t>             Sample Payroll Timeline for HCM Reports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760652" y="1706176"/>
            <a:ext cx="10299626" cy="809138"/>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For an </a:t>
            </a:r>
            <a:r>
              <a:rPr lang="en-US" sz="2000" dirty="0">
                <a:latin typeface="Times New Roman" panose="02020603050405020304" pitchFamily="18" charset="0"/>
                <a:cs typeface="Times New Roman" panose="02020603050405020304" pitchFamily="18" charset="0"/>
              </a:rPr>
              <a:t>overall understanding of </a:t>
            </a:r>
            <a:r>
              <a:rPr lang="en-US" sz="2000" dirty="0" smtClean="0">
                <a:latin typeface="Times New Roman" panose="02020603050405020304" pitchFamily="18" charset="0"/>
                <a:cs typeface="Times New Roman" panose="02020603050405020304" pitchFamily="18" charset="0"/>
              </a:rPr>
              <a:t>employee payments and for the purpose of avoiding  underpayments or overpayments to employees, HCM Reports must be run </a:t>
            </a:r>
            <a:r>
              <a:rPr lang="en-US" sz="2000" i="1" dirty="0" smtClean="0">
                <a:latin typeface="Times New Roman" panose="02020603050405020304" pitchFamily="18" charset="0"/>
                <a:cs typeface="Times New Roman" panose="02020603050405020304" pitchFamily="18" charset="0"/>
              </a:rPr>
              <a:t>prior to </a:t>
            </a:r>
            <a:r>
              <a:rPr lang="en-US" sz="2000" dirty="0" smtClean="0">
                <a:latin typeface="Times New Roman" panose="02020603050405020304" pitchFamily="18" charset="0"/>
                <a:cs typeface="Times New Roman" panose="02020603050405020304" pitchFamily="18" charset="0"/>
              </a:rPr>
              <a:t>and </a:t>
            </a:r>
            <a:r>
              <a:rPr lang="en-US" sz="2000" i="1" dirty="0" smtClean="0">
                <a:latin typeface="Times New Roman" panose="02020603050405020304" pitchFamily="18" charset="0"/>
                <a:cs typeface="Times New Roman" panose="02020603050405020304" pitchFamily="18" charset="0"/>
              </a:rPr>
              <a:t>after the monthly payroll</a:t>
            </a:r>
            <a:r>
              <a:rPr lang="en-US" sz="2000" dirty="0" smtClean="0">
                <a:latin typeface="Times New Roman" panose="02020603050405020304" pitchFamily="18" charset="0"/>
                <a:cs typeface="Times New Roman" panose="02020603050405020304" pitchFamily="18" charset="0"/>
              </a:rPr>
              <a:t> run. Here is a sample calendar for June 2018</a:t>
            </a:r>
          </a:p>
        </p:txBody>
      </p:sp>
      <p:pic>
        <p:nvPicPr>
          <p:cNvPr id="4" name="Picture 3"/>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31640" y="274320"/>
            <a:ext cx="1157386" cy="521208"/>
          </a:xfrm>
          <a:prstGeom prst="rect">
            <a:avLst/>
          </a:prstGeom>
        </p:spPr>
      </p:pic>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Date Placeholder 6"/>
          <p:cNvSpPr>
            <a:spLocks noGrp="1"/>
          </p:cNvSpPr>
          <p:nvPr>
            <p:ph type="dt" sz="half" idx="10"/>
            <p:custDataLst>
              <p:tags r:id="rId5"/>
            </p:custDataLst>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069E48-B9CB-4A62-AEAC-D56AB323A764}"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10/25/2018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8" name="Table 7"/>
          <p:cNvGraphicFramePr>
            <a:graphicFrameLocks noGrp="1"/>
          </p:cNvGraphicFramePr>
          <p:nvPr>
            <p:custDataLst>
              <p:tags r:id="rId6"/>
            </p:custDataLst>
            <p:extLst/>
          </p:nvPr>
        </p:nvGraphicFramePr>
        <p:xfrm>
          <a:off x="854990" y="2939494"/>
          <a:ext cx="10110951" cy="2696630"/>
        </p:xfrm>
        <a:graphic>
          <a:graphicData uri="http://schemas.openxmlformats.org/drawingml/2006/table">
            <a:tbl>
              <a:tblPr firstRow="1" bandRow="1">
                <a:tableStyleId>{5940675A-B579-460E-94D1-54222C63F5DA}</a:tableStyleId>
              </a:tblPr>
              <a:tblGrid>
                <a:gridCol w="1755228">
                  <a:extLst>
                    <a:ext uri="{9D8B030D-6E8A-4147-A177-3AD203B41FA5}">
                      <a16:colId xmlns:a16="http://schemas.microsoft.com/office/drawing/2014/main" val="2850179992"/>
                    </a:ext>
                  </a:extLst>
                </a:gridCol>
                <a:gridCol w="3710152">
                  <a:extLst>
                    <a:ext uri="{9D8B030D-6E8A-4147-A177-3AD203B41FA5}">
                      <a16:colId xmlns:a16="http://schemas.microsoft.com/office/drawing/2014/main" val="372937712"/>
                    </a:ext>
                  </a:extLst>
                </a:gridCol>
                <a:gridCol w="4645571">
                  <a:extLst>
                    <a:ext uri="{9D8B030D-6E8A-4147-A177-3AD203B41FA5}">
                      <a16:colId xmlns:a16="http://schemas.microsoft.com/office/drawing/2014/main" val="574443125"/>
                    </a:ext>
                  </a:extLst>
                </a:gridCol>
              </a:tblGrid>
              <a:tr h="454052">
                <a:tc>
                  <a:txBody>
                    <a:bodyPr/>
                    <a:lstStyle/>
                    <a:p>
                      <a:pPr marL="0" algn="l" defTabSz="914400" rtl="0" eaLnBrk="1" latinLnBrk="0" hangingPunct="1"/>
                      <a:r>
                        <a:rPr lang="en-US" sz="1800" b="1" kern="1200" dirty="0" smtClean="0">
                          <a:solidFill>
                            <a:schemeClr val="tx1"/>
                          </a:solidFill>
                          <a:latin typeface="Times New Roman" panose="02020603050405020304" pitchFamily="18" charset="0"/>
                          <a:ea typeface="+mn-ea"/>
                          <a:cs typeface="Times New Roman" panose="02020603050405020304" pitchFamily="18" charset="0"/>
                        </a:rPr>
                        <a:t>Effective Date</a:t>
                      </a:r>
                      <a:endParaRPr lang="en-US" sz="180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r>
                        <a:rPr lang="en-US" dirty="0" smtClean="0">
                          <a:solidFill>
                            <a:schemeClr val="tx1"/>
                          </a:solidFill>
                          <a:latin typeface="Times New Roman" panose="02020603050405020304" pitchFamily="18" charset="0"/>
                          <a:cs typeface="Times New Roman" panose="02020603050405020304" pitchFamily="18" charset="0"/>
                        </a:rPr>
                        <a:t>Reports to be run on May</a:t>
                      </a:r>
                      <a:r>
                        <a:rPr lang="en-US" baseline="0" dirty="0" smtClean="0">
                          <a:solidFill>
                            <a:schemeClr val="tx1"/>
                          </a:solidFill>
                          <a:latin typeface="Times New Roman" panose="02020603050405020304" pitchFamily="18" charset="0"/>
                          <a:cs typeface="Times New Roman" panose="02020603050405020304" pitchFamily="18" charset="0"/>
                        </a:rPr>
                        <a:t> 1, 2018</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chemeClr val="tx1"/>
                          </a:solidFill>
                          <a:latin typeface="Times New Roman" panose="02020603050405020304" pitchFamily="18" charset="0"/>
                          <a:cs typeface="Times New Roman" panose="02020603050405020304" pitchFamily="18" charset="0"/>
                        </a:rPr>
                        <a:t>Reports to be run on</a:t>
                      </a:r>
                      <a:r>
                        <a:rPr lang="en-US" baseline="0" dirty="0" smtClean="0">
                          <a:solidFill>
                            <a:schemeClr val="tx1"/>
                          </a:solidFill>
                          <a:latin typeface="Times New Roman" panose="02020603050405020304" pitchFamily="18" charset="0"/>
                          <a:cs typeface="Times New Roman" panose="02020603050405020304" pitchFamily="18" charset="0"/>
                        </a:rPr>
                        <a:t> June 23, 2018</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75243892"/>
                  </a:ext>
                </a:extLst>
              </a:tr>
              <a:tr h="22425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latin typeface="Times New Roman" panose="02020603050405020304" pitchFamily="18" charset="0"/>
                          <a:ea typeface="+mn-ea"/>
                          <a:cs typeface="Times New Roman" panose="02020603050405020304" pitchFamily="18" charset="0"/>
                        </a:rPr>
                        <a:t>June 1, 2018</a:t>
                      </a:r>
                    </a:p>
                    <a:p>
                      <a:endParaRPr lang="en-US" dirty="0">
                        <a:latin typeface="Times New Roman" panose="02020603050405020304" pitchFamily="18" charset="0"/>
                        <a:cs typeface="Times New Roman" panose="02020603050405020304" pitchFamily="18" charset="0"/>
                      </a:endParaRPr>
                    </a:p>
                  </a:txBody>
                  <a:tcPr/>
                </a:tc>
                <a:tc>
                  <a:txBody>
                    <a:bodyPr/>
                    <a:lstStyle/>
                    <a:p>
                      <a:r>
                        <a:rPr lang="en-US" sz="1400" dirty="0" smtClean="0">
                          <a:latin typeface="Times New Roman" panose="02020603050405020304" pitchFamily="18" charset="0"/>
                          <a:cs typeface="Times New Roman" panose="02020603050405020304" pitchFamily="18" charset="0"/>
                        </a:rPr>
                        <a:t>1. May’s Labor Distribution</a:t>
                      </a:r>
                      <a:r>
                        <a:rPr lang="en-US" sz="1400" baseline="0" dirty="0" smtClean="0">
                          <a:latin typeface="Times New Roman" panose="02020603050405020304" pitchFamily="18" charset="0"/>
                          <a:cs typeface="Times New Roman" panose="02020603050405020304" pitchFamily="18" charset="0"/>
                        </a:rPr>
                        <a:t> Report (PA15)</a:t>
                      </a:r>
                    </a:p>
                    <a:p>
                      <a:r>
                        <a:rPr lang="en-US" sz="1400" baseline="0" dirty="0" smtClean="0">
                          <a:latin typeface="Times New Roman" panose="02020603050405020304" pitchFamily="18" charset="0"/>
                          <a:cs typeface="Times New Roman" panose="02020603050405020304" pitchFamily="18" charset="0"/>
                        </a:rPr>
                        <a:t>2. Position Status Report to check for occupancies and vacancies</a:t>
                      </a:r>
                    </a:p>
                    <a:p>
                      <a:r>
                        <a:rPr lang="en-US" sz="1400" baseline="0" dirty="0" smtClean="0">
                          <a:latin typeface="Times New Roman" panose="02020603050405020304" pitchFamily="18" charset="0"/>
                          <a:cs typeface="Times New Roman" panose="02020603050405020304" pitchFamily="18" charset="0"/>
                        </a:rPr>
                        <a:t>3. Employee Data Model report to check employee work schedules</a:t>
                      </a:r>
                    </a:p>
                    <a:p>
                      <a:r>
                        <a:rPr lang="en-US" sz="1400" baseline="0" dirty="0" smtClean="0">
                          <a:latin typeface="Times New Roman" panose="02020603050405020304" pitchFamily="18" charset="0"/>
                          <a:cs typeface="Times New Roman" panose="02020603050405020304" pitchFamily="18" charset="0"/>
                        </a:rPr>
                        <a:t>4. Cost Centers soon to expire report to gain an understanding of which cost centers/grant numbers will be active in June, 2018</a:t>
                      </a:r>
                      <a:endParaRPr lang="en-US" sz="1400" dirty="0">
                        <a:latin typeface="Times New Roman" panose="02020603050405020304" pitchFamily="18" charset="0"/>
                        <a:cs typeface="Times New Roman" panose="02020603050405020304" pitchFamily="18" charset="0"/>
                      </a:endParaRPr>
                    </a:p>
                  </a:txBody>
                  <a:tcPr/>
                </a:tc>
                <a:tc>
                  <a:txBody>
                    <a:bodyPr/>
                    <a:lstStyle/>
                    <a:p>
                      <a:pPr marL="0" algn="l" defTabSz="914400" rtl="0" eaLnBrk="1" latinLnBrk="0" hangingPunct="1"/>
                      <a:r>
                        <a:rPr lang="en-US" sz="1400" kern="1200" dirty="0" smtClean="0">
                          <a:solidFill>
                            <a:schemeClr val="tx1"/>
                          </a:solidFill>
                          <a:latin typeface="Times New Roman" panose="02020603050405020304" pitchFamily="18" charset="0"/>
                          <a:ea typeface="+mn-ea"/>
                          <a:cs typeface="Times New Roman" panose="02020603050405020304" pitchFamily="18" charset="0"/>
                        </a:rPr>
                        <a:t>1. June’s Labor Distribution Report (PA15) to understand payments made to employees in the department</a:t>
                      </a:r>
                    </a:p>
                    <a:p>
                      <a:pPr marL="0" algn="l" defTabSz="914400" rtl="0" eaLnBrk="1" latinLnBrk="0" hangingPunct="1"/>
                      <a:r>
                        <a:rPr lang="en-US" sz="1400" kern="1200" dirty="0" smtClean="0">
                          <a:solidFill>
                            <a:schemeClr val="tx1"/>
                          </a:solidFill>
                          <a:latin typeface="Times New Roman" panose="02020603050405020304" pitchFamily="18" charset="0"/>
                          <a:ea typeface="+mn-ea"/>
                          <a:cs typeface="Times New Roman" panose="02020603050405020304" pitchFamily="18" charset="0"/>
                        </a:rPr>
                        <a:t>2. June’s Labor Distribution Report by Funds Centre (PA12) to understand the</a:t>
                      </a:r>
                      <a:r>
                        <a:rPr lang="en-US" sz="1400" kern="1200" baseline="0" dirty="0" smtClean="0">
                          <a:solidFill>
                            <a:schemeClr val="tx1"/>
                          </a:solidFill>
                          <a:latin typeface="Times New Roman" panose="02020603050405020304" pitchFamily="18" charset="0"/>
                          <a:ea typeface="+mn-ea"/>
                          <a:cs typeface="Times New Roman" panose="02020603050405020304" pitchFamily="18" charset="0"/>
                        </a:rPr>
                        <a:t> payments made from the home cost center to all employees within and outside of the home department</a:t>
                      </a:r>
                      <a:endParaRPr lang="en-US" sz="1400" kern="1200" dirty="0" smtClean="0">
                        <a:solidFill>
                          <a:schemeClr val="tx1"/>
                        </a:solidFill>
                        <a:latin typeface="Times New Roman" panose="02020603050405020304" pitchFamily="18" charset="0"/>
                        <a:ea typeface="+mn-ea"/>
                        <a:cs typeface="Times New Roman" panose="02020603050405020304" pitchFamily="18" charset="0"/>
                      </a:endParaRPr>
                    </a:p>
                    <a:p>
                      <a:pPr marL="0" algn="l" defTabSz="914400" rtl="0" eaLnBrk="1" latinLnBrk="0" hangingPunct="1"/>
                      <a:r>
                        <a:rPr lang="en-US" sz="1400" kern="1200" dirty="0" smtClean="0">
                          <a:solidFill>
                            <a:schemeClr val="tx1"/>
                          </a:solidFill>
                          <a:latin typeface="Times New Roman" panose="02020603050405020304" pitchFamily="18" charset="0"/>
                          <a:ea typeface="+mn-ea"/>
                          <a:cs typeface="Times New Roman" panose="02020603050405020304" pitchFamily="18" charset="0"/>
                        </a:rPr>
                        <a:t>3. Historical View of Payment Report to understand all payments made</a:t>
                      </a:r>
                      <a:r>
                        <a:rPr lang="en-US" sz="1400" kern="1200" baseline="0" dirty="0" smtClean="0">
                          <a:solidFill>
                            <a:schemeClr val="tx1"/>
                          </a:solidFill>
                          <a:latin typeface="Times New Roman" panose="02020603050405020304" pitchFamily="18" charset="0"/>
                          <a:ea typeface="+mn-ea"/>
                          <a:cs typeface="Times New Roman" panose="02020603050405020304" pitchFamily="18" charset="0"/>
                        </a:rPr>
                        <a:t> to an employee </a:t>
                      </a:r>
                      <a:r>
                        <a:rPr lang="en-US" sz="1400" kern="1200" dirty="0" smtClean="0">
                          <a:solidFill>
                            <a:schemeClr val="tx1"/>
                          </a:solidFill>
                          <a:latin typeface="Times New Roman" panose="02020603050405020304" pitchFamily="18" charset="0"/>
                          <a:ea typeface="+mn-ea"/>
                          <a:cs typeface="Times New Roman" panose="02020603050405020304" pitchFamily="18" charset="0"/>
                        </a:rPr>
                        <a:t>by</a:t>
                      </a:r>
                      <a:r>
                        <a:rPr lang="en-US" sz="1400" kern="1200" baseline="0" dirty="0" smtClean="0">
                          <a:solidFill>
                            <a:schemeClr val="tx1"/>
                          </a:solidFill>
                          <a:latin typeface="Times New Roman" panose="02020603050405020304" pitchFamily="18" charset="0"/>
                          <a:ea typeface="+mn-ea"/>
                          <a:cs typeface="Times New Roman" panose="02020603050405020304" pitchFamily="18" charset="0"/>
                        </a:rPr>
                        <a:t> wage type</a:t>
                      </a:r>
                      <a:endParaRPr lang="en-US" sz="1400"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51208502"/>
                  </a:ext>
                </a:extLst>
              </a:tr>
            </a:tbl>
          </a:graphicData>
        </a:graphic>
      </p:graphicFrame>
    </p:spTree>
    <p:extLst>
      <p:ext uri="{BB962C8B-B14F-4D97-AF65-F5344CB8AC3E}">
        <p14:creationId xmlns:p14="http://schemas.microsoft.com/office/powerpoint/2010/main" val="5665365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838199" y="941802"/>
            <a:ext cx="10515601" cy="592069"/>
          </a:xfrm>
          <a:prstGeom prst="rect">
            <a:avLst/>
          </a:prstGeom>
          <a:noFill/>
          <a:ln>
            <a:solidFill>
              <a:schemeClr val="tx1"/>
            </a:solidFill>
          </a:ln>
        </p:spPr>
        <p:txBody>
          <a:bodyPr>
            <a:normAutofit fontScale="90000"/>
          </a:bodyPr>
          <a:lstStyle/>
          <a:p>
            <a:r>
              <a:rPr lang="en-US" dirty="0" smtClean="0"/>
              <a:t>	    </a:t>
            </a:r>
            <a:r>
              <a:rPr lang="en-US" sz="3600" dirty="0" smtClean="0">
                <a:latin typeface="Times New Roman" panose="02020603050405020304" pitchFamily="18" charset="0"/>
                <a:cs typeface="Times New Roman" panose="02020603050405020304" pitchFamily="18" charset="0"/>
              </a:rPr>
              <a:t>Walkthrough of Business Scenarios</a:t>
            </a:r>
            <a:endParaRPr lang="en-US" sz="36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custDataLst>
              <p:tags r:id="rId2"/>
            </p:custDataLst>
          </p:nvPr>
        </p:nvSpPr>
        <p:spPr>
          <a:xfrm>
            <a:off x="838199" y="1825625"/>
            <a:ext cx="10952747" cy="4351338"/>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What OM &amp; PA actions need to be performed to</a:t>
            </a:r>
          </a:p>
          <a:p>
            <a:pPr marL="514350" indent="-514350">
              <a:buAutoNum type="arabicPeriod"/>
            </a:pPr>
            <a:r>
              <a:rPr lang="en-US" dirty="0" smtClean="0">
                <a:latin typeface="Times New Roman" panose="02020603050405020304" pitchFamily="18" charset="0"/>
                <a:cs typeface="Times New Roman" panose="02020603050405020304" pitchFamily="18" charset="0"/>
              </a:rPr>
              <a:t>To create a position &amp; Hire a candidate into the position</a:t>
            </a:r>
          </a:p>
          <a:p>
            <a:pPr marL="514350" indent="-514350">
              <a:buAutoNum type="arabicPeriod"/>
            </a:pPr>
            <a:r>
              <a:rPr lang="en-US" dirty="0" smtClean="0">
                <a:latin typeface="Times New Roman" panose="02020603050405020304" pitchFamily="18" charset="0"/>
                <a:cs typeface="Times New Roman" panose="02020603050405020304" pitchFamily="18" charset="0"/>
              </a:rPr>
              <a:t>To terminate an employee and remove position from SAP </a:t>
            </a:r>
          </a:p>
          <a:p>
            <a:pPr marL="514350" indent="-514350">
              <a:buAutoNum type="arabicPeriod"/>
            </a:pPr>
            <a:r>
              <a:rPr lang="en-US" dirty="0" smtClean="0">
                <a:latin typeface="Times New Roman" panose="02020603050405020304" pitchFamily="18" charset="0"/>
                <a:cs typeface="Times New Roman" panose="02020603050405020304" pitchFamily="18" charset="0"/>
              </a:rPr>
              <a:t>To change employee’s percent time (Full-Time to Part-Time) </a:t>
            </a:r>
          </a:p>
          <a:p>
            <a:pPr marL="514350" indent="-514350">
              <a:buAutoNum type="arabicPeriod"/>
            </a:pPr>
            <a:r>
              <a:rPr lang="en-US" dirty="0" smtClean="0">
                <a:latin typeface="Times New Roman" panose="02020603050405020304" pitchFamily="18" charset="0"/>
                <a:cs typeface="Times New Roman" panose="02020603050405020304" pitchFamily="18" charset="0"/>
              </a:rPr>
              <a:t>To change employee’s percent time (Part-Time to Part-Time) </a:t>
            </a:r>
          </a:p>
          <a:p>
            <a:pPr marL="514350" indent="-514350">
              <a:buAutoNum type="arabicPeriod"/>
            </a:pPr>
            <a:r>
              <a:rPr lang="en-US" dirty="0" smtClean="0">
                <a:latin typeface="Times New Roman" panose="02020603050405020304" pitchFamily="18" charset="0"/>
                <a:cs typeface="Times New Roman" panose="02020603050405020304" pitchFamily="18" charset="0"/>
              </a:rPr>
              <a:t>To promote an employee </a:t>
            </a:r>
          </a:p>
          <a:p>
            <a:pPr marL="514350" indent="-514350">
              <a:buAutoNum type="arabicPeriod"/>
            </a:pPr>
            <a:r>
              <a:rPr lang="en-US" dirty="0" smtClean="0">
                <a:latin typeface="Times New Roman" panose="02020603050405020304" pitchFamily="18" charset="0"/>
                <a:cs typeface="Times New Roman" panose="02020603050405020304" pitchFamily="18" charset="0"/>
              </a:rPr>
              <a:t>To make a one-time additional payment to exempt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taff</a:t>
            </a:r>
          </a:p>
          <a:p>
            <a:pPr marL="514350" indent="-514350">
              <a:buAutoNum type="arabicPeriod"/>
            </a:pPr>
            <a:r>
              <a:rPr lang="en-US" dirty="0" smtClean="0">
                <a:latin typeface="Times New Roman" panose="02020603050405020304" pitchFamily="18" charset="0"/>
                <a:cs typeface="Times New Roman" panose="02020603050405020304" pitchFamily="18" charset="0"/>
              </a:rPr>
              <a:t>To make a secondary work payment to non-exempt staff</a:t>
            </a:r>
          </a:p>
          <a:p>
            <a:pPr marL="0" indent="0">
              <a:buNone/>
            </a:pPr>
            <a:endParaRPr lang="en-US" dirty="0"/>
          </a:p>
        </p:txBody>
      </p:sp>
      <p:sp>
        <p:nvSpPr>
          <p:cNvPr id="5" name="Date Placeholder 4"/>
          <p:cNvSpPr>
            <a:spLocks noGrp="1"/>
          </p:cNvSpPr>
          <p:nvPr>
            <p:ph type="dt" sz="half" idx="10"/>
            <p:custDataLst>
              <p:tags r:id="rId3"/>
            </p:custDataLst>
          </p:nvPr>
        </p:nvSpPr>
        <p:spPr>
          <a:xfrm>
            <a:off x="838200" y="6356350"/>
            <a:ext cx="2743200" cy="365125"/>
          </a:xfrm>
        </p:spPr>
        <p:txBody>
          <a:bodyPr/>
          <a:lstStyle/>
          <a:p>
            <a:fld id="{93F3FC62-A62D-472D-8936-54BE24B6F5CB}" type="datetime1">
              <a:rPr lang="en-US" smtClean="0"/>
              <a:t>10/25/2018</a:t>
            </a:fld>
            <a:endParaRPr lang="en-US" dirty="0"/>
          </a:p>
        </p:txBody>
      </p:sp>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32</a:t>
            </a:fld>
            <a:endParaRPr lang="en-US" dirty="0"/>
          </a:p>
        </p:txBody>
      </p:sp>
      <p:pic>
        <p:nvPicPr>
          <p:cNvPr id="9" name="Picture 8"/>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3" cy="521208"/>
          </a:xfrm>
          <a:prstGeom prst="rect">
            <a:avLst/>
          </a:prstGeom>
        </p:spPr>
      </p:pic>
    </p:spTree>
    <p:extLst>
      <p:ext uri="{BB962C8B-B14F-4D97-AF65-F5344CB8AC3E}">
        <p14:creationId xmlns:p14="http://schemas.microsoft.com/office/powerpoint/2010/main" val="79929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866833"/>
            <a:ext cx="10808368" cy="704088"/>
          </a:xfrm>
          <a:prstGeom prst="rect">
            <a:avLst/>
          </a:prstGeom>
          <a:noFill/>
          <a:ln>
            <a:solidFill>
              <a:schemeClr val="tx1"/>
            </a:solidFill>
          </a:ln>
        </p:spPr>
        <p:txBody>
          <a:bodyPr>
            <a:noAutofit/>
          </a:bodyPr>
          <a:lstStyle/>
          <a:p>
            <a:r>
              <a:rPr lang="en-US" sz="3200" dirty="0" smtClean="0">
                <a:latin typeface="Times New Roman" panose="02020603050405020304" pitchFamily="18" charset="0"/>
                <a:cs typeface="Times New Roman" panose="02020603050405020304" pitchFamily="18" charset="0"/>
              </a:rPr>
              <a:t>Business Scenario 1: (Creating a Position &amp; Hiring a Candidate)</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808368" cy="4530725"/>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As a PYC, you are required to create </a:t>
            </a:r>
            <a:r>
              <a:rPr lang="en-US" sz="2000" dirty="0" smtClean="0">
                <a:latin typeface="Times New Roman" panose="02020603050405020304" pitchFamily="18" charset="0"/>
                <a:cs typeface="Times New Roman" panose="02020603050405020304" pitchFamily="18" charset="0"/>
              </a:rPr>
              <a:t>faculty/temporary positions and process the Hire action. Central HR </a:t>
            </a:r>
            <a:r>
              <a:rPr lang="en-US" sz="2000" dirty="0">
                <a:latin typeface="Times New Roman" panose="02020603050405020304" pitchFamily="18" charset="0"/>
                <a:cs typeface="Times New Roman" panose="02020603050405020304" pitchFamily="18" charset="0"/>
              </a:rPr>
              <a:t>will help you </a:t>
            </a:r>
            <a:r>
              <a:rPr lang="en-US" sz="2000" dirty="0" smtClean="0">
                <a:latin typeface="Times New Roman" panose="02020603050405020304" pitchFamily="18" charset="0"/>
                <a:cs typeface="Times New Roman" panose="02020603050405020304" pitchFamily="18" charset="0"/>
              </a:rPr>
              <a:t>with hiring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candidates into regular Exempt/Non-Exempt positions. </a:t>
            </a:r>
          </a:p>
          <a:p>
            <a:pPr marL="0" indent="0">
              <a:buNone/>
            </a:pPr>
            <a:r>
              <a:rPr lang="en-US" sz="2400" i="1" dirty="0" smtClean="0">
                <a:latin typeface="Times New Roman" panose="02020603050405020304" pitchFamily="18" charset="0"/>
                <a:cs typeface="Times New Roman" panose="02020603050405020304" pitchFamily="18" charset="0"/>
              </a:rPr>
              <a:t>Your department needs to </a:t>
            </a:r>
            <a:r>
              <a:rPr lang="en-US" sz="2400" i="1" dirty="0">
                <a:latin typeface="Times New Roman" panose="02020603050405020304" pitchFamily="18" charset="0"/>
                <a:cs typeface="Times New Roman" panose="02020603050405020304" pitchFamily="18" charset="0"/>
              </a:rPr>
              <a:t>post a </a:t>
            </a:r>
            <a:r>
              <a:rPr lang="en-US" sz="2400" i="1" dirty="0" smtClean="0">
                <a:latin typeface="Times New Roman" panose="02020603050405020304" pitchFamily="18" charset="0"/>
                <a:cs typeface="Times New Roman" panose="02020603050405020304" pitchFamily="18" charset="0"/>
              </a:rPr>
              <a:t>position for a “Systems Administrator” and hire a candidate to fill the position ASAP</a:t>
            </a:r>
          </a:p>
          <a:p>
            <a:pPr marL="0" indent="0">
              <a:buNone/>
            </a:pPr>
            <a:r>
              <a:rPr lang="en-US" sz="2400" b="1" dirty="0" smtClean="0"/>
              <a:t>Solution: </a:t>
            </a:r>
          </a:p>
          <a:p>
            <a:pPr marL="0" indent="0">
              <a:buNone/>
            </a:pPr>
            <a:r>
              <a:rPr lang="en-US" sz="2000" dirty="0" smtClean="0">
                <a:latin typeface="Times New Roman" panose="02020603050405020304" pitchFamily="18" charset="0"/>
                <a:cs typeface="Times New Roman" panose="02020603050405020304" pitchFamily="18" charset="0"/>
              </a:rPr>
              <a:t>Make sure a position exists in the department by running the Position Status report. If no position exists, Create a new position and allow two-three </a:t>
            </a:r>
            <a:r>
              <a:rPr lang="en-US" sz="2000" dirty="0">
                <a:latin typeface="Times New Roman" panose="02020603050405020304" pitchFamily="18" charset="0"/>
                <a:cs typeface="Times New Roman" panose="02020603050405020304" pitchFamily="18" charset="0"/>
              </a:rPr>
              <a:t>weeks </a:t>
            </a:r>
            <a:r>
              <a:rPr lang="en-US" sz="2000" dirty="0" smtClean="0">
                <a:latin typeface="Times New Roman" panose="02020603050405020304" pitchFamily="18" charset="0"/>
                <a:cs typeface="Times New Roman" panose="02020603050405020304" pitchFamily="18" charset="0"/>
              </a:rPr>
              <a:t>for position creation and hiring action</a:t>
            </a:r>
          </a:p>
          <a:p>
            <a:pPr marL="0" indent="0">
              <a:buNone/>
            </a:pPr>
            <a:r>
              <a:rPr lang="en-US" sz="2000" dirty="0" smtClean="0">
                <a:latin typeface="Times New Roman" panose="02020603050405020304" pitchFamily="18" charset="0"/>
                <a:cs typeface="Times New Roman" panose="02020603050405020304" pitchFamily="18" charset="0"/>
              </a:rPr>
              <a:t>Does the report display a vacant Systems Administrator position in your department?</a:t>
            </a:r>
          </a:p>
          <a:p>
            <a:pPr marL="0" indent="0">
              <a:buNone/>
            </a:pPr>
            <a:endParaRPr lang="en-US" dirty="0" smtClean="0"/>
          </a:p>
        </p:txBody>
      </p:sp>
      <p:pic>
        <p:nvPicPr>
          <p:cNvPr id="13" name="Picture 12"/>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228600" y="274320"/>
            <a:ext cx="1056512" cy="475781"/>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4" name="Slide Number Placeholder 1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33</a:t>
            </a:fld>
            <a:endParaRPr lang="en-US" dirty="0"/>
          </a:p>
        </p:txBody>
      </p:sp>
      <p:sp>
        <p:nvSpPr>
          <p:cNvPr id="15" name="Date Placeholder 14"/>
          <p:cNvSpPr>
            <a:spLocks noGrp="1"/>
          </p:cNvSpPr>
          <p:nvPr>
            <p:ph type="dt" sz="half" idx="10"/>
            <p:custDataLst>
              <p:tags r:id="rId5"/>
            </p:custDataLst>
          </p:nvPr>
        </p:nvSpPr>
        <p:spPr>
          <a:xfrm>
            <a:off x="838200" y="6356350"/>
            <a:ext cx="2743200" cy="365125"/>
          </a:xfrm>
        </p:spPr>
        <p:txBody>
          <a:bodyPr/>
          <a:lstStyle/>
          <a:p>
            <a:fld id="{D44512ED-B335-4D70-AFE0-D775B05B4A43}" type="datetime1">
              <a:rPr lang="en-US" smtClean="0"/>
              <a:t>10/25/2018</a:t>
            </a:fld>
            <a:endParaRPr lang="en-US" dirty="0"/>
          </a:p>
        </p:txBody>
      </p:sp>
      <p:grpSp>
        <p:nvGrpSpPr>
          <p:cNvPr id="19" name="Group 18"/>
          <p:cNvGrpSpPr/>
          <p:nvPr>
            <p:custDataLst>
              <p:tags r:id="rId6"/>
            </p:custDataLst>
          </p:nvPr>
        </p:nvGrpSpPr>
        <p:grpSpPr>
          <a:xfrm>
            <a:off x="3581400" y="4726872"/>
            <a:ext cx="2122195" cy="514671"/>
            <a:chOff x="4309688" y="5058804"/>
            <a:chExt cx="2443283" cy="694974"/>
          </a:xfrm>
        </p:grpSpPr>
        <p:cxnSp>
          <p:nvCxnSpPr>
            <p:cNvPr id="5" name="Straight Arrow Connector 4"/>
            <p:cNvCxnSpPr/>
            <p:nvPr/>
          </p:nvCxnSpPr>
          <p:spPr>
            <a:xfrm flipH="1">
              <a:off x="4395649" y="5058804"/>
              <a:ext cx="959844" cy="694974"/>
            </a:xfrm>
            <a:prstGeom prst="straightConnector1">
              <a:avLst/>
            </a:prstGeom>
            <a:noFill/>
            <a:ln w="6350" cap="flat" cmpd="sng" algn="ctr">
              <a:solidFill>
                <a:schemeClr val="tx1">
                  <a:lumMod val="85000"/>
                  <a:lumOff val="15000"/>
                </a:schemeClr>
              </a:solidFill>
              <a:prstDash val="solid"/>
              <a:miter lim="800000"/>
              <a:tailEnd type="triangle"/>
            </a:ln>
            <a:effectLst/>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355492" y="5058804"/>
              <a:ext cx="1302229" cy="656494"/>
            </a:xfrm>
            <a:prstGeom prst="straightConnector1">
              <a:avLst/>
            </a:prstGeom>
            <a:noFill/>
            <a:ln w="6350" cap="flat" cmpd="sng" algn="ctr">
              <a:solidFill>
                <a:schemeClr val="tx1"/>
              </a:solidFill>
              <a:prstDash val="solid"/>
              <a:miter lim="800000"/>
              <a:tailEnd type="triangle"/>
            </a:ln>
            <a:effectLst/>
          </p:spPr>
          <p:style>
            <a:lnRef idx="1">
              <a:schemeClr val="accent1"/>
            </a:lnRef>
            <a:fillRef idx="0">
              <a:schemeClr val="accent1"/>
            </a:fillRef>
            <a:effectRef idx="0">
              <a:schemeClr val="accent1"/>
            </a:effectRef>
            <a:fontRef idx="minor">
              <a:schemeClr val="tx1"/>
            </a:fontRef>
          </p:style>
        </p:cxnSp>
        <p:sp>
          <p:nvSpPr>
            <p:cNvPr id="4" name="TextBox 3"/>
            <p:cNvSpPr txBox="1"/>
            <p:nvPr>
              <p:custDataLst>
                <p:tags r:id="rId9"/>
              </p:custDataLst>
            </p:nvPr>
          </p:nvSpPr>
          <p:spPr>
            <a:xfrm>
              <a:off x="4309688" y="5058804"/>
              <a:ext cx="590550" cy="369332"/>
            </a:xfrm>
            <a:prstGeom prst="rect">
              <a:avLst/>
            </a:prstGeom>
            <a:noFill/>
            <a:ln/>
          </p:spPr>
          <p:txBody>
            <a:bodyPr wrap="square" rtlCol="0">
              <a:spAutoFit/>
            </a:bodyPr>
            <a:lstStyle/>
            <a:p>
              <a:r>
                <a:rPr lang="en-US" dirty="0" smtClean="0"/>
                <a:t>Yes</a:t>
              </a:r>
              <a:endParaRPr lang="en-US" dirty="0"/>
            </a:p>
          </p:txBody>
        </p:sp>
        <p:sp>
          <p:nvSpPr>
            <p:cNvPr id="10" name="TextBox 9"/>
            <p:cNvSpPr txBox="1"/>
            <p:nvPr>
              <p:custDataLst>
                <p:tags r:id="rId10"/>
              </p:custDataLst>
            </p:nvPr>
          </p:nvSpPr>
          <p:spPr>
            <a:xfrm>
              <a:off x="6162421" y="5058804"/>
              <a:ext cx="590550" cy="369332"/>
            </a:xfrm>
            <a:prstGeom prst="rect">
              <a:avLst/>
            </a:prstGeom>
            <a:noFill/>
            <a:ln/>
          </p:spPr>
          <p:txBody>
            <a:bodyPr wrap="square" rtlCol="0">
              <a:spAutoFit/>
            </a:bodyPr>
            <a:lstStyle/>
            <a:p>
              <a:r>
                <a:rPr lang="en-US" dirty="0" smtClean="0"/>
                <a:t>No</a:t>
              </a:r>
              <a:endParaRPr lang="en-US" dirty="0"/>
            </a:p>
          </p:txBody>
        </p:sp>
      </p:grpSp>
      <p:sp>
        <p:nvSpPr>
          <p:cNvPr id="8" name="TextBox 7"/>
          <p:cNvSpPr txBox="1"/>
          <p:nvPr>
            <p:custDataLst>
              <p:tags r:id="rId7"/>
            </p:custDataLst>
          </p:nvPr>
        </p:nvSpPr>
        <p:spPr>
          <a:xfrm>
            <a:off x="838199" y="5241543"/>
            <a:ext cx="4142873" cy="1200329"/>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Note the position number, submit a “Maintain position” OM form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mark it open </a:t>
            </a:r>
            <a:r>
              <a:rPr lang="en-US" dirty="0">
                <a:latin typeface="Times New Roman" panose="02020603050405020304" pitchFamily="18" charset="0"/>
                <a:cs typeface="Times New Roman" panose="02020603050405020304" pitchFamily="18" charset="0"/>
              </a:rPr>
              <a:t>it for hire</a:t>
            </a:r>
          </a:p>
          <a:p>
            <a:endParaRPr lang="en-US" dirty="0"/>
          </a:p>
        </p:txBody>
      </p:sp>
      <p:sp>
        <p:nvSpPr>
          <p:cNvPr id="16" name="TextBox 15"/>
          <p:cNvSpPr txBox="1"/>
          <p:nvPr>
            <p:custDataLst>
              <p:tags r:id="rId8"/>
            </p:custDataLst>
          </p:nvPr>
        </p:nvSpPr>
        <p:spPr>
          <a:xfrm>
            <a:off x="5113421" y="5222645"/>
            <a:ext cx="6533147" cy="1754326"/>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Create </a:t>
            </a:r>
            <a:r>
              <a:rPr lang="en-US" dirty="0">
                <a:latin typeface="Times New Roman" panose="02020603050405020304" pitchFamily="18" charset="0"/>
                <a:cs typeface="Times New Roman" panose="02020603050405020304" pitchFamily="18" charset="0"/>
              </a:rPr>
              <a:t>a new </a:t>
            </a:r>
            <a:r>
              <a:rPr lang="en-US" dirty="0" smtClean="0">
                <a:latin typeface="Times New Roman" panose="02020603050405020304" pitchFamily="18" charset="0"/>
                <a:cs typeface="Times New Roman" panose="02020603050405020304" pitchFamily="18" charset="0"/>
              </a:rPr>
              <a:t>“Systems Administrator” </a:t>
            </a:r>
            <a:r>
              <a:rPr lang="en-US" dirty="0">
                <a:latin typeface="Times New Roman" panose="02020603050405020304" pitchFamily="18" charset="0"/>
                <a:cs typeface="Times New Roman" panose="02020603050405020304" pitchFamily="18" charset="0"/>
              </a:rPr>
              <a:t>position and </a:t>
            </a:r>
            <a:r>
              <a:rPr lang="en-US" dirty="0" smtClean="0">
                <a:latin typeface="Times New Roman" panose="02020603050405020304" pitchFamily="18" charset="0"/>
                <a:cs typeface="Times New Roman" panose="02020603050405020304" pitchFamily="18" charset="0"/>
              </a:rPr>
              <a:t>mark it open </a:t>
            </a:r>
            <a:r>
              <a:rPr lang="en-US" dirty="0">
                <a:latin typeface="Times New Roman" panose="02020603050405020304" pitchFamily="18" charset="0"/>
                <a:cs typeface="Times New Roman" panose="02020603050405020304" pitchFamily="18" charset="0"/>
              </a:rPr>
              <a:t>it for </a:t>
            </a:r>
            <a:r>
              <a:rPr lang="en-US" dirty="0" smtClean="0">
                <a:latin typeface="Times New Roman" panose="02020603050405020304" pitchFamily="18" charset="0"/>
                <a:cs typeface="Times New Roman" panose="02020603050405020304" pitchFamily="18" charset="0"/>
              </a:rPr>
              <a:t>hire. If external candidates are to be considered for the position, choose the option “</a:t>
            </a:r>
            <a:r>
              <a:rPr lang="en-US" dirty="0">
                <a:latin typeface="Times New Roman" panose="02020603050405020304" pitchFamily="18" charset="0"/>
                <a:cs typeface="Times New Roman" panose="02020603050405020304" pitchFamily="18" charset="0"/>
              </a:rPr>
              <a:t>M</a:t>
            </a:r>
            <a:r>
              <a:rPr lang="en-US" dirty="0" smtClean="0">
                <a:latin typeface="Times New Roman" panose="02020603050405020304" pitchFamily="18" charset="0"/>
                <a:cs typeface="Times New Roman" panose="02020603050405020304" pitchFamily="18" charset="0"/>
              </a:rPr>
              <a:t>ark this position open for hire and post to HR Recruitment Website”. </a:t>
            </a:r>
            <a:endParaRPr lang="en-US"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5949324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32903"/>
            <a:ext cx="10940716" cy="704088"/>
          </a:xfrm>
          <a:prstGeom prst="rect">
            <a:avLst/>
          </a:prstGeom>
          <a:noFill/>
          <a:ln>
            <a:solidFill>
              <a:schemeClr val="tx1"/>
            </a:solidFill>
          </a:ln>
        </p:spPr>
        <p:txBody>
          <a:bodyPr>
            <a:normAutofit/>
          </a:bodyPr>
          <a:lstStyle/>
          <a:p>
            <a:r>
              <a:rPr lang="en-US" sz="3600" dirty="0" smtClean="0">
                <a:latin typeface="Times New Roman" panose="02020603050405020304" pitchFamily="18" charset="0"/>
                <a:cs typeface="Times New Roman" panose="02020603050405020304" pitchFamily="18" charset="0"/>
              </a:rPr>
              <a:t>OM </a:t>
            </a:r>
            <a:r>
              <a:rPr lang="en-US" sz="3600" dirty="0">
                <a:latin typeface="Times New Roman" panose="02020603050405020304" pitchFamily="18" charset="0"/>
                <a:cs typeface="Times New Roman" panose="02020603050405020304" pitchFamily="18" charset="0"/>
              </a:rPr>
              <a:t>Form – Creating a </a:t>
            </a:r>
            <a:r>
              <a:rPr lang="en-US" sz="3600" dirty="0" smtClean="0">
                <a:latin typeface="Times New Roman" panose="02020603050405020304" pitchFamily="18" charset="0"/>
                <a:cs typeface="Times New Roman" panose="02020603050405020304" pitchFamily="18" charset="0"/>
              </a:rPr>
              <a:t>Position and Opening for Hire </a:t>
            </a:r>
            <a:endParaRPr lang="en-US" sz="3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231641" y="274320"/>
            <a:ext cx="1137523" cy="512263"/>
          </a:xfrm>
          <a:prstGeom prst="rect">
            <a:avLst/>
          </a:prstGeom>
        </p:spPr>
      </p:pic>
      <p:sp>
        <p:nvSpPr>
          <p:cNvPr id="8" name="Content Placeholder 7"/>
          <p:cNvSpPr>
            <a:spLocks noGrp="1"/>
          </p:cNvSpPr>
          <p:nvPr>
            <p:ph idx="1"/>
            <p:custDataLst>
              <p:tags r:id="rId3"/>
            </p:custDataLst>
          </p:nvPr>
        </p:nvSpPr>
        <p:spPr>
          <a:xfrm>
            <a:off x="838200" y="1775426"/>
            <a:ext cx="11064498" cy="4648747"/>
          </a:xfrm>
        </p:spPr>
        <p:txBody>
          <a:bodyPr/>
          <a:lstStyle/>
          <a:p>
            <a:pPr marL="0" indent="0">
              <a:buNone/>
            </a:pPr>
            <a:r>
              <a:rPr lang="en-US" sz="1600" dirty="0" smtClean="0">
                <a:latin typeface="Times New Roman" panose="02020603050405020304" pitchFamily="18" charset="0"/>
                <a:cs typeface="Times New Roman" panose="02020603050405020304" pitchFamily="18" charset="0"/>
              </a:rPr>
              <a:t>Unless the position you are creating is </a:t>
            </a:r>
            <a:r>
              <a:rPr lang="en-US" sz="1600" i="1" dirty="0" smtClean="0">
                <a:latin typeface="Times New Roman" panose="02020603050405020304" pitchFamily="18" charset="0"/>
                <a:cs typeface="Times New Roman" panose="02020603050405020304" pitchFamily="18" charset="0"/>
              </a:rPr>
              <a:t>exactly</a:t>
            </a:r>
            <a:r>
              <a:rPr lang="en-US" sz="1600" dirty="0" smtClean="0">
                <a:latin typeface="Times New Roman" panose="02020603050405020304" pitchFamily="18" charset="0"/>
                <a:cs typeface="Times New Roman" panose="02020603050405020304" pitchFamily="18" charset="0"/>
              </a:rPr>
              <a:t> the same as an existing position in your Org. unit, create the new position from a Job. Consult a Comp. Analyst for the correct job code. The Position effective date must precede or equal the Hire date. </a:t>
            </a:r>
            <a:r>
              <a:rPr lang="en-US" sz="1600" dirty="0">
                <a:latin typeface="Times New Roman" panose="02020603050405020304" pitchFamily="18" charset="0"/>
                <a:cs typeface="Times New Roman" panose="02020603050405020304" pitchFamily="18" charset="0"/>
              </a:rPr>
              <a:t>Have Essential Duties readily </a:t>
            </a:r>
            <a:r>
              <a:rPr lang="en-US" sz="1600" dirty="0" smtClean="0">
                <a:latin typeface="Times New Roman" panose="02020603050405020304" pitchFamily="18" charset="0"/>
                <a:cs typeface="Times New Roman" panose="02020603050405020304" pitchFamily="18" charset="0"/>
              </a:rPr>
              <a:t>available, enter a descriptive comment, attach authorization &amp; do not forget to mark the position open for hire</a:t>
            </a:r>
          </a:p>
          <a:p>
            <a:pPr marL="0" indent="0">
              <a:buNone/>
            </a:pPr>
            <a:r>
              <a:rPr lang="en-US" sz="1200" dirty="0" smtClean="0"/>
              <a:t>   Mandatory Fields:</a:t>
            </a:r>
            <a:r>
              <a:rPr lang="en-US" sz="1050" dirty="0" smtClean="0"/>
              <a:t>		   </a:t>
            </a:r>
            <a:r>
              <a:rPr lang="en-US" sz="1200" dirty="0" smtClean="0"/>
              <a:t>Create Position Overview:</a:t>
            </a:r>
            <a:r>
              <a:rPr lang="en-US" sz="1050" dirty="0" smtClean="0"/>
              <a:t>		</a:t>
            </a:r>
            <a:r>
              <a:rPr lang="en-US" sz="1050" dirty="0"/>
              <a:t>	</a:t>
            </a:r>
            <a:r>
              <a:rPr lang="en-US" sz="1050" dirty="0" smtClean="0"/>
              <a:t>	</a:t>
            </a:r>
            <a:r>
              <a:rPr lang="en-US" sz="1200" dirty="0" smtClean="0"/>
              <a:t>Suggested Job Codes:</a:t>
            </a:r>
          </a:p>
          <a:p>
            <a:pPr marL="0" indent="0">
              <a:buNone/>
            </a:pPr>
            <a:endParaRPr lang="en-US" sz="1800" dirty="0" smtClean="0"/>
          </a:p>
          <a:p>
            <a:pPr marL="0" indent="0">
              <a:buNone/>
            </a:pPr>
            <a:r>
              <a:rPr lang="en-US" sz="1800" dirty="0" smtClean="0"/>
              <a:t>								</a:t>
            </a:r>
          </a:p>
          <a:p>
            <a:pPr marL="0" indent="0">
              <a:buNone/>
            </a:pPr>
            <a:endParaRPr lang="en-US" dirty="0"/>
          </a:p>
          <a:p>
            <a:pPr marL="0" indent="0">
              <a:buNone/>
            </a:pPr>
            <a:r>
              <a:rPr lang="en-US" dirty="0" smtClean="0"/>
              <a:t>								</a:t>
            </a:r>
            <a:endParaRPr lang="en-US" dirty="0"/>
          </a:p>
        </p:txBody>
      </p:sp>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34</a:t>
            </a:fld>
            <a:endParaRPr lang="en-US" dirty="0"/>
          </a:p>
        </p:txBody>
      </p:sp>
      <p:sp>
        <p:nvSpPr>
          <p:cNvPr id="4" name="Date Placeholder 3"/>
          <p:cNvSpPr>
            <a:spLocks noGrp="1"/>
          </p:cNvSpPr>
          <p:nvPr>
            <p:ph type="dt" sz="half" idx="10"/>
            <p:custDataLst>
              <p:tags r:id="rId5"/>
            </p:custDataLst>
          </p:nvPr>
        </p:nvSpPr>
        <p:spPr>
          <a:xfrm>
            <a:off x="838200" y="6356350"/>
            <a:ext cx="2743200" cy="365125"/>
          </a:xfrm>
        </p:spPr>
        <p:txBody>
          <a:bodyPr/>
          <a:lstStyle/>
          <a:p>
            <a:fld id="{5F15F37D-1ED5-4553-8A11-DFD37FDEF40E}" type="datetime1">
              <a:rPr lang="en-US" smtClean="0"/>
              <a:t>10/25/2018</a:t>
            </a:fld>
            <a:endParaRPr lang="en-US" dirty="0"/>
          </a:p>
        </p:txBody>
      </p:sp>
      <p:pic>
        <p:nvPicPr>
          <p:cNvPr id="9" name="Picture 8"/>
          <p:cNvPicPr>
            <a:picLocks noChangeAspect="1"/>
          </p:cNvPicPr>
          <p:nvPr/>
        </p:nvPicPr>
        <p:blipFill>
          <a:blip r:embed="rId11"/>
          <a:stretch>
            <a:fillRect/>
          </a:stretch>
        </p:blipFill>
        <p:spPr>
          <a:xfrm>
            <a:off x="3581401" y="2807926"/>
            <a:ext cx="3854116" cy="3472719"/>
          </a:xfrm>
          <a:prstGeom prst="rect">
            <a:avLst/>
          </a:prstGeom>
        </p:spPr>
      </p:pic>
      <p:graphicFrame>
        <p:nvGraphicFramePr>
          <p:cNvPr id="10" name="Table 9"/>
          <p:cNvGraphicFramePr>
            <a:graphicFrameLocks noGrp="1"/>
          </p:cNvGraphicFramePr>
          <p:nvPr>
            <p:custDataLst>
              <p:tags r:id="rId6"/>
            </p:custDataLst>
            <p:extLst>
              <p:ext uri="{D42A27DB-BD31-4B8C-83A1-F6EECF244321}">
                <p14:modId xmlns:p14="http://schemas.microsoft.com/office/powerpoint/2010/main" val="1872585177"/>
              </p:ext>
            </p:extLst>
          </p:nvPr>
        </p:nvGraphicFramePr>
        <p:xfrm>
          <a:off x="7708429" y="2807925"/>
          <a:ext cx="3232623" cy="1580709"/>
        </p:xfrm>
        <a:graphic>
          <a:graphicData uri="http://schemas.openxmlformats.org/drawingml/2006/table">
            <a:tbl>
              <a:tblPr firstRow="1" bandRow="1">
                <a:tableStyleId>{5940675A-B579-460E-94D1-54222C63F5DA}</a:tableStyleId>
              </a:tblPr>
              <a:tblGrid>
                <a:gridCol w="1199286">
                  <a:extLst>
                    <a:ext uri="{9D8B030D-6E8A-4147-A177-3AD203B41FA5}">
                      <a16:colId xmlns:a16="http://schemas.microsoft.com/office/drawing/2014/main" val="1825729185"/>
                    </a:ext>
                  </a:extLst>
                </a:gridCol>
                <a:gridCol w="2033337">
                  <a:extLst>
                    <a:ext uri="{9D8B030D-6E8A-4147-A177-3AD203B41FA5}">
                      <a16:colId xmlns:a16="http://schemas.microsoft.com/office/drawing/2014/main" val="3900603570"/>
                    </a:ext>
                  </a:extLst>
                </a:gridCol>
              </a:tblGrid>
              <a:tr h="273478">
                <a:tc>
                  <a:txBody>
                    <a:bodyPr/>
                    <a:lstStyle/>
                    <a:p>
                      <a:pPr marL="0" marR="0">
                        <a:spcBef>
                          <a:spcPts val="0"/>
                        </a:spcBef>
                        <a:spcAft>
                          <a:spcPts val="0"/>
                        </a:spcAft>
                      </a:pPr>
                      <a:r>
                        <a:rPr lang="en-US" sz="1100" kern="1200" dirty="0">
                          <a:solidFill>
                            <a:schemeClr val="tx1"/>
                          </a:solidFill>
                          <a:effectLst/>
                        </a:rPr>
                        <a:t>Job Code</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kern="1200" dirty="0">
                          <a:solidFill>
                            <a:schemeClr val="tx1"/>
                          </a:solidFill>
                          <a:effectLst/>
                        </a:rPr>
                        <a:t>Family</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33734337"/>
                  </a:ext>
                </a:extLst>
              </a:tr>
              <a:tr h="288758">
                <a:tc>
                  <a:txBody>
                    <a:bodyPr/>
                    <a:lstStyle/>
                    <a:p>
                      <a:pPr marL="0" marR="0">
                        <a:spcBef>
                          <a:spcPts val="0"/>
                        </a:spcBef>
                        <a:spcAft>
                          <a:spcPts val="0"/>
                        </a:spcAft>
                      </a:pPr>
                      <a:r>
                        <a:rPr lang="en-US" sz="1000" kern="1200" dirty="0" smtClean="0">
                          <a:solidFill>
                            <a:schemeClr val="tx1"/>
                          </a:solidFill>
                          <a:effectLst/>
                        </a:rPr>
                        <a:t>20001554</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smtClean="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To be determined (TBD)</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43370952"/>
                  </a:ext>
                </a:extLst>
              </a:tr>
              <a:tr h="324853">
                <a:tc>
                  <a:txBody>
                    <a:bodyPr/>
                    <a:lstStyle/>
                    <a:p>
                      <a:pPr marL="0" marR="0">
                        <a:spcBef>
                          <a:spcPts val="0"/>
                        </a:spcBef>
                        <a:spcAft>
                          <a:spcPts val="0"/>
                        </a:spcAft>
                      </a:pPr>
                      <a:r>
                        <a:rPr lang="en-US" sz="1000" kern="1200" dirty="0" smtClean="0">
                          <a:solidFill>
                            <a:schemeClr val="tx1"/>
                          </a:solidFill>
                          <a:effectLst/>
                        </a:rPr>
                        <a:t>20001559</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000" kern="1200" dirty="0" smtClean="0">
                          <a:solidFill>
                            <a:schemeClr val="tx1"/>
                          </a:solidFill>
                          <a:effectLst/>
                          <a:latin typeface="+mn-lt"/>
                          <a:ea typeface="+mn-ea"/>
                          <a:cs typeface="+mn-cs"/>
                        </a:rPr>
                        <a:t>Postdoctoral</a:t>
                      </a:r>
                      <a:r>
                        <a:rPr lang="en-US" sz="1000" kern="1200" baseline="0" dirty="0" smtClean="0">
                          <a:solidFill>
                            <a:schemeClr val="tx1"/>
                          </a:solidFill>
                          <a:effectLst/>
                          <a:latin typeface="+mn-lt"/>
                          <a:ea typeface="+mn-ea"/>
                          <a:cs typeface="+mn-cs"/>
                        </a:rPr>
                        <a:t> Associate</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28120738"/>
                  </a:ext>
                </a:extLst>
              </a:tr>
              <a:tr h="336884">
                <a:tc>
                  <a:txBody>
                    <a:bodyPr/>
                    <a:lstStyle/>
                    <a:p>
                      <a:pPr marL="0" marR="0">
                        <a:spcBef>
                          <a:spcPts val="0"/>
                        </a:spcBef>
                        <a:spcAft>
                          <a:spcPts val="0"/>
                        </a:spcAft>
                      </a:pPr>
                      <a:r>
                        <a:rPr lang="en-US" sz="1000" kern="1200" dirty="0">
                          <a:solidFill>
                            <a:schemeClr val="tx1"/>
                          </a:solidFill>
                          <a:effectLst/>
                        </a:rPr>
                        <a:t>20001553</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000" kern="1200" dirty="0">
                          <a:solidFill>
                            <a:schemeClr val="tx1"/>
                          </a:solidFill>
                          <a:effectLst/>
                        </a:rPr>
                        <a:t>Non-compensated Staff</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95125344"/>
                  </a:ext>
                </a:extLst>
              </a:tr>
              <a:tr h="356736">
                <a:tc>
                  <a:txBody>
                    <a:bodyPr/>
                    <a:lstStyle/>
                    <a:p>
                      <a:pPr marL="0" marR="0">
                        <a:spcBef>
                          <a:spcPts val="0"/>
                        </a:spcBef>
                        <a:spcAft>
                          <a:spcPts val="0"/>
                        </a:spcAft>
                      </a:pPr>
                      <a:r>
                        <a:rPr lang="en-US" sz="1000" kern="1200" dirty="0" smtClean="0">
                          <a:solidFill>
                            <a:schemeClr val="tx1"/>
                          </a:solidFill>
                          <a:effectLst/>
                        </a:rPr>
                        <a:t>20001551</a:t>
                      </a: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rPr>
                        <a:t>Temporary/Casual Position</a:t>
                      </a:r>
                      <a:endParaRPr lang="en-US" sz="1400" dirty="0" smtClean="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80898202"/>
                  </a:ext>
                </a:extLst>
              </a:tr>
            </a:tbl>
          </a:graphicData>
        </a:graphic>
      </p:graphicFrame>
      <p:graphicFrame>
        <p:nvGraphicFramePr>
          <p:cNvPr id="12" name="Table 11"/>
          <p:cNvGraphicFramePr>
            <a:graphicFrameLocks noGrp="1"/>
          </p:cNvGraphicFramePr>
          <p:nvPr>
            <p:custDataLst>
              <p:tags r:id="rId7"/>
            </p:custDataLst>
            <p:extLst>
              <p:ext uri="{D42A27DB-BD31-4B8C-83A1-F6EECF244321}">
                <p14:modId xmlns:p14="http://schemas.microsoft.com/office/powerpoint/2010/main" val="3200431416"/>
              </p:ext>
            </p:extLst>
          </p:nvPr>
        </p:nvGraphicFramePr>
        <p:xfrm>
          <a:off x="1058779" y="2861200"/>
          <a:ext cx="2249710" cy="3419445"/>
        </p:xfrm>
        <a:graphic>
          <a:graphicData uri="http://schemas.openxmlformats.org/drawingml/2006/table">
            <a:tbl>
              <a:tblPr firstRow="1" bandRow="1">
                <a:tableStyleId>{5940675A-B579-460E-94D1-54222C63F5DA}</a:tableStyleId>
              </a:tblPr>
              <a:tblGrid>
                <a:gridCol w="2249710">
                  <a:extLst>
                    <a:ext uri="{9D8B030D-6E8A-4147-A177-3AD203B41FA5}">
                      <a16:colId xmlns:a16="http://schemas.microsoft.com/office/drawing/2014/main" val="447192183"/>
                    </a:ext>
                  </a:extLst>
                </a:gridCol>
              </a:tblGrid>
              <a:tr h="187759">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Position Id (If Copying from Position)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745694270"/>
                  </a:ext>
                </a:extLst>
              </a:tr>
              <a:tr h="214427">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Effective Date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90121431"/>
                  </a:ext>
                </a:extLst>
              </a:tr>
              <a:tr h="176587">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Org. Unit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977007123"/>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Job Code (If Creating from Job Code)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270085586"/>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Title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702853419"/>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General Description blurb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315881101"/>
                  </a:ext>
                </a:extLst>
              </a:tr>
              <a:tr h="172159">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Recruitment Indicator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581606611"/>
                  </a:ext>
                </a:extLst>
              </a:tr>
              <a:tr h="176587">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Weekly work hours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923103753"/>
                  </a:ext>
                </a:extLst>
              </a:tr>
              <a:tr h="146817">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Assignment Duration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765874098"/>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Percent Time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64724371"/>
                  </a:ext>
                </a:extLst>
              </a:tr>
              <a:tr h="190454">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Proposed Budget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403427245"/>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Cost Center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546475269"/>
                  </a:ext>
                </a:extLst>
              </a:tr>
              <a:tr h="158293">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Cost Distributions (Must Equal 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9069336"/>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Essential Duties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886655742"/>
                  </a:ext>
                </a:extLst>
              </a:tr>
              <a:tr h="170907">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Position Requirements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930506693"/>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Building Number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832973675"/>
                  </a:ext>
                </a:extLst>
              </a:tr>
              <a:tr h="170907">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Mail Code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577475742"/>
                  </a:ext>
                </a:extLst>
              </a:tr>
              <a:tr h="157040">
                <a:tc>
                  <a:txBody>
                    <a:bodyPr/>
                    <a:lstStyle/>
                    <a:p>
                      <a:pPr marL="0" marR="0">
                        <a:lnSpc>
                          <a:spcPct val="107000"/>
                        </a:lnSpc>
                        <a:spcBef>
                          <a:spcPts val="0"/>
                        </a:spcBef>
                        <a:spcAft>
                          <a:spcPts val="8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Hiring Manager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671147769"/>
                  </a:ext>
                </a:extLst>
              </a:tr>
              <a:tr h="388771">
                <a:tc>
                  <a:txBody>
                    <a:bodyPr/>
                    <a:lstStyle/>
                    <a:p>
                      <a:pPr marL="0" marR="0">
                        <a:lnSpc>
                          <a:spcPct val="107000"/>
                        </a:lnSpc>
                        <a:spcBef>
                          <a:spcPts val="0"/>
                        </a:spcBef>
                        <a:spcAft>
                          <a:spcPts val="80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Comments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263194116"/>
                  </a:ext>
                </a:extLst>
              </a:tr>
            </a:tbl>
          </a:graphicData>
        </a:graphic>
      </p:graphicFrame>
    </p:spTree>
    <p:extLst>
      <p:ext uri="{BB962C8B-B14F-4D97-AF65-F5344CB8AC3E}">
        <p14:creationId xmlns:p14="http://schemas.microsoft.com/office/powerpoint/2010/main" val="27437424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32349" y="757117"/>
            <a:ext cx="10286990" cy="471732"/>
          </a:xfrm>
          <a:prstGeom prst="rect">
            <a:avLst/>
          </a:prstGeom>
          <a:noFill/>
          <a:ln>
            <a:solidFill>
              <a:schemeClr val="tx1"/>
            </a:solidFill>
          </a:ln>
        </p:spPr>
        <p:txBody>
          <a:bodyPr>
            <a:normAutofit fontScale="90000"/>
          </a:bodyPr>
          <a:lstStyle/>
          <a:p>
            <a:r>
              <a:rPr lang="en-US" dirty="0" smtClean="0"/>
              <a:t>	  	</a:t>
            </a:r>
            <a:r>
              <a:rPr lang="en-US" sz="3200" dirty="0" smtClean="0"/>
              <a:t>    </a:t>
            </a:r>
            <a:r>
              <a:rPr lang="en-US" sz="3600" dirty="0" smtClean="0">
                <a:latin typeface="Times New Roman" panose="02020603050405020304" pitchFamily="18" charset="0"/>
                <a:cs typeface="Times New Roman" panose="02020603050405020304" pitchFamily="18" charset="0"/>
              </a:rPr>
              <a:t>OM Form - Create Position </a:t>
            </a:r>
            <a:endParaRPr lang="en-US" sz="36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2"/>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35</a:t>
            </a:fld>
            <a:endParaRPr lang="en-US" dirty="0"/>
          </a:p>
        </p:txBody>
      </p:sp>
      <p:pic>
        <p:nvPicPr>
          <p:cNvPr id="7" name="Picture 6"/>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228600" y="274320"/>
            <a:ext cx="1003748" cy="452019"/>
          </a:xfrm>
          <a:prstGeom prst="rect">
            <a:avLst/>
          </a:prstGeom>
        </p:spPr>
      </p:pic>
      <p:sp>
        <p:nvSpPr>
          <p:cNvPr id="9" name="TextBox 8"/>
          <p:cNvSpPr txBox="1"/>
          <p:nvPr>
            <p:custDataLst>
              <p:tags r:id="rId5"/>
            </p:custDataLst>
          </p:nvPr>
        </p:nvSpPr>
        <p:spPr>
          <a:xfrm>
            <a:off x="1232348" y="1271832"/>
            <a:ext cx="10426252" cy="1200329"/>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The “Create Position” action can be accessed in the BUworks portal via the Organization tab. In a seven step process, the payroll coordinator specifies position effective date, Org. Unit, Assignment Duration, % effort, budget, work hours, cost distribution, essential duties, educational requirements &amp; work building location </a:t>
            </a:r>
          </a:p>
          <a:p>
            <a:r>
              <a:rPr lang="en-US" dirty="0" smtClean="0">
                <a:hlinkClick r:id="rId9"/>
              </a:rPr>
              <a:t>Click here for a short Video Demo of Create Position</a:t>
            </a:r>
            <a:endParaRPr lang="en-US" dirty="0"/>
          </a:p>
        </p:txBody>
      </p:sp>
      <p:graphicFrame>
        <p:nvGraphicFramePr>
          <p:cNvPr id="6" name="Content Placeholder 5"/>
          <p:cNvGraphicFramePr>
            <a:graphicFrameLocks noGrp="1"/>
          </p:cNvGraphicFramePr>
          <p:nvPr>
            <p:ph idx="1"/>
            <p:custDataLst>
              <p:tags r:id="rId6"/>
            </p:custDataLst>
            <p:extLst>
              <p:ext uri="{D42A27DB-BD31-4B8C-83A1-F6EECF244321}">
                <p14:modId xmlns:p14="http://schemas.microsoft.com/office/powerpoint/2010/main" val="406990839"/>
              </p:ext>
            </p:extLst>
          </p:nvPr>
        </p:nvGraphicFramePr>
        <p:xfrm>
          <a:off x="1927521" y="2612082"/>
          <a:ext cx="8582391" cy="4118205"/>
        </p:xfrm>
        <a:graphic>
          <a:graphicData uri="http://schemas.openxmlformats.org/drawingml/2006/table">
            <a:tbl>
              <a:tblPr firstRow="1" bandRow="1">
                <a:tableStyleId>{5940675A-B579-460E-94D1-54222C63F5DA}</a:tableStyleId>
              </a:tblPr>
              <a:tblGrid>
                <a:gridCol w="3591598">
                  <a:extLst>
                    <a:ext uri="{9D8B030D-6E8A-4147-A177-3AD203B41FA5}">
                      <a16:colId xmlns:a16="http://schemas.microsoft.com/office/drawing/2014/main" val="3118954714"/>
                    </a:ext>
                  </a:extLst>
                </a:gridCol>
                <a:gridCol w="4990793">
                  <a:extLst>
                    <a:ext uri="{9D8B030D-6E8A-4147-A177-3AD203B41FA5}">
                      <a16:colId xmlns:a16="http://schemas.microsoft.com/office/drawing/2014/main" val="3120774664"/>
                    </a:ext>
                  </a:extLst>
                </a:gridCol>
              </a:tblGrid>
              <a:tr h="4118205">
                <a:tc>
                  <a:txBody>
                    <a:bodyPr/>
                    <a:lstStyle/>
                    <a:p>
                      <a:endParaRPr lang="en-US" dirty="0"/>
                    </a:p>
                  </a:txBody>
                  <a:tcPr/>
                </a:tc>
                <a:tc>
                  <a:txBody>
                    <a:bodyPr/>
                    <a:lstStyle/>
                    <a:p>
                      <a:endParaRPr lang="en-US" dirty="0" smtClean="0"/>
                    </a:p>
                    <a:p>
                      <a:endParaRPr lang="en-US" dirty="0" smtClean="0"/>
                    </a:p>
                    <a:p>
                      <a:endParaRPr lang="en-US" dirty="0"/>
                    </a:p>
                  </a:txBody>
                  <a:tcPr/>
                </a:tc>
                <a:extLst>
                  <a:ext uri="{0D108BD9-81ED-4DB2-BD59-A6C34878D82A}">
                    <a16:rowId xmlns:a16="http://schemas.microsoft.com/office/drawing/2014/main" val="741532989"/>
                  </a:ext>
                </a:extLst>
              </a:tr>
            </a:tbl>
          </a:graphicData>
        </a:graphic>
      </p:graphicFrame>
      <p:pic>
        <p:nvPicPr>
          <p:cNvPr id="16" name="Content Placeholder 10"/>
          <p:cNvPicPr>
            <a:picLocks noChangeAspect="1"/>
          </p:cNvPicPr>
          <p:nvPr/>
        </p:nvPicPr>
        <p:blipFill>
          <a:blip r:embed="rId10"/>
          <a:stretch>
            <a:fillRect/>
          </a:stretch>
        </p:blipFill>
        <p:spPr>
          <a:xfrm>
            <a:off x="5652382" y="2833513"/>
            <a:ext cx="4539045" cy="3675341"/>
          </a:xfrm>
          <a:prstGeom prst="rect">
            <a:avLst/>
          </a:prstGeom>
        </p:spPr>
      </p:pic>
      <p:pic>
        <p:nvPicPr>
          <p:cNvPr id="3" name="Picture 2"/>
          <p:cNvPicPr>
            <a:picLocks noChangeAspect="1"/>
          </p:cNvPicPr>
          <p:nvPr/>
        </p:nvPicPr>
        <p:blipFill>
          <a:blip r:embed="rId11"/>
          <a:stretch>
            <a:fillRect/>
          </a:stretch>
        </p:blipFill>
        <p:spPr>
          <a:xfrm>
            <a:off x="2073857" y="2863571"/>
            <a:ext cx="3088370" cy="3675341"/>
          </a:xfrm>
          <a:prstGeom prst="rect">
            <a:avLst/>
          </a:prstGeom>
        </p:spPr>
      </p:pic>
    </p:spTree>
    <p:extLst>
      <p:ext uri="{BB962C8B-B14F-4D97-AF65-F5344CB8AC3E}">
        <p14:creationId xmlns:p14="http://schemas.microsoft.com/office/powerpoint/2010/main" val="27479164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14400" y="914400"/>
            <a:ext cx="10515600" cy="473970"/>
          </a:xfrm>
          <a:prstGeom prst="rect">
            <a:avLst/>
          </a:prstGeom>
          <a:noFill/>
          <a:ln>
            <a:solidFill>
              <a:schemeClr val="tx1"/>
            </a:solidFill>
          </a:ln>
        </p:spPr>
        <p:txBody>
          <a:bodyPr>
            <a:normAutofit fontScale="90000"/>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OM Form - Maintain Position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395664"/>
            <a:ext cx="10789356" cy="5104984"/>
          </a:xfrm>
        </p:spPr>
        <p:txBody>
          <a:bodyPr/>
          <a:lstStyle/>
          <a:p>
            <a:pPr marL="0" indent="0">
              <a:buNone/>
            </a:pPr>
            <a:r>
              <a:rPr lang="en-US" sz="1800" dirty="0" smtClean="0">
                <a:latin typeface="Times New Roman" panose="02020603050405020304" pitchFamily="18" charset="0"/>
                <a:cs typeface="Times New Roman" panose="02020603050405020304" pitchFamily="18" charset="0"/>
              </a:rPr>
              <a:t>If a vacant position already exists with some details needing revision, maintain the position and mark it open for hire in the Recruitment/Hire Indicator section. </a:t>
            </a:r>
            <a:r>
              <a:rPr lang="en-US" sz="1800" dirty="0">
                <a:latin typeface="Times New Roman" panose="02020603050405020304" pitchFamily="18" charset="0"/>
                <a:cs typeface="Times New Roman" panose="02020603050405020304" pitchFamily="18" charset="0"/>
              </a:rPr>
              <a:t>If the position is to be posted </a:t>
            </a:r>
            <a:r>
              <a:rPr lang="en-US" sz="1800" dirty="0" smtClean="0">
                <a:latin typeface="Times New Roman" panose="02020603050405020304" pitchFamily="18" charset="0"/>
                <a:cs typeface="Times New Roman" panose="02020603050405020304" pitchFamily="18" charset="0"/>
              </a:rPr>
              <a:t>on </a:t>
            </a:r>
            <a:r>
              <a:rPr lang="en-US" sz="1800" dirty="0">
                <a:latin typeface="Times New Roman" panose="02020603050405020304" pitchFamily="18" charset="0"/>
                <a:cs typeface="Times New Roman" panose="02020603050405020304" pitchFamily="18" charset="0"/>
              </a:rPr>
              <a:t>the HR Recruitment website, choose the last option in the Recruitment Indicator </a:t>
            </a:r>
            <a:r>
              <a:rPr lang="en-US" sz="1800" dirty="0" smtClean="0">
                <a:latin typeface="Times New Roman" panose="02020603050405020304" pitchFamily="18" charset="0"/>
                <a:cs typeface="Times New Roman" panose="02020603050405020304" pitchFamily="18" charset="0"/>
              </a:rPr>
              <a:t>section and specify the posting date. </a:t>
            </a:r>
            <a:r>
              <a:rPr lang="en-US" sz="1800" i="1" dirty="0" smtClean="0">
                <a:latin typeface="Times New Roman" panose="02020603050405020304" pitchFamily="18" charset="0"/>
                <a:cs typeface="Times New Roman" panose="02020603050405020304" pitchFamily="18" charset="0"/>
              </a:rPr>
              <a:t>If the </a:t>
            </a:r>
            <a:r>
              <a:rPr lang="en-US" sz="1800" i="1" dirty="0">
                <a:latin typeface="Times New Roman" panose="02020603050405020304" pitchFamily="18" charset="0"/>
                <a:cs typeface="Times New Roman" panose="02020603050405020304" pitchFamily="18" charset="0"/>
              </a:rPr>
              <a:t>candidate is already working at </a:t>
            </a:r>
            <a:r>
              <a:rPr lang="en-US" sz="1800" i="1" dirty="0" smtClean="0">
                <a:latin typeface="Times New Roman" panose="02020603050405020304" pitchFamily="18" charset="0"/>
                <a:cs typeface="Times New Roman" panose="02020603050405020304" pitchFamily="18" charset="0"/>
              </a:rPr>
              <a:t>BU and there is no need to post the position on the HR recruitment website, choose the middle option to mark position open for hire and indicate the Earliest Hire Date.</a:t>
            </a:r>
            <a:r>
              <a:rPr lang="en-US" sz="1800" dirty="0" smtClean="0">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Use the position change/transfer forms as the next step (if needed) AFTER the maintain position action completes approvals</a:t>
            </a:r>
            <a:endParaRPr lang="en-US" sz="1800" dirty="0"/>
          </a:p>
          <a:p>
            <a:pPr marL="0" indent="0">
              <a:buNone/>
            </a:pPr>
            <a:endParaRPr lang="en-US" sz="1800" dirty="0"/>
          </a:p>
          <a:p>
            <a:pPr marL="0" indent="0">
              <a:buNone/>
            </a:pPr>
            <a:endParaRPr lang="en-US" sz="2000" dirty="0" smtClean="0"/>
          </a:p>
        </p:txBody>
      </p:sp>
      <p:pic>
        <p:nvPicPr>
          <p:cNvPr id="6" name="Picture 5"/>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31642" y="274320"/>
            <a:ext cx="1062850" cy="478635"/>
          </a:xfrm>
          <a:prstGeom prst="rect">
            <a:avLst/>
          </a:prstGeom>
        </p:spPr>
      </p:pic>
      <p:sp>
        <p:nvSpPr>
          <p:cNvPr id="7" name="Slide Number Placeholder 6"/>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36</a:t>
            </a:fld>
            <a:endParaRPr lang="en-US" dirty="0"/>
          </a:p>
        </p:txBody>
      </p:sp>
      <p:sp>
        <p:nvSpPr>
          <p:cNvPr id="8" name="Date Placeholder 7"/>
          <p:cNvSpPr>
            <a:spLocks noGrp="1"/>
          </p:cNvSpPr>
          <p:nvPr>
            <p:ph type="dt" sz="half" idx="10"/>
            <p:custDataLst>
              <p:tags r:id="rId5"/>
            </p:custDataLst>
          </p:nvPr>
        </p:nvSpPr>
        <p:spPr>
          <a:xfrm>
            <a:off x="838200" y="6356350"/>
            <a:ext cx="2743200" cy="365125"/>
          </a:xfrm>
        </p:spPr>
        <p:txBody>
          <a:bodyPr/>
          <a:lstStyle/>
          <a:p>
            <a:fld id="{A4B5C714-40FE-40CD-937F-E72D565C527D}" type="datetime1">
              <a:rPr lang="en-US" smtClean="0"/>
              <a:t>10/25/2018</a:t>
            </a:fld>
            <a:endParaRPr lang="en-US" dirty="0"/>
          </a:p>
        </p:txBody>
      </p:sp>
      <p:graphicFrame>
        <p:nvGraphicFramePr>
          <p:cNvPr id="11" name="Table 10"/>
          <p:cNvGraphicFramePr>
            <a:graphicFrameLocks noGrp="1"/>
          </p:cNvGraphicFramePr>
          <p:nvPr>
            <p:custDataLst>
              <p:tags r:id="rId6"/>
            </p:custDataLst>
            <p:extLst>
              <p:ext uri="{D42A27DB-BD31-4B8C-83A1-F6EECF244321}">
                <p14:modId xmlns:p14="http://schemas.microsoft.com/office/powerpoint/2010/main" val="2976109183"/>
              </p:ext>
            </p:extLst>
          </p:nvPr>
        </p:nvGraphicFramePr>
        <p:xfrm>
          <a:off x="1540701" y="3018773"/>
          <a:ext cx="8717397" cy="3202190"/>
        </p:xfrm>
        <a:graphic>
          <a:graphicData uri="http://schemas.openxmlformats.org/drawingml/2006/table">
            <a:tbl>
              <a:tblPr firstRow="1" bandRow="1">
                <a:tableStyleId>{5940675A-B579-460E-94D1-54222C63F5DA}</a:tableStyleId>
              </a:tblPr>
              <a:tblGrid>
                <a:gridCol w="3574003">
                  <a:extLst>
                    <a:ext uri="{9D8B030D-6E8A-4147-A177-3AD203B41FA5}">
                      <a16:colId xmlns:a16="http://schemas.microsoft.com/office/drawing/2014/main" val="708064778"/>
                    </a:ext>
                  </a:extLst>
                </a:gridCol>
                <a:gridCol w="5143394">
                  <a:extLst>
                    <a:ext uri="{9D8B030D-6E8A-4147-A177-3AD203B41FA5}">
                      <a16:colId xmlns:a16="http://schemas.microsoft.com/office/drawing/2014/main" val="2657372105"/>
                    </a:ext>
                  </a:extLst>
                </a:gridCol>
              </a:tblGrid>
              <a:tr h="320219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86253280"/>
                  </a:ext>
                </a:extLst>
              </a:tr>
            </a:tbl>
          </a:graphicData>
        </a:graphic>
      </p:graphicFrame>
      <p:pic>
        <p:nvPicPr>
          <p:cNvPr id="12" name="Picture 11"/>
          <p:cNvPicPr>
            <a:picLocks noChangeAspect="1"/>
          </p:cNvPicPr>
          <p:nvPr/>
        </p:nvPicPr>
        <p:blipFill>
          <a:blip r:embed="rId10"/>
          <a:stretch>
            <a:fillRect/>
          </a:stretch>
        </p:blipFill>
        <p:spPr>
          <a:xfrm>
            <a:off x="5334551" y="3086622"/>
            <a:ext cx="4647649" cy="3066491"/>
          </a:xfrm>
          <a:prstGeom prst="rect">
            <a:avLst/>
          </a:prstGeom>
        </p:spPr>
      </p:pic>
      <p:pic>
        <p:nvPicPr>
          <p:cNvPr id="4" name="Picture 3"/>
          <p:cNvPicPr>
            <a:picLocks noChangeAspect="1"/>
          </p:cNvPicPr>
          <p:nvPr/>
        </p:nvPicPr>
        <p:blipFill>
          <a:blip r:embed="rId11"/>
          <a:stretch>
            <a:fillRect/>
          </a:stretch>
        </p:blipFill>
        <p:spPr>
          <a:xfrm>
            <a:off x="1954060" y="3098095"/>
            <a:ext cx="2567116" cy="3055018"/>
          </a:xfrm>
          <a:prstGeom prst="rect">
            <a:avLst/>
          </a:prstGeom>
        </p:spPr>
      </p:pic>
    </p:spTree>
    <p:extLst>
      <p:ext uri="{BB962C8B-B14F-4D97-AF65-F5344CB8AC3E}">
        <p14:creationId xmlns:p14="http://schemas.microsoft.com/office/powerpoint/2010/main" val="23795169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199" y="938462"/>
            <a:ext cx="10663989" cy="502781"/>
          </a:xfrm>
          <a:prstGeom prst="rect">
            <a:avLst/>
          </a:prstGeom>
          <a:noFill/>
          <a:ln>
            <a:solidFill>
              <a:schemeClr val="tx1"/>
            </a:solidFill>
          </a:ln>
        </p:spPr>
        <p:txBody>
          <a:bodyPr>
            <a:normAutofit fontScale="90000"/>
          </a:bodyPr>
          <a:lstStyle/>
          <a:p>
            <a:r>
              <a:rPr lang="en-US" sz="3600" dirty="0" smtClean="0"/>
              <a:t>		</a:t>
            </a: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    PA form - Hiring a Candidate</a:t>
            </a:r>
            <a:endParaRPr lang="en-US" sz="3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231641" y="274320"/>
            <a:ext cx="1137523" cy="512263"/>
          </a:xfrm>
          <a:prstGeom prst="rect">
            <a:avLst/>
          </a:prstGeom>
        </p:spPr>
      </p:pic>
      <p:sp>
        <p:nvSpPr>
          <p:cNvPr id="3" name="Slide Number Placeholder 2"/>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37</a:t>
            </a:fld>
            <a:endParaRPr lang="en-US" dirty="0"/>
          </a:p>
        </p:txBody>
      </p:sp>
      <p:sp>
        <p:nvSpPr>
          <p:cNvPr id="4" name="Date Placeholder 3"/>
          <p:cNvSpPr>
            <a:spLocks noGrp="1"/>
          </p:cNvSpPr>
          <p:nvPr>
            <p:ph type="dt" sz="half" idx="10"/>
            <p:custDataLst>
              <p:tags r:id="rId4"/>
            </p:custDataLst>
          </p:nvPr>
        </p:nvSpPr>
        <p:spPr>
          <a:xfrm>
            <a:off x="231641" y="6356350"/>
            <a:ext cx="3349759" cy="365125"/>
          </a:xfrm>
        </p:spPr>
        <p:txBody>
          <a:bodyPr/>
          <a:lstStyle/>
          <a:p>
            <a:fld id="{5F15F37D-1ED5-4553-8A11-DFD37FDEF40E}" type="datetime1">
              <a:rPr lang="en-US" smtClean="0"/>
              <a:t>10/25/2018</a:t>
            </a:fld>
            <a:endParaRPr lang="en-US" dirty="0"/>
          </a:p>
        </p:txBody>
      </p:sp>
      <p:sp>
        <p:nvSpPr>
          <p:cNvPr id="6" name="Content Placeholder 5"/>
          <p:cNvSpPr>
            <a:spLocks noGrp="1"/>
          </p:cNvSpPr>
          <p:nvPr>
            <p:ph idx="1"/>
            <p:custDataLst>
              <p:tags r:id="rId5"/>
            </p:custDataLst>
          </p:nvPr>
        </p:nvSpPr>
        <p:spPr>
          <a:xfrm>
            <a:off x="838200" y="1639614"/>
            <a:ext cx="10663988" cy="4964613"/>
          </a:xfrm>
        </p:spPr>
        <p:txBody>
          <a:bodyPr>
            <a:normAutofit/>
          </a:bodyPr>
          <a:lstStyle/>
          <a:p>
            <a:pPr marL="0" indent="0">
              <a:buNone/>
            </a:pPr>
            <a:r>
              <a:rPr lang="en-US" sz="1800" dirty="0" smtClean="0">
                <a:latin typeface="Times New Roman" panose="02020603050405020304" pitchFamily="18" charset="0"/>
                <a:cs typeface="Times New Roman" panose="02020603050405020304" pitchFamily="18" charset="0"/>
              </a:rPr>
              <a:t>The Hiring form is accessed via the “Team” tab in the BUworks portal and needs an open and vacant position as a pre-requisite. Depending on your authority, you will see Hire-Faculty OR Hire-Staff OR both options on the landing page. Select the appropriate hiring action. Have the info listed in “Mandatory Fields” column readily available as saving the form for later use is not possible. </a:t>
            </a:r>
            <a:r>
              <a:rPr lang="en-US" sz="1800" dirty="0" smtClean="0"/>
              <a:t>Click </a:t>
            </a:r>
            <a:r>
              <a:rPr lang="en-US" sz="1800" dirty="0" smtClean="0">
                <a:hlinkClick r:id="rId11"/>
              </a:rPr>
              <a:t>here</a:t>
            </a:r>
            <a:r>
              <a:rPr lang="en-US" sz="1800" dirty="0" smtClean="0"/>
              <a:t> for a short Video Demo of Hiring Action</a:t>
            </a:r>
          </a:p>
          <a:p>
            <a:pPr marL="0" indent="0">
              <a:buNone/>
            </a:pPr>
            <a:r>
              <a:rPr lang="en-US" sz="1600" dirty="0" smtClean="0"/>
              <a:t>				 </a:t>
            </a:r>
            <a:r>
              <a:rPr lang="en-US" sz="1400" dirty="0" smtClean="0"/>
              <a:t>	                                                                                    </a:t>
            </a:r>
            <a:r>
              <a:rPr lang="en-US" sz="1600" dirty="0" smtClean="0"/>
              <a:t>Mandatory Fields </a:t>
            </a:r>
          </a:p>
          <a:p>
            <a:pPr marL="0" indent="0">
              <a:buNone/>
            </a:pPr>
            <a:endParaRPr lang="en-US" sz="1600" dirty="0" smtClean="0"/>
          </a:p>
          <a:p>
            <a:pPr marL="0" indent="0">
              <a:buNone/>
            </a:pPr>
            <a:r>
              <a:rPr lang="en-US" sz="1600" dirty="0" smtClean="0"/>
              <a:t>				</a:t>
            </a:r>
            <a:endParaRPr lang="en-US" sz="1600" dirty="0"/>
          </a:p>
        </p:txBody>
      </p:sp>
      <p:graphicFrame>
        <p:nvGraphicFramePr>
          <p:cNvPr id="9" name="Table 8"/>
          <p:cNvGraphicFramePr>
            <a:graphicFrameLocks noGrp="1"/>
          </p:cNvGraphicFramePr>
          <p:nvPr>
            <p:custDataLst>
              <p:tags r:id="rId6"/>
            </p:custDataLst>
            <p:extLst>
              <p:ext uri="{D42A27DB-BD31-4B8C-83A1-F6EECF244321}">
                <p14:modId xmlns:p14="http://schemas.microsoft.com/office/powerpoint/2010/main" val="3188434867"/>
              </p:ext>
            </p:extLst>
          </p:nvPr>
        </p:nvGraphicFramePr>
        <p:xfrm>
          <a:off x="8722651" y="3016469"/>
          <a:ext cx="2017986" cy="3587758"/>
        </p:xfrm>
        <a:graphic>
          <a:graphicData uri="http://schemas.openxmlformats.org/drawingml/2006/table">
            <a:tbl>
              <a:tblPr firstRow="1" firstCol="1" bandRow="1"/>
              <a:tblGrid>
                <a:gridCol w="2017986">
                  <a:extLst>
                    <a:ext uri="{9D8B030D-6E8A-4147-A177-3AD203B41FA5}">
                      <a16:colId xmlns:a16="http://schemas.microsoft.com/office/drawing/2014/main" val="255004354"/>
                    </a:ext>
                  </a:extLst>
                </a:gridCol>
              </a:tblGrid>
              <a:tr h="166994">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Effective Date for Hire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7380762"/>
                  </a:ext>
                </a:extLst>
              </a:tr>
              <a:tr h="166994">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Hire Reason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7462933"/>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Social Security Number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40295"/>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BUID (Re-Hire)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3528970"/>
                  </a:ext>
                </a:extLst>
              </a:tr>
              <a:tr h="166994">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Position number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5743260"/>
                  </a:ext>
                </a:extLst>
              </a:tr>
              <a:tr h="500981">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Personal data (First name, last name, Date of Birth, Gender, Country of Citizenship,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7464303"/>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Personal Email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4079491"/>
                  </a:ext>
                </a:extLst>
              </a:tr>
              <a:tr h="333987">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Home Address(House #, Street, City, State)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5667115"/>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Office Address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2950367"/>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Work Schedule Rule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3009"/>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Assignment Duration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897409"/>
                  </a:ext>
                </a:extLst>
              </a:tr>
              <a:tr h="166994">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Time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4466911"/>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Basic Pay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7262040"/>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Mail Code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9837809"/>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Service 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505915"/>
                  </a:ext>
                </a:extLst>
              </a:tr>
              <a:tr h="166994">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Cost Distribution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4676509"/>
                  </a:ext>
                </a:extLst>
              </a:tr>
              <a:tr h="166994">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Patent Information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4565386"/>
                  </a:ext>
                </a:extLst>
              </a:tr>
            </a:tbl>
          </a:graphicData>
        </a:graphic>
      </p:graphicFrame>
      <p:pic>
        <p:nvPicPr>
          <p:cNvPr id="10" name="Picture 9"/>
          <p:cNvPicPr/>
          <p:nvPr>
            <p:custDataLst>
              <p:tags r:id="rId7"/>
            </p:custDataLst>
          </p:nvPr>
        </p:nvPicPr>
        <p:blipFill>
          <a:blip r:embed="rId12"/>
          <a:stretch>
            <a:fillRect/>
          </a:stretch>
        </p:blipFill>
        <p:spPr>
          <a:xfrm>
            <a:off x="4764042" y="2958151"/>
            <a:ext cx="3846558" cy="3646076"/>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13"/>
          <a:srcRect b="15086"/>
          <a:stretch/>
        </p:blipFill>
        <p:spPr>
          <a:xfrm>
            <a:off x="956250" y="2987310"/>
            <a:ext cx="3746194" cy="2545168"/>
          </a:xfrm>
          <a:prstGeom prst="rect">
            <a:avLst/>
          </a:prstGeom>
        </p:spPr>
      </p:pic>
    </p:spTree>
    <p:extLst>
      <p:ext uri="{BB962C8B-B14F-4D97-AF65-F5344CB8AC3E}">
        <p14:creationId xmlns:p14="http://schemas.microsoft.com/office/powerpoint/2010/main" val="30859733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838200" y="926431"/>
            <a:ext cx="10515600" cy="544911"/>
          </a:xfrm>
          <a:prstGeom prst="rect">
            <a:avLst/>
          </a:prstGeom>
          <a:noFill/>
          <a:ln>
            <a:solidFill>
              <a:schemeClr val="tx1"/>
            </a:solidFill>
          </a:ln>
        </p:spPr>
        <p:txBody>
          <a:bodyPr>
            <a:normAutofit fontScale="90000"/>
          </a:bodyPr>
          <a:lstStyle/>
          <a:p>
            <a:r>
              <a:rPr lang="en-US" sz="3200" dirty="0" smtClean="0">
                <a:latin typeface="Times New Roman" panose="02020603050405020304" pitchFamily="18" charset="0"/>
                <a:cs typeface="Times New Roman" panose="02020603050405020304" pitchFamily="18" charset="0"/>
              </a:rPr>
              <a:t>Business Scenario 2: (Terminate Employee &amp; Delimit Position)</a:t>
            </a:r>
            <a:endParaRPr lang="en-US" sz="32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custDataLst>
              <p:tags r:id="rId2"/>
            </p:custDataLst>
          </p:nvPr>
        </p:nvSpPr>
        <p:spPr>
          <a:xfrm>
            <a:off x="968187" y="1690688"/>
            <a:ext cx="10714475" cy="4665661"/>
          </a:xfrm>
        </p:spPr>
        <p:txBody>
          <a:bodyPr>
            <a:normAutofit lnSpcReduction="10000"/>
          </a:bodyPr>
          <a:lstStyle/>
          <a:p>
            <a:pPr marL="0" indent="0">
              <a:buNone/>
            </a:pPr>
            <a:r>
              <a:rPr lang="en-US" sz="2400" i="1" dirty="0" smtClean="0">
                <a:latin typeface="Times New Roman" panose="02020603050405020304" pitchFamily="18" charset="0"/>
                <a:cs typeface="Times New Roman" panose="02020603050405020304" pitchFamily="18" charset="0"/>
              </a:rPr>
              <a:t>An employee needs to be terminated due to a voluntary resignation. The department decides it no longer needs the position &amp; wants to remove it from SAP</a:t>
            </a:r>
          </a:p>
          <a:p>
            <a:pPr marL="0" indent="0">
              <a:buNone/>
            </a:pPr>
            <a:r>
              <a:rPr lang="en-US" sz="2400" b="1" dirty="0" smtClean="0">
                <a:latin typeface="Times New Roman" panose="02020603050405020304" pitchFamily="18" charset="0"/>
                <a:cs typeface="Times New Roman" panose="02020603050405020304" pitchFamily="18" charset="0"/>
              </a:rPr>
              <a:t>Solution: </a:t>
            </a:r>
            <a:r>
              <a:rPr lang="en-US" sz="2400" dirty="0" smtClean="0">
                <a:latin typeface="Times New Roman" panose="02020603050405020304" pitchFamily="18" charset="0"/>
                <a:cs typeface="Times New Roman" panose="02020603050405020304" pitchFamily="18" charset="0"/>
              </a:rPr>
              <a:t>Use the “Termination” PA action followed by “Delimit Position” OM action to remove the position from </a:t>
            </a:r>
            <a:r>
              <a:rPr lang="en-US" sz="2400" dirty="0" err="1" smtClean="0">
                <a:latin typeface="Times New Roman" panose="02020603050405020304" pitchFamily="18" charset="0"/>
                <a:cs typeface="Times New Roman" panose="02020603050405020304" pitchFamily="18" charset="0"/>
              </a:rPr>
              <a:t>SAP.The</a:t>
            </a:r>
            <a:r>
              <a:rPr lang="en-US" sz="2400" dirty="0" smtClean="0">
                <a:latin typeface="Times New Roman" panose="02020603050405020304" pitchFamily="18" charset="0"/>
                <a:cs typeface="Times New Roman" panose="02020603050405020304" pitchFamily="18" charset="0"/>
              </a:rPr>
              <a:t> Terminate Form can be submitted ahead of the employee’s last day.</a:t>
            </a:r>
          </a:p>
          <a:p>
            <a:pPr marL="0" indent="0">
              <a:buNone/>
            </a:pPr>
            <a:r>
              <a:rPr lang="en-US" sz="2400" dirty="0" smtClean="0">
                <a:solidFill>
                  <a:srgbClr val="FF0000"/>
                </a:solidFill>
              </a:rPr>
              <a:t>IMPORTANT: </a:t>
            </a:r>
          </a:p>
          <a:p>
            <a:pPr marL="0" indent="0">
              <a:buNone/>
            </a:pPr>
            <a:r>
              <a:rPr lang="en-US" sz="2400" dirty="0" smtClean="0"/>
              <a:t>1</a:t>
            </a:r>
            <a:r>
              <a:rPr lang="en-US" sz="2400" dirty="0" smtClean="0">
                <a:latin typeface="Times New Roman" panose="02020603050405020304" pitchFamily="18" charset="0"/>
                <a:cs typeface="Times New Roman" panose="02020603050405020304" pitchFamily="18" charset="0"/>
              </a:rPr>
              <a:t>.</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The consequence of </a:t>
            </a:r>
            <a:r>
              <a:rPr lang="en-US" sz="2400" b="1" i="1" dirty="0" smtClean="0">
                <a:latin typeface="Times New Roman" panose="02020603050405020304" pitchFamily="18" charset="0"/>
                <a:cs typeface="Times New Roman" panose="02020603050405020304" pitchFamily="18" charset="0"/>
              </a:rPr>
              <a:t>not </a:t>
            </a:r>
            <a:r>
              <a:rPr lang="en-US" sz="2400" dirty="0">
                <a:latin typeface="Times New Roman" panose="02020603050405020304" pitchFamily="18" charset="0"/>
                <a:cs typeface="Times New Roman" panose="02020603050405020304" pitchFamily="18" charset="0"/>
              </a:rPr>
              <a:t>terminating an exempt </a:t>
            </a:r>
            <a:r>
              <a:rPr lang="en-US" sz="2400" dirty="0" smtClean="0">
                <a:latin typeface="Times New Roman" panose="02020603050405020304" pitchFamily="18" charset="0"/>
                <a:cs typeface="Times New Roman" panose="02020603050405020304" pitchFamily="18" charset="0"/>
              </a:rPr>
              <a:t>employee before the PA payroll deadline in the month that the employee is leaving BU is that </a:t>
            </a:r>
            <a:r>
              <a:rPr lang="en-US" sz="2400" dirty="0">
                <a:latin typeface="Times New Roman" panose="02020603050405020304" pitchFamily="18" charset="0"/>
                <a:cs typeface="Times New Roman" panose="02020603050405020304" pitchFamily="18" charset="0"/>
              </a:rPr>
              <a:t>h</a:t>
            </a:r>
            <a:r>
              <a:rPr lang="en-US" sz="2400" dirty="0" smtClean="0">
                <a:latin typeface="Times New Roman" panose="02020603050405020304" pitchFamily="18" charset="0"/>
                <a:cs typeface="Times New Roman" panose="02020603050405020304" pitchFamily="18" charset="0"/>
              </a:rPr>
              <a:t>e/she continues to get paid till he/she is terminated (or moved to non-compensated status) in SAP</a:t>
            </a:r>
          </a:p>
          <a:p>
            <a:pPr marL="0" indent="0">
              <a:buNone/>
            </a:pPr>
            <a:r>
              <a:rPr lang="en-US" sz="2400" i="1" dirty="0" smtClean="0">
                <a:latin typeface="Times New Roman" panose="02020603050405020304" pitchFamily="18" charset="0"/>
                <a:cs typeface="Times New Roman" panose="02020603050405020304" pitchFamily="18" charset="0"/>
              </a:rPr>
              <a:t>2. </a:t>
            </a:r>
            <a:r>
              <a:rPr lang="en-US" sz="2400" dirty="0" smtClean="0">
                <a:latin typeface="Times New Roman" panose="02020603050405020304" pitchFamily="18" charset="0"/>
                <a:cs typeface="Times New Roman" panose="02020603050405020304" pitchFamily="18" charset="0"/>
              </a:rPr>
              <a:t>While unused vacation time is automatically paid out to exempt </a:t>
            </a:r>
            <a:r>
              <a:rPr lang="en-US" sz="2400" dirty="0">
                <a:latin typeface="Times New Roman" panose="02020603050405020304" pitchFamily="18" charset="0"/>
                <a:cs typeface="Times New Roman" panose="02020603050405020304" pitchFamily="18" charset="0"/>
              </a:rPr>
              <a:t>s</a:t>
            </a:r>
            <a:r>
              <a:rPr lang="en-US" sz="2400" dirty="0" smtClean="0">
                <a:latin typeface="Times New Roman" panose="02020603050405020304" pitchFamily="18" charset="0"/>
                <a:cs typeface="Times New Roman" panose="02020603050405020304" pitchFamily="18" charset="0"/>
              </a:rPr>
              <a:t>taff in last paycheck (make sure that estimate shown on termination form matches department’s records), you will need to manually process a payout for unused vacation for non-exempt staff using “Process Time Quota Compensation” PA61 transaction</a:t>
            </a:r>
            <a:endParaRPr lang="en-US" sz="2400" strike="sngStrike" dirty="0">
              <a:latin typeface="Times New Roman" panose="02020603050405020304" pitchFamily="18" charset="0"/>
              <a:cs typeface="Times New Roman" panose="02020603050405020304" pitchFamily="18" charset="0"/>
            </a:endParaRPr>
          </a:p>
        </p:txBody>
      </p:sp>
      <p:sp>
        <p:nvSpPr>
          <p:cNvPr id="5" name="Date Placeholder 4"/>
          <p:cNvSpPr>
            <a:spLocks noGrp="1"/>
          </p:cNvSpPr>
          <p:nvPr>
            <p:ph type="dt" sz="half" idx="10"/>
            <p:custDataLst>
              <p:tags r:id="rId3"/>
            </p:custDataLst>
          </p:nvPr>
        </p:nvSpPr>
        <p:spPr>
          <a:xfrm>
            <a:off x="838200" y="6356350"/>
            <a:ext cx="2743200" cy="365125"/>
          </a:xfrm>
        </p:spPr>
        <p:txBody>
          <a:bodyPr/>
          <a:lstStyle/>
          <a:p>
            <a:fld id="{93F3FC62-A62D-472D-8936-54BE24B6F5CB}" type="datetime1">
              <a:rPr lang="en-US" smtClean="0"/>
              <a:t>10/25/2018</a:t>
            </a:fld>
            <a:endParaRPr lang="en-US" dirty="0"/>
          </a:p>
        </p:txBody>
      </p:sp>
      <p:sp>
        <p:nvSpPr>
          <p:cNvPr id="6" name="Slide Number Placeholder 5"/>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38</a:t>
            </a:fld>
            <a:endParaRPr lang="en-US" dirty="0"/>
          </a:p>
        </p:txBody>
      </p:sp>
      <p:pic>
        <p:nvPicPr>
          <p:cNvPr id="9" name="Picture 8"/>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31642" y="274320"/>
            <a:ext cx="1157386" cy="521208"/>
          </a:xfrm>
          <a:prstGeom prst="rect">
            <a:avLst/>
          </a:prstGeom>
        </p:spPr>
      </p:pic>
    </p:spTree>
    <p:extLst>
      <p:ext uri="{BB962C8B-B14F-4D97-AF65-F5344CB8AC3E}">
        <p14:creationId xmlns:p14="http://schemas.microsoft.com/office/powerpoint/2010/main" val="73758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75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75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75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85986" y="965076"/>
            <a:ext cx="10116203" cy="443118"/>
          </a:xfrm>
          <a:prstGeom prst="rect">
            <a:avLst/>
          </a:prstGeom>
          <a:noFill/>
          <a:ln>
            <a:solidFill>
              <a:schemeClr val="tx1"/>
            </a:solidFill>
          </a:ln>
        </p:spPr>
        <p:txBody>
          <a:bodyPr>
            <a:noAutofit/>
          </a:bodyPr>
          <a:lstStyle/>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The Termination (PA) Action</a:t>
            </a:r>
            <a:endParaRPr lang="en-US" sz="32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2"/>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39</a:t>
            </a:fld>
            <a:endParaRPr lang="en-US" dirty="0"/>
          </a:p>
        </p:txBody>
      </p:sp>
      <p:sp>
        <p:nvSpPr>
          <p:cNvPr id="7" name="TextBox 6"/>
          <p:cNvSpPr txBox="1"/>
          <p:nvPr>
            <p:custDataLst>
              <p:tags r:id="rId4"/>
            </p:custDataLst>
          </p:nvPr>
        </p:nvSpPr>
        <p:spPr>
          <a:xfrm>
            <a:off x="1385986" y="1427611"/>
            <a:ext cx="10129514" cy="1200329"/>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The “Termination” form can be accessed via the Team tab. Click </a:t>
            </a:r>
            <a:r>
              <a:rPr lang="en-US" dirty="0">
                <a:latin typeface="Times New Roman" panose="02020603050405020304" pitchFamily="18" charset="0"/>
                <a:cs typeface="Times New Roman" panose="02020603050405020304" pitchFamily="18" charset="0"/>
              </a:rPr>
              <a:t>on Personnel </a:t>
            </a:r>
            <a:r>
              <a:rPr lang="en-US" dirty="0" smtClean="0">
                <a:latin typeface="Times New Roman" panose="02020603050405020304" pitchFamily="18" charset="0"/>
                <a:cs typeface="Times New Roman" panose="02020603050405020304" pitchFamily="18" charset="0"/>
              </a:rPr>
              <a:t>Actions and enter BUID of employee. </a:t>
            </a:r>
            <a:r>
              <a:rPr lang="en-US" dirty="0">
                <a:latin typeface="Times New Roman" panose="02020603050405020304" pitchFamily="18" charset="0"/>
                <a:cs typeface="Times New Roman" panose="02020603050405020304" pitchFamily="18" charset="0"/>
              </a:rPr>
              <a:t>For Exempt Employees, estimated unused vacation payout is </a:t>
            </a:r>
            <a:r>
              <a:rPr lang="en-US" dirty="0" smtClean="0">
                <a:latin typeface="Times New Roman" panose="02020603050405020304" pitchFamily="18" charset="0"/>
                <a:cs typeface="Times New Roman" panose="02020603050405020304" pitchFamily="18" charset="0"/>
              </a:rPr>
              <a:t>displayed and paid out automatically in the final paycheck. Click </a:t>
            </a:r>
            <a:r>
              <a:rPr lang="en-US" dirty="0" smtClean="0">
                <a:latin typeface="Times New Roman" panose="02020603050405020304" pitchFamily="18" charset="0"/>
                <a:cs typeface="Times New Roman" panose="02020603050405020304" pitchFamily="18" charset="0"/>
                <a:hlinkClick r:id="rId11"/>
              </a:rPr>
              <a:t>here</a:t>
            </a:r>
            <a:r>
              <a:rPr lang="en-US" dirty="0" smtClean="0">
                <a:latin typeface="Times New Roman" panose="02020603050405020304" pitchFamily="18" charset="0"/>
                <a:cs typeface="Times New Roman" panose="02020603050405020304" pitchFamily="18" charset="0"/>
              </a:rPr>
              <a:t> to watch a video on how to terminate an employee. For non-exempt employees, PYC must manually payout the unused vacation using the </a:t>
            </a:r>
            <a:r>
              <a:rPr lang="en-US" dirty="0" smtClean="0">
                <a:hlinkClick r:id="rId12"/>
              </a:rPr>
              <a:t>PA61 transaction</a:t>
            </a:r>
            <a:r>
              <a:rPr lang="en-US" dirty="0" smtClean="0"/>
              <a:t> </a:t>
            </a:r>
            <a:r>
              <a:rPr lang="en-US" dirty="0" smtClean="0">
                <a:latin typeface="Times New Roman" panose="02020603050405020304" pitchFamily="18" charset="0"/>
                <a:cs typeface="Times New Roman" panose="02020603050405020304" pitchFamily="18" charset="0"/>
              </a:rPr>
              <a:t>in SAP</a:t>
            </a:r>
            <a:endParaRPr lang="en-US"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228600" y="274320"/>
            <a:ext cx="1157386" cy="521208"/>
          </a:xfrm>
          <a:prstGeom prst="rect">
            <a:avLst/>
          </a:prstGeom>
        </p:spPr>
      </p:pic>
      <p:sp>
        <p:nvSpPr>
          <p:cNvPr id="6" name="Content Placeholder 5"/>
          <p:cNvSpPr>
            <a:spLocks noGrp="1"/>
          </p:cNvSpPr>
          <p:nvPr>
            <p:ph sz="half" idx="2"/>
            <p:custDataLst>
              <p:tags r:id="rId6"/>
            </p:custDataLst>
          </p:nvPr>
        </p:nvSpPr>
        <p:spPr>
          <a:xfrm>
            <a:off x="5786398" y="2412591"/>
            <a:ext cx="5567402" cy="3764371"/>
          </a:xfrm>
        </p:spPr>
        <p:txBody>
          <a:bodyPr>
            <a:normAutofit/>
          </a:bodyPr>
          <a:lstStyle/>
          <a:p>
            <a:endParaRPr lang="en-US" sz="1600" dirty="0" smtClean="0"/>
          </a:p>
          <a:p>
            <a:pPr marL="0" indent="0">
              <a:buNone/>
            </a:pPr>
            <a:endParaRPr lang="en-US" sz="1600" dirty="0" smtClean="0"/>
          </a:p>
          <a:p>
            <a:pPr marL="0" indent="0">
              <a:buNone/>
            </a:pPr>
            <a:endParaRPr lang="en-US" sz="1600" dirty="0"/>
          </a:p>
          <a:p>
            <a:pPr marL="0" indent="0">
              <a:buNone/>
            </a:pPr>
            <a:endParaRPr lang="en-US" sz="1600" dirty="0"/>
          </a:p>
        </p:txBody>
      </p:sp>
      <p:graphicFrame>
        <p:nvGraphicFramePr>
          <p:cNvPr id="9" name="Table 8"/>
          <p:cNvGraphicFramePr>
            <a:graphicFrameLocks noGrp="1"/>
          </p:cNvGraphicFramePr>
          <p:nvPr>
            <p:custDataLst>
              <p:tags r:id="rId7"/>
            </p:custDataLst>
            <p:extLst>
              <p:ext uri="{D42A27DB-BD31-4B8C-83A1-F6EECF244321}">
                <p14:modId xmlns:p14="http://schemas.microsoft.com/office/powerpoint/2010/main" val="2232860050"/>
              </p:ext>
            </p:extLst>
          </p:nvPr>
        </p:nvGraphicFramePr>
        <p:xfrm>
          <a:off x="1702676" y="2668473"/>
          <a:ext cx="8996854" cy="3316132"/>
        </p:xfrm>
        <a:graphic>
          <a:graphicData uri="http://schemas.openxmlformats.org/drawingml/2006/table">
            <a:tbl>
              <a:tblPr firstRow="1" bandRow="1">
                <a:tableStyleId>{5940675A-B579-460E-94D1-54222C63F5DA}</a:tableStyleId>
              </a:tblPr>
              <a:tblGrid>
                <a:gridCol w="3729161">
                  <a:extLst>
                    <a:ext uri="{9D8B030D-6E8A-4147-A177-3AD203B41FA5}">
                      <a16:colId xmlns:a16="http://schemas.microsoft.com/office/drawing/2014/main" val="2205007437"/>
                    </a:ext>
                  </a:extLst>
                </a:gridCol>
                <a:gridCol w="5267693">
                  <a:extLst>
                    <a:ext uri="{9D8B030D-6E8A-4147-A177-3AD203B41FA5}">
                      <a16:colId xmlns:a16="http://schemas.microsoft.com/office/drawing/2014/main" val="899860507"/>
                    </a:ext>
                  </a:extLst>
                </a:gridCol>
              </a:tblGrid>
              <a:tr h="3316132">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33010190"/>
                  </a:ext>
                </a:extLst>
              </a:tr>
            </a:tbl>
          </a:graphicData>
        </a:graphic>
      </p:graphicFrame>
      <p:pic>
        <p:nvPicPr>
          <p:cNvPr id="15" name="Content Placeholder 9"/>
          <p:cNvPicPr>
            <a:picLocks noGrp="1" noChangeAspect="1"/>
          </p:cNvPicPr>
          <p:nvPr>
            <p:ph sz="half" idx="1"/>
          </p:nvPr>
        </p:nvPicPr>
        <p:blipFill>
          <a:blip r:embed="rId14"/>
          <a:stretch>
            <a:fillRect/>
          </a:stretch>
        </p:blipFill>
        <p:spPr>
          <a:xfrm>
            <a:off x="1967456" y="2764124"/>
            <a:ext cx="2833750" cy="3122559"/>
          </a:xfrm>
          <a:prstGeom prst="rect">
            <a:avLst/>
          </a:prstGeom>
        </p:spPr>
      </p:pic>
      <p:sp>
        <p:nvSpPr>
          <p:cNvPr id="16" name="Rectangle 15"/>
          <p:cNvSpPr/>
          <p:nvPr>
            <p:custDataLst>
              <p:tags r:id="rId8"/>
            </p:custDataLst>
          </p:nvPr>
        </p:nvSpPr>
        <p:spPr>
          <a:xfrm>
            <a:off x="2014272" y="5318234"/>
            <a:ext cx="1370059" cy="2312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15"/>
          <a:stretch>
            <a:fillRect/>
          </a:stretch>
        </p:blipFill>
        <p:spPr>
          <a:xfrm>
            <a:off x="5423673" y="2796567"/>
            <a:ext cx="5019048" cy="3180952"/>
          </a:xfrm>
          <a:prstGeom prst="rect">
            <a:avLst/>
          </a:prstGeom>
        </p:spPr>
      </p:pic>
      <p:sp>
        <p:nvSpPr>
          <p:cNvPr id="17" name="TextBox 16"/>
          <p:cNvSpPr txBox="1"/>
          <p:nvPr/>
        </p:nvSpPr>
        <p:spPr>
          <a:xfrm>
            <a:off x="7654566" y="5180130"/>
            <a:ext cx="3150880" cy="830997"/>
          </a:xfrm>
          <a:prstGeom prst="rect">
            <a:avLst/>
          </a:prstGeom>
          <a:noFill/>
        </p:spPr>
        <p:txBody>
          <a:bodyPr wrap="square" rtlCol="0">
            <a:spAutoFit/>
          </a:bodyPr>
          <a:lstStyle/>
          <a:p>
            <a:pPr marL="228600" indent="-228600">
              <a:buAutoNum type="alphaUcPeriod"/>
            </a:pPr>
            <a:r>
              <a:rPr lang="en-US" sz="1200" dirty="0" smtClean="0">
                <a:latin typeface="Times New Roman" panose="02020603050405020304" pitchFamily="18" charset="0"/>
                <a:cs typeface="Times New Roman" panose="02020603050405020304" pitchFamily="18" charset="0"/>
              </a:rPr>
              <a:t>Enter Employee’s Last Day at Work</a:t>
            </a:r>
          </a:p>
          <a:p>
            <a:pPr marL="228600" indent="-228600">
              <a:buAutoNum type="alphaUcPeriod"/>
            </a:pPr>
            <a:r>
              <a:rPr lang="en-US" sz="1200" dirty="0" smtClean="0">
                <a:latin typeface="Times New Roman" panose="02020603050405020304" pitchFamily="18" charset="0"/>
                <a:cs typeface="Times New Roman" panose="02020603050405020304" pitchFamily="18" charset="0"/>
              </a:rPr>
              <a:t>Enter Reason Employee is leaving BU</a:t>
            </a:r>
          </a:p>
          <a:p>
            <a:pPr marL="228600" indent="-228600">
              <a:buAutoNum type="alphaUcPeriod"/>
            </a:pPr>
            <a:r>
              <a:rPr lang="en-US" sz="1200" dirty="0" smtClean="0">
                <a:latin typeface="Times New Roman" panose="02020603050405020304" pitchFamily="18" charset="0"/>
                <a:cs typeface="Times New Roman" panose="02020603050405020304" pitchFamily="18" charset="0"/>
              </a:rPr>
              <a:t>Ensure accrued vacation hours are correct</a:t>
            </a:r>
          </a:p>
          <a:p>
            <a:pPr marL="228600" indent="-228600">
              <a:buAutoNum type="alphaUcPeriod"/>
            </a:pPr>
            <a:r>
              <a:rPr lang="en-US" sz="1200" dirty="0" smtClean="0">
                <a:latin typeface="Times New Roman" panose="02020603050405020304" pitchFamily="18" charset="0"/>
                <a:cs typeface="Times New Roman" panose="02020603050405020304" pitchFamily="18" charset="0"/>
              </a:rPr>
              <a:t>Attach Resignation letter and add comment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51809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17522" y="929615"/>
            <a:ext cx="10515598" cy="489175"/>
          </a:xfrm>
          <a:prstGeom prst="rect">
            <a:avLst/>
          </a:prstGeom>
          <a:noFill/>
          <a:ln>
            <a:solidFill>
              <a:schemeClr val="tx1"/>
            </a:solidFill>
          </a:ln>
        </p:spPr>
        <p:txBody>
          <a:bodyPr>
            <a:normAutofit fontScale="90000"/>
          </a:bodyPr>
          <a:lstStyle/>
          <a:p>
            <a:r>
              <a:rPr lang="en-US" dirty="0"/>
              <a:t> </a:t>
            </a:r>
            <a:r>
              <a:rPr lang="en-US" dirty="0" smtClean="0"/>
              <a:t>      	</a:t>
            </a:r>
            <a:r>
              <a:rPr lang="en-US" dirty="0"/>
              <a:t> </a:t>
            </a:r>
            <a:r>
              <a:rPr lang="en-US" dirty="0" smtClean="0"/>
              <a:t>     </a:t>
            </a:r>
            <a:r>
              <a:rPr lang="en-US" sz="3600" dirty="0"/>
              <a:t> </a:t>
            </a:r>
            <a:r>
              <a:rPr lang="en-US" sz="3600" dirty="0" smtClean="0"/>
              <a:t>  </a:t>
            </a:r>
            <a:r>
              <a:rPr lang="en-US" sz="3600" dirty="0" smtClean="0">
                <a:latin typeface="Times New Roman" panose="02020603050405020304" pitchFamily="18" charset="0"/>
                <a:cs typeface="Times New Roman" panose="02020603050405020304" pitchFamily="18" charset="0"/>
              </a:rPr>
              <a:t>The Delimit Position (OM) Action</a:t>
            </a:r>
            <a:endParaRPr lang="en-US" sz="36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2"/>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40</a:t>
            </a:fld>
            <a:endParaRPr lang="en-US" dirty="0"/>
          </a:p>
        </p:txBody>
      </p:sp>
      <p:pic>
        <p:nvPicPr>
          <p:cNvPr id="9" name="Picture 8"/>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28600" y="274320"/>
            <a:ext cx="1157389" cy="521208"/>
          </a:xfrm>
          <a:prstGeom prst="rect">
            <a:avLst/>
          </a:prstGeom>
        </p:spPr>
      </p:pic>
      <p:sp>
        <p:nvSpPr>
          <p:cNvPr id="3" name="TextBox 2"/>
          <p:cNvSpPr txBox="1"/>
          <p:nvPr>
            <p:custDataLst>
              <p:tags r:id="rId5"/>
            </p:custDataLst>
          </p:nvPr>
        </p:nvSpPr>
        <p:spPr>
          <a:xfrm>
            <a:off x="1317522" y="1600200"/>
            <a:ext cx="10515598" cy="1477328"/>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A Position may be delimited</a:t>
            </a:r>
            <a:r>
              <a:rPr lang="en-US" i="1" u="sng"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(removed) </a:t>
            </a:r>
            <a:r>
              <a:rPr lang="en-US" dirty="0" smtClean="0">
                <a:latin typeface="Times New Roman" panose="02020603050405020304" pitchFamily="18" charset="0"/>
                <a:cs typeface="Times New Roman" panose="02020603050405020304" pitchFamily="18" charset="0"/>
              </a:rPr>
              <a:t>if it is no longer needed in the Org. Unit. If three or more positions need to be delimited, email </a:t>
            </a:r>
            <a:r>
              <a:rPr lang="en-US" dirty="0" smtClean="0">
                <a:latin typeface="Times New Roman" panose="02020603050405020304" pitchFamily="18" charset="0"/>
                <a:cs typeface="Times New Roman" panose="02020603050405020304" pitchFamily="18" charset="0"/>
                <a:hlinkClick r:id="rId11"/>
              </a:rPr>
              <a:t>hrsys@bu.edu</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Enter Position ID</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Delimit Date, Reason &amp; </a:t>
            </a:r>
            <a:r>
              <a:rPr lang="en-US" dirty="0" smtClean="0">
                <a:latin typeface="Times New Roman" panose="02020603050405020304" pitchFamily="18" charset="0"/>
                <a:cs typeface="Times New Roman" panose="02020603050405020304" pitchFamily="18" charset="0"/>
              </a:rPr>
              <a:t>Comment. </a:t>
            </a:r>
            <a:r>
              <a:rPr lang="en-US" dirty="0">
                <a:latin typeface="Times New Roman" panose="02020603050405020304" pitchFamily="18" charset="0"/>
                <a:cs typeface="Times New Roman" panose="02020603050405020304" pitchFamily="18" charset="0"/>
              </a:rPr>
              <a:t>Click Submit &amp; track submission via Request </a:t>
            </a:r>
            <a:r>
              <a:rPr lang="en-US" dirty="0" smtClean="0">
                <a:latin typeface="Times New Roman" panose="02020603050405020304" pitchFamily="18" charset="0"/>
                <a:cs typeface="Times New Roman" panose="02020603050405020304" pitchFamily="18" charset="0"/>
              </a:rPr>
              <a:t>Tracker. Click </a:t>
            </a:r>
            <a:r>
              <a:rPr lang="en-US" dirty="0" smtClean="0">
                <a:latin typeface="Times New Roman" panose="02020603050405020304" pitchFamily="18" charset="0"/>
                <a:cs typeface="Times New Roman" panose="02020603050405020304" pitchFamily="18" charset="0"/>
                <a:hlinkClick r:id="rId12"/>
              </a:rPr>
              <a:t>here</a:t>
            </a:r>
            <a:r>
              <a:rPr lang="en-US" dirty="0" smtClean="0">
                <a:latin typeface="Times New Roman" panose="02020603050405020304" pitchFamily="18" charset="0"/>
                <a:cs typeface="Times New Roman" panose="02020603050405020304" pitchFamily="18" charset="0"/>
              </a:rPr>
              <a:t> to watch a video on how to Delimit Position</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half" idx="2"/>
            <p:custDataLst>
              <p:tags r:id="rId6"/>
            </p:custDataLst>
          </p:nvPr>
        </p:nvSpPr>
        <p:spPr>
          <a:xfrm>
            <a:off x="6172200" y="2580295"/>
            <a:ext cx="5073977" cy="3596667"/>
          </a:xfrm>
        </p:spPr>
        <p:txBody>
          <a:bodyPr>
            <a:normAutofit/>
          </a:bodyPr>
          <a:lstStyle/>
          <a:p>
            <a:pPr marL="0" indent="0">
              <a:buNone/>
            </a:pPr>
            <a:endParaRPr lang="en-US" sz="1000" dirty="0" smtClean="0"/>
          </a:p>
          <a:p>
            <a:pPr marL="0" indent="0">
              <a:buNone/>
            </a:pPr>
            <a:endParaRPr lang="en-US" sz="1200" dirty="0"/>
          </a:p>
        </p:txBody>
      </p:sp>
      <p:graphicFrame>
        <p:nvGraphicFramePr>
          <p:cNvPr id="10" name="Table 9"/>
          <p:cNvGraphicFramePr>
            <a:graphicFrameLocks noGrp="1"/>
          </p:cNvGraphicFramePr>
          <p:nvPr>
            <p:custDataLst>
              <p:tags r:id="rId7"/>
            </p:custDataLst>
            <p:extLst>
              <p:ext uri="{D42A27DB-BD31-4B8C-83A1-F6EECF244321}">
                <p14:modId xmlns:p14="http://schemas.microsoft.com/office/powerpoint/2010/main" val="3900788108"/>
              </p:ext>
            </p:extLst>
          </p:nvPr>
        </p:nvGraphicFramePr>
        <p:xfrm>
          <a:off x="1923068" y="2580294"/>
          <a:ext cx="8955139" cy="3822093"/>
        </p:xfrm>
        <a:graphic>
          <a:graphicData uri="http://schemas.openxmlformats.org/drawingml/2006/table">
            <a:tbl>
              <a:tblPr firstRow="1" bandRow="1">
                <a:tableStyleId>{5940675A-B579-460E-94D1-54222C63F5DA}</a:tableStyleId>
              </a:tblPr>
              <a:tblGrid>
                <a:gridCol w="3983566">
                  <a:extLst>
                    <a:ext uri="{9D8B030D-6E8A-4147-A177-3AD203B41FA5}">
                      <a16:colId xmlns:a16="http://schemas.microsoft.com/office/drawing/2014/main" val="2543678109"/>
                    </a:ext>
                  </a:extLst>
                </a:gridCol>
                <a:gridCol w="4971573">
                  <a:extLst>
                    <a:ext uri="{9D8B030D-6E8A-4147-A177-3AD203B41FA5}">
                      <a16:colId xmlns:a16="http://schemas.microsoft.com/office/drawing/2014/main" val="3258761845"/>
                    </a:ext>
                  </a:extLst>
                </a:gridCol>
              </a:tblGrid>
              <a:tr h="3822093">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227406072"/>
                  </a:ext>
                </a:extLst>
              </a:tr>
            </a:tbl>
          </a:graphicData>
        </a:graphic>
      </p:graphicFrame>
      <p:pic>
        <p:nvPicPr>
          <p:cNvPr id="13" name="Picture 12"/>
          <p:cNvPicPr>
            <a:picLocks noChangeAspect="1"/>
          </p:cNvPicPr>
          <p:nvPr/>
        </p:nvPicPr>
        <p:blipFill>
          <a:blip r:embed="rId13"/>
          <a:stretch>
            <a:fillRect/>
          </a:stretch>
        </p:blipFill>
        <p:spPr>
          <a:xfrm>
            <a:off x="2209800" y="2640630"/>
            <a:ext cx="3160986" cy="3761757"/>
          </a:xfrm>
          <a:prstGeom prst="rect">
            <a:avLst/>
          </a:prstGeom>
        </p:spPr>
      </p:pic>
      <p:pic>
        <p:nvPicPr>
          <p:cNvPr id="14" name="Picture 13"/>
          <p:cNvPicPr/>
          <p:nvPr/>
        </p:nvPicPr>
        <p:blipFill>
          <a:blip r:embed="rId14"/>
          <a:stretch>
            <a:fillRect/>
          </a:stretch>
        </p:blipFill>
        <p:spPr>
          <a:xfrm>
            <a:off x="6172200" y="2640630"/>
            <a:ext cx="4606407" cy="3732981"/>
          </a:xfrm>
          <a:prstGeom prst="rect">
            <a:avLst/>
          </a:prstGeom>
        </p:spPr>
      </p:pic>
    </p:spTree>
    <p:extLst>
      <p:ext uri="{BB962C8B-B14F-4D97-AF65-F5344CB8AC3E}">
        <p14:creationId xmlns:p14="http://schemas.microsoft.com/office/powerpoint/2010/main" val="22963149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74914"/>
            <a:ext cx="10515600" cy="574125"/>
          </a:xfrm>
          <a:prstGeom prst="rect">
            <a:avLst/>
          </a:prstGeom>
          <a:noFill/>
          <a:ln>
            <a:solidFill>
              <a:schemeClr val="tx1"/>
            </a:solidFill>
          </a:ln>
        </p:spPr>
        <p:txBody>
          <a:bodyPr>
            <a:normAutofit/>
          </a:bodyPr>
          <a:lstStyle/>
          <a:p>
            <a:r>
              <a:rPr lang="en-US" sz="3200" dirty="0" smtClean="0">
                <a:latin typeface="Times New Roman" panose="02020603050405020304" pitchFamily="18" charset="0"/>
                <a:cs typeface="Times New Roman" panose="02020603050405020304" pitchFamily="18" charset="0"/>
              </a:rPr>
              <a:t>Business Scenario 3: (Full-Time Status to Part-Time Status)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351338"/>
          </a:xfrm>
        </p:spPr>
        <p:txBody>
          <a:bodyPr>
            <a:normAutofit/>
          </a:bodyPr>
          <a:lstStyle/>
          <a:p>
            <a:pPr marL="0" indent="0">
              <a:buNone/>
            </a:pPr>
            <a:r>
              <a:rPr lang="en-US" sz="2400" i="1" dirty="0">
                <a:latin typeface="Times New Roman" panose="02020603050405020304" pitchFamily="18" charset="0"/>
                <a:cs typeface="Times New Roman" panose="02020603050405020304" pitchFamily="18" charset="0"/>
              </a:rPr>
              <a:t>A</a:t>
            </a:r>
            <a:r>
              <a:rPr lang="en-US" sz="2400" i="1" dirty="0" smtClean="0">
                <a:latin typeface="Times New Roman" panose="02020603050405020304" pitchFamily="18" charset="0"/>
                <a:cs typeface="Times New Roman" panose="02020603050405020304" pitchFamily="18" charset="0"/>
              </a:rPr>
              <a:t>n employee is reducing hours worked and moving from working 8 hours for 5 days to working 8 hours for only 3 days </a:t>
            </a:r>
            <a:endParaRPr lang="en-US" sz="2400" i="1" dirty="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Solution: </a:t>
            </a:r>
            <a:r>
              <a:rPr lang="en-US" sz="2400" dirty="0" smtClean="0">
                <a:latin typeface="Times New Roman" panose="02020603050405020304" pitchFamily="18" charset="0"/>
                <a:cs typeface="Times New Roman" panose="02020603050405020304" pitchFamily="18" charset="0"/>
              </a:rPr>
              <a:t>The Employee Group is changing in this scenario</a:t>
            </a:r>
          </a:p>
          <a:p>
            <a:pPr marL="0" indent="0">
              <a:buNone/>
            </a:pPr>
            <a:r>
              <a:rPr lang="en-US" sz="2400" dirty="0" smtClean="0">
                <a:latin typeface="Times New Roman" panose="02020603050405020304" pitchFamily="18" charset="0"/>
                <a:cs typeface="Times New Roman" panose="02020603050405020304" pitchFamily="18" charset="0"/>
              </a:rPr>
              <a:t>1. Start the process at least two </a:t>
            </a:r>
            <a:r>
              <a:rPr lang="en-US" sz="2400" dirty="0">
                <a:latin typeface="Times New Roman" panose="02020603050405020304" pitchFamily="18" charset="0"/>
                <a:cs typeface="Times New Roman" panose="02020603050405020304" pitchFamily="18" charset="0"/>
              </a:rPr>
              <a:t>weeks </a:t>
            </a:r>
            <a:r>
              <a:rPr lang="en-US" sz="2400" dirty="0" smtClean="0">
                <a:latin typeface="Times New Roman" panose="02020603050405020304" pitchFamily="18" charset="0"/>
                <a:cs typeface="Times New Roman" panose="02020603050405020304" pitchFamily="18" charset="0"/>
              </a:rPr>
              <a:t>before the work schedule changes</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2. First, maintain the position and reduce % time from 100 to 60. </a:t>
            </a:r>
            <a:r>
              <a:rPr lang="en-US" sz="2400" i="1" dirty="0" smtClean="0">
                <a:latin typeface="Times New Roman" panose="02020603050405020304" pitchFamily="18" charset="0"/>
                <a:cs typeface="Times New Roman" panose="02020603050405020304" pitchFamily="18" charset="0"/>
              </a:rPr>
              <a:t>Do</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NOT</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mark open for hire</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smtClean="0">
                <a:latin typeface="Times New Roman" panose="02020603050405020304" pitchFamily="18" charset="0"/>
                <a:cs typeface="Times New Roman" panose="02020603050405020304" pitchFamily="18" charset="0"/>
              </a:rPr>
              <a:t>3. Then, </a:t>
            </a:r>
            <a:r>
              <a:rPr lang="en-US" sz="2400" dirty="0">
                <a:latin typeface="Times New Roman" panose="02020603050405020304" pitchFamily="18" charset="0"/>
                <a:cs typeface="Times New Roman" panose="02020603050405020304" pitchFamily="18" charset="0"/>
              </a:rPr>
              <a:t>w</a:t>
            </a:r>
            <a:r>
              <a:rPr lang="en-US" sz="2400" dirty="0" smtClean="0">
                <a:latin typeface="Times New Roman" panose="02020603050405020304" pitchFamily="18" charset="0"/>
                <a:cs typeface="Times New Roman" panose="02020603050405020304" pitchFamily="18" charset="0"/>
              </a:rPr>
              <a:t>hen the maintain position form completes approvals, process an Employee Position Update (EPU) and change % time, work schedule rule and update the salary to reflect the reduction in salary </a:t>
            </a:r>
          </a:p>
          <a:p>
            <a:pPr marL="0" indent="0">
              <a:buNone/>
            </a:pPr>
            <a:r>
              <a:rPr lang="en-US" sz="2400" dirty="0" smtClean="0">
                <a:solidFill>
                  <a:srgbClr val="C00000"/>
                </a:solidFill>
                <a:latin typeface="Times New Roman" panose="02020603050405020304" pitchFamily="18" charset="0"/>
                <a:cs typeface="Times New Roman" panose="02020603050405020304" pitchFamily="18" charset="0"/>
              </a:rPr>
              <a:t>NOTE: </a:t>
            </a:r>
            <a:r>
              <a:rPr lang="en-US" sz="2400" i="1" dirty="0" smtClean="0">
                <a:latin typeface="Times New Roman" panose="02020603050405020304" pitchFamily="18" charset="0"/>
                <a:cs typeface="Times New Roman" panose="02020603050405020304" pitchFamily="18" charset="0"/>
              </a:rPr>
              <a:t>If you do not first Maintain the position and follow it with an EPU, the position data on the Org. Unit (OM) and Employee record (PA) are out of sync</a:t>
            </a:r>
          </a:p>
        </p:txBody>
      </p:sp>
      <p:pic>
        <p:nvPicPr>
          <p:cNvPr id="13" name="Picture 12"/>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7"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4" name="Slide Number Placeholder 1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41</a:t>
            </a:fld>
            <a:endParaRPr lang="en-US" dirty="0"/>
          </a:p>
        </p:txBody>
      </p:sp>
      <p:sp>
        <p:nvSpPr>
          <p:cNvPr id="15" name="Date Placeholder 14"/>
          <p:cNvSpPr>
            <a:spLocks noGrp="1"/>
          </p:cNvSpPr>
          <p:nvPr>
            <p:ph type="dt" sz="half" idx="10"/>
            <p:custDataLst>
              <p:tags r:id="rId5"/>
            </p:custDataLst>
          </p:nvPr>
        </p:nvSpPr>
        <p:spPr>
          <a:xfrm>
            <a:off x="838200" y="6356350"/>
            <a:ext cx="2743200" cy="365125"/>
          </a:xfrm>
        </p:spPr>
        <p:txBody>
          <a:bodyPr/>
          <a:lstStyle/>
          <a:p>
            <a:fld id="{D44512ED-B335-4D70-AFE0-D775B05B4A43}" type="datetime1">
              <a:rPr lang="en-US" smtClean="0"/>
              <a:t>10/25/2018</a:t>
            </a:fld>
            <a:endParaRPr lang="en-US" dirty="0"/>
          </a:p>
        </p:txBody>
      </p:sp>
    </p:spTree>
    <p:extLst>
      <p:ext uri="{BB962C8B-B14F-4D97-AF65-F5344CB8AC3E}">
        <p14:creationId xmlns:p14="http://schemas.microsoft.com/office/powerpoint/2010/main" val="14714000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176048" y="190098"/>
            <a:ext cx="1157388" cy="521208"/>
          </a:xfrm>
        </p:spPr>
      </p:pic>
      <p:sp>
        <p:nvSpPr>
          <p:cNvPr id="2" name="Title 1"/>
          <p:cNvSpPr>
            <a:spLocks noGrp="1"/>
          </p:cNvSpPr>
          <p:nvPr>
            <p:ph type="title"/>
            <p:custDataLst>
              <p:tags r:id="rId2"/>
            </p:custDataLst>
          </p:nvPr>
        </p:nvSpPr>
        <p:spPr>
          <a:xfrm>
            <a:off x="1333436" y="817703"/>
            <a:ext cx="9583975" cy="626086"/>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The </a:t>
            </a:r>
            <a:r>
              <a:rPr lang="en-US" sz="3200" dirty="0" smtClean="0">
                <a:latin typeface="Times New Roman" panose="02020603050405020304" pitchFamily="18" charset="0"/>
                <a:cs typeface="Times New Roman" panose="02020603050405020304" pitchFamily="18" charset="0"/>
              </a:rPr>
              <a:t>Maintain Position (OM) Action</a:t>
            </a:r>
            <a:endParaRPr lang="en-US" sz="32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42</a:t>
            </a:fld>
            <a:endParaRPr lang="en-US" dirty="0"/>
          </a:p>
        </p:txBody>
      </p:sp>
      <p:sp>
        <p:nvSpPr>
          <p:cNvPr id="12" name="TextBox 11"/>
          <p:cNvSpPr txBox="1"/>
          <p:nvPr>
            <p:custDataLst>
              <p:tags r:id="rId5"/>
            </p:custDataLst>
          </p:nvPr>
        </p:nvSpPr>
        <p:spPr>
          <a:xfrm>
            <a:off x="1333436" y="1443789"/>
            <a:ext cx="9583975" cy="92333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First, Maintain Position. Enter Position ID &amp; Effective Date</a:t>
            </a:r>
            <a:r>
              <a:rPr lang="en-US" dirty="0">
                <a:latin typeface="Times New Roman" panose="02020603050405020304" pitchFamily="18" charset="0"/>
                <a:cs typeface="Times New Roman" panose="02020603050405020304" pitchFamily="18" charset="0"/>
              </a:rPr>
              <a:t>. In this case, there is no need to change the assignment </a:t>
            </a:r>
            <a:r>
              <a:rPr lang="en-US" dirty="0" smtClean="0">
                <a:latin typeface="Times New Roman" panose="02020603050405020304" pitchFamily="18" charset="0"/>
                <a:cs typeface="Times New Roman" panose="02020603050405020304" pitchFamily="18" charset="0"/>
              </a:rPr>
              <a:t>duration. Select “No/Remove Recruitment or Hire Selection” option, Change Weekly work hours from 40 to 24 and reduce % time from 100 to 60. </a:t>
            </a:r>
            <a:endParaRPr lang="en-US"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custDataLst>
              <p:tags r:id="rId6"/>
            </p:custDataLst>
            <p:extLst>
              <p:ext uri="{D42A27DB-BD31-4B8C-83A1-F6EECF244321}">
                <p14:modId xmlns:p14="http://schemas.microsoft.com/office/powerpoint/2010/main" val="111264424"/>
              </p:ext>
            </p:extLst>
          </p:nvPr>
        </p:nvGraphicFramePr>
        <p:xfrm>
          <a:off x="1749833" y="2435187"/>
          <a:ext cx="9167578" cy="3921163"/>
        </p:xfrm>
        <a:graphic>
          <a:graphicData uri="http://schemas.openxmlformats.org/drawingml/2006/table">
            <a:tbl>
              <a:tblPr firstRow="1" bandRow="1">
                <a:tableStyleId>{5940675A-B579-460E-94D1-54222C63F5DA}</a:tableStyleId>
              </a:tblPr>
              <a:tblGrid>
                <a:gridCol w="3551483">
                  <a:extLst>
                    <a:ext uri="{9D8B030D-6E8A-4147-A177-3AD203B41FA5}">
                      <a16:colId xmlns:a16="http://schemas.microsoft.com/office/drawing/2014/main" val="3458271350"/>
                    </a:ext>
                  </a:extLst>
                </a:gridCol>
                <a:gridCol w="5616095">
                  <a:extLst>
                    <a:ext uri="{9D8B030D-6E8A-4147-A177-3AD203B41FA5}">
                      <a16:colId xmlns:a16="http://schemas.microsoft.com/office/drawing/2014/main" val="3515889764"/>
                    </a:ext>
                  </a:extLst>
                </a:gridCol>
              </a:tblGrid>
              <a:tr h="3921163">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4231648"/>
                  </a:ext>
                </a:extLst>
              </a:tr>
            </a:tbl>
          </a:graphicData>
        </a:graphic>
      </p:graphicFrame>
      <p:pic>
        <p:nvPicPr>
          <p:cNvPr id="15" name="Content Placeholder 7"/>
          <p:cNvPicPr>
            <a:picLocks noGrp="1" noChangeAspect="1"/>
          </p:cNvPicPr>
          <p:nvPr>
            <p:ph sz="half" idx="2"/>
          </p:nvPr>
        </p:nvPicPr>
        <p:blipFill>
          <a:blip r:embed="rId9"/>
          <a:stretch>
            <a:fillRect/>
          </a:stretch>
        </p:blipFill>
        <p:spPr>
          <a:xfrm>
            <a:off x="5416473" y="2521714"/>
            <a:ext cx="4925706" cy="3645230"/>
          </a:xfrm>
          <a:prstGeom prst="rect">
            <a:avLst/>
          </a:prstGeom>
        </p:spPr>
      </p:pic>
      <p:pic>
        <p:nvPicPr>
          <p:cNvPr id="10" name="Picture 9"/>
          <p:cNvPicPr>
            <a:picLocks noChangeAspect="1"/>
          </p:cNvPicPr>
          <p:nvPr/>
        </p:nvPicPr>
        <p:blipFill>
          <a:blip r:embed="rId10"/>
          <a:stretch>
            <a:fillRect/>
          </a:stretch>
        </p:blipFill>
        <p:spPr>
          <a:xfrm>
            <a:off x="2029913" y="2521714"/>
            <a:ext cx="3028311" cy="3603866"/>
          </a:xfrm>
          <a:prstGeom prst="rect">
            <a:avLst/>
          </a:prstGeom>
        </p:spPr>
      </p:pic>
    </p:spTree>
    <p:extLst>
      <p:ext uri="{BB962C8B-B14F-4D97-AF65-F5344CB8AC3E}">
        <p14:creationId xmlns:p14="http://schemas.microsoft.com/office/powerpoint/2010/main" val="1579732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38463" y="987972"/>
            <a:ext cx="9855661" cy="463530"/>
          </a:xfrm>
          <a:prstGeom prst="rect">
            <a:avLst/>
          </a:prstGeom>
          <a:noFill/>
          <a:ln>
            <a:solidFill>
              <a:schemeClr val="tx1"/>
            </a:solidFill>
          </a:ln>
        </p:spPr>
        <p:txBody>
          <a:bodyPr>
            <a:noAutofit/>
          </a:bodyPr>
          <a:lstStyle/>
          <a:p>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The Employee Position Update EPU (PA) Action</a:t>
            </a:r>
            <a:endParaRPr lang="en-US"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half" idx="1"/>
            <p:custDataLst>
              <p:tags r:id="rId2"/>
            </p:custDataLst>
          </p:nvPr>
        </p:nvSpPr>
        <p:spPr>
          <a:xfrm>
            <a:off x="838200" y="1867485"/>
            <a:ext cx="5181600" cy="4072882"/>
          </a:xfrm>
        </p:spPr>
        <p:txBody>
          <a:bodyPr>
            <a:normAutofit/>
          </a:bodyPr>
          <a:lstStyle/>
          <a:p>
            <a:pPr marL="0" indent="0">
              <a:buNone/>
            </a:pPr>
            <a:endParaRPr lang="en-US" sz="1800" dirty="0" smtClean="0"/>
          </a:p>
          <a:p>
            <a:pPr marL="0" indent="0">
              <a:buNone/>
            </a:pPr>
            <a:endParaRPr lang="en-US" sz="1800" dirty="0"/>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43</a:t>
            </a:fld>
            <a:endParaRPr lang="en-US" dirty="0"/>
          </a:p>
        </p:txBody>
      </p:sp>
      <p:sp>
        <p:nvSpPr>
          <p:cNvPr id="11" name="TextBox 10"/>
          <p:cNvSpPr txBox="1"/>
          <p:nvPr>
            <p:custDataLst>
              <p:tags r:id="rId5"/>
            </p:custDataLst>
          </p:nvPr>
        </p:nvSpPr>
        <p:spPr>
          <a:xfrm>
            <a:off x="938462" y="1670653"/>
            <a:ext cx="10002807" cy="646331"/>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Once Maintain Position completes successfully, process an EPU (PA) action and reduce % Time from 100 to 60, adjust the work schedule and salary</a:t>
            </a:r>
            <a:endParaRPr lang="en-US"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custDataLst>
              <p:tags r:id="rId6"/>
            </p:custDataLst>
          </p:nvPr>
        </p:nvPicPr>
        <p:blipFill>
          <a:blip r:embed="rId9">
            <a:extLst>
              <a:ext uri="{28A0092B-C50C-407E-A947-70E740481C1C}">
                <a14:useLocalDpi xmlns:a14="http://schemas.microsoft.com/office/drawing/2010/main" val="0"/>
              </a:ext>
            </a:extLst>
          </a:blip>
          <a:stretch>
            <a:fillRect/>
          </a:stretch>
        </p:blipFill>
        <p:spPr>
          <a:xfrm>
            <a:off x="228600" y="274320"/>
            <a:ext cx="1157387" cy="521208"/>
          </a:xfrm>
          <a:prstGeom prst="rect">
            <a:avLst/>
          </a:prstGeom>
        </p:spPr>
      </p:pic>
      <p:graphicFrame>
        <p:nvGraphicFramePr>
          <p:cNvPr id="3" name="Table 2"/>
          <p:cNvGraphicFramePr>
            <a:graphicFrameLocks noGrp="1"/>
          </p:cNvGraphicFramePr>
          <p:nvPr>
            <p:custDataLst>
              <p:tags r:id="rId7"/>
            </p:custDataLst>
            <p:extLst>
              <p:ext uri="{D42A27DB-BD31-4B8C-83A1-F6EECF244321}">
                <p14:modId xmlns:p14="http://schemas.microsoft.com/office/powerpoint/2010/main" val="3937869220"/>
              </p:ext>
            </p:extLst>
          </p:nvPr>
        </p:nvGraphicFramePr>
        <p:xfrm>
          <a:off x="1486798" y="2326627"/>
          <a:ext cx="8758990" cy="4082505"/>
        </p:xfrm>
        <a:graphic>
          <a:graphicData uri="http://schemas.openxmlformats.org/drawingml/2006/table">
            <a:tbl>
              <a:tblPr firstRow="1" bandRow="1">
                <a:tableStyleId>{5940675A-B579-460E-94D1-54222C63F5DA}</a:tableStyleId>
              </a:tblPr>
              <a:tblGrid>
                <a:gridCol w="3703283">
                  <a:extLst>
                    <a:ext uri="{9D8B030D-6E8A-4147-A177-3AD203B41FA5}">
                      <a16:colId xmlns:a16="http://schemas.microsoft.com/office/drawing/2014/main" val="943336162"/>
                    </a:ext>
                  </a:extLst>
                </a:gridCol>
                <a:gridCol w="5055707">
                  <a:extLst>
                    <a:ext uri="{9D8B030D-6E8A-4147-A177-3AD203B41FA5}">
                      <a16:colId xmlns:a16="http://schemas.microsoft.com/office/drawing/2014/main" val="3865213928"/>
                    </a:ext>
                  </a:extLst>
                </a:gridCol>
              </a:tblGrid>
              <a:tr h="4082505">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515466630"/>
                  </a:ext>
                </a:extLst>
              </a:tr>
            </a:tbl>
          </a:graphicData>
        </a:graphic>
      </p:graphicFrame>
      <p:pic>
        <p:nvPicPr>
          <p:cNvPr id="14" name="Picture 13"/>
          <p:cNvPicPr>
            <a:picLocks noChangeAspect="1"/>
          </p:cNvPicPr>
          <p:nvPr/>
        </p:nvPicPr>
        <p:blipFill>
          <a:blip r:embed="rId10"/>
          <a:stretch>
            <a:fillRect/>
          </a:stretch>
        </p:blipFill>
        <p:spPr>
          <a:xfrm>
            <a:off x="1692433" y="2462593"/>
            <a:ext cx="2869690" cy="3810572"/>
          </a:xfrm>
          <a:prstGeom prst="rect">
            <a:avLst/>
          </a:prstGeom>
        </p:spPr>
      </p:pic>
      <p:pic>
        <p:nvPicPr>
          <p:cNvPr id="15" name="Content Placeholder 8"/>
          <p:cNvPicPr>
            <a:picLocks noGrp="1" noChangeAspect="1"/>
          </p:cNvPicPr>
          <p:nvPr>
            <p:ph sz="half" idx="2"/>
          </p:nvPr>
        </p:nvPicPr>
        <p:blipFill>
          <a:blip r:embed="rId11"/>
          <a:stretch>
            <a:fillRect/>
          </a:stretch>
        </p:blipFill>
        <p:spPr>
          <a:xfrm>
            <a:off x="5363227" y="2451469"/>
            <a:ext cx="4761905" cy="3895238"/>
          </a:xfrm>
          <a:prstGeom prst="rect">
            <a:avLst/>
          </a:prstGeom>
        </p:spPr>
      </p:pic>
    </p:spTree>
    <p:extLst>
      <p:ext uri="{BB962C8B-B14F-4D97-AF65-F5344CB8AC3E}">
        <p14:creationId xmlns:p14="http://schemas.microsoft.com/office/powerpoint/2010/main" val="832406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86588" y="1093076"/>
            <a:ext cx="10472315" cy="501106"/>
          </a:xfrm>
          <a:prstGeom prst="rect">
            <a:avLst/>
          </a:prstGeom>
          <a:noFill/>
          <a:ln>
            <a:solidFill>
              <a:schemeClr val="tx1"/>
            </a:solidFill>
          </a:ln>
        </p:spPr>
        <p:txBody>
          <a:bodyPr>
            <a:noAutofit/>
          </a:bodyPr>
          <a:lstStyle/>
          <a:p>
            <a:r>
              <a:rPr lang="en-US" sz="3200" dirty="0" smtClean="0">
                <a:latin typeface="Times New Roman" panose="02020603050405020304" pitchFamily="18" charset="0"/>
                <a:cs typeface="Times New Roman" panose="02020603050405020304" pitchFamily="18" charset="0"/>
              </a:rPr>
              <a:t>Business Scenario 4: (Part-Time Status to Part-Time Status)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1036968" cy="4351338"/>
          </a:xfrm>
        </p:spPr>
        <p:txBody>
          <a:bodyPr>
            <a:normAutofit/>
          </a:bodyPr>
          <a:lstStyle/>
          <a:p>
            <a:pPr marL="0" indent="0">
              <a:buNone/>
            </a:pPr>
            <a:r>
              <a:rPr lang="en-US" sz="2400" i="1" dirty="0">
                <a:latin typeface="Times New Roman" panose="02020603050405020304" pitchFamily="18" charset="0"/>
                <a:cs typeface="Times New Roman" panose="02020603050405020304" pitchFamily="18" charset="0"/>
              </a:rPr>
              <a:t>A</a:t>
            </a:r>
            <a:r>
              <a:rPr lang="en-US" sz="2400" i="1" dirty="0" smtClean="0">
                <a:latin typeface="Times New Roman" panose="02020603050405020304" pitchFamily="18" charset="0"/>
                <a:cs typeface="Times New Roman" panose="02020603050405020304" pitchFamily="18" charset="0"/>
              </a:rPr>
              <a:t>n employee is decreasing hours worked in a week and moving from working 8 hours for </a:t>
            </a:r>
            <a:r>
              <a:rPr lang="en-US" sz="2400" i="1" dirty="0">
                <a:latin typeface="Times New Roman" panose="02020603050405020304" pitchFamily="18" charset="0"/>
                <a:cs typeface="Times New Roman" panose="02020603050405020304" pitchFamily="18" charset="0"/>
              </a:rPr>
              <a:t>4</a:t>
            </a:r>
            <a:r>
              <a:rPr lang="en-US" sz="2400" i="1" dirty="0" smtClean="0">
                <a:latin typeface="Times New Roman" panose="02020603050405020304" pitchFamily="18" charset="0"/>
                <a:cs typeface="Times New Roman" panose="02020603050405020304" pitchFamily="18" charset="0"/>
              </a:rPr>
              <a:t> days to working 8 hours for </a:t>
            </a:r>
            <a:r>
              <a:rPr lang="en-US" sz="2400" i="1" dirty="0">
                <a:latin typeface="Times New Roman" panose="02020603050405020304" pitchFamily="18" charset="0"/>
                <a:cs typeface="Times New Roman" panose="02020603050405020304" pitchFamily="18" charset="0"/>
              </a:rPr>
              <a:t>2</a:t>
            </a:r>
            <a:r>
              <a:rPr lang="en-US" sz="2400" i="1" dirty="0" smtClean="0">
                <a:latin typeface="Times New Roman" panose="02020603050405020304" pitchFamily="18" charset="0"/>
                <a:cs typeface="Times New Roman" panose="02020603050405020304" pitchFamily="18" charset="0"/>
              </a:rPr>
              <a:t> days </a:t>
            </a:r>
            <a:endParaRPr lang="en-US" sz="2400" i="1" dirty="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Solution:</a:t>
            </a:r>
          </a:p>
          <a:p>
            <a:pPr marL="457200" indent="-457200">
              <a:buAutoNum type="arabicPeriod"/>
            </a:pPr>
            <a:r>
              <a:rPr lang="en-US" sz="2400" dirty="0" smtClean="0">
                <a:latin typeface="Times New Roman" panose="02020603050405020304" pitchFamily="18" charset="0"/>
                <a:cs typeface="Times New Roman" panose="02020603050405020304" pitchFamily="18" charset="0"/>
              </a:rPr>
              <a:t>Consult a Budget Analyst to determine if you need to maintain position (OM Form) to revise the budget for the position. If no OM action is needed, you may simply submit an Employee Position Update (EPU)  </a:t>
            </a:r>
          </a:p>
          <a:p>
            <a:pPr marL="457200" indent="-457200">
              <a:buFont typeface="Arial" panose="020B0604020202020204" pitchFamily="34" charset="0"/>
              <a:buAutoNum type="arabicPeriod"/>
            </a:pPr>
            <a:r>
              <a:rPr lang="en-US" sz="2400" dirty="0">
                <a:latin typeface="Times New Roman" panose="02020603050405020304" pitchFamily="18" charset="0"/>
                <a:cs typeface="Times New Roman" panose="02020603050405020304" pitchFamily="18" charset="0"/>
              </a:rPr>
              <a:t>Start the process at least two weeks before the work schedule changes</a:t>
            </a:r>
          </a:p>
          <a:p>
            <a:pPr marL="0" indent="0">
              <a:buNone/>
            </a:pPr>
            <a:r>
              <a:rPr lang="en-US" sz="2400" dirty="0" smtClean="0">
                <a:latin typeface="Times New Roman" panose="02020603050405020304" pitchFamily="18" charset="0"/>
                <a:cs typeface="Times New Roman" panose="02020603050405020304" pitchFamily="18" charset="0"/>
              </a:rPr>
              <a:t>3.    Process an Employee Position Update (EPU) action and change % time, work schedule rule and re-calculate salary to reflect a lower salary</a:t>
            </a:r>
          </a:p>
        </p:txBody>
      </p:sp>
      <p:pic>
        <p:nvPicPr>
          <p:cNvPr id="13" name="Picture 12"/>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158037" cy="521501"/>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4" name="Slide Number Placeholder 1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44</a:t>
            </a:fld>
            <a:endParaRPr lang="en-US" dirty="0"/>
          </a:p>
        </p:txBody>
      </p:sp>
      <p:sp>
        <p:nvSpPr>
          <p:cNvPr id="15" name="Date Placeholder 14"/>
          <p:cNvSpPr>
            <a:spLocks noGrp="1"/>
          </p:cNvSpPr>
          <p:nvPr>
            <p:ph type="dt" sz="half" idx="10"/>
            <p:custDataLst>
              <p:tags r:id="rId5"/>
            </p:custDataLst>
          </p:nvPr>
        </p:nvSpPr>
        <p:spPr>
          <a:xfrm>
            <a:off x="838200" y="6356350"/>
            <a:ext cx="2743200" cy="365125"/>
          </a:xfrm>
        </p:spPr>
        <p:txBody>
          <a:bodyPr/>
          <a:lstStyle/>
          <a:p>
            <a:fld id="{D44512ED-B335-4D70-AFE0-D775B05B4A43}" type="datetime1">
              <a:rPr lang="en-US" smtClean="0"/>
              <a:t>10/25/2018</a:t>
            </a:fld>
            <a:endParaRPr lang="en-US" dirty="0"/>
          </a:p>
        </p:txBody>
      </p:sp>
    </p:spTree>
    <p:extLst>
      <p:ext uri="{BB962C8B-B14F-4D97-AF65-F5344CB8AC3E}">
        <p14:creationId xmlns:p14="http://schemas.microsoft.com/office/powerpoint/2010/main" val="2252727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3303" y="1030347"/>
            <a:ext cx="10515600" cy="582929"/>
          </a:xfrm>
          <a:prstGeom prst="rect">
            <a:avLst/>
          </a:prstGeom>
          <a:noFill/>
          <a:ln>
            <a:solidFill>
              <a:schemeClr val="tx1"/>
            </a:solidFill>
          </a:ln>
        </p:spPr>
        <p:txBody>
          <a:bodyPr>
            <a:normAutofit/>
          </a:bodyPr>
          <a:lstStyle/>
          <a:p>
            <a:r>
              <a:rPr lang="en-US" sz="3200" dirty="0" smtClean="0">
                <a:latin typeface="Times New Roman" panose="02020603050405020304" pitchFamily="18" charset="0"/>
                <a:cs typeface="Times New Roman" panose="02020603050405020304" pitchFamily="18" charset="0"/>
              </a:rPr>
              <a:t>Business Scenario 5: (Promotion)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351338"/>
          </a:xfrm>
        </p:spPr>
        <p:txBody>
          <a:bodyPr>
            <a:normAutofit lnSpcReduction="10000"/>
          </a:bodyPr>
          <a:lstStyle/>
          <a:p>
            <a:pPr marL="0" indent="0">
              <a:buNone/>
            </a:pPr>
            <a:r>
              <a:rPr lang="en-US" sz="2400" i="1" dirty="0" smtClean="0">
                <a:latin typeface="Times New Roman" panose="02020603050405020304" pitchFamily="18" charset="0"/>
                <a:cs typeface="Times New Roman" panose="02020603050405020304" pitchFamily="18" charset="0"/>
              </a:rPr>
              <a:t>There can be several scenarios for a promotion. For instance, a non-exempt worker can be promoted to an exempt position. This scenario examines an exempt employee who is being promoted from a Systems Administrator to a Senior HRIS Systems Administrator with change in title, position description &amp; salary</a:t>
            </a:r>
            <a:endParaRPr lang="en-US" sz="2400" i="1" dirty="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Solution:</a:t>
            </a:r>
          </a:p>
          <a:p>
            <a:pPr marL="0" indent="0">
              <a:buNone/>
            </a:pPr>
            <a:r>
              <a:rPr lang="en-US" sz="2400" dirty="0" smtClean="0">
                <a:latin typeface="Times New Roman" panose="02020603050405020304" pitchFamily="18" charset="0"/>
                <a:cs typeface="Times New Roman" panose="02020603050405020304" pitchFamily="18" charset="0"/>
              </a:rPr>
              <a:t>1. Consult a Compensation Analyst to determine correct salary for the duties to be performed. Start the process at least two-three weeks before the effective date of promotion</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2. Maintain the position (OM Action) and change title, duties and budget. </a:t>
            </a:r>
            <a:r>
              <a:rPr lang="en-US" sz="2400" i="1" dirty="0">
                <a:solidFill>
                  <a:srgbClr val="FF0000"/>
                </a:solidFill>
                <a:latin typeface="Times New Roman" panose="02020603050405020304" pitchFamily="18" charset="0"/>
                <a:cs typeface="Times New Roman" panose="02020603050405020304" pitchFamily="18" charset="0"/>
              </a:rPr>
              <a:t>Do</a:t>
            </a:r>
            <a:r>
              <a:rPr lang="en-US" sz="2400" dirty="0">
                <a:solidFill>
                  <a:srgbClr val="FF0000"/>
                </a:solidFill>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NOT</a:t>
            </a:r>
            <a:r>
              <a:rPr lang="en-US" sz="2400" dirty="0">
                <a:solidFill>
                  <a:srgbClr val="FF0000"/>
                </a:solidFill>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mark open for </a:t>
            </a:r>
            <a:r>
              <a:rPr lang="en-US" sz="2400" i="1" dirty="0" smtClean="0">
                <a:solidFill>
                  <a:srgbClr val="FF0000"/>
                </a:solidFill>
                <a:latin typeface="Times New Roman" panose="02020603050405020304" pitchFamily="18" charset="0"/>
                <a:cs typeface="Times New Roman" panose="02020603050405020304" pitchFamily="18" charset="0"/>
              </a:rPr>
              <a:t>hire as the position is being maintained for an existing employee</a:t>
            </a:r>
            <a:r>
              <a:rPr lang="en-US" sz="2400" dirty="0" smtClean="0">
                <a:solidFill>
                  <a:srgbClr val="FF0000"/>
                </a:solidFill>
                <a:latin typeface="Times New Roman" panose="02020603050405020304" pitchFamily="18" charset="0"/>
                <a:cs typeface="Times New Roman" panose="02020603050405020304" pitchFamily="18" charset="0"/>
              </a:rPr>
              <a:t>!</a:t>
            </a:r>
          </a:p>
          <a:p>
            <a:pPr marL="0" indent="0">
              <a:buNone/>
            </a:pPr>
            <a:r>
              <a:rPr lang="en-US" sz="2400" dirty="0" smtClean="0">
                <a:latin typeface="Times New Roman" panose="02020603050405020304" pitchFamily="18" charset="0"/>
                <a:cs typeface="Times New Roman" panose="02020603050405020304" pitchFamily="18" charset="0"/>
              </a:rPr>
              <a:t>3. When the Maintain </a:t>
            </a:r>
            <a:r>
              <a:rPr lang="en-US" sz="2400" dirty="0">
                <a:latin typeface="Times New Roman" panose="02020603050405020304" pitchFamily="18" charset="0"/>
                <a:cs typeface="Times New Roman" panose="02020603050405020304" pitchFamily="18" charset="0"/>
              </a:rPr>
              <a:t>P</a:t>
            </a:r>
            <a:r>
              <a:rPr lang="en-US" sz="2400" dirty="0" smtClean="0">
                <a:latin typeface="Times New Roman" panose="02020603050405020304" pitchFamily="18" charset="0"/>
                <a:cs typeface="Times New Roman" panose="02020603050405020304" pitchFamily="18" charset="0"/>
              </a:rPr>
              <a:t>osition form completes approvals, process a PA Action – the Employee Position Update (EPU) form to change the employee’s monthly salary</a:t>
            </a:r>
          </a:p>
        </p:txBody>
      </p:sp>
      <p:pic>
        <p:nvPicPr>
          <p:cNvPr id="13" name="Picture 12"/>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7"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4" name="Slide Number Placeholder 1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45</a:t>
            </a:fld>
            <a:endParaRPr lang="en-US" dirty="0"/>
          </a:p>
        </p:txBody>
      </p:sp>
      <p:sp>
        <p:nvSpPr>
          <p:cNvPr id="15" name="Date Placeholder 14"/>
          <p:cNvSpPr>
            <a:spLocks noGrp="1"/>
          </p:cNvSpPr>
          <p:nvPr>
            <p:ph type="dt" sz="half" idx="10"/>
            <p:custDataLst>
              <p:tags r:id="rId5"/>
            </p:custDataLst>
          </p:nvPr>
        </p:nvSpPr>
        <p:spPr>
          <a:xfrm>
            <a:off x="838200" y="6356350"/>
            <a:ext cx="2743200" cy="365125"/>
          </a:xfrm>
        </p:spPr>
        <p:txBody>
          <a:bodyPr/>
          <a:lstStyle/>
          <a:p>
            <a:fld id="{D44512ED-B335-4D70-AFE0-D775B05B4A43}" type="datetime1">
              <a:rPr lang="en-US" smtClean="0"/>
              <a:t>10/25/2018</a:t>
            </a:fld>
            <a:endParaRPr lang="en-US" dirty="0"/>
          </a:p>
        </p:txBody>
      </p:sp>
    </p:spTree>
    <p:extLst>
      <p:ext uri="{BB962C8B-B14F-4D97-AF65-F5344CB8AC3E}">
        <p14:creationId xmlns:p14="http://schemas.microsoft.com/office/powerpoint/2010/main" val="18542400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3303" y="974914"/>
            <a:ext cx="10515600" cy="582929"/>
          </a:xfrm>
          <a:prstGeom prst="rect">
            <a:avLst/>
          </a:prstGeom>
          <a:noFill/>
          <a:ln>
            <a:solidFill>
              <a:schemeClr val="tx1"/>
            </a:solidFill>
          </a:ln>
        </p:spPr>
        <p:txBody>
          <a:bodyPr>
            <a:normAutofit/>
          </a:bodyPr>
          <a:lstStyle/>
          <a:p>
            <a:r>
              <a:rPr lang="en-US" sz="3200" dirty="0" smtClean="0">
                <a:latin typeface="Times New Roman" panose="02020603050405020304" pitchFamily="18" charset="0"/>
                <a:cs typeface="Times New Roman" panose="02020603050405020304" pitchFamily="18" charset="0"/>
              </a:rPr>
              <a:t>Business Scenario 5 (Promotion): Video Demonstration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719062" cy="4351338"/>
          </a:xfrm>
        </p:spPr>
        <p:txBody>
          <a:bodyPr>
            <a:normAutofit lnSpcReduction="10000"/>
          </a:bodyPr>
          <a:lstStyle/>
          <a:p>
            <a:pPr marL="0" indent="0">
              <a:buNone/>
            </a:pPr>
            <a:r>
              <a:rPr lang="en-US" sz="2400" i="1" dirty="0">
                <a:latin typeface="Times New Roman" panose="02020603050405020304" pitchFamily="18" charset="0"/>
                <a:cs typeface="Times New Roman" panose="02020603050405020304" pitchFamily="18" charset="0"/>
              </a:rPr>
              <a:t>A</a:t>
            </a:r>
            <a:r>
              <a:rPr lang="en-US" sz="2400" i="1" dirty="0" smtClean="0">
                <a:latin typeface="Times New Roman" panose="02020603050405020304" pitchFamily="18" charset="0"/>
                <a:cs typeface="Times New Roman" panose="02020603050405020304" pitchFamily="18" charset="0"/>
              </a:rPr>
              <a:t>n employee is to be promoted from a HRIS Systems Administrator to a Senior HRIS Systems Administrator with change in title</a:t>
            </a:r>
            <a:r>
              <a:rPr lang="en-US" sz="2400" i="1" dirty="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&amp; monthly salary</a:t>
            </a:r>
            <a:endParaRPr lang="en-US" sz="2400" i="1" dirty="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Solution:</a:t>
            </a:r>
          </a:p>
          <a:p>
            <a:pPr marL="457200" indent="-457200">
              <a:buAutoNum type="arabicPeriod"/>
            </a:pPr>
            <a:r>
              <a:rPr lang="en-US" sz="2400" dirty="0" smtClean="0">
                <a:latin typeface="Times New Roman" panose="02020603050405020304" pitchFamily="18" charset="0"/>
                <a:cs typeface="Times New Roman" panose="02020603050405020304" pitchFamily="18" charset="0"/>
              </a:rPr>
              <a:t>Maintain the position and change title, summary description and budget. </a:t>
            </a:r>
            <a:r>
              <a:rPr lang="en-US" sz="2400" i="1" dirty="0">
                <a:solidFill>
                  <a:srgbClr val="FF0000"/>
                </a:solidFill>
                <a:latin typeface="Times New Roman" panose="02020603050405020304" pitchFamily="18" charset="0"/>
                <a:cs typeface="Times New Roman" panose="02020603050405020304" pitchFamily="18" charset="0"/>
              </a:rPr>
              <a:t>Do</a:t>
            </a:r>
            <a:r>
              <a:rPr lang="en-US" sz="2400" dirty="0">
                <a:solidFill>
                  <a:srgbClr val="FF0000"/>
                </a:solidFill>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NOT</a:t>
            </a:r>
            <a:r>
              <a:rPr lang="en-US" sz="2400" dirty="0">
                <a:solidFill>
                  <a:srgbClr val="FF0000"/>
                </a:solidFill>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mark open for </a:t>
            </a:r>
            <a:r>
              <a:rPr lang="en-US" sz="2400" i="1" dirty="0" smtClean="0">
                <a:solidFill>
                  <a:srgbClr val="FF0000"/>
                </a:solidFill>
                <a:latin typeface="Times New Roman" panose="02020603050405020304" pitchFamily="18" charset="0"/>
                <a:cs typeface="Times New Roman" panose="02020603050405020304" pitchFamily="18" charset="0"/>
              </a:rPr>
              <a:t>hire</a:t>
            </a:r>
            <a:r>
              <a:rPr lang="en-US" sz="2400" i="1" dirty="0">
                <a:solidFill>
                  <a:srgbClr val="FF0000"/>
                </a:solidFill>
                <a:latin typeface="Times New Roman" panose="02020603050405020304" pitchFamily="18" charset="0"/>
                <a:cs typeface="Times New Roman" panose="02020603050405020304" pitchFamily="18" charset="0"/>
              </a:rPr>
              <a:t> </a:t>
            </a:r>
            <a:r>
              <a:rPr lang="en-US" sz="2400" i="1" dirty="0" smtClean="0">
                <a:solidFill>
                  <a:srgbClr val="FF0000"/>
                </a:solidFill>
                <a:latin typeface="Times New Roman" panose="02020603050405020304" pitchFamily="18" charset="0"/>
                <a:cs typeface="Times New Roman" panose="02020603050405020304" pitchFamily="18" charset="0"/>
              </a:rPr>
              <a:t>as </a:t>
            </a:r>
            <a:r>
              <a:rPr lang="en-US" sz="2400" i="1" dirty="0">
                <a:solidFill>
                  <a:srgbClr val="FF0000"/>
                </a:solidFill>
                <a:latin typeface="Times New Roman" panose="02020603050405020304" pitchFamily="18" charset="0"/>
                <a:cs typeface="Times New Roman" panose="02020603050405020304" pitchFamily="18" charset="0"/>
              </a:rPr>
              <a:t>this is a promotion for an existing </a:t>
            </a:r>
            <a:r>
              <a:rPr lang="en-US" sz="2400" i="1" dirty="0" smtClean="0">
                <a:solidFill>
                  <a:srgbClr val="FF0000"/>
                </a:solidFill>
                <a:latin typeface="Times New Roman" panose="02020603050405020304" pitchFamily="18" charset="0"/>
                <a:cs typeface="Times New Roman" panose="02020603050405020304" pitchFamily="18" charset="0"/>
              </a:rPr>
              <a:t>employee.</a:t>
            </a:r>
          </a:p>
          <a:p>
            <a:pPr marL="0" indent="0">
              <a:buNone/>
            </a:pPr>
            <a:r>
              <a:rPr lang="en-US" sz="2400" dirty="0" smtClean="0">
                <a:solidFill>
                  <a:srgbClr val="FF0000"/>
                </a:solidFill>
                <a:latin typeface="Times New Roman" panose="02020603050405020304" pitchFamily="18" charset="0"/>
                <a:cs typeface="Times New Roman" panose="02020603050405020304" pitchFamily="18" charset="0"/>
                <a:hlinkClick r:id="rId8"/>
              </a:rPr>
              <a:t>https</a:t>
            </a:r>
            <a:r>
              <a:rPr lang="en-US" sz="2400" dirty="0">
                <a:solidFill>
                  <a:srgbClr val="FF0000"/>
                </a:solidFill>
                <a:latin typeface="Times New Roman" panose="02020603050405020304" pitchFamily="18" charset="0"/>
                <a:cs typeface="Times New Roman" panose="02020603050405020304" pitchFamily="18" charset="0"/>
                <a:hlinkClick r:id="rId8"/>
              </a:rPr>
              <a:t>://</a:t>
            </a:r>
            <a:r>
              <a:rPr lang="en-US" sz="2400" dirty="0" smtClean="0">
                <a:solidFill>
                  <a:srgbClr val="FF0000"/>
                </a:solidFill>
                <a:latin typeface="Times New Roman" panose="02020603050405020304" pitchFamily="18" charset="0"/>
                <a:cs typeface="Times New Roman" panose="02020603050405020304" pitchFamily="18" charset="0"/>
                <a:hlinkClick r:id="rId8"/>
              </a:rPr>
              <a:t>mymedia.bu.edu/media/Maintain+Position+to+update+title%2C+description+and+summary/1_zthx41t6</a:t>
            </a: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buNone/>
            </a:pPr>
            <a:endParaRPr lang="en-US" sz="2400" i="1" dirty="0" smtClean="0"/>
          </a:p>
          <a:p>
            <a:pPr marL="0" indent="0">
              <a:buNone/>
            </a:pPr>
            <a:r>
              <a:rPr lang="en-US" sz="2400" dirty="0">
                <a:latin typeface="Times New Roman" panose="02020603050405020304" pitchFamily="18" charset="0"/>
                <a:cs typeface="Times New Roman" panose="02020603050405020304" pitchFamily="18" charset="0"/>
              </a:rPr>
              <a:t>2</a:t>
            </a:r>
            <a:r>
              <a:rPr lang="en-US" sz="2400" dirty="0" smtClean="0">
                <a:latin typeface="Times New Roman" panose="02020603050405020304" pitchFamily="18" charset="0"/>
                <a:cs typeface="Times New Roman" panose="02020603050405020304" pitchFamily="18" charset="0"/>
              </a:rPr>
              <a:t>. When the Maintain </a:t>
            </a:r>
            <a:r>
              <a:rPr lang="en-US" sz="2400" dirty="0">
                <a:latin typeface="Times New Roman" panose="02020603050405020304" pitchFamily="18" charset="0"/>
                <a:cs typeface="Times New Roman" panose="02020603050405020304" pitchFamily="18" charset="0"/>
              </a:rPr>
              <a:t>P</a:t>
            </a:r>
            <a:r>
              <a:rPr lang="en-US" sz="2400" dirty="0" smtClean="0">
                <a:latin typeface="Times New Roman" panose="02020603050405020304" pitchFamily="18" charset="0"/>
                <a:cs typeface="Times New Roman" panose="02020603050405020304" pitchFamily="18" charset="0"/>
              </a:rPr>
              <a:t>osition form completes approvals, submit an Employee Position Update (EPU) and change the monthly salary</a:t>
            </a:r>
          </a:p>
          <a:p>
            <a:pPr marL="0" indent="0">
              <a:buNone/>
            </a:pPr>
            <a:r>
              <a:rPr lang="en-US" sz="2400" dirty="0">
                <a:hlinkClick r:id="rId9"/>
              </a:rPr>
              <a:t>https://</a:t>
            </a:r>
            <a:r>
              <a:rPr lang="en-US" sz="2400" dirty="0" smtClean="0">
                <a:hlinkClick r:id="rId9"/>
              </a:rPr>
              <a:t>mymedia.bu.edu/media/EPU+video/1_h4fnrc43</a:t>
            </a:r>
            <a:endParaRPr lang="en-US" sz="2400" dirty="0" smtClean="0"/>
          </a:p>
          <a:p>
            <a:pPr marL="0" indent="0">
              <a:buNone/>
            </a:pPr>
            <a:endParaRPr lang="en-US" sz="2400" dirty="0" smtClean="0"/>
          </a:p>
        </p:txBody>
      </p:sp>
      <p:pic>
        <p:nvPicPr>
          <p:cNvPr id="13" name="Picture 12"/>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228600" y="274320"/>
            <a:ext cx="1157387"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4" name="Slide Number Placeholder 13"/>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46</a:t>
            </a:fld>
            <a:endParaRPr lang="en-US" dirty="0"/>
          </a:p>
        </p:txBody>
      </p:sp>
      <p:sp>
        <p:nvSpPr>
          <p:cNvPr id="15" name="Date Placeholder 14"/>
          <p:cNvSpPr>
            <a:spLocks noGrp="1"/>
          </p:cNvSpPr>
          <p:nvPr>
            <p:ph type="dt" sz="half" idx="10"/>
            <p:custDataLst>
              <p:tags r:id="rId5"/>
            </p:custDataLst>
          </p:nvPr>
        </p:nvSpPr>
        <p:spPr>
          <a:xfrm>
            <a:off x="838200" y="6356350"/>
            <a:ext cx="2743200" cy="365125"/>
          </a:xfrm>
        </p:spPr>
        <p:txBody>
          <a:bodyPr/>
          <a:lstStyle/>
          <a:p>
            <a:fld id="{D44512ED-B335-4D70-AFE0-D775B05B4A43}" type="datetime1">
              <a:rPr lang="en-US" smtClean="0"/>
              <a:t>10/25/2018</a:t>
            </a:fld>
            <a:endParaRPr lang="en-US" dirty="0"/>
          </a:p>
        </p:txBody>
      </p:sp>
    </p:spTree>
    <p:extLst>
      <p:ext uri="{BB962C8B-B14F-4D97-AF65-F5344CB8AC3E}">
        <p14:creationId xmlns:p14="http://schemas.microsoft.com/office/powerpoint/2010/main" val="41321793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3623" y="897510"/>
            <a:ext cx="10067853" cy="633396"/>
          </a:xfrm>
          <a:prstGeom prst="rect">
            <a:avLst/>
          </a:prstGeom>
          <a:noFill/>
          <a:ln>
            <a:solidFill>
              <a:schemeClr val="tx1"/>
            </a:solidFill>
          </a:ln>
        </p:spPr>
        <p:txBody>
          <a:bodyPr>
            <a:normAutofit fontScale="90000"/>
          </a:bodyPr>
          <a:lstStyle/>
          <a:p>
            <a:r>
              <a:rPr lang="en-US" sz="3600" dirty="0">
                <a:latin typeface="Times New Roman" panose="02020603050405020304" pitchFamily="18" charset="0"/>
                <a:cs typeface="Times New Roman" panose="02020603050405020304" pitchFamily="18" charset="0"/>
              </a:rPr>
              <a:t>Business Scenario </a:t>
            </a:r>
            <a:r>
              <a:rPr lang="en-US" sz="3600" dirty="0" smtClean="0">
                <a:latin typeface="Times New Roman" panose="02020603050405020304" pitchFamily="18" charset="0"/>
                <a:cs typeface="Times New Roman" panose="02020603050405020304" pitchFamily="18" charset="0"/>
              </a:rPr>
              <a:t>6: (Additional Payment for Exempt Staff)</a:t>
            </a:r>
            <a:endParaRPr lang="en-US" sz="36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2"/>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47</a:t>
            </a:fld>
            <a:endParaRPr lang="en-US" dirty="0"/>
          </a:p>
        </p:txBody>
      </p:sp>
      <p:pic>
        <p:nvPicPr>
          <p:cNvPr id="6" name="Picture 5"/>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28600" y="274320"/>
            <a:ext cx="1157388" cy="521208"/>
          </a:xfrm>
          <a:prstGeom prst="rect">
            <a:avLst/>
          </a:prstGeom>
        </p:spPr>
      </p:pic>
      <p:sp>
        <p:nvSpPr>
          <p:cNvPr id="11" name="TextBox 10"/>
          <p:cNvSpPr txBox="1"/>
          <p:nvPr>
            <p:custDataLst>
              <p:tags r:id="rId5"/>
            </p:custDataLst>
          </p:nvPr>
        </p:nvSpPr>
        <p:spPr>
          <a:xfrm>
            <a:off x="1026603" y="2387368"/>
            <a:ext cx="10888418" cy="877163"/>
          </a:xfrm>
          <a:prstGeom prst="rect">
            <a:avLst/>
          </a:prstGeom>
          <a:noFill/>
        </p:spPr>
        <p:txBody>
          <a:bodyPr wrap="square" rtlCol="0">
            <a:spAutoFit/>
          </a:bodyPr>
          <a:lstStyle/>
          <a:p>
            <a:r>
              <a:rPr lang="en-US" sz="1700" dirty="0" smtClean="0">
                <a:latin typeface="Times New Roman" panose="02020603050405020304" pitchFamily="18" charset="0"/>
                <a:cs typeface="Times New Roman" panose="02020603050405020304" pitchFamily="18" charset="0"/>
              </a:rPr>
              <a:t>Select Personnel Actions, Enter BUID, select employee &amp; select </a:t>
            </a:r>
            <a:r>
              <a:rPr lang="en-US" sz="1700" dirty="0">
                <a:latin typeface="Times New Roman" panose="02020603050405020304" pitchFamily="18" charset="0"/>
                <a:cs typeface="Times New Roman" panose="02020603050405020304" pitchFamily="18" charset="0"/>
              </a:rPr>
              <a:t>Additional </a:t>
            </a:r>
            <a:r>
              <a:rPr lang="en-US" sz="1700" dirty="0" smtClean="0">
                <a:latin typeface="Times New Roman" panose="02020603050405020304" pitchFamily="18" charset="0"/>
                <a:cs typeface="Times New Roman" panose="02020603050405020304" pitchFamily="18" charset="0"/>
              </a:rPr>
              <a:t>Payments. Enter</a:t>
            </a:r>
            <a:r>
              <a:rPr lang="en-US" sz="1700" dirty="0" smtClean="0">
                <a:solidFill>
                  <a:srgbClr val="FF0000"/>
                </a:solidFill>
                <a:latin typeface="Times New Roman" panose="02020603050405020304" pitchFamily="18" charset="0"/>
                <a:cs typeface="Times New Roman" panose="02020603050405020304" pitchFamily="18" charset="0"/>
              </a:rPr>
              <a:t> A. </a:t>
            </a:r>
            <a:r>
              <a:rPr lang="en-US" sz="1700" dirty="0" smtClean="0">
                <a:latin typeface="Times New Roman" panose="02020603050405020304" pitchFamily="18" charset="0"/>
                <a:cs typeface="Times New Roman" panose="02020603050405020304" pitchFamily="18" charset="0"/>
              </a:rPr>
              <a:t>Effective Date, </a:t>
            </a:r>
            <a:r>
              <a:rPr lang="en-US" sz="1700" dirty="0" smtClean="0">
                <a:solidFill>
                  <a:srgbClr val="FF0000"/>
                </a:solidFill>
                <a:latin typeface="Times New Roman" panose="02020603050405020304" pitchFamily="18" charset="0"/>
                <a:cs typeface="Times New Roman" panose="02020603050405020304" pitchFamily="18" charset="0"/>
              </a:rPr>
              <a:t>B. </a:t>
            </a:r>
            <a:r>
              <a:rPr lang="en-US" sz="1700" dirty="0" smtClean="0">
                <a:latin typeface="Times New Roman" panose="02020603050405020304" pitchFamily="18" charset="0"/>
                <a:cs typeface="Times New Roman" panose="02020603050405020304" pitchFamily="18" charset="0"/>
              </a:rPr>
              <a:t>Start Date </a:t>
            </a:r>
            <a:r>
              <a:rPr lang="en-US" sz="1700" dirty="0" smtClean="0">
                <a:solidFill>
                  <a:srgbClr val="FF0000"/>
                </a:solidFill>
                <a:latin typeface="Times New Roman" panose="02020603050405020304" pitchFamily="18" charset="0"/>
                <a:cs typeface="Times New Roman" panose="02020603050405020304" pitchFamily="18" charset="0"/>
              </a:rPr>
              <a:t>C. </a:t>
            </a:r>
            <a:r>
              <a:rPr lang="en-US" sz="1700" dirty="0" smtClean="0">
                <a:latin typeface="Times New Roman" panose="02020603050405020304" pitchFamily="18" charset="0"/>
                <a:cs typeface="Times New Roman" panose="02020603050405020304" pitchFamily="18" charset="0"/>
              </a:rPr>
              <a:t>Wage Type,</a:t>
            </a:r>
            <a:r>
              <a:rPr lang="en-US" sz="1700" dirty="0" smtClean="0">
                <a:solidFill>
                  <a:srgbClr val="FF0000"/>
                </a:solidFill>
                <a:latin typeface="Times New Roman" panose="02020603050405020304" pitchFamily="18" charset="0"/>
                <a:cs typeface="Times New Roman" panose="02020603050405020304" pitchFamily="18" charset="0"/>
              </a:rPr>
              <a:t> </a:t>
            </a:r>
            <a:r>
              <a:rPr lang="en-US" sz="1700" dirty="0">
                <a:solidFill>
                  <a:srgbClr val="FF0000"/>
                </a:solidFill>
                <a:latin typeface="Times New Roman" panose="02020603050405020304" pitchFamily="18" charset="0"/>
                <a:cs typeface="Times New Roman" panose="02020603050405020304" pitchFamily="18" charset="0"/>
              </a:rPr>
              <a:t>D</a:t>
            </a:r>
            <a:r>
              <a:rPr lang="en-US" sz="1700" dirty="0" smtClean="0">
                <a:solidFill>
                  <a:srgbClr val="FF0000"/>
                </a:solidFill>
                <a:latin typeface="Times New Roman" panose="02020603050405020304" pitchFamily="18" charset="0"/>
                <a:cs typeface="Times New Roman" panose="02020603050405020304" pitchFamily="18" charset="0"/>
              </a:rPr>
              <a:t>. </a:t>
            </a:r>
            <a:r>
              <a:rPr lang="en-US" sz="1700" dirty="0" smtClean="0">
                <a:latin typeface="Times New Roman" panose="02020603050405020304" pitchFamily="18" charset="0"/>
                <a:cs typeface="Times New Roman" panose="02020603050405020304" pitchFamily="18" charset="0"/>
              </a:rPr>
              <a:t>Amount </a:t>
            </a:r>
            <a:r>
              <a:rPr lang="en-US" sz="1700" dirty="0">
                <a:solidFill>
                  <a:srgbClr val="FF0000"/>
                </a:solidFill>
                <a:latin typeface="Times New Roman" panose="02020603050405020304" pitchFamily="18" charset="0"/>
                <a:cs typeface="Times New Roman" panose="02020603050405020304" pitchFamily="18" charset="0"/>
              </a:rPr>
              <a:t>E</a:t>
            </a:r>
            <a:r>
              <a:rPr lang="en-US" sz="1700" dirty="0" smtClean="0">
                <a:solidFill>
                  <a:srgbClr val="FF0000"/>
                </a:solidFill>
                <a:latin typeface="Times New Roman" panose="02020603050405020304" pitchFamily="18" charset="0"/>
                <a:cs typeface="Times New Roman" panose="02020603050405020304" pitchFamily="18" charset="0"/>
              </a:rPr>
              <a:t>. </a:t>
            </a:r>
            <a:r>
              <a:rPr lang="en-US" sz="1700" dirty="0" smtClean="0">
                <a:latin typeface="Times New Roman" panose="02020603050405020304" pitchFamily="18" charset="0"/>
                <a:cs typeface="Times New Roman" panose="02020603050405020304" pitchFamily="18" charset="0"/>
              </a:rPr>
              <a:t>Cost Center/Grant Number. End Date defaults to Payment Effective Date. </a:t>
            </a:r>
          </a:p>
          <a:p>
            <a:r>
              <a:rPr lang="en-US" sz="1700" dirty="0" smtClean="0">
                <a:latin typeface="Times New Roman" panose="02020603050405020304" pitchFamily="18" charset="0"/>
                <a:cs typeface="Times New Roman" panose="02020603050405020304" pitchFamily="18" charset="0"/>
              </a:rPr>
              <a:t>Click</a:t>
            </a:r>
            <a:r>
              <a:rPr lang="en-US" sz="1700" dirty="0" smtClean="0">
                <a:latin typeface="Times New Roman" panose="02020603050405020304" pitchFamily="18" charset="0"/>
                <a:cs typeface="Times New Roman" panose="02020603050405020304" pitchFamily="18" charset="0"/>
                <a:hlinkClick r:id="rId10"/>
              </a:rPr>
              <a:t> here </a:t>
            </a:r>
            <a:r>
              <a:rPr lang="en-US" sz="1700" dirty="0" smtClean="0">
                <a:latin typeface="Times New Roman" panose="02020603050405020304" pitchFamily="18" charset="0"/>
                <a:cs typeface="Times New Roman" panose="02020603050405020304" pitchFamily="18" charset="0"/>
              </a:rPr>
              <a:t>for a short video demo of Additional Payment</a:t>
            </a:r>
            <a:endParaRPr lang="en-US" sz="1700" dirty="0">
              <a:latin typeface="Times New Roman" panose="02020603050405020304" pitchFamily="18" charset="0"/>
              <a:cs typeface="Times New Roman" panose="02020603050405020304" pitchFamily="18" charset="0"/>
            </a:endParaRPr>
          </a:p>
        </p:txBody>
      </p:sp>
      <p:sp>
        <p:nvSpPr>
          <p:cNvPr id="7" name="TextBox 6"/>
          <p:cNvSpPr txBox="1"/>
          <p:nvPr>
            <p:custDataLst>
              <p:tags r:id="rId6"/>
            </p:custDataLst>
          </p:nvPr>
        </p:nvSpPr>
        <p:spPr>
          <a:xfrm>
            <a:off x="1026603" y="1453227"/>
            <a:ext cx="10067853" cy="1015663"/>
          </a:xfrm>
          <a:prstGeom prst="rect">
            <a:avLst/>
          </a:prstGeom>
          <a:noFill/>
        </p:spPr>
        <p:txBody>
          <a:bodyPr wrap="square" rtlCol="0">
            <a:spAutoFit/>
          </a:bodyPr>
          <a:lstStyle/>
          <a:p>
            <a:pPr>
              <a:lnSpc>
                <a:spcPct val="150000"/>
              </a:lnSpc>
            </a:pPr>
            <a:r>
              <a:rPr lang="en-US" sz="2000" i="1" dirty="0" smtClean="0">
                <a:latin typeface="Times New Roman" panose="02020603050405020304" pitchFamily="18" charset="0"/>
                <a:cs typeface="Times New Roman" panose="02020603050405020304" pitchFamily="18" charset="0"/>
              </a:rPr>
              <a:t>An Exempt employee needs to be paid a one time $1,000 award for passing a certification exam</a:t>
            </a:r>
          </a:p>
          <a:p>
            <a:pPr>
              <a:lnSpc>
                <a:spcPct val="150000"/>
              </a:lnSpc>
            </a:pPr>
            <a:r>
              <a:rPr lang="en-US" sz="2000" b="1" dirty="0" smtClean="0">
                <a:latin typeface="Times New Roman" panose="02020603050405020304" pitchFamily="18" charset="0"/>
                <a:cs typeface="Times New Roman" panose="02020603050405020304" pitchFamily="18" charset="0"/>
              </a:rPr>
              <a:t>Solution: </a:t>
            </a:r>
            <a:endParaRPr lang="en-US" sz="2000" b="1" dirty="0">
              <a:latin typeface="Times New Roman" panose="02020603050405020304" pitchFamily="18" charset="0"/>
              <a:cs typeface="Times New Roman" panose="02020603050405020304" pitchFamily="18" charset="0"/>
            </a:endParaRPr>
          </a:p>
        </p:txBody>
      </p:sp>
      <p:graphicFrame>
        <p:nvGraphicFramePr>
          <p:cNvPr id="9" name="Table 8"/>
          <p:cNvGraphicFramePr>
            <a:graphicFrameLocks noGrp="1"/>
          </p:cNvGraphicFramePr>
          <p:nvPr>
            <p:custDataLst>
              <p:tags r:id="rId7"/>
            </p:custDataLst>
            <p:extLst>
              <p:ext uri="{D42A27DB-BD31-4B8C-83A1-F6EECF244321}">
                <p14:modId xmlns:p14="http://schemas.microsoft.com/office/powerpoint/2010/main" val="3679610255"/>
              </p:ext>
            </p:extLst>
          </p:nvPr>
        </p:nvGraphicFramePr>
        <p:xfrm>
          <a:off x="1684421" y="3244708"/>
          <a:ext cx="9011653" cy="3111642"/>
        </p:xfrm>
        <a:graphic>
          <a:graphicData uri="http://schemas.openxmlformats.org/drawingml/2006/table">
            <a:tbl>
              <a:tblPr firstRow="1" bandRow="1">
                <a:tableStyleId>{5940675A-B579-460E-94D1-54222C63F5DA}</a:tableStyleId>
              </a:tblPr>
              <a:tblGrid>
                <a:gridCol w="2872157">
                  <a:extLst>
                    <a:ext uri="{9D8B030D-6E8A-4147-A177-3AD203B41FA5}">
                      <a16:colId xmlns:a16="http://schemas.microsoft.com/office/drawing/2014/main" val="3416169796"/>
                    </a:ext>
                  </a:extLst>
                </a:gridCol>
                <a:gridCol w="6139496">
                  <a:extLst>
                    <a:ext uri="{9D8B030D-6E8A-4147-A177-3AD203B41FA5}">
                      <a16:colId xmlns:a16="http://schemas.microsoft.com/office/drawing/2014/main" val="52075470"/>
                    </a:ext>
                  </a:extLst>
                </a:gridCol>
              </a:tblGrid>
              <a:tr h="3111642">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703643956"/>
                  </a:ext>
                </a:extLst>
              </a:tr>
            </a:tbl>
          </a:graphicData>
        </a:graphic>
      </p:graphicFrame>
      <p:pic>
        <p:nvPicPr>
          <p:cNvPr id="14" name="Picture 13"/>
          <p:cNvPicPr/>
          <p:nvPr/>
        </p:nvPicPr>
        <p:blipFill>
          <a:blip r:embed="rId11">
            <a:extLst>
              <a:ext uri="{28A0092B-C50C-407E-A947-70E740481C1C}">
                <a14:useLocalDpi xmlns:a14="http://schemas.microsoft.com/office/drawing/2010/main" val="0"/>
              </a:ext>
            </a:extLst>
          </a:blip>
          <a:stretch>
            <a:fillRect/>
          </a:stretch>
        </p:blipFill>
        <p:spPr>
          <a:xfrm>
            <a:off x="2001737" y="3244708"/>
            <a:ext cx="2338896" cy="3026572"/>
          </a:xfrm>
          <a:prstGeom prst="rect">
            <a:avLst/>
          </a:prstGeom>
        </p:spPr>
      </p:pic>
      <p:pic>
        <p:nvPicPr>
          <p:cNvPr id="8" name="Picture 7"/>
          <p:cNvPicPr>
            <a:picLocks noChangeAspect="1"/>
          </p:cNvPicPr>
          <p:nvPr/>
        </p:nvPicPr>
        <p:blipFill>
          <a:blip r:embed="rId12"/>
          <a:stretch>
            <a:fillRect/>
          </a:stretch>
        </p:blipFill>
        <p:spPr>
          <a:xfrm>
            <a:off x="4657949" y="3353232"/>
            <a:ext cx="5390476" cy="2809524"/>
          </a:xfrm>
          <a:prstGeom prst="rect">
            <a:avLst/>
          </a:prstGeom>
        </p:spPr>
      </p:pic>
    </p:spTree>
    <p:extLst>
      <p:ext uri="{BB962C8B-B14F-4D97-AF65-F5344CB8AC3E}">
        <p14:creationId xmlns:p14="http://schemas.microsoft.com/office/powerpoint/2010/main" val="6329461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93906" y="951756"/>
            <a:ext cx="10667409" cy="637175"/>
          </a:xfrm>
          <a:prstGeom prst="rect">
            <a:avLst/>
          </a:prstGeom>
          <a:noFill/>
          <a:ln>
            <a:solidFill>
              <a:schemeClr val="tx1"/>
            </a:solidFill>
          </a:ln>
        </p:spPr>
        <p:txBody>
          <a:bodyPr>
            <a:noAutofit/>
          </a:bodyPr>
          <a:lstStyle/>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Business </a:t>
            </a:r>
            <a:r>
              <a:rPr lang="en-US" sz="2800" dirty="0">
                <a:latin typeface="Times New Roman" panose="02020603050405020304" pitchFamily="18" charset="0"/>
                <a:cs typeface="Times New Roman" panose="02020603050405020304" pitchFamily="18" charset="0"/>
              </a:rPr>
              <a:t>Scenario </a:t>
            </a:r>
            <a:r>
              <a:rPr lang="en-US" sz="2800" dirty="0" smtClean="0">
                <a:latin typeface="Times New Roman" panose="02020603050405020304" pitchFamily="18" charset="0"/>
                <a:cs typeface="Times New Roman" panose="02020603050405020304" pitchFamily="18" charset="0"/>
              </a:rPr>
              <a:t>7:  </a:t>
            </a:r>
            <a:r>
              <a:rPr lang="en-US" sz="2800" u="sng"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Secondary Work Payment for Non-Exempt Staff)</a:t>
            </a:r>
            <a:endParaRPr lang="en-US" sz="2800" dirty="0">
              <a:latin typeface="Times New Roman" panose="02020603050405020304" pitchFamily="18" charset="0"/>
              <a:cs typeface="Times New Roman" panose="02020603050405020304" pitchFamily="18" charset="0"/>
            </a:endParaRPr>
          </a:p>
        </p:txBody>
      </p:sp>
      <p:graphicFrame>
        <p:nvGraphicFramePr>
          <p:cNvPr id="12" name="Content Placeholder 11"/>
          <p:cNvGraphicFramePr>
            <a:graphicFrameLocks noGrp="1"/>
          </p:cNvGraphicFramePr>
          <p:nvPr>
            <p:ph sz="half" idx="2"/>
            <p:custDataLst>
              <p:tags r:id="rId2"/>
            </p:custDataLst>
            <p:extLst>
              <p:ext uri="{D42A27DB-BD31-4B8C-83A1-F6EECF244321}">
                <p14:modId xmlns:p14="http://schemas.microsoft.com/office/powerpoint/2010/main" val="3682735615"/>
              </p:ext>
            </p:extLst>
          </p:nvPr>
        </p:nvGraphicFramePr>
        <p:xfrm>
          <a:off x="2398214" y="2984702"/>
          <a:ext cx="7320939" cy="3736773"/>
        </p:xfrm>
        <a:graphic>
          <a:graphicData uri="http://schemas.openxmlformats.org/drawingml/2006/table">
            <a:tbl>
              <a:tblPr firstRow="1" bandRow="1">
                <a:tableStyleId>{5940675A-B579-460E-94D1-54222C63F5DA}</a:tableStyleId>
              </a:tblPr>
              <a:tblGrid>
                <a:gridCol w="3429742">
                  <a:extLst>
                    <a:ext uri="{9D8B030D-6E8A-4147-A177-3AD203B41FA5}">
                      <a16:colId xmlns:a16="http://schemas.microsoft.com/office/drawing/2014/main" val="2875600884"/>
                    </a:ext>
                  </a:extLst>
                </a:gridCol>
                <a:gridCol w="3891197">
                  <a:extLst>
                    <a:ext uri="{9D8B030D-6E8A-4147-A177-3AD203B41FA5}">
                      <a16:colId xmlns:a16="http://schemas.microsoft.com/office/drawing/2014/main" val="3910594519"/>
                    </a:ext>
                  </a:extLst>
                </a:gridCol>
              </a:tblGrid>
              <a:tr h="3736773">
                <a:tc>
                  <a:txBody>
                    <a:bodyPr/>
                    <a:lstStyle/>
                    <a:p>
                      <a:r>
                        <a:rPr lang="en-US" dirty="0" smtClean="0"/>
                        <a:t> </a:t>
                      </a:r>
                      <a:endParaRPr lang="en-US" dirty="0"/>
                    </a:p>
                  </a:txBody>
                  <a:tcPr/>
                </a:tc>
                <a:tc>
                  <a:txBody>
                    <a:bodyPr/>
                    <a:lstStyle/>
                    <a:p>
                      <a:endParaRPr lang="en-US" dirty="0"/>
                    </a:p>
                  </a:txBody>
                  <a:tcPr/>
                </a:tc>
                <a:extLst>
                  <a:ext uri="{0D108BD9-81ED-4DB2-BD59-A6C34878D82A}">
                    <a16:rowId xmlns:a16="http://schemas.microsoft.com/office/drawing/2014/main" val="2567546163"/>
                  </a:ext>
                </a:extLst>
              </a:tr>
            </a:tbl>
          </a:graphicData>
        </a:graphic>
      </p:graphicFrame>
      <p:sp>
        <p:nvSpPr>
          <p:cNvPr id="4" name="Date Placeholder 3"/>
          <p:cNvSpPr>
            <a:spLocks noGrp="1"/>
          </p:cNvSpPr>
          <p:nvPr>
            <p:ph type="dt" sz="half" idx="10"/>
            <p:custDataLst>
              <p:tags r:id="rId3"/>
            </p:custDataLst>
          </p:nvPr>
        </p:nvSpPr>
        <p:spPr>
          <a:xfrm>
            <a:off x="838200" y="6356350"/>
            <a:ext cx="2743200" cy="365125"/>
          </a:xfrm>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48</a:t>
            </a:fld>
            <a:endParaRPr lang="en-US" dirty="0"/>
          </a:p>
        </p:txBody>
      </p:sp>
      <p:pic>
        <p:nvPicPr>
          <p:cNvPr id="6" name="Picture 5"/>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015255" cy="457200"/>
          </a:xfrm>
          <a:prstGeom prst="rect">
            <a:avLst/>
          </a:prstGeom>
        </p:spPr>
      </p:pic>
      <p:sp>
        <p:nvSpPr>
          <p:cNvPr id="9" name="TextBox 8"/>
          <p:cNvSpPr txBox="1"/>
          <p:nvPr>
            <p:custDataLst>
              <p:tags r:id="rId6"/>
            </p:custDataLst>
          </p:nvPr>
        </p:nvSpPr>
        <p:spPr>
          <a:xfrm>
            <a:off x="687889" y="1568000"/>
            <a:ext cx="10773426" cy="1384995"/>
          </a:xfrm>
          <a:prstGeom prst="rect">
            <a:avLst/>
          </a:prstGeom>
          <a:noFill/>
        </p:spPr>
        <p:txBody>
          <a:bodyPr wrap="square" rtlCol="0">
            <a:spAutoFit/>
          </a:bodyPr>
          <a:lstStyle/>
          <a:p>
            <a:r>
              <a:rPr lang="en-US" i="1" dirty="0" smtClean="0">
                <a:latin typeface="Times New Roman" panose="02020603050405020304" pitchFamily="18" charset="0"/>
                <a:cs typeface="Times New Roman" panose="02020603050405020304" pitchFamily="18" charset="0"/>
              </a:rPr>
              <a:t>A weekly paid employee performs 17 hours of additional work in a week for a department other than their home department. The hourly rate for the extra work is different than the home department’s hourly rate</a:t>
            </a:r>
          </a:p>
          <a:p>
            <a:r>
              <a:rPr lang="en-US" sz="2000" b="1" dirty="0" smtClean="0">
                <a:latin typeface="Times New Roman" panose="02020603050405020304" pitchFamily="18" charset="0"/>
                <a:cs typeface="Times New Roman" panose="02020603050405020304" pitchFamily="18" charset="0"/>
              </a:rPr>
              <a:t>Solution: </a:t>
            </a:r>
            <a:r>
              <a:rPr lang="en-US" sz="1400" dirty="0" smtClean="0">
                <a:latin typeface="Times New Roman" panose="02020603050405020304" pitchFamily="18" charset="0"/>
                <a:cs typeface="Times New Roman" panose="02020603050405020304" pitchFamily="18" charset="0"/>
              </a:rPr>
              <a:t>Enter BUID and select employee. From </a:t>
            </a:r>
            <a:r>
              <a:rPr lang="en-US" sz="1400" dirty="0">
                <a:latin typeface="Times New Roman" panose="02020603050405020304" pitchFamily="18" charset="0"/>
                <a:cs typeface="Times New Roman" panose="02020603050405020304" pitchFamily="18" charset="0"/>
              </a:rPr>
              <a:t>Personnel </a:t>
            </a:r>
            <a:r>
              <a:rPr lang="en-US" sz="1400" dirty="0" smtClean="0">
                <a:latin typeface="Times New Roman" panose="02020603050405020304" pitchFamily="18" charset="0"/>
                <a:cs typeface="Times New Roman" panose="02020603050405020304" pitchFamily="18" charset="0"/>
              </a:rPr>
              <a:t>Actions, select Secondary Work Payment.</a:t>
            </a:r>
            <a:r>
              <a:rPr lang="en-US" sz="1400" dirty="0" smtClean="0">
                <a:solidFill>
                  <a:srgbClr val="FF0000"/>
                </a:solidFill>
                <a:latin typeface="Times New Roman" panose="02020603050405020304" pitchFamily="18" charset="0"/>
                <a:cs typeface="Times New Roman" panose="02020603050405020304" pitchFamily="18" charset="0"/>
              </a:rPr>
              <a:t> A.</a:t>
            </a:r>
            <a:r>
              <a:rPr lang="en-US" sz="1400" dirty="0" smtClean="0">
                <a:latin typeface="Times New Roman" panose="02020603050405020304" pitchFamily="18" charset="0"/>
                <a:cs typeface="Times New Roman" panose="02020603050405020304" pitchFamily="18" charset="0"/>
              </a:rPr>
              <a:t> Enter </a:t>
            </a:r>
            <a:r>
              <a:rPr lang="en-US" sz="1400" dirty="0">
                <a:latin typeface="Times New Roman" panose="02020603050405020304" pitchFamily="18" charset="0"/>
                <a:cs typeface="Times New Roman" panose="02020603050405020304" pitchFamily="18" charset="0"/>
              </a:rPr>
              <a:t>effective pay period,</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smtClean="0">
                <a:solidFill>
                  <a:srgbClr val="FF0000"/>
                </a:solidFill>
                <a:latin typeface="Times New Roman" panose="02020603050405020304" pitchFamily="18" charset="0"/>
                <a:cs typeface="Times New Roman" panose="02020603050405020304" pitchFamily="18" charset="0"/>
              </a:rPr>
              <a:t>B. </a:t>
            </a:r>
            <a:r>
              <a:rPr lang="en-US" sz="1400" dirty="0" smtClean="0">
                <a:latin typeface="Times New Roman" panose="02020603050405020304" pitchFamily="18" charset="0"/>
                <a:cs typeface="Times New Roman" panose="02020603050405020304" pitchFamily="18" charset="0"/>
              </a:rPr>
              <a:t>CATS hours </a:t>
            </a:r>
            <a:r>
              <a:rPr lang="en-US" sz="1400" dirty="0">
                <a:latin typeface="Times New Roman" panose="02020603050405020304" pitchFamily="18" charset="0"/>
                <a:cs typeface="Times New Roman" panose="02020603050405020304" pitchFamily="18" charset="0"/>
              </a:rPr>
              <a:t>worked in </a:t>
            </a:r>
            <a:r>
              <a:rPr lang="en-US" sz="1400" dirty="0" smtClean="0">
                <a:latin typeface="Times New Roman" panose="02020603050405020304" pitchFamily="18" charset="0"/>
                <a:cs typeface="Times New Roman" panose="02020603050405020304" pitchFamily="18" charset="0"/>
              </a:rPr>
              <a:t>the regular assignment,</a:t>
            </a:r>
            <a:r>
              <a:rPr lang="en-US" sz="1400" dirty="0" smtClean="0">
                <a:solidFill>
                  <a:srgbClr val="FF0000"/>
                </a:solidFill>
                <a:latin typeface="Times New Roman" panose="02020603050405020304" pitchFamily="18" charset="0"/>
                <a:cs typeface="Times New Roman" panose="02020603050405020304" pitchFamily="18" charset="0"/>
              </a:rPr>
              <a:t> C. </a:t>
            </a:r>
            <a:r>
              <a:rPr lang="en-US" sz="1400" dirty="0">
                <a:latin typeface="Times New Roman" panose="02020603050405020304" pitchFamily="18" charset="0"/>
                <a:cs typeface="Times New Roman" panose="02020603050405020304" pitchFamily="18" charset="0"/>
              </a:rPr>
              <a:t>A</a:t>
            </a:r>
            <a:r>
              <a:rPr lang="en-US" sz="1400" dirty="0" smtClean="0">
                <a:latin typeface="Times New Roman" panose="02020603050405020304" pitchFamily="18" charset="0"/>
                <a:cs typeface="Times New Roman" panose="02020603050405020304" pitchFamily="18" charset="0"/>
              </a:rPr>
              <a:t>dditional hours worked (</a:t>
            </a:r>
            <a:r>
              <a:rPr lang="en-US" sz="1400" i="1" dirty="0" smtClean="0">
                <a:latin typeface="Times New Roman" panose="02020603050405020304" pitchFamily="18" charset="0"/>
                <a:cs typeface="Times New Roman" panose="02020603050405020304" pitchFamily="18" charset="0"/>
              </a:rPr>
              <a:t>max is 20</a:t>
            </a:r>
            <a:r>
              <a:rPr lang="en-US" sz="1400" dirty="0" smtClean="0">
                <a:latin typeface="Times New Roman" panose="02020603050405020304" pitchFamily="18" charset="0"/>
                <a:cs typeface="Times New Roman" panose="02020603050405020304" pitchFamily="18" charset="0"/>
              </a:rPr>
              <a:t>), hourly </a:t>
            </a:r>
            <a:r>
              <a:rPr lang="en-US" sz="1400" dirty="0">
                <a:latin typeface="Times New Roman" panose="02020603050405020304" pitchFamily="18" charset="0"/>
                <a:cs typeface="Times New Roman" panose="02020603050405020304" pitchFamily="18" charset="0"/>
              </a:rPr>
              <a:t>rate, </a:t>
            </a:r>
            <a:r>
              <a:rPr lang="en-US" sz="1400" dirty="0" smtClean="0">
                <a:latin typeface="Times New Roman" panose="02020603050405020304" pitchFamily="18" charset="0"/>
                <a:cs typeface="Times New Roman" panose="02020603050405020304" pitchFamily="18" charset="0"/>
              </a:rPr>
              <a:t>cost </a:t>
            </a:r>
            <a:r>
              <a:rPr lang="en-US" sz="1400" dirty="0">
                <a:latin typeface="Times New Roman" panose="02020603050405020304" pitchFamily="18" charset="0"/>
                <a:cs typeface="Times New Roman" panose="02020603050405020304" pitchFamily="18" charset="0"/>
              </a:rPr>
              <a:t>center responsible for secondary assignment &amp; </a:t>
            </a:r>
            <a:endParaRPr lang="en-US" sz="1400" dirty="0" smtClean="0">
              <a:latin typeface="Times New Roman" panose="02020603050405020304" pitchFamily="18" charset="0"/>
              <a:cs typeface="Times New Roman" panose="02020603050405020304" pitchFamily="18" charset="0"/>
            </a:endParaRPr>
          </a:p>
          <a:p>
            <a:r>
              <a:rPr lang="en-US" sz="1400" dirty="0" smtClean="0">
                <a:solidFill>
                  <a:srgbClr val="FF0000"/>
                </a:solidFill>
                <a:latin typeface="Times New Roman" panose="02020603050405020304" pitchFamily="18" charset="0"/>
                <a:cs typeface="Times New Roman" panose="02020603050405020304" pitchFamily="18" charset="0"/>
              </a:rPr>
              <a:t>D</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Org. Unit, Email of responsible department</a:t>
            </a:r>
            <a:endParaRPr lang="en-US" sz="14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9"/>
          <a:stretch>
            <a:fillRect/>
          </a:stretch>
        </p:blipFill>
        <p:spPr>
          <a:xfrm>
            <a:off x="2623133" y="3016410"/>
            <a:ext cx="3140966" cy="3339940"/>
          </a:xfrm>
          <a:prstGeom prst="rect">
            <a:avLst/>
          </a:prstGeom>
        </p:spPr>
      </p:pic>
      <p:pic>
        <p:nvPicPr>
          <p:cNvPr id="3" name="Picture 2"/>
          <p:cNvPicPr>
            <a:picLocks noChangeAspect="1"/>
          </p:cNvPicPr>
          <p:nvPr/>
        </p:nvPicPr>
        <p:blipFill>
          <a:blip r:embed="rId10"/>
          <a:stretch>
            <a:fillRect/>
          </a:stretch>
        </p:blipFill>
        <p:spPr>
          <a:xfrm>
            <a:off x="5865351" y="2984702"/>
            <a:ext cx="3853802" cy="3705065"/>
          </a:xfrm>
          <a:prstGeom prst="rect">
            <a:avLst/>
          </a:prstGeom>
        </p:spPr>
      </p:pic>
    </p:spTree>
    <p:extLst>
      <p:ext uri="{BB962C8B-B14F-4D97-AF65-F5344CB8AC3E}">
        <p14:creationId xmlns:p14="http://schemas.microsoft.com/office/powerpoint/2010/main" val="6359748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866164"/>
            <a:ext cx="10515600" cy="700511"/>
          </a:xfrm>
          <a:prstGeom prst="rect">
            <a:avLst/>
          </a:prstGeom>
          <a:noFill/>
          <a:ln>
            <a:solidFill>
              <a:schemeClr val="tx1"/>
            </a:solidFill>
          </a:ln>
        </p:spPr>
        <p:txBody>
          <a:bodyPr/>
          <a:lstStyle/>
          <a:p>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Viewing Employee Information in SAP</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812242"/>
          </a:xfrm>
        </p:spPr>
        <p:txBody>
          <a:bodyPr/>
          <a:lstStyle/>
          <a:p>
            <a:pPr marL="0" indent="0">
              <a:buNone/>
            </a:pPr>
            <a:r>
              <a:rPr lang="en-US" sz="2400" dirty="0" smtClean="0">
                <a:latin typeface="Times New Roman" panose="02020603050405020304" pitchFamily="18" charset="0"/>
                <a:cs typeface="Times New Roman" panose="02020603050405020304" pitchFamily="18" charset="0"/>
              </a:rPr>
              <a:t>To view an individual employee’s master record in SAP, you can use the </a:t>
            </a:r>
            <a:r>
              <a:rPr lang="en-US" sz="2400" dirty="0" smtClean="0">
                <a:latin typeface="Times New Roman" panose="02020603050405020304" pitchFamily="18" charset="0"/>
                <a:cs typeface="Times New Roman" panose="02020603050405020304" pitchFamily="18" charset="0"/>
                <a:hlinkClick r:id="rId8"/>
              </a:rPr>
              <a:t>PA20 transaction </a:t>
            </a:r>
            <a:r>
              <a:rPr lang="en-US" sz="2400" dirty="0" smtClean="0">
                <a:latin typeface="Times New Roman" panose="02020603050405020304" pitchFamily="18" charset="0"/>
                <a:cs typeface="Times New Roman" panose="02020603050405020304" pitchFamily="18" charset="0"/>
              </a:rPr>
              <a:t>via WebGUI </a:t>
            </a:r>
            <a:r>
              <a:rPr lang="en-US" sz="2400" dirty="0" smtClean="0">
                <a:latin typeface="Times New Roman" panose="02020603050405020304" pitchFamily="18" charset="0"/>
                <a:cs typeface="Times New Roman" panose="02020603050405020304" pitchFamily="18" charset="0"/>
                <a:sym typeface="Wingdings" panose="05000000000000000000" pitchFamily="2" charset="2"/>
              </a:rPr>
              <a:t> ECC System -&gt; PA20 (Display HR Master Data). A green check next to an Information type indicates that data resides in the </a:t>
            </a:r>
            <a:r>
              <a:rPr lang="en-US" sz="2400" dirty="0" err="1" smtClean="0">
                <a:latin typeface="Times New Roman" panose="02020603050405020304" pitchFamily="18" charset="0"/>
                <a:cs typeface="Times New Roman" panose="02020603050405020304" pitchFamily="18" charset="0"/>
                <a:sym typeface="Wingdings" panose="05000000000000000000" pitchFamily="2" charset="2"/>
              </a:rPr>
              <a:t>Infotype</a:t>
            </a:r>
            <a:endParaRPr lang="en-US" sz="2400" dirty="0" smtClean="0">
              <a:latin typeface="Times New Roman" panose="02020603050405020304" pitchFamily="18" charset="0"/>
              <a:cs typeface="Times New Roman" panose="02020603050405020304" pitchFamily="18" charset="0"/>
              <a:sym typeface="Wingdings" panose="05000000000000000000" pitchFamily="2" charset="2"/>
            </a:endParaRPr>
          </a:p>
          <a:p>
            <a:pPr marL="0" indent="0">
              <a:buNone/>
            </a:pPr>
            <a:endParaRPr lang="en-US" dirty="0" smtClean="0">
              <a:sym typeface="Wingdings" panose="05000000000000000000" pitchFamily="2" charset="2"/>
            </a:endParaRPr>
          </a:p>
          <a:p>
            <a:pPr marL="0" indent="0">
              <a:buNone/>
            </a:pPr>
            <a:endParaRPr lang="en-US" sz="2400" dirty="0" smtClean="0"/>
          </a:p>
          <a:p>
            <a:pPr marL="0" indent="0">
              <a:buNone/>
            </a:pPr>
            <a:endParaRPr lang="en-US" dirty="0"/>
          </a:p>
          <a:p>
            <a:pPr marL="0" indent="0">
              <a:buNone/>
            </a:pPr>
            <a:endParaRPr lang="en-US" dirty="0" smtClean="0"/>
          </a:p>
          <a:p>
            <a:pPr marL="0" indent="0">
              <a:buNone/>
            </a:pPr>
            <a:endParaRPr lang="en-US" dirty="0"/>
          </a:p>
        </p:txBody>
      </p:sp>
      <p:pic>
        <p:nvPicPr>
          <p:cNvPr id="4" name="Picture 3"/>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28600" y="274320"/>
            <a:ext cx="1157387"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49</a:t>
            </a:fld>
            <a:endParaRPr lang="en-US" dirty="0"/>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fld id="{E5CE596B-31DF-4AE3-9809-2A9B1D384BE1}" type="datetime1">
              <a:rPr lang="en-US" smtClean="0"/>
              <a:t>10/25/2018</a:t>
            </a:fld>
            <a:endParaRPr lang="en-US" dirty="0"/>
          </a:p>
        </p:txBody>
      </p:sp>
      <p:pic>
        <p:nvPicPr>
          <p:cNvPr id="9" name="Picture 8"/>
          <p:cNvPicPr>
            <a:picLocks noChangeAspect="1"/>
          </p:cNvPicPr>
          <p:nvPr/>
        </p:nvPicPr>
        <p:blipFill rotWithShape="1">
          <a:blip r:embed="rId10"/>
          <a:srcRect l="5751"/>
          <a:stretch/>
        </p:blipFill>
        <p:spPr>
          <a:xfrm>
            <a:off x="3687872" y="3151942"/>
            <a:ext cx="7381251" cy="2992787"/>
          </a:xfrm>
          <a:prstGeom prst="rect">
            <a:avLst/>
          </a:prstGeom>
        </p:spPr>
      </p:pic>
      <p:pic>
        <p:nvPicPr>
          <p:cNvPr id="7" name="Picture 6"/>
          <p:cNvPicPr>
            <a:picLocks noChangeAspect="1"/>
          </p:cNvPicPr>
          <p:nvPr/>
        </p:nvPicPr>
        <p:blipFill rotWithShape="1">
          <a:blip r:embed="rId11"/>
          <a:srcRect b="14342"/>
          <a:stretch/>
        </p:blipFill>
        <p:spPr>
          <a:xfrm>
            <a:off x="944672" y="3151942"/>
            <a:ext cx="2636728" cy="2945458"/>
          </a:xfrm>
          <a:prstGeom prst="rect">
            <a:avLst/>
          </a:prstGeom>
        </p:spPr>
      </p:pic>
    </p:spTree>
    <p:extLst>
      <p:ext uri="{BB962C8B-B14F-4D97-AF65-F5344CB8AC3E}">
        <p14:creationId xmlns:p14="http://schemas.microsoft.com/office/powerpoint/2010/main" val="26821979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9064" y="882869"/>
            <a:ext cx="10515600" cy="578068"/>
          </a:xfrm>
          <a:prstGeom prst="rect">
            <a:avLst/>
          </a:prstGeom>
          <a:noFill/>
          <a:ln>
            <a:solidFill>
              <a:schemeClr val="tx1"/>
            </a:solidFill>
          </a:ln>
        </p:spPr>
        <p:txBody>
          <a:bodyPr>
            <a:normAutofit fontScale="90000"/>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SAP Infotypes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986588" y="1455821"/>
            <a:ext cx="10618076" cy="5182046"/>
          </a:xfrm>
        </p:spPr>
        <p:txBody>
          <a:bodyPr/>
          <a:lstStyle/>
          <a:p>
            <a:pPr marL="0" indent="0">
              <a:buNone/>
            </a:pPr>
            <a:r>
              <a:rPr lang="en-US" sz="2400" dirty="0">
                <a:latin typeface="Times New Roman" panose="02020603050405020304" pitchFamily="18" charset="0"/>
                <a:cs typeface="Times New Roman" panose="02020603050405020304" pitchFamily="18" charset="0"/>
              </a:rPr>
              <a:t>An employee’s data resides on a variety of </a:t>
            </a:r>
            <a:r>
              <a:rPr lang="en-US" sz="2400" dirty="0" smtClean="0">
                <a:latin typeface="Times New Roman" panose="02020603050405020304" pitchFamily="18" charset="0"/>
                <a:cs typeface="Times New Roman" panose="02020603050405020304" pitchFamily="18" charset="0"/>
              </a:rPr>
              <a:t>tables </a:t>
            </a:r>
            <a:r>
              <a:rPr lang="en-US" sz="2400" dirty="0">
                <a:latin typeface="Times New Roman" panose="02020603050405020304" pitchFamily="18" charset="0"/>
                <a:cs typeface="Times New Roman" panose="02020603050405020304" pitchFamily="18" charset="0"/>
              </a:rPr>
              <a:t>in BUworks (SAP). Each of these </a:t>
            </a:r>
            <a:r>
              <a:rPr lang="en-US" sz="2400" dirty="0" smtClean="0">
                <a:latin typeface="Times New Roman" panose="02020603050405020304" pitchFamily="18" charset="0"/>
                <a:cs typeface="Times New Roman" panose="02020603050405020304" pitchFamily="18" charset="0"/>
              </a:rPr>
              <a:t>Information types known as “</a:t>
            </a:r>
            <a:r>
              <a:rPr lang="en-US" sz="2400" dirty="0" err="1" smtClean="0">
                <a:latin typeface="Times New Roman" panose="02020603050405020304" pitchFamily="18" charset="0"/>
                <a:cs typeface="Times New Roman" panose="02020603050405020304" pitchFamily="18" charset="0"/>
              </a:rPr>
              <a:t>Infotype</a:t>
            </a:r>
            <a:r>
              <a:rPr lang="en-US" sz="2400" dirty="0" smtClean="0">
                <a:latin typeface="Times New Roman" panose="02020603050405020304" pitchFamily="18" charset="0"/>
                <a:cs typeface="Times New Roman" panose="02020603050405020304" pitchFamily="18" charset="0"/>
              </a:rPr>
              <a:t>” holds </a:t>
            </a:r>
            <a:r>
              <a:rPr lang="en-US" sz="2400" dirty="0">
                <a:latin typeface="Times New Roman" panose="02020603050405020304" pitchFamily="18" charset="0"/>
                <a:cs typeface="Times New Roman" panose="02020603050405020304" pitchFamily="18" charset="0"/>
              </a:rPr>
              <a:t>a specific type of related </a:t>
            </a:r>
            <a:r>
              <a:rPr lang="en-US" sz="2400" dirty="0" smtClean="0">
                <a:latin typeface="Times New Roman" panose="02020603050405020304" pitchFamily="18" charset="0"/>
                <a:cs typeface="Times New Roman" panose="02020603050405020304" pitchFamily="18" charset="0"/>
              </a:rPr>
              <a:t>data </a:t>
            </a:r>
            <a:endParaRPr lang="en-US" sz="2400" dirty="0" smtClean="0">
              <a:latin typeface="Times New Roman" panose="02020603050405020304" pitchFamily="18" charset="0"/>
              <a:cs typeface="Times New Roman" panose="02020603050405020304" pitchFamily="18" charset="0"/>
              <a:sym typeface="Wingdings" panose="05000000000000000000" pitchFamily="2" charset="2"/>
            </a:endParaRPr>
          </a:p>
          <a:p>
            <a:pPr marL="0" indent="0">
              <a:buNone/>
            </a:pPr>
            <a:endParaRPr lang="en-US" dirty="0" smtClean="0">
              <a:sym typeface="Wingdings" panose="05000000000000000000" pitchFamily="2" charset="2"/>
            </a:endParaRPr>
          </a:p>
          <a:p>
            <a:pPr marL="0" indent="0">
              <a:buNone/>
            </a:pPr>
            <a:endParaRPr lang="en-US" sz="2400" dirty="0" smtClean="0"/>
          </a:p>
          <a:p>
            <a:pPr marL="0" indent="0">
              <a:buNone/>
            </a:pPr>
            <a:endParaRPr lang="en-US" dirty="0"/>
          </a:p>
          <a:p>
            <a:pPr marL="0" indent="0">
              <a:buNone/>
            </a:pPr>
            <a:endParaRPr lang="en-US" dirty="0" smtClean="0"/>
          </a:p>
          <a:p>
            <a:pPr marL="0" indent="0">
              <a:buNone/>
            </a:pPr>
            <a:endParaRPr lang="en-US" dirty="0"/>
          </a:p>
        </p:txBody>
      </p:sp>
      <p:pic>
        <p:nvPicPr>
          <p:cNvPr id="4" name="Picture 3"/>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28600" y="274320"/>
            <a:ext cx="1157387"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50</a:t>
            </a:fld>
            <a:endParaRPr lang="en-US" dirty="0"/>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fld id="{E5CE596B-31DF-4AE3-9809-2A9B1D384BE1}" type="datetime1">
              <a:rPr lang="en-US" smtClean="0"/>
              <a:t>10/25/2018</a:t>
            </a:fld>
            <a:endParaRPr lang="en-US" dirty="0"/>
          </a:p>
        </p:txBody>
      </p:sp>
      <p:graphicFrame>
        <p:nvGraphicFramePr>
          <p:cNvPr id="8" name="Table 7"/>
          <p:cNvGraphicFramePr>
            <a:graphicFrameLocks noGrp="1"/>
          </p:cNvGraphicFramePr>
          <p:nvPr>
            <p:custDataLst>
              <p:tags r:id="rId6"/>
            </p:custDataLst>
            <p:extLst>
              <p:ext uri="{D42A27DB-BD31-4B8C-83A1-F6EECF244321}">
                <p14:modId xmlns:p14="http://schemas.microsoft.com/office/powerpoint/2010/main" val="3498770132"/>
              </p:ext>
            </p:extLst>
          </p:nvPr>
        </p:nvGraphicFramePr>
        <p:xfrm>
          <a:off x="3581400" y="2432013"/>
          <a:ext cx="4475747" cy="3569867"/>
        </p:xfrm>
        <a:graphic>
          <a:graphicData uri="http://schemas.openxmlformats.org/drawingml/2006/table">
            <a:tbl>
              <a:tblPr firstRow="1" bandRow="1">
                <a:tableStyleId>{5940675A-B579-460E-94D1-54222C63F5DA}</a:tableStyleId>
              </a:tblPr>
              <a:tblGrid>
                <a:gridCol w="1040793">
                  <a:extLst>
                    <a:ext uri="{9D8B030D-6E8A-4147-A177-3AD203B41FA5}">
                      <a16:colId xmlns:a16="http://schemas.microsoft.com/office/drawing/2014/main" val="2279300609"/>
                    </a:ext>
                  </a:extLst>
                </a:gridCol>
                <a:gridCol w="3434954">
                  <a:extLst>
                    <a:ext uri="{9D8B030D-6E8A-4147-A177-3AD203B41FA5}">
                      <a16:colId xmlns:a16="http://schemas.microsoft.com/office/drawing/2014/main" val="1217874587"/>
                    </a:ext>
                  </a:extLst>
                </a:gridCol>
              </a:tblGrid>
              <a:tr h="287612">
                <a:tc>
                  <a:txBody>
                    <a:bodyPr/>
                    <a:lstStyle/>
                    <a:p>
                      <a:r>
                        <a:rPr lang="en-US" sz="1700" dirty="0" smtClean="0">
                          <a:latin typeface="Times New Roman" panose="02020603050405020304" pitchFamily="18" charset="0"/>
                          <a:cs typeface="Times New Roman" panose="02020603050405020304" pitchFamily="18" charset="0"/>
                        </a:rPr>
                        <a:t>Infotype</a:t>
                      </a:r>
                      <a:endParaRPr lang="en-US" sz="17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700" dirty="0" smtClean="0">
                          <a:latin typeface="Times New Roman" panose="02020603050405020304" pitchFamily="18" charset="0"/>
                          <a:cs typeface="Times New Roman" panose="02020603050405020304" pitchFamily="18" charset="0"/>
                        </a:rPr>
                        <a:t>Infotypes and Description</a:t>
                      </a:r>
                      <a:endParaRPr lang="en-US" sz="17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3442571933"/>
                  </a:ext>
                </a:extLst>
              </a:tr>
              <a:tr h="277037">
                <a:tc>
                  <a:txBody>
                    <a:bodyPr/>
                    <a:lstStyle/>
                    <a:p>
                      <a:r>
                        <a:rPr lang="en-US" sz="1200" dirty="0" smtClean="0">
                          <a:latin typeface="Times New Roman" panose="02020603050405020304" pitchFamily="18" charset="0"/>
                          <a:cs typeface="Times New Roman" panose="02020603050405020304" pitchFamily="18" charset="0"/>
                        </a:rPr>
                        <a:t>0000</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 Actions (Important Stages in employee</a:t>
                      </a:r>
                      <a:r>
                        <a:rPr lang="en-US" sz="1200" baseline="0" dirty="0" smtClean="0">
                          <a:latin typeface="Times New Roman" panose="02020603050405020304" pitchFamily="18" charset="0"/>
                          <a:cs typeface="Times New Roman" panose="02020603050405020304" pitchFamily="18" charset="0"/>
                        </a:rPr>
                        <a:t>’s career)</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3479418260"/>
                  </a:ext>
                </a:extLst>
              </a:tr>
              <a:tr h="376014">
                <a:tc>
                  <a:txBody>
                    <a:bodyPr/>
                    <a:lstStyle/>
                    <a:p>
                      <a:r>
                        <a:rPr lang="en-US" sz="1200" dirty="0" smtClean="0">
                          <a:latin typeface="Times New Roman" panose="02020603050405020304" pitchFamily="18" charset="0"/>
                          <a:cs typeface="Times New Roman" panose="02020603050405020304" pitchFamily="18" charset="0"/>
                        </a:rPr>
                        <a:t>0001</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Enterprise and Personnel Structure, Org. Unit,</a:t>
                      </a:r>
                      <a:r>
                        <a:rPr lang="en-US" sz="1200" baseline="0" dirty="0" smtClean="0">
                          <a:latin typeface="Times New Roman" panose="02020603050405020304" pitchFamily="18" charset="0"/>
                          <a:cs typeface="Times New Roman" panose="02020603050405020304" pitchFamily="18" charset="0"/>
                        </a:rPr>
                        <a:t> Cost Centre etc.</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3641841744"/>
                  </a:ext>
                </a:extLst>
              </a:tr>
              <a:tr h="376014">
                <a:tc>
                  <a:txBody>
                    <a:bodyPr/>
                    <a:lstStyle/>
                    <a:p>
                      <a:r>
                        <a:rPr lang="en-US" sz="1200" dirty="0" smtClean="0">
                          <a:latin typeface="Times New Roman" panose="02020603050405020304" pitchFamily="18" charset="0"/>
                          <a:cs typeface="Times New Roman" panose="02020603050405020304" pitchFamily="18" charset="0"/>
                        </a:rPr>
                        <a:t>0002</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Personal</a:t>
                      </a:r>
                      <a:r>
                        <a:rPr lang="en-US" sz="1200" baseline="0" dirty="0" smtClean="0">
                          <a:latin typeface="Times New Roman" panose="02020603050405020304" pitchFamily="18" charset="0"/>
                          <a:cs typeface="Times New Roman" panose="02020603050405020304" pitchFamily="18" charset="0"/>
                        </a:rPr>
                        <a:t> Data such as employee’s home address</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2057771458"/>
                  </a:ext>
                </a:extLst>
              </a:tr>
              <a:tr h="277037">
                <a:tc>
                  <a:txBody>
                    <a:bodyPr/>
                    <a:lstStyle/>
                    <a:p>
                      <a:r>
                        <a:rPr lang="en-US" sz="1200" dirty="0" smtClean="0">
                          <a:latin typeface="Times New Roman" panose="02020603050405020304" pitchFamily="18" charset="0"/>
                          <a:cs typeface="Times New Roman" panose="02020603050405020304" pitchFamily="18" charset="0"/>
                        </a:rPr>
                        <a:t>0007</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Planned working time</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2764019136"/>
                  </a:ext>
                </a:extLst>
              </a:tr>
              <a:tr h="277037">
                <a:tc>
                  <a:txBody>
                    <a:bodyPr/>
                    <a:lstStyle/>
                    <a:p>
                      <a:r>
                        <a:rPr lang="en-US" sz="1200" dirty="0" smtClean="0">
                          <a:latin typeface="Times New Roman" panose="02020603050405020304" pitchFamily="18" charset="0"/>
                          <a:cs typeface="Times New Roman" panose="02020603050405020304" pitchFamily="18" charset="0"/>
                        </a:rPr>
                        <a:t>0008</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Basic Pay</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2108593284"/>
                  </a:ext>
                </a:extLst>
              </a:tr>
              <a:tr h="277037">
                <a:tc>
                  <a:txBody>
                    <a:bodyPr/>
                    <a:lstStyle/>
                    <a:p>
                      <a:r>
                        <a:rPr lang="en-US" sz="1200" dirty="0" smtClean="0">
                          <a:latin typeface="Times New Roman" panose="02020603050405020304" pitchFamily="18" charset="0"/>
                          <a:cs typeface="Times New Roman" panose="02020603050405020304" pitchFamily="18" charset="0"/>
                        </a:rPr>
                        <a:t>0014 &amp; 0015</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Recurring &amp; Additional Payments</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2736485231"/>
                  </a:ext>
                </a:extLst>
              </a:tr>
              <a:tr h="277037">
                <a:tc>
                  <a:txBody>
                    <a:bodyPr/>
                    <a:lstStyle/>
                    <a:p>
                      <a:r>
                        <a:rPr lang="en-US" sz="1200" dirty="0" smtClean="0">
                          <a:latin typeface="Times New Roman" panose="02020603050405020304" pitchFamily="18" charset="0"/>
                          <a:cs typeface="Times New Roman" panose="02020603050405020304" pitchFamily="18" charset="0"/>
                        </a:rPr>
                        <a:t>9027</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Cost Distributions</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3600441926"/>
                  </a:ext>
                </a:extLst>
              </a:tr>
              <a:tr h="376014">
                <a:tc>
                  <a:txBody>
                    <a:bodyPr/>
                    <a:lstStyle/>
                    <a:p>
                      <a:r>
                        <a:rPr lang="en-US" sz="1200" dirty="0" smtClean="0">
                          <a:latin typeface="Times New Roman" panose="02020603050405020304" pitchFamily="18" charset="0"/>
                          <a:cs typeface="Times New Roman" panose="02020603050405020304" pitchFamily="18" charset="0"/>
                        </a:rPr>
                        <a:t>IT0041</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Date Specifications (Employment</a:t>
                      </a:r>
                      <a:r>
                        <a:rPr lang="en-US" sz="1200" baseline="0" dirty="0" smtClean="0">
                          <a:latin typeface="Times New Roman" panose="02020603050405020304" pitchFamily="18" charset="0"/>
                          <a:cs typeface="Times New Roman" panose="02020603050405020304" pitchFamily="18" charset="0"/>
                        </a:rPr>
                        <a:t> and Adjusted Service Dates)</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2268772662"/>
                  </a:ext>
                </a:extLst>
              </a:tr>
              <a:tr h="277037">
                <a:tc>
                  <a:txBody>
                    <a:bodyPr/>
                    <a:lstStyle/>
                    <a:p>
                      <a:r>
                        <a:rPr lang="en-US" sz="1200" dirty="0" smtClean="0">
                          <a:latin typeface="Times New Roman" panose="02020603050405020304" pitchFamily="18" charset="0"/>
                          <a:cs typeface="Times New Roman" panose="02020603050405020304" pitchFamily="18" charset="0"/>
                        </a:rPr>
                        <a:t>IT0048</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Residence Status</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369720788"/>
                  </a:ext>
                </a:extLst>
              </a:tr>
              <a:tr h="277037">
                <a:tc>
                  <a:txBody>
                    <a:bodyPr/>
                    <a:lstStyle/>
                    <a:p>
                      <a:r>
                        <a:rPr lang="en-US" sz="1200" dirty="0" smtClean="0">
                          <a:latin typeface="Times New Roman" panose="02020603050405020304" pitchFamily="18" charset="0"/>
                          <a:cs typeface="Times New Roman" panose="02020603050405020304" pitchFamily="18" charset="0"/>
                        </a:rPr>
                        <a:t>IT9001</a:t>
                      </a:r>
                      <a:endParaRPr lang="en-US" sz="1200" dirty="0">
                        <a:latin typeface="Times New Roman" panose="02020603050405020304" pitchFamily="18" charset="0"/>
                        <a:cs typeface="Times New Roman" panose="02020603050405020304" pitchFamily="18" charset="0"/>
                      </a:endParaRPr>
                    </a:p>
                  </a:txBody>
                  <a:tcPr marL="87997" marR="87997" marT="43999" marB="43999"/>
                </a:tc>
                <a:tc>
                  <a:txBody>
                    <a:bodyPr/>
                    <a:lstStyle/>
                    <a:p>
                      <a:r>
                        <a:rPr lang="en-US" sz="1200" dirty="0" smtClean="0">
                          <a:latin typeface="Times New Roman" panose="02020603050405020304" pitchFamily="18" charset="0"/>
                          <a:cs typeface="Times New Roman" panose="02020603050405020304" pitchFamily="18" charset="0"/>
                        </a:rPr>
                        <a:t>Tenure/Contract Data</a:t>
                      </a:r>
                      <a:endParaRPr lang="en-US" sz="1200" dirty="0">
                        <a:latin typeface="Times New Roman" panose="02020603050405020304" pitchFamily="18" charset="0"/>
                        <a:cs typeface="Times New Roman" panose="02020603050405020304" pitchFamily="18" charset="0"/>
                      </a:endParaRPr>
                    </a:p>
                  </a:txBody>
                  <a:tcPr marL="87997" marR="87997" marT="43999" marB="43999"/>
                </a:tc>
                <a:extLst>
                  <a:ext uri="{0D108BD9-81ED-4DB2-BD59-A6C34878D82A}">
                    <a16:rowId xmlns:a16="http://schemas.microsoft.com/office/drawing/2014/main" val="3887559035"/>
                  </a:ext>
                </a:extLst>
              </a:tr>
            </a:tbl>
          </a:graphicData>
        </a:graphic>
      </p:graphicFrame>
    </p:spTree>
    <p:extLst>
      <p:ext uri="{BB962C8B-B14F-4D97-AF65-F5344CB8AC3E}">
        <p14:creationId xmlns:p14="http://schemas.microsoft.com/office/powerpoint/2010/main" val="16227853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50496" y="889134"/>
            <a:ext cx="10515600" cy="618477"/>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“Actions” Info type (IT0000)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636295"/>
            <a:ext cx="10515600" cy="4720055"/>
          </a:xfrm>
        </p:spPr>
        <p:txBody>
          <a:bodyPr/>
          <a:lstStyle/>
          <a:p>
            <a:pPr marL="0" indent="0">
              <a:buNone/>
            </a:pPr>
            <a:r>
              <a:rPr lang="en-US" sz="1800" dirty="0" smtClean="0">
                <a:latin typeface="Times New Roman" panose="02020603050405020304" pitchFamily="18" charset="0"/>
                <a:cs typeface="Times New Roman" panose="02020603050405020304" pitchFamily="18" charset="0"/>
                <a:sym typeface="Wingdings" panose="05000000000000000000" pitchFamily="2" charset="2"/>
              </a:rPr>
              <a:t>IT0000 (Actions) displays the important events recorded on the employee’s record over the course of his/her employment. Starting as a student in SAP, the student was re-hired as an employee into a new position on 01/15/2014, went through multiple changes on 03/02/2016 and promoted on 11/01/2016</a:t>
            </a:r>
            <a:r>
              <a:rPr lang="en-US" sz="1600" dirty="0" smtClean="0">
                <a:sym typeface="Wingdings" panose="05000000000000000000" pitchFamily="2" charset="2"/>
              </a:rPr>
              <a:t>			           			   	</a:t>
            </a:r>
          </a:p>
          <a:p>
            <a:pPr marL="0" indent="0">
              <a:buNone/>
            </a:pPr>
            <a:r>
              <a:rPr lang="en-US" sz="2000" dirty="0" smtClean="0">
                <a:latin typeface="Times New Roman" panose="02020603050405020304" pitchFamily="18" charset="0"/>
                <a:cs typeface="Times New Roman" panose="02020603050405020304" pitchFamily="18" charset="0"/>
                <a:sym typeface="Wingdings" panose="05000000000000000000" pitchFamily="2" charset="2"/>
              </a:rPr>
              <a:t>“Overview”</a:t>
            </a:r>
            <a:r>
              <a:rPr lang="en-US" sz="1600" dirty="0" smtClean="0">
                <a:sym typeface="Wingdings" panose="05000000000000000000" pitchFamily="2" charset="2"/>
              </a:rPr>
              <a:t>					</a:t>
            </a:r>
            <a:r>
              <a:rPr lang="en-US" sz="2000" dirty="0" smtClean="0">
                <a:latin typeface="Times New Roman" panose="02020603050405020304" pitchFamily="18" charset="0"/>
                <a:cs typeface="Times New Roman" panose="02020603050405020304" pitchFamily="18" charset="0"/>
                <a:sym typeface="Wingdings" panose="05000000000000000000" pitchFamily="2" charset="2"/>
              </a:rPr>
              <a:t>“Display” View</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6"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51</a:t>
            </a:fld>
            <a:endParaRPr lang="en-US" dirty="0"/>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fld id="{E5CE596B-31DF-4AE3-9809-2A9B1D384BE1}" type="datetime1">
              <a:rPr lang="en-US" smtClean="0"/>
              <a:t>10/25/2018</a:t>
            </a:fld>
            <a:endParaRPr lang="en-US" dirty="0"/>
          </a:p>
        </p:txBody>
      </p:sp>
      <p:pic>
        <p:nvPicPr>
          <p:cNvPr id="7" name="Picture 6"/>
          <p:cNvPicPr>
            <a:picLocks noChangeAspect="1"/>
          </p:cNvPicPr>
          <p:nvPr/>
        </p:nvPicPr>
        <p:blipFill>
          <a:blip r:embed="rId9"/>
          <a:stretch>
            <a:fillRect/>
          </a:stretch>
        </p:blipFill>
        <p:spPr>
          <a:xfrm>
            <a:off x="950496" y="3076665"/>
            <a:ext cx="5000000" cy="1428571"/>
          </a:xfrm>
          <a:prstGeom prst="rect">
            <a:avLst/>
          </a:prstGeom>
        </p:spPr>
      </p:pic>
      <p:pic>
        <p:nvPicPr>
          <p:cNvPr id="9" name="Picture 8"/>
          <p:cNvPicPr>
            <a:picLocks noChangeAspect="1"/>
          </p:cNvPicPr>
          <p:nvPr/>
        </p:nvPicPr>
        <p:blipFill>
          <a:blip r:embed="rId10"/>
          <a:stretch>
            <a:fillRect/>
          </a:stretch>
        </p:blipFill>
        <p:spPr>
          <a:xfrm>
            <a:off x="6415855" y="3076665"/>
            <a:ext cx="4809001" cy="3644810"/>
          </a:xfrm>
          <a:prstGeom prst="rect">
            <a:avLst/>
          </a:prstGeom>
        </p:spPr>
      </p:pic>
    </p:spTree>
    <p:extLst>
      <p:ext uri="{BB962C8B-B14F-4D97-AF65-F5344CB8AC3E}">
        <p14:creationId xmlns:p14="http://schemas.microsoft.com/office/powerpoint/2010/main" val="4919185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86162" y="893379"/>
            <a:ext cx="10515600" cy="649684"/>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“Organization” Info type (IT0001)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812242"/>
          </a:xfrm>
        </p:spPr>
        <p:txBody>
          <a:bodyPr/>
          <a:lstStyle/>
          <a:p>
            <a:pPr marL="0" indent="0">
              <a:buNone/>
            </a:pPr>
            <a:r>
              <a:rPr lang="en-US" sz="2000" dirty="0" smtClean="0">
                <a:latin typeface="Times New Roman" panose="02020603050405020304" pitchFamily="18" charset="0"/>
                <a:cs typeface="Times New Roman" panose="02020603050405020304" pitchFamily="18" charset="0"/>
              </a:rPr>
              <a:t>IT0001 </a:t>
            </a:r>
            <a:r>
              <a:rPr lang="en-US" sz="2000" dirty="0">
                <a:latin typeface="Times New Roman" panose="02020603050405020304" pitchFamily="18" charset="0"/>
                <a:cs typeface="Times New Roman" panose="02020603050405020304" pitchFamily="18" charset="0"/>
              </a:rPr>
              <a:t>(Organization) displays the Enterprise and Personnel structure </a:t>
            </a:r>
            <a:r>
              <a:rPr lang="en-US" sz="2000" dirty="0" smtClean="0">
                <a:latin typeface="Times New Roman" panose="02020603050405020304" pitchFamily="18" charset="0"/>
                <a:cs typeface="Times New Roman" panose="02020603050405020304" pitchFamily="18" charset="0"/>
              </a:rPr>
              <a:t>for </a:t>
            </a: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employee</a:t>
            </a:r>
          </a:p>
          <a:p>
            <a:pPr marL="0" indent="0">
              <a:buNone/>
            </a:pPr>
            <a:endParaRPr lang="en-US" sz="1600" dirty="0"/>
          </a:p>
          <a:p>
            <a:pPr marL="0" indent="0">
              <a:buNone/>
            </a:pPr>
            <a:r>
              <a:rPr lang="en-US" sz="2000" dirty="0" smtClean="0">
                <a:latin typeface="Times New Roman" panose="02020603050405020304" pitchFamily="18" charset="0"/>
                <a:cs typeface="Times New Roman" panose="02020603050405020304" pitchFamily="18" charset="0"/>
              </a:rPr>
              <a:t>“Overview”</a:t>
            </a:r>
            <a:r>
              <a:rPr lang="en-US" sz="1600" dirty="0" smtClean="0"/>
              <a:t>					</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“Display” View</a:t>
            </a:r>
            <a:endParaRPr lang="en-US" sz="2000" dirty="0">
              <a:latin typeface="Times New Roman" panose="02020603050405020304" pitchFamily="18" charset="0"/>
              <a:cs typeface="Times New Roman" panose="02020603050405020304" pitchFamily="18" charset="0"/>
            </a:endParaRPr>
          </a:p>
          <a:p>
            <a:pPr marL="0" indent="0">
              <a:buNone/>
            </a:pPr>
            <a:r>
              <a:rPr lang="en-US" dirty="0" smtClean="0"/>
              <a:t>							</a:t>
            </a:r>
            <a:endParaRPr lang="en-US" dirty="0"/>
          </a:p>
          <a:p>
            <a:pPr marL="0" indent="0">
              <a:buNone/>
            </a:pPr>
            <a:endParaRPr lang="en-US" dirty="0" smtClean="0"/>
          </a:p>
          <a:p>
            <a:pPr marL="0" indent="0">
              <a:buNone/>
            </a:pPr>
            <a:endParaRPr lang="en-US" dirty="0"/>
          </a:p>
        </p:txBody>
      </p:sp>
      <p:pic>
        <p:nvPicPr>
          <p:cNvPr id="4" name="Pictur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599" y="274320"/>
            <a:ext cx="1122159" cy="447575"/>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52</a:t>
            </a:fld>
            <a:endParaRPr lang="en-US" dirty="0"/>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fld id="{E5CE596B-31DF-4AE3-9809-2A9B1D384BE1}" type="datetime1">
              <a:rPr lang="en-US" smtClean="0"/>
              <a:t>10/25/2018</a:t>
            </a:fld>
            <a:endParaRPr lang="en-US" dirty="0"/>
          </a:p>
        </p:txBody>
      </p:sp>
      <p:pic>
        <p:nvPicPr>
          <p:cNvPr id="8" name="Picture 7"/>
          <p:cNvPicPr>
            <a:picLocks noChangeAspect="1"/>
          </p:cNvPicPr>
          <p:nvPr/>
        </p:nvPicPr>
        <p:blipFill>
          <a:blip r:embed="rId9"/>
          <a:stretch>
            <a:fillRect/>
          </a:stretch>
        </p:blipFill>
        <p:spPr>
          <a:xfrm>
            <a:off x="886162" y="3006849"/>
            <a:ext cx="5390476" cy="942857"/>
          </a:xfrm>
          <a:prstGeom prst="rect">
            <a:avLst/>
          </a:prstGeom>
        </p:spPr>
      </p:pic>
      <p:pic>
        <p:nvPicPr>
          <p:cNvPr id="10" name="Picture 9"/>
          <p:cNvPicPr>
            <a:picLocks noChangeAspect="1"/>
          </p:cNvPicPr>
          <p:nvPr/>
        </p:nvPicPr>
        <p:blipFill>
          <a:blip r:embed="rId10"/>
          <a:stretch>
            <a:fillRect/>
          </a:stretch>
        </p:blipFill>
        <p:spPr>
          <a:xfrm>
            <a:off x="6972370" y="2919747"/>
            <a:ext cx="3685697" cy="3801728"/>
          </a:xfrm>
          <a:prstGeom prst="rect">
            <a:avLst/>
          </a:prstGeom>
        </p:spPr>
      </p:pic>
    </p:spTree>
    <p:extLst>
      <p:ext uri="{BB962C8B-B14F-4D97-AF65-F5344CB8AC3E}">
        <p14:creationId xmlns:p14="http://schemas.microsoft.com/office/powerpoint/2010/main" val="35386714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7819" y="963394"/>
            <a:ext cx="10515600" cy="704088"/>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“Planned Working Time” Info type (IT0007)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812242"/>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sym typeface="Wingdings" panose="05000000000000000000" pitchFamily="2" charset="2"/>
              </a:rPr>
              <a:t>IT0007 (Planned Working Time) </a:t>
            </a:r>
            <a:r>
              <a:rPr lang="en-US" sz="2000" dirty="0" smtClean="0">
                <a:latin typeface="Times New Roman" panose="02020603050405020304" pitchFamily="18" charset="0"/>
                <a:cs typeface="Times New Roman" panose="02020603050405020304" pitchFamily="18" charset="0"/>
              </a:rPr>
              <a:t>contains </a:t>
            </a:r>
            <a:r>
              <a:rPr lang="en-US" sz="2000" dirty="0">
                <a:latin typeface="Times New Roman" panose="02020603050405020304" pitchFamily="18" charset="0"/>
                <a:cs typeface="Times New Roman" panose="02020603050405020304" pitchFamily="18" charset="0"/>
              </a:rPr>
              <a:t>information about the employee’s </a:t>
            </a:r>
            <a:r>
              <a:rPr lang="en-US" sz="2000" i="1" dirty="0">
                <a:latin typeface="Times New Roman" panose="02020603050405020304" pitchFamily="18" charset="0"/>
                <a:cs typeface="Times New Roman" panose="02020603050405020304" pitchFamily="18" charset="0"/>
              </a:rPr>
              <a:t>work </a:t>
            </a:r>
            <a:r>
              <a:rPr lang="en-US" sz="2000" i="1" dirty="0" smtClean="0">
                <a:latin typeface="Times New Roman" panose="02020603050405020304" pitchFamily="18" charset="0"/>
                <a:cs typeface="Times New Roman" panose="02020603050405020304" pitchFamily="18" charset="0"/>
              </a:rPr>
              <a:t>schedule </a:t>
            </a: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the example below, the employee’s work week was </a:t>
            </a:r>
            <a:r>
              <a:rPr lang="en-US" sz="2000" dirty="0" smtClean="0">
                <a:latin typeface="Times New Roman" panose="02020603050405020304" pitchFamily="18" charset="0"/>
                <a:cs typeface="Times New Roman" panose="02020603050405020304" pitchFamily="18" charset="0"/>
              </a:rPr>
              <a:t>a flexible 40 hour work week between 01/01/2011 and 01/14/2014</a:t>
            </a:r>
          </a:p>
          <a:p>
            <a:pPr marL="0" indent="0">
              <a:buNone/>
            </a:pPr>
            <a:r>
              <a:rPr lang="en-US" sz="2000" dirty="0" smtClean="0">
                <a:latin typeface="Times New Roman" panose="02020603050405020304" pitchFamily="18" charset="0"/>
                <a:cs typeface="Times New Roman" panose="02020603050405020304" pitchFamily="18" charset="0"/>
              </a:rPr>
              <a:t>Between 01/15/2014 </a:t>
            </a:r>
            <a:r>
              <a:rPr lang="en-US" sz="2000" dirty="0">
                <a:latin typeface="Times New Roman" panose="02020603050405020304" pitchFamily="18" charset="0"/>
                <a:cs typeface="Times New Roman" panose="02020603050405020304" pitchFamily="18" charset="0"/>
              </a:rPr>
              <a:t>and </a:t>
            </a:r>
            <a:r>
              <a:rPr lang="en-US" sz="2000" dirty="0" smtClean="0">
                <a:latin typeface="Times New Roman" panose="02020603050405020304" pitchFamily="18" charset="0"/>
                <a:cs typeface="Times New Roman" panose="02020603050405020304" pitchFamily="18" charset="0"/>
              </a:rPr>
              <a:t>02/29/2016 the 40 hour work </a:t>
            </a:r>
            <a:r>
              <a:rPr lang="en-US" sz="2000" dirty="0">
                <a:latin typeface="Times New Roman" panose="02020603050405020304" pitchFamily="18" charset="0"/>
                <a:cs typeface="Times New Roman" panose="02020603050405020304" pitchFamily="18" charset="0"/>
              </a:rPr>
              <a:t>week </a:t>
            </a:r>
            <a:r>
              <a:rPr lang="en-US" sz="2000" dirty="0" smtClean="0">
                <a:latin typeface="Times New Roman" panose="02020603050405020304" pitchFamily="18" charset="0"/>
                <a:cs typeface="Times New Roman" panose="02020603050405020304" pitchFamily="18" charset="0"/>
              </a:rPr>
              <a:t>was Monday thru Friday</a:t>
            </a:r>
          </a:p>
          <a:p>
            <a:pPr marL="0" indent="0">
              <a:buNone/>
            </a:pPr>
            <a:r>
              <a:rPr lang="en-US" sz="2000" dirty="0" smtClean="0">
                <a:latin typeface="Times New Roman" panose="02020603050405020304" pitchFamily="18" charset="0"/>
                <a:cs typeface="Times New Roman" panose="02020603050405020304" pitchFamily="18" charset="0"/>
              </a:rPr>
              <a:t>Between  3/02/2016 until now, the employee’s 35 hour work week is Monday thru Friday </a:t>
            </a:r>
          </a:p>
          <a:p>
            <a:pPr marL="0" indent="0">
              <a:buNone/>
            </a:pPr>
            <a:r>
              <a:rPr lang="en-US" sz="2000" dirty="0" smtClean="0">
                <a:latin typeface="Times New Roman" panose="02020603050405020304" pitchFamily="18" charset="0"/>
                <a:cs typeface="Times New Roman" panose="02020603050405020304" pitchFamily="18" charset="0"/>
                <a:sym typeface="Wingdings" panose="05000000000000000000" pitchFamily="2" charset="2"/>
              </a:rPr>
              <a:t>“Overview”                                                                  “Display” View</a:t>
            </a:r>
          </a:p>
          <a:p>
            <a:pPr marL="0" indent="0">
              <a:buNone/>
            </a:pPr>
            <a:endParaRPr lang="en-US" dirty="0">
              <a:sym typeface="Wingdings" panose="05000000000000000000" pitchFamily="2" charset="2"/>
            </a:endParaRPr>
          </a:p>
          <a:p>
            <a:pPr marL="0" indent="0">
              <a:buNone/>
            </a:pPr>
            <a:endParaRPr lang="en-US" dirty="0"/>
          </a:p>
          <a:p>
            <a:pPr marL="0" indent="0">
              <a:buNone/>
            </a:pPr>
            <a:endParaRPr lang="en-US" dirty="0"/>
          </a:p>
          <a:p>
            <a:pPr marL="0" indent="0">
              <a:buNone/>
            </a:pPr>
            <a:endParaRPr lang="en-US" dirty="0" smtClean="0"/>
          </a:p>
          <a:p>
            <a:pPr marL="0" indent="0">
              <a:buNone/>
            </a:pPr>
            <a:endParaRPr lang="en-US" dirty="0"/>
          </a:p>
        </p:txBody>
      </p:sp>
      <p:pic>
        <p:nvPicPr>
          <p:cNvPr id="4" name="Pictur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6"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53</a:t>
            </a:fld>
            <a:endParaRPr lang="en-US" dirty="0"/>
          </a:p>
        </p:txBody>
      </p:sp>
      <p:sp>
        <p:nvSpPr>
          <p:cNvPr id="6" name="Date Placeholder 5"/>
          <p:cNvSpPr>
            <a:spLocks noGrp="1"/>
          </p:cNvSpPr>
          <p:nvPr>
            <p:ph type="dt" sz="half" idx="10"/>
            <p:custDataLst>
              <p:tags r:id="rId5"/>
            </p:custDataLst>
          </p:nvPr>
        </p:nvSpPr>
        <p:spPr>
          <a:xfrm>
            <a:off x="838200" y="6356350"/>
            <a:ext cx="2743200" cy="365125"/>
          </a:xfrm>
        </p:spPr>
        <p:txBody>
          <a:bodyPr/>
          <a:lstStyle/>
          <a:p>
            <a:fld id="{E5CE596B-31DF-4AE3-9809-2A9B1D384BE1}" type="datetime1">
              <a:rPr lang="en-US" smtClean="0"/>
              <a:t>10/25/2018</a:t>
            </a:fld>
            <a:endParaRPr lang="en-US" dirty="0"/>
          </a:p>
        </p:txBody>
      </p:sp>
      <p:pic>
        <p:nvPicPr>
          <p:cNvPr id="8" name="Picture 7"/>
          <p:cNvPicPr>
            <a:picLocks noChangeAspect="1"/>
          </p:cNvPicPr>
          <p:nvPr/>
        </p:nvPicPr>
        <p:blipFill>
          <a:blip r:embed="rId9"/>
          <a:stretch>
            <a:fillRect/>
          </a:stretch>
        </p:blipFill>
        <p:spPr>
          <a:xfrm>
            <a:off x="877819" y="4034150"/>
            <a:ext cx="4314286" cy="1028571"/>
          </a:xfrm>
          <a:prstGeom prst="rect">
            <a:avLst/>
          </a:prstGeom>
        </p:spPr>
      </p:pic>
      <p:pic>
        <p:nvPicPr>
          <p:cNvPr id="10" name="Picture 9"/>
          <p:cNvPicPr>
            <a:picLocks noChangeAspect="1"/>
          </p:cNvPicPr>
          <p:nvPr/>
        </p:nvPicPr>
        <p:blipFill>
          <a:blip r:embed="rId10"/>
          <a:stretch>
            <a:fillRect/>
          </a:stretch>
        </p:blipFill>
        <p:spPr>
          <a:xfrm>
            <a:off x="5884477" y="4034150"/>
            <a:ext cx="3295238" cy="2504762"/>
          </a:xfrm>
          <a:prstGeom prst="rect">
            <a:avLst/>
          </a:prstGeom>
        </p:spPr>
      </p:pic>
    </p:spTree>
    <p:extLst>
      <p:ext uri="{BB962C8B-B14F-4D97-AF65-F5344CB8AC3E}">
        <p14:creationId xmlns:p14="http://schemas.microsoft.com/office/powerpoint/2010/main" val="9012465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7820" y="914400"/>
            <a:ext cx="10515600" cy="704088"/>
          </a:xfrm>
          <a:prstGeom prst="rect">
            <a:avLst/>
          </a:prstGeom>
          <a:noFill/>
          <a:ln>
            <a:solidFill>
              <a:schemeClr val="tx1"/>
            </a:solidFill>
          </a:ln>
        </p:spPr>
        <p:txBody>
          <a:bodyPr>
            <a:normAutofit/>
          </a:bodyPr>
          <a:lstStyle/>
          <a:p>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“Pay Related Info types” (IT0008 &amp; IT0014 &amp; IT0015)</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4"/>
            <a:ext cx="10515600" cy="4530725"/>
          </a:xfrm>
        </p:spPr>
        <p:txBody>
          <a:bodyPr>
            <a:normAutofit/>
          </a:bodyPr>
          <a:lstStyle/>
          <a:p>
            <a:pPr marL="0" lvl="0" indent="0">
              <a:buNone/>
            </a:pPr>
            <a:r>
              <a:rPr lang="en-US" sz="2000" dirty="0">
                <a:latin typeface="Times New Roman" panose="02020603050405020304" pitchFamily="18" charset="0"/>
                <a:cs typeface="Times New Roman" panose="02020603050405020304" pitchFamily="18" charset="0"/>
              </a:rPr>
              <a:t>IT0008 (Basic Pay) contains the monthly salary for exempt employees and hourly rate for non-exempt employees. The </a:t>
            </a:r>
            <a:r>
              <a:rPr lang="en-US" sz="2000" dirty="0" smtClean="0">
                <a:latin typeface="Times New Roman" panose="02020603050405020304" pitchFamily="18" charset="0"/>
                <a:cs typeface="Times New Roman" panose="02020603050405020304" pitchFamily="18" charset="0"/>
              </a:rPr>
              <a:t>“overview” </a:t>
            </a:r>
            <a:r>
              <a:rPr lang="en-US" sz="2000" dirty="0">
                <a:latin typeface="Times New Roman" panose="02020603050405020304" pitchFamily="18" charset="0"/>
                <a:cs typeface="Times New Roman" panose="02020603050405020304" pitchFamily="18" charset="0"/>
              </a:rPr>
              <a:t>shows all changes in salary history with start and end </a:t>
            </a:r>
            <a:r>
              <a:rPr lang="en-US" sz="2000" dirty="0" smtClean="0">
                <a:latin typeface="Times New Roman" panose="02020603050405020304" pitchFamily="18" charset="0"/>
                <a:cs typeface="Times New Roman" panose="02020603050405020304" pitchFamily="18" charset="0"/>
              </a:rPr>
              <a:t>dates</a:t>
            </a:r>
            <a:endParaRPr lang="en-US" sz="2000" dirty="0">
              <a:latin typeface="Times New Roman" panose="02020603050405020304" pitchFamily="18" charset="0"/>
              <a:cs typeface="Times New Roman" panose="02020603050405020304" pitchFamily="18" charset="0"/>
            </a:endParaRPr>
          </a:p>
          <a:p>
            <a:pPr marL="0" lvl="0" indent="0">
              <a:buNone/>
            </a:pPr>
            <a:endParaRPr lang="en-US" dirty="0"/>
          </a:p>
          <a:p>
            <a:pPr marL="0" indent="0">
              <a:buNone/>
            </a:pPr>
            <a:endParaRPr lang="en-US" dirty="0"/>
          </a:p>
          <a:p>
            <a:pPr marL="0" indent="0">
              <a:buNone/>
            </a:pPr>
            <a:r>
              <a:rPr lang="en-US" sz="2000" dirty="0" smtClean="0">
                <a:latin typeface="Times New Roman" panose="02020603050405020304" pitchFamily="18" charset="0"/>
                <a:cs typeface="Times New Roman" panose="02020603050405020304" pitchFamily="18" charset="0"/>
              </a:rPr>
              <a:t>IT0014 </a:t>
            </a:r>
            <a:r>
              <a:rPr lang="en-US" sz="2000" dirty="0">
                <a:latin typeface="Times New Roman" panose="02020603050405020304" pitchFamily="18" charset="0"/>
                <a:cs typeface="Times New Roman" panose="02020603050405020304" pitchFamily="18" charset="0"/>
              </a:rPr>
              <a:t>(Recurring Payment) contains the wage type, start and end dates and amounts of recurring payments made to the </a:t>
            </a:r>
            <a:r>
              <a:rPr lang="en-US" sz="2000" dirty="0" smtClean="0">
                <a:latin typeface="Times New Roman" panose="02020603050405020304" pitchFamily="18" charset="0"/>
                <a:cs typeface="Times New Roman" panose="02020603050405020304" pitchFamily="18" charset="0"/>
              </a:rPr>
              <a:t>employee</a:t>
            </a:r>
          </a:p>
          <a:p>
            <a:pPr marL="0" indent="0">
              <a:buNone/>
            </a:pPr>
            <a:endParaRPr lang="en-US" sz="2000" dirty="0" smtClean="0"/>
          </a:p>
          <a:p>
            <a:pPr marL="0" indent="0">
              <a:buNone/>
            </a:pPr>
            <a:endParaRPr lang="en-US" sz="2000" dirty="0"/>
          </a:p>
          <a:p>
            <a:pPr marL="0" indent="0">
              <a:buNone/>
            </a:pPr>
            <a:r>
              <a:rPr lang="en-US" sz="2000" dirty="0" smtClean="0">
                <a:latin typeface="Times New Roman" panose="02020603050405020304" pitchFamily="18" charset="0"/>
                <a:cs typeface="Times New Roman" panose="02020603050405020304" pitchFamily="18" charset="0"/>
              </a:rPr>
              <a:t>IT0015 </a:t>
            </a:r>
            <a:r>
              <a:rPr lang="en-US" sz="2000" dirty="0">
                <a:latin typeface="Times New Roman" panose="02020603050405020304" pitchFamily="18" charset="0"/>
                <a:cs typeface="Times New Roman" panose="02020603050405020304" pitchFamily="18" charset="0"/>
              </a:rPr>
              <a:t>(Additional Payment) </a:t>
            </a:r>
            <a:r>
              <a:rPr lang="en-US" sz="2000" dirty="0" smtClean="0">
                <a:latin typeface="Times New Roman" panose="02020603050405020304" pitchFamily="18" charset="0"/>
                <a:cs typeface="Times New Roman" panose="02020603050405020304" pitchFamily="18" charset="0"/>
              </a:rPr>
              <a:t>contains the wage type, date and additional payment amount </a:t>
            </a:r>
            <a:r>
              <a:rPr lang="en-US" sz="2000" dirty="0">
                <a:latin typeface="Times New Roman" panose="02020603050405020304" pitchFamily="18" charset="0"/>
                <a:cs typeface="Times New Roman" panose="02020603050405020304" pitchFamily="18" charset="0"/>
              </a:rPr>
              <a:t>made to the </a:t>
            </a:r>
            <a:r>
              <a:rPr lang="en-US" sz="2000" dirty="0" smtClean="0">
                <a:latin typeface="Times New Roman" panose="02020603050405020304" pitchFamily="18" charset="0"/>
                <a:cs typeface="Times New Roman" panose="02020603050405020304" pitchFamily="18" charset="0"/>
              </a:rPr>
              <a:t>employee</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dirty="0" smtClean="0"/>
          </a:p>
        </p:txBody>
      </p:sp>
      <p:sp>
        <p:nvSpPr>
          <p:cNvPr id="6" name="Date Placeholder 5"/>
          <p:cNvSpPr>
            <a:spLocks noGrp="1"/>
          </p:cNvSpPr>
          <p:nvPr>
            <p:ph type="dt" sz="half" idx="10"/>
            <p:custDataLst>
              <p:tags r:id="rId3"/>
            </p:custDataLst>
          </p:nvPr>
        </p:nvSpPr>
        <p:spPr>
          <a:xfrm>
            <a:off x="838200" y="6356350"/>
            <a:ext cx="2743200" cy="365125"/>
          </a:xfrm>
        </p:spPr>
        <p:txBody>
          <a:bodyPr/>
          <a:lstStyle/>
          <a:p>
            <a:fld id="{E5CE596B-31DF-4AE3-9809-2A9B1D384BE1}"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54</a:t>
            </a:fld>
            <a:endParaRPr lang="en-US" dirty="0"/>
          </a:p>
        </p:txBody>
      </p:sp>
      <p:pic>
        <p:nvPicPr>
          <p:cNvPr id="4" name="Picture 3"/>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57387" cy="521208"/>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7" name="Picture 6"/>
          <p:cNvPicPr>
            <a:picLocks noChangeAspect="1"/>
          </p:cNvPicPr>
          <p:nvPr/>
        </p:nvPicPr>
        <p:blipFill>
          <a:blip r:embed="rId9"/>
          <a:stretch>
            <a:fillRect/>
          </a:stretch>
        </p:blipFill>
        <p:spPr>
          <a:xfrm>
            <a:off x="1009971" y="2569053"/>
            <a:ext cx="5142857" cy="828571"/>
          </a:xfrm>
          <a:prstGeom prst="rect">
            <a:avLst/>
          </a:prstGeom>
        </p:spPr>
      </p:pic>
      <p:pic>
        <p:nvPicPr>
          <p:cNvPr id="8" name="Picture 7"/>
          <p:cNvPicPr>
            <a:picLocks noChangeAspect="1"/>
          </p:cNvPicPr>
          <p:nvPr/>
        </p:nvPicPr>
        <p:blipFill>
          <a:blip r:embed="rId10"/>
          <a:stretch>
            <a:fillRect/>
          </a:stretch>
        </p:blipFill>
        <p:spPr>
          <a:xfrm>
            <a:off x="962041" y="4141053"/>
            <a:ext cx="5333333" cy="847619"/>
          </a:xfrm>
          <a:prstGeom prst="rect">
            <a:avLst/>
          </a:prstGeom>
        </p:spPr>
      </p:pic>
      <p:pic>
        <p:nvPicPr>
          <p:cNvPr id="11" name="Picture 10"/>
          <p:cNvPicPr>
            <a:picLocks noChangeAspect="1"/>
          </p:cNvPicPr>
          <p:nvPr/>
        </p:nvPicPr>
        <p:blipFill>
          <a:blip r:embed="rId11"/>
          <a:stretch>
            <a:fillRect/>
          </a:stretch>
        </p:blipFill>
        <p:spPr>
          <a:xfrm>
            <a:off x="945286" y="5713053"/>
            <a:ext cx="5142857" cy="428571"/>
          </a:xfrm>
          <a:prstGeom prst="rect">
            <a:avLst/>
          </a:prstGeom>
        </p:spPr>
      </p:pic>
    </p:spTree>
    <p:extLst>
      <p:ext uri="{BB962C8B-B14F-4D97-AF65-F5344CB8AC3E}">
        <p14:creationId xmlns:p14="http://schemas.microsoft.com/office/powerpoint/2010/main" val="36951891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14399"/>
            <a:ext cx="11033502" cy="724876"/>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“Cost Distribution” Info Type (IT9027)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50677"/>
            <a:ext cx="11033502" cy="4659396"/>
          </a:xfrm>
        </p:spPr>
        <p:txBody>
          <a:bodyPr>
            <a:normAutofit/>
          </a:bodyPr>
          <a:lstStyle/>
          <a:p>
            <a:pPr marL="0" lvl="0" indent="0">
              <a:buNone/>
            </a:pPr>
            <a:r>
              <a:rPr lang="en-US" sz="2000" dirty="0" smtClean="0">
                <a:latin typeface="Times New Roman" panose="02020603050405020304" pitchFamily="18" charset="0"/>
                <a:cs typeface="Times New Roman" panose="02020603050405020304" pitchFamily="18" charset="0"/>
              </a:rPr>
              <a:t>IT9027 </a:t>
            </a:r>
            <a:r>
              <a:rPr lang="en-US" sz="2000" dirty="0">
                <a:latin typeface="Times New Roman" panose="02020603050405020304" pitchFamily="18" charset="0"/>
                <a:cs typeface="Times New Roman" panose="02020603050405020304" pitchFamily="18" charset="0"/>
              </a:rPr>
              <a:t>(Cost Distribution) displays the start &amp;</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end </a:t>
            </a:r>
            <a:r>
              <a:rPr lang="en-US" sz="2000" dirty="0" smtClean="0">
                <a:latin typeface="Times New Roman" panose="02020603050405020304" pitchFamily="18" charset="0"/>
                <a:cs typeface="Times New Roman" panose="02020603050405020304" pitchFamily="18" charset="0"/>
              </a:rPr>
              <a:t>dates, wage type, cost center/grant </a:t>
            </a:r>
            <a:r>
              <a:rPr lang="en-US" sz="2000" dirty="0">
                <a:latin typeface="Times New Roman" panose="02020603050405020304" pitchFamily="18" charset="0"/>
                <a:cs typeface="Times New Roman" panose="02020603050405020304" pitchFamily="18" charset="0"/>
              </a:rPr>
              <a:t>for </a:t>
            </a:r>
            <a:r>
              <a:rPr lang="en-US" sz="2000" dirty="0" smtClean="0">
                <a:latin typeface="Times New Roman" panose="02020603050405020304" pitchFamily="18" charset="0"/>
                <a:cs typeface="Times New Roman" panose="02020603050405020304" pitchFamily="18" charset="0"/>
              </a:rPr>
              <a:t>the distribution</a:t>
            </a:r>
            <a:endParaRPr lang="en-US" sz="1800" dirty="0">
              <a:latin typeface="Times New Roman" panose="02020603050405020304" pitchFamily="18" charset="0"/>
              <a:cs typeface="Times New Roman" panose="02020603050405020304" pitchFamily="18" charset="0"/>
            </a:endParaRPr>
          </a:p>
          <a:p>
            <a:pPr marL="0" lvl="0" indent="0">
              <a:buNone/>
            </a:pPr>
            <a:r>
              <a:rPr lang="en-US" sz="1800" dirty="0" smtClean="0">
                <a:latin typeface="Times New Roman" panose="02020603050405020304" pitchFamily="18" charset="0"/>
                <a:cs typeface="Times New Roman" panose="02020603050405020304" pitchFamily="18" charset="0"/>
              </a:rPr>
              <a:t>“Overview”					“Display View”</a:t>
            </a:r>
          </a:p>
          <a:p>
            <a:pPr marL="0" lvl="0" indent="0">
              <a:buNone/>
            </a:pPr>
            <a:endParaRPr lang="en-US" sz="1800" dirty="0"/>
          </a:p>
          <a:p>
            <a:pPr marL="0" lvl="0" indent="0">
              <a:buNone/>
            </a:pPr>
            <a:endParaRPr lang="en-US" sz="1800" dirty="0" smtClean="0"/>
          </a:p>
          <a:p>
            <a:pPr marL="0" lvl="0" indent="0">
              <a:buNone/>
            </a:pPr>
            <a:endParaRPr lang="en-US" sz="1800" dirty="0" smtClean="0"/>
          </a:p>
          <a:p>
            <a:pPr marL="0" lvl="0" indent="0">
              <a:buNone/>
            </a:pPr>
            <a:endParaRPr lang="en-US" sz="2000" u="sng" dirty="0" smtClean="0"/>
          </a:p>
          <a:p>
            <a:pPr marL="0" indent="0">
              <a:buNone/>
            </a:pPr>
            <a:endParaRPr lang="en-US" sz="2000" u="sng" dirty="0" smtClean="0"/>
          </a:p>
          <a:p>
            <a:pPr marL="0" indent="0">
              <a:buNone/>
            </a:pPr>
            <a:endParaRPr lang="en-US" sz="2000" u="sng" dirty="0"/>
          </a:p>
        </p:txBody>
      </p:sp>
      <p:sp>
        <p:nvSpPr>
          <p:cNvPr id="6" name="Date Placeholder 5"/>
          <p:cNvSpPr>
            <a:spLocks noGrp="1"/>
          </p:cNvSpPr>
          <p:nvPr>
            <p:ph type="dt" sz="half" idx="10"/>
            <p:custDataLst>
              <p:tags r:id="rId3"/>
            </p:custDataLst>
          </p:nvPr>
        </p:nvSpPr>
        <p:spPr>
          <a:xfrm>
            <a:off x="838200" y="6356350"/>
            <a:ext cx="2743200" cy="365125"/>
          </a:xfrm>
        </p:spPr>
        <p:txBody>
          <a:bodyPr/>
          <a:lstStyle/>
          <a:p>
            <a:fld id="{E5CE596B-31DF-4AE3-9809-2A9B1D384BE1}"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55</a:t>
            </a:fld>
            <a:endParaRPr lang="en-US" dirty="0"/>
          </a:p>
        </p:txBody>
      </p:sp>
      <p:pic>
        <p:nvPicPr>
          <p:cNvPr id="4" name="Picture 3"/>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98962" cy="539931"/>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p:cNvPicPr>
            <a:picLocks noChangeAspect="1"/>
          </p:cNvPicPr>
          <p:nvPr/>
        </p:nvPicPr>
        <p:blipFill>
          <a:blip r:embed="rId9"/>
          <a:stretch>
            <a:fillRect/>
          </a:stretch>
        </p:blipFill>
        <p:spPr>
          <a:xfrm>
            <a:off x="838200" y="2636306"/>
            <a:ext cx="5314286" cy="619048"/>
          </a:xfrm>
          <a:prstGeom prst="rect">
            <a:avLst/>
          </a:prstGeom>
        </p:spPr>
      </p:pic>
      <p:pic>
        <p:nvPicPr>
          <p:cNvPr id="9" name="Picture 8"/>
          <p:cNvPicPr>
            <a:picLocks noChangeAspect="1"/>
          </p:cNvPicPr>
          <p:nvPr/>
        </p:nvPicPr>
        <p:blipFill>
          <a:blip r:embed="rId10"/>
          <a:stretch>
            <a:fillRect/>
          </a:stretch>
        </p:blipFill>
        <p:spPr>
          <a:xfrm>
            <a:off x="6471806" y="2636306"/>
            <a:ext cx="4704762" cy="2323809"/>
          </a:xfrm>
          <a:prstGeom prst="rect">
            <a:avLst/>
          </a:prstGeom>
        </p:spPr>
      </p:pic>
    </p:spTree>
    <p:extLst>
      <p:ext uri="{BB962C8B-B14F-4D97-AF65-F5344CB8AC3E}">
        <p14:creationId xmlns:p14="http://schemas.microsoft.com/office/powerpoint/2010/main" val="1944585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7820" y="914400"/>
            <a:ext cx="10515600" cy="704088"/>
          </a:xfrm>
          <a:prstGeom prst="rect">
            <a:avLst/>
          </a:prstGeom>
          <a:noFill/>
          <a:ln>
            <a:solidFill>
              <a:schemeClr val="tx1"/>
            </a:solidFill>
          </a:ln>
        </p:spPr>
        <p:txBody>
          <a:bodyPr>
            <a:normAutofit/>
          </a:bodyPr>
          <a:lstStyle/>
          <a:p>
            <a:r>
              <a:rPr lang="en-US" sz="3600" dirty="0" smtClean="0"/>
              <a:t>		</a:t>
            </a:r>
            <a:r>
              <a:rPr lang="en-US" sz="3200" dirty="0" smtClean="0">
                <a:latin typeface="Times New Roman" panose="02020603050405020304" pitchFamily="18" charset="0"/>
                <a:cs typeface="Times New Roman" panose="02020603050405020304" pitchFamily="18" charset="0"/>
              </a:rPr>
              <a:t>“Tenure Data” Info type (IT9001)</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659396"/>
          </a:xfrm>
        </p:spPr>
        <p:txBody>
          <a:bodyPr>
            <a:normAutofit/>
          </a:bodyPr>
          <a:lstStyle/>
          <a:p>
            <a:pPr marL="0" lvl="0" indent="0">
              <a:buNone/>
            </a:pPr>
            <a:r>
              <a:rPr lang="en-US" sz="1800" dirty="0" smtClean="0">
                <a:latin typeface="Times New Roman" panose="02020603050405020304" pitchFamily="18" charset="0"/>
                <a:cs typeface="Times New Roman" panose="02020603050405020304" pitchFamily="18" charset="0"/>
              </a:rPr>
              <a:t>As a Faculty Payroll Coordinator, you are expected to maintain tenure related data, </a:t>
            </a:r>
            <a:r>
              <a:rPr lang="en-US" sz="1800" dirty="0" err="1" smtClean="0">
                <a:latin typeface="Times New Roman" panose="02020603050405020304" pitchFamily="18" charset="0"/>
                <a:cs typeface="Times New Roman" panose="02020603050405020304" pitchFamily="18" charset="0"/>
              </a:rPr>
              <a:t>infotype</a:t>
            </a:r>
            <a:r>
              <a:rPr lang="en-US" sz="1800" dirty="0" smtClean="0">
                <a:latin typeface="Times New Roman" panose="02020603050405020304" pitchFamily="18" charset="0"/>
                <a:cs typeface="Times New Roman" panose="02020603050405020304" pitchFamily="18" charset="0"/>
              </a:rPr>
              <a:t> IT9001 for faculty in your department. If you do not have access to this data, please contact your Faculty Actions Manager </a:t>
            </a:r>
            <a:endParaRPr lang="en-US" sz="1800" dirty="0">
              <a:latin typeface="Times New Roman" panose="02020603050405020304" pitchFamily="18" charset="0"/>
              <a:cs typeface="Times New Roman" panose="02020603050405020304" pitchFamily="18" charset="0"/>
            </a:endParaRPr>
          </a:p>
        </p:txBody>
      </p:sp>
      <p:sp>
        <p:nvSpPr>
          <p:cNvPr id="6" name="Date Placeholder 5"/>
          <p:cNvSpPr>
            <a:spLocks noGrp="1"/>
          </p:cNvSpPr>
          <p:nvPr>
            <p:ph type="dt" sz="half" idx="10"/>
            <p:custDataLst>
              <p:tags r:id="rId3"/>
            </p:custDataLst>
          </p:nvPr>
        </p:nvSpPr>
        <p:spPr>
          <a:xfrm>
            <a:off x="838200" y="6356350"/>
            <a:ext cx="2743200" cy="365125"/>
          </a:xfrm>
        </p:spPr>
        <p:txBody>
          <a:bodyPr/>
          <a:lstStyle/>
          <a:p>
            <a:fld id="{E5CE596B-31DF-4AE3-9809-2A9B1D384BE1}"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56</a:t>
            </a:fld>
            <a:endParaRPr lang="en-US" dirty="0"/>
          </a:p>
        </p:txBody>
      </p:sp>
      <p:pic>
        <p:nvPicPr>
          <p:cNvPr id="4" name="Picture 3"/>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98962" cy="539931"/>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p:cNvPicPr>
            <a:picLocks noChangeAspect="1"/>
          </p:cNvPicPr>
          <p:nvPr/>
        </p:nvPicPr>
        <p:blipFill>
          <a:blip r:embed="rId9"/>
          <a:stretch>
            <a:fillRect/>
          </a:stretch>
        </p:blipFill>
        <p:spPr>
          <a:xfrm>
            <a:off x="3141043" y="2502941"/>
            <a:ext cx="5390596" cy="3646271"/>
          </a:xfrm>
          <a:prstGeom prst="rect">
            <a:avLst/>
          </a:prstGeom>
        </p:spPr>
      </p:pic>
    </p:spTree>
    <p:extLst>
      <p:ext uri="{BB962C8B-B14F-4D97-AF65-F5344CB8AC3E}">
        <p14:creationId xmlns:p14="http://schemas.microsoft.com/office/powerpoint/2010/main" val="7220236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7820" y="914400"/>
            <a:ext cx="10720622" cy="628074"/>
          </a:xfrm>
          <a:prstGeom prst="rect">
            <a:avLst/>
          </a:prstGeom>
          <a:noFill/>
          <a:ln>
            <a:solidFill>
              <a:schemeClr val="tx1"/>
            </a:solidFill>
          </a:ln>
        </p:spPr>
        <p:txBody>
          <a:bodyPr>
            <a:normAutofit/>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Organization Chart Display – </a:t>
            </a:r>
            <a:r>
              <a:rPr lang="en-US" sz="3200" dirty="0" err="1" smtClean="0">
                <a:latin typeface="Times New Roman" panose="02020603050405020304" pitchFamily="18" charset="0"/>
                <a:cs typeface="Times New Roman" panose="02020603050405020304" pitchFamily="18" charset="0"/>
              </a:rPr>
              <a:t>Nakisa</a:t>
            </a:r>
            <a:r>
              <a:rPr lang="en-US" sz="3200" dirty="0" smtClean="0">
                <a:latin typeface="Times New Roman" panose="02020603050405020304" pitchFamily="18" charset="0"/>
                <a:cs typeface="Times New Roman" panose="02020603050405020304" pitchFamily="18" charset="0"/>
              </a:rPr>
              <a:t> Tool</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77819" y="1671145"/>
            <a:ext cx="10971674" cy="4813876"/>
          </a:xfrm>
        </p:spPr>
        <p:txBody>
          <a:bodyPr>
            <a:normAutofit/>
          </a:bodyPr>
          <a:lstStyle/>
          <a:p>
            <a:pPr marL="0" lvl="0" indent="0">
              <a:buNone/>
            </a:pPr>
            <a:r>
              <a:rPr lang="en-US" sz="1800" dirty="0">
                <a:latin typeface="Times New Roman" panose="02020603050405020304" pitchFamily="18" charset="0"/>
                <a:cs typeface="Times New Roman" panose="02020603050405020304" pitchFamily="18" charset="0"/>
              </a:rPr>
              <a:t>The Nakisa tool gives you a graphical display of your department’s position hierarchy and allows you to search for any </a:t>
            </a:r>
            <a:r>
              <a:rPr lang="en-US" sz="1800" i="1" dirty="0">
                <a:latin typeface="Times New Roman" panose="02020603050405020304" pitchFamily="18" charset="0"/>
                <a:cs typeface="Times New Roman" panose="02020603050405020304" pitchFamily="18" charset="0"/>
              </a:rPr>
              <a:t>Org. Unit, Position or Employee </a:t>
            </a:r>
            <a:r>
              <a:rPr lang="en-US" sz="1800" dirty="0">
                <a:latin typeface="Times New Roman" panose="02020603050405020304" pitchFamily="18" charset="0"/>
                <a:cs typeface="Times New Roman" panose="02020603050405020304" pitchFamily="18" charset="0"/>
              </a:rPr>
              <a:t>within the university. It is available via the Organizational Chart </a:t>
            </a:r>
            <a:r>
              <a:rPr lang="en-US" sz="1800" dirty="0" smtClean="0">
                <a:latin typeface="Times New Roman" panose="02020603050405020304" pitchFamily="18" charset="0"/>
                <a:cs typeface="Times New Roman" panose="02020603050405020304" pitchFamily="18" charset="0"/>
              </a:rPr>
              <a:t>tab</a:t>
            </a:r>
            <a:endParaRPr lang="en-US" sz="1800" dirty="0">
              <a:latin typeface="Times New Roman" panose="02020603050405020304" pitchFamily="18" charset="0"/>
              <a:cs typeface="Times New Roman" panose="02020603050405020304" pitchFamily="18" charset="0"/>
            </a:endParaRPr>
          </a:p>
        </p:txBody>
      </p:sp>
      <p:sp>
        <p:nvSpPr>
          <p:cNvPr id="6" name="Date Placeholder 5"/>
          <p:cNvSpPr>
            <a:spLocks noGrp="1"/>
          </p:cNvSpPr>
          <p:nvPr>
            <p:ph type="dt" sz="half" idx="10"/>
            <p:custDataLst>
              <p:tags r:id="rId3"/>
            </p:custDataLst>
          </p:nvPr>
        </p:nvSpPr>
        <p:spPr>
          <a:xfrm>
            <a:off x="838200" y="6356350"/>
            <a:ext cx="2743200" cy="365125"/>
          </a:xfrm>
        </p:spPr>
        <p:txBody>
          <a:bodyPr/>
          <a:lstStyle/>
          <a:p>
            <a:fld id="{E5CE596B-31DF-4AE3-9809-2A9B1D384BE1}" type="datetime1">
              <a:rPr lang="en-US" smtClean="0"/>
              <a:t>10/25/2018</a:t>
            </a:fld>
            <a:endParaRPr lang="en-US" dirty="0"/>
          </a:p>
        </p:txBody>
      </p:sp>
      <p:sp>
        <p:nvSpPr>
          <p:cNvPr id="5" name="Slide Number Placeholder 4"/>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57</a:t>
            </a:fld>
            <a:endParaRPr lang="en-US" dirty="0"/>
          </a:p>
        </p:txBody>
      </p:sp>
      <p:pic>
        <p:nvPicPr>
          <p:cNvPr id="4" name="Picture 3"/>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98962" cy="539931"/>
          </a:xfrm>
          <a:prstGeom prst="rect">
            <a:avLst/>
          </a:prstGeom>
          <a:gradFill>
            <a:gsLst>
              <a:gs pos="28194">
                <a:srgbClr val="DEEB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10" name="Picture 9"/>
          <p:cNvPicPr>
            <a:picLocks noChangeAspect="1"/>
          </p:cNvPicPr>
          <p:nvPr/>
        </p:nvPicPr>
        <p:blipFill>
          <a:blip r:embed="rId9"/>
          <a:stretch>
            <a:fillRect/>
          </a:stretch>
        </p:blipFill>
        <p:spPr>
          <a:xfrm>
            <a:off x="3031387" y="2348943"/>
            <a:ext cx="5451547" cy="4136078"/>
          </a:xfrm>
          <a:prstGeom prst="rect">
            <a:avLst/>
          </a:prstGeom>
        </p:spPr>
      </p:pic>
    </p:spTree>
    <p:extLst>
      <p:ext uri="{BB962C8B-B14F-4D97-AF65-F5344CB8AC3E}">
        <p14:creationId xmlns:p14="http://schemas.microsoft.com/office/powerpoint/2010/main" val="39387828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199" y="886270"/>
            <a:ext cx="11133841" cy="539053"/>
          </a:xfrm>
          <a:prstGeom prst="rect">
            <a:avLst/>
          </a:prstGeom>
          <a:noFill/>
          <a:ln>
            <a:solidFill>
              <a:schemeClr val="tx1"/>
            </a:solidFill>
          </a:ln>
        </p:spPr>
        <p:txBody>
          <a:bodyPr>
            <a:noAutofit/>
          </a:bodyPr>
          <a:lstStyle/>
          <a:p>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“PPOSE” Transaction - Organization and Staffing Display </a:t>
            </a:r>
            <a:endParaRPr lang="en-US" sz="3200" i="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11"/>
          <a:stretch>
            <a:fillRect/>
          </a:stretch>
        </p:blipFill>
        <p:spPr>
          <a:xfrm>
            <a:off x="5255172" y="2579642"/>
            <a:ext cx="5958789" cy="3150983"/>
          </a:xfrm>
          <a:prstGeom prst="rect">
            <a:avLst/>
          </a:prstGeom>
        </p:spPr>
      </p:pic>
      <p:pic>
        <p:nvPicPr>
          <p:cNvPr id="5" name="Picture 4"/>
          <p:cNvPicPr>
            <a:picLocks noChangeAspect="1"/>
          </p:cNvPicPr>
          <p:nvPr/>
        </p:nvPicPr>
        <p:blipFill>
          <a:blip r:embed="rId12"/>
          <a:stretch>
            <a:fillRect/>
          </a:stretch>
        </p:blipFill>
        <p:spPr>
          <a:xfrm>
            <a:off x="948832" y="2545204"/>
            <a:ext cx="3880945" cy="1658414"/>
          </a:xfrm>
          <a:prstGeom prst="rect">
            <a:avLst/>
          </a:prstGeom>
        </p:spPr>
      </p:pic>
      <p:pic>
        <p:nvPicPr>
          <p:cNvPr id="6" name="Picture 5"/>
          <p:cNvPicPr>
            <a:picLocks noChangeAspect="1"/>
          </p:cNvPicPr>
          <p:nvPr/>
        </p:nvPicPr>
        <p:blipFill>
          <a:blip r:embed="rId13"/>
          <a:stretch>
            <a:fillRect/>
          </a:stretch>
        </p:blipFill>
        <p:spPr>
          <a:xfrm>
            <a:off x="948558" y="4155134"/>
            <a:ext cx="3962510" cy="1673549"/>
          </a:xfrm>
          <a:prstGeom prst="rect">
            <a:avLst/>
          </a:prstGeom>
        </p:spPr>
      </p:pic>
      <p:sp>
        <p:nvSpPr>
          <p:cNvPr id="3" name="Rectangle 2"/>
          <p:cNvSpPr/>
          <p:nvPr>
            <p:custDataLst>
              <p:tags r:id="rId2"/>
            </p:custDataLst>
          </p:nvPr>
        </p:nvSpPr>
        <p:spPr>
          <a:xfrm>
            <a:off x="998482" y="3822067"/>
            <a:ext cx="1211318" cy="21705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9050">
                <a:solidFill>
                  <a:srgbClr val="C00000"/>
                </a:solidFill>
              </a:ln>
            </a:endParaRPr>
          </a:p>
        </p:txBody>
      </p:sp>
      <p:sp>
        <p:nvSpPr>
          <p:cNvPr id="8" name="Rectangle 7"/>
          <p:cNvSpPr/>
          <p:nvPr>
            <p:custDataLst>
              <p:tags r:id="rId3"/>
            </p:custDataLst>
          </p:nvPr>
        </p:nvSpPr>
        <p:spPr>
          <a:xfrm>
            <a:off x="1723695" y="4549033"/>
            <a:ext cx="1618595" cy="18225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9050">
                <a:solidFill>
                  <a:srgbClr val="C00000"/>
                </a:solidFill>
              </a:ln>
            </a:endParaRPr>
          </a:p>
        </p:txBody>
      </p:sp>
      <p:sp>
        <p:nvSpPr>
          <p:cNvPr id="9" name="Rectangle 8"/>
          <p:cNvSpPr/>
          <p:nvPr>
            <p:custDataLst>
              <p:tags r:id="rId4"/>
            </p:custDataLst>
          </p:nvPr>
        </p:nvSpPr>
        <p:spPr>
          <a:xfrm>
            <a:off x="5255172" y="3563008"/>
            <a:ext cx="1586812" cy="204576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9050">
                <a:solidFill>
                  <a:srgbClr val="C00000"/>
                </a:solidFill>
              </a:ln>
            </a:endParaRPr>
          </a:p>
        </p:txBody>
      </p:sp>
      <p:pic>
        <p:nvPicPr>
          <p:cNvPr id="10" name="Picture 9"/>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a:off x="231641" y="274320"/>
            <a:ext cx="1101263" cy="495934"/>
          </a:xfrm>
          <a:prstGeom prst="rect">
            <a:avLst/>
          </a:prstGeom>
        </p:spPr>
      </p:pic>
      <p:sp>
        <p:nvSpPr>
          <p:cNvPr id="11" name="Slide Number Placeholder 10"/>
          <p:cNvSpPr>
            <a:spLocks noGrp="1"/>
          </p:cNvSpPr>
          <p:nvPr>
            <p:ph type="sldNum" sz="quarter" idx="12"/>
            <p:custDataLst>
              <p:tags r:id="rId6"/>
            </p:custDataLst>
          </p:nvPr>
        </p:nvSpPr>
        <p:spPr>
          <a:xfrm>
            <a:off x="8610600" y="6356350"/>
            <a:ext cx="2743200" cy="365125"/>
          </a:xfrm>
        </p:spPr>
        <p:txBody>
          <a:bodyPr/>
          <a:lstStyle/>
          <a:p>
            <a:fld id="{D57F1E4F-1CFF-5643-939E-217C01CDF565}" type="slidenum">
              <a:rPr lang="en-US" smtClean="0"/>
              <a:pPr/>
              <a:t>58</a:t>
            </a:fld>
            <a:endParaRPr lang="en-US" dirty="0"/>
          </a:p>
        </p:txBody>
      </p:sp>
      <p:sp>
        <p:nvSpPr>
          <p:cNvPr id="12" name="Date Placeholder 11"/>
          <p:cNvSpPr>
            <a:spLocks noGrp="1"/>
          </p:cNvSpPr>
          <p:nvPr>
            <p:ph type="dt" sz="half" idx="10"/>
            <p:custDataLst>
              <p:tags r:id="rId7"/>
            </p:custDataLst>
          </p:nvPr>
        </p:nvSpPr>
        <p:spPr>
          <a:xfrm>
            <a:off x="838200" y="6356350"/>
            <a:ext cx="2743200" cy="365125"/>
          </a:xfrm>
        </p:spPr>
        <p:txBody>
          <a:bodyPr/>
          <a:lstStyle/>
          <a:p>
            <a:fld id="{3B00E34C-1FA3-48CA-8C80-A74CEB17B085}" type="datetime1">
              <a:rPr lang="en-US" smtClean="0"/>
              <a:t>10/25/2018</a:t>
            </a:fld>
            <a:endParaRPr lang="en-US" dirty="0"/>
          </a:p>
        </p:txBody>
      </p:sp>
      <p:sp>
        <p:nvSpPr>
          <p:cNvPr id="14" name="TextBox 13"/>
          <p:cNvSpPr txBox="1"/>
          <p:nvPr>
            <p:custDataLst>
              <p:tags r:id="rId8"/>
            </p:custDataLst>
          </p:nvPr>
        </p:nvSpPr>
        <p:spPr>
          <a:xfrm>
            <a:off x="750741" y="1554433"/>
            <a:ext cx="10830426"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PPOSE transaction accessed via </a:t>
            </a:r>
            <a:r>
              <a:rPr lang="en-US" dirty="0" err="1" smtClean="0">
                <a:latin typeface="Times New Roman" panose="02020603050405020304" pitchFamily="18" charset="0"/>
                <a:cs typeface="Times New Roman" panose="02020603050405020304" pitchFamily="18" charset="0"/>
              </a:rPr>
              <a:t>WebGUI</a:t>
            </a:r>
            <a:r>
              <a:rPr lang="en-US" dirty="0" smtClean="0">
                <a:latin typeface="Times New Roman" panose="02020603050405020304" pitchFamily="18" charset="0"/>
                <a:cs typeface="Times New Roman" panose="02020603050405020304" pitchFamily="18" charset="0"/>
                <a:sym typeface="Wingdings" panose="05000000000000000000" pitchFamily="2" charset="2"/>
              </a:rPr>
              <a:t> ECC System</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a:t>
            </a: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SAP tool that displays staffing for an Org. </a:t>
            </a:r>
            <a:r>
              <a:rPr lang="en-US" dirty="0" smtClean="0">
                <a:latin typeface="Times New Roman" panose="02020603050405020304" pitchFamily="18" charset="0"/>
                <a:cs typeface="Times New Roman" panose="02020603050405020304" pitchFamily="18" charset="0"/>
              </a:rPr>
              <a:t>Unit. It allows you to search by Organizational Unit, Position or Person and shows you overview and detailed information about each of them.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45276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14400"/>
            <a:ext cx="10515600" cy="546100"/>
          </a:xfrm>
          <a:prstGeom prst="rect">
            <a:avLst/>
          </a:prstGeom>
          <a:noFill/>
          <a:ln>
            <a:solidFill>
              <a:schemeClr val="tx1"/>
            </a:solidFill>
          </a:ln>
        </p:spPr>
        <p:txBody>
          <a:bodyPr>
            <a:normAutofit fontScale="90000"/>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Finding Information About your Org. Unit</a:t>
            </a:r>
            <a:endParaRPr lang="en-US" sz="3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28600" y="274320"/>
            <a:ext cx="1129687" cy="508734"/>
          </a:xfrm>
          <a:prstGeom prst="rect">
            <a:avLst/>
          </a:prstGeom>
        </p:spPr>
      </p:pic>
      <p:sp>
        <p:nvSpPr>
          <p:cNvPr id="3" name="Slide Number Placeholder 2"/>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59</a:t>
            </a:fld>
            <a:endParaRPr lang="en-US" dirty="0"/>
          </a:p>
        </p:txBody>
      </p:sp>
      <p:sp>
        <p:nvSpPr>
          <p:cNvPr id="4" name="Date Placeholder 3"/>
          <p:cNvSpPr>
            <a:spLocks noGrp="1"/>
          </p:cNvSpPr>
          <p:nvPr>
            <p:ph type="dt" sz="half" idx="10"/>
            <p:custDataLst>
              <p:tags r:id="rId4"/>
            </p:custDataLst>
          </p:nvPr>
        </p:nvSpPr>
        <p:spPr>
          <a:xfrm>
            <a:off x="838200" y="6356350"/>
            <a:ext cx="2743200" cy="365125"/>
          </a:xfrm>
        </p:spPr>
        <p:txBody>
          <a:bodyPr/>
          <a:lstStyle/>
          <a:p>
            <a:fld id="{113E610F-99D7-415A-81D6-050E7C038781}" type="datetime1">
              <a:rPr lang="en-US" smtClean="0"/>
              <a:t>10/25/2018</a:t>
            </a:fld>
            <a:endParaRPr lang="en-US" dirty="0"/>
          </a:p>
        </p:txBody>
      </p:sp>
      <p:sp>
        <p:nvSpPr>
          <p:cNvPr id="7" name="Content Placeholder 6"/>
          <p:cNvSpPr>
            <a:spLocks noGrp="1"/>
          </p:cNvSpPr>
          <p:nvPr>
            <p:ph idx="1"/>
            <p:custDataLst>
              <p:tags r:id="rId5"/>
            </p:custDataLst>
          </p:nvPr>
        </p:nvSpPr>
        <p:spPr>
          <a:xfrm>
            <a:off x="838199" y="1591846"/>
            <a:ext cx="10663989" cy="4585117"/>
          </a:xfrm>
        </p:spPr>
        <p:txBody>
          <a:bodyPr/>
          <a:lstStyle/>
          <a:p>
            <a:pPr marL="0" indent="0">
              <a:buNone/>
            </a:pPr>
            <a:r>
              <a:rPr lang="en-US" sz="1600" dirty="0" smtClean="0">
                <a:latin typeface="Times New Roman" panose="02020603050405020304" pitchFamily="18" charset="0"/>
                <a:cs typeface="Times New Roman" panose="02020603050405020304" pitchFamily="18" charset="0"/>
              </a:rPr>
              <a:t>You may type either the Org. Unit Id or the Org. Name. Wild Card “*” at the end of the entered search term ensures all departments (Org. units) that begin with the entered Org. name are displayed in the Hit list in the bottom portion of the left column. NOTE: </a:t>
            </a:r>
            <a:r>
              <a:rPr lang="en-US" sz="1600" i="1" dirty="0" smtClean="0">
                <a:latin typeface="Times New Roman" panose="02020603050405020304" pitchFamily="18" charset="0"/>
                <a:cs typeface="Times New Roman" panose="02020603050405020304" pitchFamily="18" charset="0"/>
              </a:rPr>
              <a:t>PPOSE only allows you access only to information that you are </a:t>
            </a:r>
            <a:r>
              <a:rPr lang="en-US" sz="1600" i="1" u="sng" dirty="0" smtClean="0">
                <a:solidFill>
                  <a:srgbClr val="C00000"/>
                </a:solidFill>
                <a:latin typeface="Times New Roman" panose="02020603050405020304" pitchFamily="18" charset="0"/>
                <a:cs typeface="Times New Roman" panose="02020603050405020304" pitchFamily="18" charset="0"/>
              </a:rPr>
              <a:t>authorized</a:t>
            </a:r>
            <a:r>
              <a:rPr lang="en-US" sz="1600" i="1" dirty="0" smtClean="0">
                <a:latin typeface="Times New Roman" panose="02020603050405020304" pitchFamily="18" charset="0"/>
                <a:cs typeface="Times New Roman" panose="02020603050405020304" pitchFamily="18" charset="0"/>
              </a:rPr>
              <a:t> to view</a:t>
            </a:r>
          </a:p>
          <a:p>
            <a:pPr marL="0" indent="0">
              <a:buNone/>
            </a:pPr>
            <a:endParaRPr lang="en-US" dirty="0"/>
          </a:p>
        </p:txBody>
      </p:sp>
      <p:pic>
        <p:nvPicPr>
          <p:cNvPr id="5" name="Picture 4"/>
          <p:cNvPicPr>
            <a:picLocks noChangeAspect="1"/>
          </p:cNvPicPr>
          <p:nvPr/>
        </p:nvPicPr>
        <p:blipFill>
          <a:blip r:embed="rId8"/>
          <a:stretch>
            <a:fillRect/>
          </a:stretch>
        </p:blipFill>
        <p:spPr>
          <a:xfrm>
            <a:off x="3272589" y="2388884"/>
            <a:ext cx="6556954" cy="3967466"/>
          </a:xfrm>
          <a:prstGeom prst="rect">
            <a:avLst/>
          </a:prstGeom>
        </p:spPr>
      </p:pic>
    </p:spTree>
    <p:extLst>
      <p:ext uri="{BB962C8B-B14F-4D97-AF65-F5344CB8AC3E}">
        <p14:creationId xmlns:p14="http://schemas.microsoft.com/office/powerpoint/2010/main" val="42899491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20494" y="890337"/>
            <a:ext cx="10256843" cy="661737"/>
          </a:xfrm>
          <a:prstGeom prst="rect">
            <a:avLst/>
          </a:prstGeom>
          <a:noFill/>
          <a:ln>
            <a:solidFill>
              <a:schemeClr val="tx1"/>
            </a:solidFill>
          </a:ln>
        </p:spPr>
        <p:txBody>
          <a:bodyPr>
            <a:normAutofit/>
          </a:bodyPr>
          <a:lstStyle/>
          <a:p>
            <a:r>
              <a:rPr lang="en-US" sz="3600" dirty="0" smtClean="0"/>
              <a:t>	           </a:t>
            </a:r>
            <a:r>
              <a:rPr lang="en-US" sz="3200" dirty="0" smtClean="0">
                <a:latin typeface="Times New Roman" panose="02020603050405020304" pitchFamily="18" charset="0"/>
                <a:cs typeface="Times New Roman" panose="02020603050405020304" pitchFamily="18" charset="0"/>
              </a:rPr>
              <a:t>Overview and Detail of an Org. Unit</a:t>
            </a:r>
            <a:endParaRPr lang="en-US"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28600" y="274320"/>
            <a:ext cx="1115896" cy="502524"/>
          </a:xfrm>
          <a:prstGeom prst="rect">
            <a:avLst/>
          </a:prstGeom>
        </p:spPr>
      </p:pic>
      <p:sp>
        <p:nvSpPr>
          <p:cNvPr id="3" name="Slide Number Placeholder 2"/>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60</a:t>
            </a:fld>
            <a:endParaRPr lang="en-US" dirty="0"/>
          </a:p>
        </p:txBody>
      </p:sp>
      <p:sp>
        <p:nvSpPr>
          <p:cNvPr id="6" name="Date Placeholder 5"/>
          <p:cNvSpPr>
            <a:spLocks noGrp="1"/>
          </p:cNvSpPr>
          <p:nvPr>
            <p:ph type="dt" sz="half" idx="10"/>
            <p:custDataLst>
              <p:tags r:id="rId4"/>
            </p:custDataLst>
          </p:nvPr>
        </p:nvSpPr>
        <p:spPr>
          <a:xfrm>
            <a:off x="838200" y="6356350"/>
            <a:ext cx="2743200" cy="365125"/>
          </a:xfrm>
        </p:spPr>
        <p:txBody>
          <a:bodyPr/>
          <a:lstStyle/>
          <a:p>
            <a:fld id="{DDA96A20-3EE6-469B-8795-158C08FA0B70}" type="datetime1">
              <a:rPr lang="en-US" smtClean="0"/>
              <a:t>10/25/2018</a:t>
            </a:fld>
            <a:endParaRPr lang="en-US" dirty="0"/>
          </a:p>
        </p:txBody>
      </p:sp>
      <p:sp>
        <p:nvSpPr>
          <p:cNvPr id="4" name="Content Placeholder 3"/>
          <p:cNvSpPr>
            <a:spLocks noGrp="1"/>
          </p:cNvSpPr>
          <p:nvPr>
            <p:ph idx="1"/>
            <p:custDataLst>
              <p:tags r:id="rId5"/>
            </p:custDataLst>
          </p:nvPr>
        </p:nvSpPr>
        <p:spPr>
          <a:xfrm>
            <a:off x="920494" y="1252604"/>
            <a:ext cx="10433306" cy="5232418"/>
          </a:xfrm>
        </p:spPr>
        <p:txBody>
          <a:bodyPr/>
          <a:lstStyle/>
          <a:p>
            <a:pPr marL="0" indent="0">
              <a:buNone/>
            </a:pPr>
            <a:endParaRPr lang="en-US" sz="2000" dirty="0" smtClean="0"/>
          </a:p>
          <a:p>
            <a:pPr marL="0" indent="0">
              <a:buNone/>
            </a:pPr>
            <a:r>
              <a:rPr lang="en-US" sz="2000" dirty="0" smtClean="0">
                <a:latin typeface="Times New Roman" panose="02020603050405020304" pitchFamily="18" charset="0"/>
                <a:cs typeface="Times New Roman" panose="02020603050405020304" pitchFamily="18" charset="0"/>
              </a:rPr>
              <a:t>In the upper right quadrant (</a:t>
            </a:r>
            <a:r>
              <a:rPr lang="en-US" sz="2000" dirty="0" smtClean="0">
                <a:solidFill>
                  <a:srgbClr val="C00000"/>
                </a:solidFill>
                <a:latin typeface="Times New Roman" panose="02020603050405020304" pitchFamily="18" charset="0"/>
                <a:cs typeface="Times New Roman" panose="02020603050405020304" pitchFamily="18" charset="0"/>
              </a:rPr>
              <a:t>A</a:t>
            </a:r>
            <a:r>
              <a:rPr lang="en-US" sz="2000" dirty="0" smtClean="0">
                <a:latin typeface="Times New Roman" panose="02020603050405020304" pitchFamily="18" charset="0"/>
                <a:cs typeface="Times New Roman" panose="02020603050405020304" pitchFamily="18" charset="0"/>
              </a:rPr>
              <a:t>), an overview of the Org. Unit is displayed. You can customize the display by clicking on the highlighted icon. In the bottom right quadrant showing </a:t>
            </a:r>
            <a:r>
              <a:rPr lang="en-US" sz="2000" dirty="0">
                <a:latin typeface="Times New Roman" panose="02020603050405020304" pitchFamily="18" charset="0"/>
                <a:cs typeface="Times New Roman" panose="02020603050405020304" pitchFamily="18" charset="0"/>
              </a:rPr>
              <a:t>details </a:t>
            </a:r>
            <a:r>
              <a:rPr lang="en-US" sz="2000" dirty="0" smtClean="0">
                <a:latin typeface="Times New Roman" panose="02020603050405020304" pitchFamily="18" charset="0"/>
                <a:cs typeface="Times New Roman" panose="02020603050405020304" pitchFamily="18" charset="0"/>
              </a:rPr>
              <a:t>(</a:t>
            </a:r>
            <a:r>
              <a:rPr lang="en-US" sz="2000" dirty="0">
                <a:solidFill>
                  <a:srgbClr val="C00000"/>
                </a:solidFill>
                <a:latin typeface="Times New Roman" panose="02020603050405020304" pitchFamily="18" charset="0"/>
                <a:cs typeface="Times New Roman" panose="02020603050405020304" pitchFamily="18" charset="0"/>
              </a:rPr>
              <a:t>B</a:t>
            </a:r>
            <a:r>
              <a:rPr lang="en-US" sz="2000" dirty="0">
                <a:latin typeface="Times New Roman" panose="02020603050405020304" pitchFamily="18" charset="0"/>
                <a:cs typeface="Times New Roman" panose="02020603050405020304" pitchFamily="18" charset="0"/>
              </a:rPr>
              <a:t>) , </a:t>
            </a:r>
            <a:r>
              <a:rPr lang="en-US" sz="2000" dirty="0" smtClean="0">
                <a:latin typeface="Times New Roman" panose="02020603050405020304" pitchFamily="18" charset="0"/>
                <a:cs typeface="Times New Roman" panose="02020603050405020304" pitchFamily="18" charset="0"/>
              </a:rPr>
              <a:t>click </a:t>
            </a:r>
            <a:r>
              <a:rPr lang="en-US" sz="2000" dirty="0">
                <a:latin typeface="Times New Roman" panose="02020603050405020304" pitchFamily="18" charset="0"/>
                <a:cs typeface="Times New Roman" panose="02020603050405020304" pitchFamily="18" charset="0"/>
              </a:rPr>
              <a:t>through various </a:t>
            </a:r>
            <a:r>
              <a:rPr lang="en-US" sz="2000" dirty="0" smtClean="0">
                <a:latin typeface="Times New Roman" panose="02020603050405020304" pitchFamily="18" charset="0"/>
                <a:cs typeface="Times New Roman" panose="02020603050405020304" pitchFamily="18" charset="0"/>
              </a:rPr>
              <a:t>tabs Basic Data, Account Assignment</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&amp; Authorizations to get more information about the Org. Unit </a:t>
            </a:r>
          </a:p>
          <a:p>
            <a:pPr marL="0" indent="0">
              <a:buNone/>
            </a:pPr>
            <a:endParaRPr lang="en-US" dirty="0"/>
          </a:p>
        </p:txBody>
      </p:sp>
      <p:pic>
        <p:nvPicPr>
          <p:cNvPr id="8" name="Picture 7"/>
          <p:cNvPicPr>
            <a:picLocks noChangeAspect="1"/>
          </p:cNvPicPr>
          <p:nvPr/>
        </p:nvPicPr>
        <p:blipFill>
          <a:blip r:embed="rId8"/>
          <a:stretch>
            <a:fillRect/>
          </a:stretch>
        </p:blipFill>
        <p:spPr>
          <a:xfrm>
            <a:off x="3708539" y="2894237"/>
            <a:ext cx="5628571" cy="3361905"/>
          </a:xfrm>
          <a:prstGeom prst="rect">
            <a:avLst/>
          </a:prstGeom>
        </p:spPr>
      </p:pic>
      <p:sp>
        <p:nvSpPr>
          <p:cNvPr id="9" name="Rectangle 8"/>
          <p:cNvSpPr/>
          <p:nvPr/>
        </p:nvSpPr>
        <p:spPr>
          <a:xfrm>
            <a:off x="8335027" y="3110590"/>
            <a:ext cx="275573" cy="21294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54738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365125"/>
            <a:ext cx="10515600" cy="1325563"/>
          </a:xfrm>
        </p:spPr>
        <p:txBody>
          <a:bodyPr/>
          <a:lstStyle/>
          <a:p>
            <a:r>
              <a:rPr lang="en-US" dirty="0" smtClean="0"/>
              <a:t>    		</a:t>
            </a:r>
            <a:endParaRPr lang="en-US" sz="2800" dirty="0"/>
          </a:p>
        </p:txBody>
      </p:sp>
      <p:sp>
        <p:nvSpPr>
          <p:cNvPr id="12" name="Content Placeholder 11"/>
          <p:cNvSpPr>
            <a:spLocks noGrp="1"/>
          </p:cNvSpPr>
          <p:nvPr>
            <p:ph sz="half" idx="1"/>
            <p:custDataLst>
              <p:tags r:id="rId2"/>
            </p:custDataLst>
          </p:nvPr>
        </p:nvSpPr>
        <p:spPr>
          <a:xfrm>
            <a:off x="838200" y="1825625"/>
            <a:ext cx="10059444" cy="4351338"/>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To view the status of a position (Vacant vs. Occupied), as </a:t>
            </a:r>
            <a:r>
              <a:rPr lang="en-US" sz="2400" dirty="0">
                <a:latin typeface="Times New Roman" panose="02020603050405020304" pitchFamily="18" charset="0"/>
                <a:cs typeface="Times New Roman" panose="02020603050405020304" pitchFamily="18" charset="0"/>
              </a:rPr>
              <a:t>provided by the Position Status report, </a:t>
            </a:r>
            <a:r>
              <a:rPr lang="en-US" sz="2400" dirty="0" smtClean="0">
                <a:latin typeface="Times New Roman" panose="02020603050405020304" pitchFamily="18" charset="0"/>
                <a:cs typeface="Times New Roman" panose="02020603050405020304" pitchFamily="18" charset="0"/>
              </a:rPr>
              <a:t>click on the highlighted icon on the menu and click on the option “Staff Assignments (list)”</a:t>
            </a:r>
            <a:endParaRPr lang="en-US" sz="24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FA63DAFC-65B5-4C85-AFD1-C1BC96151B97}" type="datetime1">
              <a:rPr lang="en-US" smtClean="0"/>
              <a:t>10/25/2018</a:t>
            </a:fld>
            <a:endParaRPr lang="en-US" dirty="0"/>
          </a:p>
        </p:txBody>
      </p:sp>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61</a:t>
            </a:fld>
            <a:endParaRPr lang="en-US" dirty="0"/>
          </a:p>
        </p:txBody>
      </p:sp>
      <p:sp>
        <p:nvSpPr>
          <p:cNvPr id="11" name="Text Placeholder 10"/>
          <p:cNvSpPr>
            <a:spLocks noGrp="1"/>
          </p:cNvSpPr>
          <p:nvPr>
            <p:ph type="body" sz="quarter" idx="4294967295"/>
            <p:custDataLst>
              <p:tags r:id="rId5"/>
            </p:custDataLst>
          </p:nvPr>
        </p:nvSpPr>
        <p:spPr>
          <a:xfrm>
            <a:off x="1263315" y="889056"/>
            <a:ext cx="9597811" cy="727075"/>
          </a:xfrm>
          <a:prstGeom prst="rect">
            <a:avLst/>
          </a:prstGeom>
          <a:noFill/>
          <a:ln>
            <a:solidFill>
              <a:schemeClr val="tx1"/>
            </a:solidFill>
          </a:ln>
        </p:spPr>
        <p:txBody>
          <a:bodyPr>
            <a:normAutofit/>
          </a:bodyPr>
          <a:lstStyle/>
          <a:p>
            <a:pPr marL="0" indent="0">
              <a:buNone/>
            </a:pPr>
            <a:r>
              <a:rPr lang="en-US" sz="3600" dirty="0" smtClean="0">
                <a:latin typeface="+mj-lt"/>
                <a:ea typeface="+mj-ea"/>
                <a:cs typeface="+mj-cs"/>
              </a:rPr>
              <a:t>	     </a:t>
            </a:r>
            <a:r>
              <a:rPr lang="en-US" sz="3200" dirty="0" smtClean="0">
                <a:latin typeface="Times New Roman" panose="02020603050405020304" pitchFamily="18" charset="0"/>
                <a:ea typeface="+mj-ea"/>
                <a:cs typeface="Times New Roman" panose="02020603050405020304" pitchFamily="18" charset="0"/>
              </a:rPr>
              <a:t>Finding </a:t>
            </a:r>
            <a:r>
              <a:rPr lang="en-US" sz="3200" dirty="0">
                <a:latin typeface="Times New Roman" panose="02020603050405020304" pitchFamily="18" charset="0"/>
                <a:ea typeface="+mj-ea"/>
                <a:cs typeface="Times New Roman" panose="02020603050405020304" pitchFamily="18" charset="0"/>
              </a:rPr>
              <a:t>Vacant Positions in your Org. Unit</a:t>
            </a:r>
          </a:p>
        </p:txBody>
      </p:sp>
      <p:pic>
        <p:nvPicPr>
          <p:cNvPr id="5" name="Picture 4"/>
          <p:cNvPicPr>
            <a:picLocks noChangeAspect="1"/>
          </p:cNvPicPr>
          <p:nvPr>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228600" y="274320"/>
            <a:ext cx="1157387" cy="521208"/>
          </a:xfrm>
          <a:prstGeom prst="rect">
            <a:avLst/>
          </a:prstGeom>
        </p:spPr>
      </p:pic>
      <p:graphicFrame>
        <p:nvGraphicFramePr>
          <p:cNvPr id="9" name="Table 8"/>
          <p:cNvGraphicFramePr>
            <a:graphicFrameLocks noGrp="1"/>
          </p:cNvGraphicFramePr>
          <p:nvPr>
            <p:custDataLst>
              <p:tags r:id="rId7"/>
            </p:custDataLst>
            <p:extLst>
              <p:ext uri="{D42A27DB-BD31-4B8C-83A1-F6EECF244321}">
                <p14:modId xmlns:p14="http://schemas.microsoft.com/office/powerpoint/2010/main" val="2539722753"/>
              </p:ext>
            </p:extLst>
          </p:nvPr>
        </p:nvGraphicFramePr>
        <p:xfrm>
          <a:off x="1557334" y="3161177"/>
          <a:ext cx="3465095" cy="2836232"/>
        </p:xfrm>
        <a:graphic>
          <a:graphicData uri="http://schemas.openxmlformats.org/drawingml/2006/table">
            <a:tbl>
              <a:tblPr firstRow="1" bandRow="1">
                <a:tableStyleId>{5940675A-B579-460E-94D1-54222C63F5DA}</a:tableStyleId>
              </a:tblPr>
              <a:tblGrid>
                <a:gridCol w="3465095">
                  <a:extLst>
                    <a:ext uri="{9D8B030D-6E8A-4147-A177-3AD203B41FA5}">
                      <a16:colId xmlns:a16="http://schemas.microsoft.com/office/drawing/2014/main" val="3213193454"/>
                    </a:ext>
                  </a:extLst>
                </a:gridCol>
              </a:tblGrid>
              <a:tr h="316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800" dirty="0" smtClean="0"/>
                        <a:t>Staff Assignments by List</a:t>
                      </a:r>
                    </a:p>
                    <a:p>
                      <a:endParaRPr lang="en-US" dirty="0"/>
                    </a:p>
                  </a:txBody>
                  <a:tcPr/>
                </a:tc>
                <a:extLst>
                  <a:ext uri="{0D108BD9-81ED-4DB2-BD59-A6C34878D82A}">
                    <a16:rowId xmlns:a16="http://schemas.microsoft.com/office/drawing/2014/main" val="3008676810"/>
                  </a:ext>
                </a:extLst>
              </a:tr>
              <a:tr h="2196152">
                <a:tc>
                  <a:txBody>
                    <a:bodyPr/>
                    <a:lstStyle/>
                    <a:p>
                      <a:endParaRPr lang="en-US" dirty="0"/>
                    </a:p>
                  </a:txBody>
                  <a:tcPr/>
                </a:tc>
                <a:extLst>
                  <a:ext uri="{0D108BD9-81ED-4DB2-BD59-A6C34878D82A}">
                    <a16:rowId xmlns:a16="http://schemas.microsoft.com/office/drawing/2014/main" val="1563692887"/>
                  </a:ext>
                </a:extLst>
              </a:tr>
            </a:tbl>
          </a:graphicData>
        </a:graphic>
      </p:graphicFrame>
      <p:graphicFrame>
        <p:nvGraphicFramePr>
          <p:cNvPr id="10" name="Table 9"/>
          <p:cNvGraphicFramePr>
            <a:graphicFrameLocks noGrp="1"/>
          </p:cNvGraphicFramePr>
          <p:nvPr>
            <p:custDataLst>
              <p:tags r:id="rId8"/>
            </p:custDataLst>
            <p:extLst>
              <p:ext uri="{D42A27DB-BD31-4B8C-83A1-F6EECF244321}">
                <p14:modId xmlns:p14="http://schemas.microsoft.com/office/powerpoint/2010/main" val="2694508320"/>
              </p:ext>
            </p:extLst>
          </p:nvPr>
        </p:nvGraphicFramePr>
        <p:xfrm>
          <a:off x="5527307" y="3168211"/>
          <a:ext cx="5333819" cy="2726140"/>
        </p:xfrm>
        <a:graphic>
          <a:graphicData uri="http://schemas.openxmlformats.org/drawingml/2006/table">
            <a:tbl>
              <a:tblPr firstRow="1" bandRow="1">
                <a:tableStyleId>{5940675A-B579-460E-94D1-54222C63F5DA}</a:tableStyleId>
              </a:tblPr>
              <a:tblGrid>
                <a:gridCol w="5333819">
                  <a:extLst>
                    <a:ext uri="{9D8B030D-6E8A-4147-A177-3AD203B41FA5}">
                      <a16:colId xmlns:a16="http://schemas.microsoft.com/office/drawing/2014/main" val="2481412107"/>
                    </a:ext>
                  </a:extLst>
                </a:gridCol>
              </a:tblGrid>
              <a:tr h="6445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               Vacant Positions in Org. Unit</a:t>
                      </a:r>
                    </a:p>
                  </a:txBody>
                  <a:tcPr/>
                </a:tc>
                <a:extLst>
                  <a:ext uri="{0D108BD9-81ED-4DB2-BD59-A6C34878D82A}">
                    <a16:rowId xmlns:a16="http://schemas.microsoft.com/office/drawing/2014/main" val="516498040"/>
                  </a:ext>
                </a:extLst>
              </a:tr>
              <a:tr h="2081617">
                <a:tc>
                  <a:txBody>
                    <a:bodyPr/>
                    <a:lstStyle/>
                    <a:p>
                      <a:endParaRPr lang="en-US" dirty="0"/>
                    </a:p>
                  </a:txBody>
                  <a:tcPr/>
                </a:tc>
                <a:extLst>
                  <a:ext uri="{0D108BD9-81ED-4DB2-BD59-A6C34878D82A}">
                    <a16:rowId xmlns:a16="http://schemas.microsoft.com/office/drawing/2014/main" val="2329533910"/>
                  </a:ext>
                </a:extLst>
              </a:tr>
            </a:tbl>
          </a:graphicData>
        </a:graphic>
      </p:graphicFrame>
      <p:pic>
        <p:nvPicPr>
          <p:cNvPr id="6" name="Picture 5"/>
          <p:cNvPicPr>
            <a:picLocks noChangeAspect="1"/>
          </p:cNvPicPr>
          <p:nvPr/>
        </p:nvPicPr>
        <p:blipFill>
          <a:blip r:embed="rId12"/>
          <a:stretch>
            <a:fillRect/>
          </a:stretch>
        </p:blipFill>
        <p:spPr>
          <a:xfrm>
            <a:off x="1651787" y="3837208"/>
            <a:ext cx="3276190" cy="2057143"/>
          </a:xfrm>
          <a:prstGeom prst="rect">
            <a:avLst/>
          </a:prstGeom>
        </p:spPr>
      </p:pic>
      <p:pic>
        <p:nvPicPr>
          <p:cNvPr id="1026" name="Picture 2" descr="C:\Users\srao22\AppData\Local\Temp\SNAGHTML8ed40613.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32003" y="3981922"/>
            <a:ext cx="4924425" cy="1304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9846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38399"/>
            <a:ext cx="10515600" cy="635502"/>
          </a:xfrm>
          <a:prstGeom prst="rect">
            <a:avLst/>
          </a:prstGeom>
          <a:noFill/>
          <a:ln>
            <a:solidFill>
              <a:schemeClr val="tx1"/>
            </a:solidFill>
          </a:ln>
        </p:spPr>
        <p:txBody>
          <a:bodyPr>
            <a:normAutofit/>
          </a:bodyPr>
          <a:lstStyle/>
          <a:p>
            <a:r>
              <a:rPr lang="en-US" sz="3200" dirty="0" smtClean="0"/>
              <a:t>	</a:t>
            </a:r>
            <a:r>
              <a:rPr lang="en-US" sz="3200" dirty="0" smtClean="0">
                <a:latin typeface="Times New Roman" panose="02020603050405020304" pitchFamily="18" charset="0"/>
                <a:cs typeface="Times New Roman" panose="02020603050405020304" pitchFamily="18" charset="0"/>
              </a:rPr>
              <a:t>        Finding Information About a Position</a:t>
            </a:r>
            <a:endParaRPr lang="en-US" sz="32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half" idx="1"/>
            <p:custDataLst>
              <p:tags r:id="rId2"/>
            </p:custDataLst>
          </p:nvPr>
        </p:nvSpPr>
        <p:spPr>
          <a:xfrm>
            <a:off x="838200" y="1825625"/>
            <a:ext cx="5181600" cy="4351338"/>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You may type either the Position Id or the name. Wild Card “*” at the start of the search term ensures positions that contain the name are displayed</a:t>
            </a:r>
          </a:p>
          <a:p>
            <a:pPr marL="0" indent="0">
              <a:buNone/>
            </a:pPr>
            <a:r>
              <a:rPr lang="en-US" sz="2400" i="1" dirty="0" smtClean="0">
                <a:latin typeface="Times New Roman" panose="02020603050405020304" pitchFamily="18" charset="0"/>
                <a:cs typeface="Times New Roman" panose="02020603050405020304" pitchFamily="18" charset="0"/>
              </a:rPr>
              <a:t>PPOSE only allows you access only to information within the specific department that you are </a:t>
            </a:r>
            <a:r>
              <a:rPr lang="en-US" sz="2400" i="1" dirty="0" smtClean="0">
                <a:solidFill>
                  <a:srgbClr val="C00000"/>
                </a:solidFill>
                <a:latin typeface="Times New Roman" panose="02020603050405020304" pitchFamily="18" charset="0"/>
                <a:cs typeface="Times New Roman" panose="02020603050405020304" pitchFamily="18" charset="0"/>
              </a:rPr>
              <a:t>authorized</a:t>
            </a:r>
            <a:r>
              <a:rPr lang="en-US" sz="2400" i="1" dirty="0" smtClean="0">
                <a:latin typeface="Times New Roman" panose="02020603050405020304" pitchFamily="18" charset="0"/>
                <a:cs typeface="Times New Roman" panose="02020603050405020304" pitchFamily="18" charset="0"/>
              </a:rPr>
              <a:t> to view</a:t>
            </a:r>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113E610F-99D7-415A-81D6-050E7C038781}" type="datetime1">
              <a:rPr lang="en-US" smtClean="0"/>
              <a:t>10/25/2018</a:t>
            </a:fld>
            <a:endParaRPr lang="en-US" dirty="0"/>
          </a:p>
        </p:txBody>
      </p:sp>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62</a:t>
            </a:fld>
            <a:endParaRPr lang="en-US" dirty="0"/>
          </a:p>
        </p:txBody>
      </p:sp>
      <p:pic>
        <p:nvPicPr>
          <p:cNvPr id="6" name="Picture 5"/>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64512" cy="524417"/>
          </a:xfrm>
          <a:prstGeom prst="rect">
            <a:avLst/>
          </a:prstGeom>
        </p:spPr>
      </p:pic>
      <p:sp>
        <p:nvSpPr>
          <p:cNvPr id="5" name="Content Placeholder 4"/>
          <p:cNvSpPr>
            <a:spLocks noGrp="1"/>
          </p:cNvSpPr>
          <p:nvPr>
            <p:ph sz="half" idx="2"/>
            <p:custDataLst>
              <p:tags r:id="rId6"/>
            </p:custDataLst>
          </p:nvPr>
        </p:nvSpPr>
        <p:spPr/>
        <p:txBody>
          <a:bodyPr/>
          <a:lstStyle/>
          <a:p>
            <a:endParaRPr lang="en-US"/>
          </a:p>
        </p:txBody>
      </p:sp>
      <p:pic>
        <p:nvPicPr>
          <p:cNvPr id="8" name="Picture 7"/>
          <p:cNvPicPr>
            <a:picLocks noChangeAspect="1"/>
          </p:cNvPicPr>
          <p:nvPr/>
        </p:nvPicPr>
        <p:blipFill>
          <a:blip r:embed="rId9"/>
          <a:stretch>
            <a:fillRect/>
          </a:stretch>
        </p:blipFill>
        <p:spPr>
          <a:xfrm>
            <a:off x="6172200" y="1825625"/>
            <a:ext cx="4952381" cy="3752381"/>
          </a:xfrm>
          <a:prstGeom prst="rect">
            <a:avLst/>
          </a:prstGeom>
        </p:spPr>
      </p:pic>
    </p:spTree>
    <p:extLst>
      <p:ext uri="{BB962C8B-B14F-4D97-AF65-F5344CB8AC3E}">
        <p14:creationId xmlns:p14="http://schemas.microsoft.com/office/powerpoint/2010/main" val="10668012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0395" y="846643"/>
            <a:ext cx="10699558" cy="719398"/>
          </a:xfrm>
          <a:prstGeom prst="rect">
            <a:avLst/>
          </a:prstGeom>
          <a:noFill/>
          <a:ln>
            <a:solidFill>
              <a:schemeClr val="tx1"/>
            </a:solidFill>
          </a:ln>
        </p:spPr>
        <p:txBody>
          <a:bodyPr/>
          <a:lstStyle/>
          <a:p>
            <a:r>
              <a:rPr lang="en-US" sz="3600" dirty="0" smtClean="0"/>
              <a:t>		</a:t>
            </a:r>
            <a:r>
              <a:rPr lang="en-US" sz="3200" dirty="0" smtClean="0">
                <a:latin typeface="Times New Roman" panose="02020603050405020304" pitchFamily="18" charset="0"/>
                <a:cs typeface="Times New Roman" panose="02020603050405020304" pitchFamily="18" charset="0"/>
              </a:rPr>
              <a:t>Overview and Detail About a Position</a:t>
            </a:r>
            <a:endParaRPr lang="en-US" sz="32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half" idx="1"/>
            <p:custDataLst>
              <p:tags r:id="rId2"/>
            </p:custDataLst>
          </p:nvPr>
        </p:nvSpPr>
        <p:spPr>
          <a:xfrm>
            <a:off x="838200" y="1825625"/>
            <a:ext cx="5181600" cy="4351338"/>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Overview in the upper right quadrant (</a:t>
            </a:r>
            <a:r>
              <a:rPr lang="en-US" sz="2400" dirty="0" smtClean="0">
                <a:solidFill>
                  <a:srgbClr val="C00000"/>
                </a:solidFill>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 provides information about the title, position id, org. id and start and end dates, % time </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Detail information (</a:t>
            </a:r>
            <a:r>
              <a:rPr lang="en-US" sz="2400" dirty="0" smtClean="0">
                <a:solidFill>
                  <a:srgbClr val="C00000"/>
                </a:solidFill>
                <a:latin typeface="Times New Roman" panose="02020603050405020304" pitchFamily="18" charset="0"/>
                <a:cs typeface="Times New Roman" panose="02020603050405020304" pitchFamily="18" charset="0"/>
              </a:rPr>
              <a:t>B</a:t>
            </a:r>
            <a:r>
              <a:rPr lang="en-US" sz="2400" dirty="0" smtClean="0">
                <a:latin typeface="Times New Roman" panose="02020603050405020304" pitchFamily="18" charset="0"/>
                <a:cs typeface="Times New Roman" panose="02020603050405020304" pitchFamily="18" charset="0"/>
              </a:rPr>
              <a:t>) gives the position’s occupancy status, name of the holder if position is occupied, % time, start date for assignment, account assignment related info such as personnel area/subarea, employee group/subgroup and cost distribution</a:t>
            </a:r>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113E610F-99D7-415A-81D6-050E7C038781}" type="datetime1">
              <a:rPr lang="en-US" smtClean="0"/>
              <a:t>10/25/2018</a:t>
            </a:fld>
            <a:endParaRPr lang="en-US" dirty="0"/>
          </a:p>
        </p:txBody>
      </p:sp>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63</a:t>
            </a:fld>
            <a:endParaRPr lang="en-US" dirty="0"/>
          </a:p>
        </p:txBody>
      </p:sp>
      <p:pic>
        <p:nvPicPr>
          <p:cNvPr id="6" name="Picture 5"/>
          <p:cNvPicPr>
            <a:picLocks noChangeAspect="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228600" y="274320"/>
            <a:ext cx="1157388" cy="521208"/>
          </a:xfrm>
          <a:prstGeom prst="rect">
            <a:avLst/>
          </a:prstGeom>
        </p:spPr>
      </p:pic>
      <p:pic>
        <p:nvPicPr>
          <p:cNvPr id="10" name="Content Placeholder 9"/>
          <p:cNvPicPr>
            <a:picLocks noGrp="1" noChangeAspect="1"/>
          </p:cNvPicPr>
          <p:nvPr>
            <p:ph sz="half" idx="2"/>
          </p:nvPr>
        </p:nvPicPr>
        <p:blipFill rotWithShape="1">
          <a:blip r:embed="rId8"/>
          <a:srcRect r="11871"/>
          <a:stretch/>
        </p:blipFill>
        <p:spPr>
          <a:xfrm>
            <a:off x="6019800" y="1996965"/>
            <a:ext cx="5620153" cy="3247697"/>
          </a:xfrm>
          <a:prstGeom prst="rect">
            <a:avLst/>
          </a:prstGeom>
        </p:spPr>
      </p:pic>
    </p:spTree>
    <p:extLst>
      <p:ext uri="{BB962C8B-B14F-4D97-AF65-F5344CB8AC3E}">
        <p14:creationId xmlns:p14="http://schemas.microsoft.com/office/powerpoint/2010/main" val="179472916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966639"/>
            <a:ext cx="10515600" cy="585005"/>
          </a:xfrm>
          <a:prstGeom prst="rect">
            <a:avLst/>
          </a:prstGeom>
          <a:noFill/>
          <a:ln>
            <a:solidFill>
              <a:schemeClr val="tx1"/>
            </a:solidFill>
          </a:ln>
        </p:spPr>
        <p:txBody>
          <a:bodyPr>
            <a:normAutofit fontScale="90000"/>
          </a:bodyPr>
          <a:lstStyle/>
          <a:p>
            <a:r>
              <a:rPr lang="en-US" sz="3600" dirty="0" smtClean="0"/>
              <a:t>	</a:t>
            </a:r>
            <a:r>
              <a:rPr lang="en-US" sz="3600" dirty="0" smtClean="0">
                <a:latin typeface="Times New Roman" panose="02020603050405020304" pitchFamily="18" charset="0"/>
                <a:cs typeface="Times New Roman" panose="02020603050405020304" pitchFamily="18" charset="0"/>
              </a:rPr>
              <a:t>         Finding Information About an Employee</a:t>
            </a:r>
            <a:endParaRPr lang="en-US" sz="36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half" idx="1"/>
            <p:custDataLst>
              <p:tags r:id="rId2"/>
            </p:custDataLst>
          </p:nvPr>
        </p:nvSpPr>
        <p:spPr>
          <a:xfrm>
            <a:off x="838200" y="1825625"/>
            <a:ext cx="5181600" cy="4351338"/>
          </a:xfrm>
        </p:spPr>
        <p:txBody>
          <a:bodyPr/>
          <a:lstStyle/>
          <a:p>
            <a:pPr marL="0" indent="0">
              <a:buNone/>
            </a:pPr>
            <a:r>
              <a:rPr lang="en-US" sz="2400" dirty="0" smtClean="0">
                <a:latin typeface="Times New Roman" panose="02020603050405020304" pitchFamily="18" charset="0"/>
                <a:cs typeface="Times New Roman" panose="02020603050405020304" pitchFamily="18" charset="0"/>
              </a:rPr>
              <a:t>You may get information about an employee by doing a search by “Person”. Provide the employee’s name and use the wild card in the search term </a:t>
            </a:r>
          </a:p>
          <a:p>
            <a:pPr marL="0" indent="0">
              <a:buNone/>
            </a:pPr>
            <a:r>
              <a:rPr lang="en-US" sz="2400" i="1" dirty="0" smtClean="0">
                <a:latin typeface="Times New Roman" panose="02020603050405020304" pitchFamily="18" charset="0"/>
                <a:cs typeface="Times New Roman" panose="02020603050405020304" pitchFamily="18" charset="0"/>
              </a:rPr>
              <a:t>PPOSE only allows you access only to information within the specific department that you are </a:t>
            </a:r>
            <a:r>
              <a:rPr lang="en-US" sz="2400" i="1" dirty="0" smtClean="0">
                <a:solidFill>
                  <a:srgbClr val="C00000"/>
                </a:solidFill>
                <a:latin typeface="Times New Roman" panose="02020603050405020304" pitchFamily="18" charset="0"/>
                <a:cs typeface="Times New Roman" panose="02020603050405020304" pitchFamily="18" charset="0"/>
              </a:rPr>
              <a:t>authorized</a:t>
            </a:r>
            <a:r>
              <a:rPr lang="en-US" sz="2400" i="1" dirty="0" smtClean="0">
                <a:latin typeface="Times New Roman" panose="02020603050405020304" pitchFamily="18" charset="0"/>
                <a:cs typeface="Times New Roman" panose="02020603050405020304" pitchFamily="18" charset="0"/>
              </a:rPr>
              <a:t> to view</a:t>
            </a:r>
          </a:p>
          <a:p>
            <a:pPr marL="0" indent="0">
              <a:buNone/>
            </a:pPr>
            <a:endParaRPr lang="en-US" i="1" dirty="0" smtClean="0"/>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113E610F-99D7-415A-81D6-050E7C038781}" type="datetime1">
              <a:rPr lang="en-US" smtClean="0"/>
              <a:t>10/25/2018</a:t>
            </a:fld>
            <a:endParaRPr lang="en-US" dirty="0"/>
          </a:p>
        </p:txBody>
      </p:sp>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64</a:t>
            </a:fld>
            <a:endParaRPr lang="en-US" dirty="0"/>
          </a:p>
        </p:txBody>
      </p:sp>
      <p:pic>
        <p:nvPicPr>
          <p:cNvPr id="6" name="Picture 5"/>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228600" y="274320"/>
            <a:ext cx="1139010" cy="512932"/>
          </a:xfrm>
          <a:prstGeom prst="rect">
            <a:avLst/>
          </a:prstGeom>
        </p:spPr>
      </p:pic>
      <p:sp>
        <p:nvSpPr>
          <p:cNvPr id="5" name="Content Placeholder 4"/>
          <p:cNvSpPr>
            <a:spLocks noGrp="1"/>
          </p:cNvSpPr>
          <p:nvPr>
            <p:ph sz="half" idx="2"/>
            <p:custDataLst>
              <p:tags r:id="rId6"/>
            </p:custDataLst>
          </p:nvPr>
        </p:nvSpPr>
        <p:spPr/>
        <p:txBody>
          <a:bodyPr/>
          <a:lstStyle/>
          <a:p>
            <a:endParaRPr lang="en-US" dirty="0"/>
          </a:p>
        </p:txBody>
      </p:sp>
      <p:pic>
        <p:nvPicPr>
          <p:cNvPr id="9" name="Picture 8"/>
          <p:cNvPicPr>
            <a:picLocks noChangeAspect="1"/>
          </p:cNvPicPr>
          <p:nvPr/>
        </p:nvPicPr>
        <p:blipFill>
          <a:blip r:embed="rId9"/>
          <a:stretch>
            <a:fillRect/>
          </a:stretch>
        </p:blipFill>
        <p:spPr>
          <a:xfrm>
            <a:off x="6172200" y="1825625"/>
            <a:ext cx="4971429" cy="3723809"/>
          </a:xfrm>
          <a:prstGeom prst="rect">
            <a:avLst/>
          </a:prstGeom>
        </p:spPr>
      </p:pic>
    </p:spTree>
    <p:extLst>
      <p:ext uri="{BB962C8B-B14F-4D97-AF65-F5344CB8AC3E}">
        <p14:creationId xmlns:p14="http://schemas.microsoft.com/office/powerpoint/2010/main" val="107059223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899478"/>
            <a:ext cx="10515600" cy="616502"/>
          </a:xfrm>
          <a:prstGeom prst="rect">
            <a:avLst/>
          </a:prstGeom>
          <a:noFill/>
          <a:ln>
            <a:solidFill>
              <a:schemeClr val="tx1"/>
            </a:solidFill>
          </a:ln>
        </p:spPr>
        <p:txBody>
          <a:bodyPr/>
          <a:lstStyle/>
          <a:p>
            <a:r>
              <a:rPr lang="en-US" sz="3600" dirty="0" smtClean="0"/>
              <a:t>		</a:t>
            </a:r>
            <a:r>
              <a:rPr lang="en-US" sz="3200" dirty="0" smtClean="0">
                <a:latin typeface="Times New Roman" panose="02020603050405020304" pitchFamily="18" charset="0"/>
                <a:cs typeface="Times New Roman" panose="02020603050405020304" pitchFamily="18" charset="0"/>
              </a:rPr>
              <a:t>Overview and Detail About an Employee</a:t>
            </a:r>
            <a:endParaRPr lang="en-US" sz="32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half" idx="1"/>
            <p:custDataLst>
              <p:tags r:id="rId2"/>
            </p:custDataLst>
          </p:nvPr>
        </p:nvSpPr>
        <p:spPr>
          <a:xfrm>
            <a:off x="838200" y="1825625"/>
            <a:ext cx="5181600" cy="4351338"/>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Overview (</a:t>
            </a:r>
            <a:r>
              <a:rPr lang="en-US" sz="2400" dirty="0" smtClean="0">
                <a:solidFill>
                  <a:srgbClr val="C00000"/>
                </a:solidFill>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 provides information about the person, position they hold in the department and the organizational assignment</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Detail (</a:t>
            </a:r>
            <a:r>
              <a:rPr lang="en-US" sz="2400" dirty="0" smtClean="0">
                <a:solidFill>
                  <a:srgbClr val="C00000"/>
                </a:solidFill>
                <a:latin typeface="Times New Roman" panose="02020603050405020304" pitchFamily="18" charset="0"/>
                <a:cs typeface="Times New Roman" panose="02020603050405020304" pitchFamily="18" charset="0"/>
              </a:rPr>
              <a:t>B</a:t>
            </a:r>
            <a:r>
              <a:rPr lang="en-US" sz="2400" dirty="0" smtClean="0">
                <a:latin typeface="Times New Roman" panose="02020603050405020304" pitchFamily="18" charset="0"/>
                <a:cs typeface="Times New Roman" panose="02020603050405020304" pitchFamily="18" charset="0"/>
              </a:rPr>
              <a:t>) information about the employee contains personnel number, employee group and subgroup, personnel area, position id, percent time and start date</a:t>
            </a:r>
          </a:p>
        </p:txBody>
      </p:sp>
      <p:sp>
        <p:nvSpPr>
          <p:cNvPr id="4" name="Date Placeholder 3"/>
          <p:cNvSpPr>
            <a:spLocks noGrp="1"/>
          </p:cNvSpPr>
          <p:nvPr>
            <p:ph type="dt" sz="half" idx="10"/>
            <p:custDataLst>
              <p:tags r:id="rId3"/>
            </p:custDataLst>
          </p:nvPr>
        </p:nvSpPr>
        <p:spPr>
          <a:xfrm>
            <a:off x="838200" y="6356350"/>
            <a:ext cx="2743200" cy="365125"/>
          </a:xfrm>
        </p:spPr>
        <p:txBody>
          <a:bodyPr/>
          <a:lstStyle/>
          <a:p>
            <a:fld id="{113E610F-99D7-415A-81D6-050E7C038781}" type="datetime1">
              <a:rPr lang="en-US" smtClean="0"/>
              <a:t>10/25/2018</a:t>
            </a:fld>
            <a:endParaRPr lang="en-US" dirty="0"/>
          </a:p>
        </p:txBody>
      </p:sp>
      <p:sp>
        <p:nvSpPr>
          <p:cNvPr id="3" name="Slide Number Placeholder 2"/>
          <p:cNvSpPr>
            <a:spLocks noGrp="1"/>
          </p:cNvSpPr>
          <p:nvPr>
            <p:ph type="sldNum" sz="quarter" idx="12"/>
            <p:custDataLst>
              <p:tags r:id="rId4"/>
            </p:custDataLst>
          </p:nvPr>
        </p:nvSpPr>
        <p:spPr>
          <a:xfrm>
            <a:off x="8610600" y="6356350"/>
            <a:ext cx="2743200" cy="365125"/>
          </a:xfrm>
        </p:spPr>
        <p:txBody>
          <a:bodyPr/>
          <a:lstStyle/>
          <a:p>
            <a:fld id="{D57F1E4F-1CFF-5643-939E-217C01CDF565}" type="slidenum">
              <a:rPr lang="en-US" smtClean="0"/>
              <a:pPr/>
              <a:t>65</a:t>
            </a:fld>
            <a:endParaRPr lang="en-US" dirty="0"/>
          </a:p>
        </p:txBody>
      </p:sp>
      <p:pic>
        <p:nvPicPr>
          <p:cNvPr id="6" name="Picture 5"/>
          <p:cNvPicPr>
            <a:picLocks noChangeAspect="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228600" y="274320"/>
            <a:ext cx="1060796" cy="477710"/>
          </a:xfrm>
          <a:prstGeom prst="rect">
            <a:avLst/>
          </a:prstGeom>
        </p:spPr>
      </p:pic>
      <p:pic>
        <p:nvPicPr>
          <p:cNvPr id="9" name="Content Placeholder 8"/>
          <p:cNvPicPr>
            <a:picLocks noGrp="1" noChangeAspect="1"/>
          </p:cNvPicPr>
          <p:nvPr>
            <p:ph sz="half" idx="2"/>
          </p:nvPr>
        </p:nvPicPr>
        <p:blipFill>
          <a:blip r:embed="rId8"/>
          <a:stretch>
            <a:fillRect/>
          </a:stretch>
        </p:blipFill>
        <p:spPr>
          <a:xfrm>
            <a:off x="6138041" y="2028528"/>
            <a:ext cx="5181600" cy="2936539"/>
          </a:xfrm>
          <a:prstGeom prst="rect">
            <a:avLst/>
          </a:prstGeom>
        </p:spPr>
      </p:pic>
    </p:spTree>
    <p:extLst>
      <p:ext uri="{BB962C8B-B14F-4D97-AF65-F5344CB8AC3E}">
        <p14:creationId xmlns:p14="http://schemas.microsoft.com/office/powerpoint/2010/main" val="9798592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1022684"/>
            <a:ext cx="10535653" cy="540819"/>
          </a:xfrm>
          <a:prstGeom prst="rect">
            <a:avLst/>
          </a:prstGeom>
          <a:noFill/>
          <a:ln>
            <a:solidFill>
              <a:schemeClr val="tx1"/>
            </a:solidFill>
          </a:ln>
        </p:spPr>
        <p:txBody>
          <a:bodyPr>
            <a:normAutofit/>
          </a:bodyPr>
          <a:lstStyle/>
          <a:p>
            <a:r>
              <a:rPr lang="en-US" sz="3200" dirty="0" smtClean="0"/>
              <a:t>	</a:t>
            </a:r>
            <a:r>
              <a:rPr lang="en-US" sz="3200" dirty="0" smtClean="0">
                <a:latin typeface="Times New Roman" panose="02020603050405020304" pitchFamily="18" charset="0"/>
                <a:cs typeface="Times New Roman" panose="02020603050405020304" pitchFamily="18" charset="0"/>
              </a:rPr>
              <a:t>                   Important Tips &amp; Reminders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351338"/>
          </a:xfrm>
        </p:spPr>
        <p:txBody>
          <a:bodyPr>
            <a:normAutofit/>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Click </a:t>
            </a:r>
            <a:r>
              <a:rPr lang="en-US" dirty="0" smtClean="0">
                <a:latin typeface="Times New Roman" panose="02020603050405020304" pitchFamily="18" charset="0"/>
                <a:cs typeface="Times New Roman" panose="02020603050405020304" pitchFamily="18" charset="0"/>
                <a:hlinkClick r:id="rId6"/>
              </a:rPr>
              <a:t>here</a:t>
            </a:r>
            <a:r>
              <a:rPr lang="en-US" dirty="0" smtClean="0">
                <a:latin typeface="Times New Roman" panose="02020603050405020304" pitchFamily="18" charset="0"/>
                <a:cs typeface="Times New Roman" panose="02020603050405020304" pitchFamily="18" charset="0"/>
              </a:rPr>
              <a:t> for OM &amp; PA form submission and approval deadlines</a:t>
            </a:r>
          </a:p>
          <a:p>
            <a:pPr marL="514350" indent="-514350">
              <a:buAutoNum type="arabicPeriod"/>
            </a:pPr>
            <a:r>
              <a:rPr lang="en-US" dirty="0" smtClean="0">
                <a:latin typeface="Times New Roman" panose="02020603050405020304" pitchFamily="18" charset="0"/>
                <a:cs typeface="Times New Roman" panose="02020603050405020304" pitchFamily="18" charset="0"/>
              </a:rPr>
              <a:t>Attach relevant backup documents with form submissions. Click </a:t>
            </a:r>
            <a:r>
              <a:rPr lang="en-US" dirty="0" smtClean="0">
                <a:latin typeface="Times New Roman" panose="02020603050405020304" pitchFamily="18" charset="0"/>
                <a:cs typeface="Times New Roman" panose="02020603050405020304" pitchFamily="18" charset="0"/>
                <a:hlinkClick r:id="rId7"/>
              </a:rPr>
              <a:t>here</a:t>
            </a:r>
            <a:r>
              <a:rPr lang="en-US" dirty="0" smtClean="0">
                <a:latin typeface="Times New Roman" panose="02020603050405020304" pitchFamily="18" charset="0"/>
                <a:cs typeface="Times New Roman" panose="02020603050405020304" pitchFamily="18" charset="0"/>
              </a:rPr>
              <a:t> for list of attachments expected with OM/PA actions</a:t>
            </a:r>
          </a:p>
          <a:p>
            <a:pPr marL="514350" indent="-514350">
              <a:buAutoNum type="arabicPeriod"/>
            </a:pPr>
            <a:r>
              <a:rPr lang="en-US" dirty="0" smtClean="0">
                <a:latin typeface="Times New Roman" panose="02020603050405020304" pitchFamily="18" charset="0"/>
                <a:cs typeface="Times New Roman" panose="02020603050405020304" pitchFamily="18" charset="0"/>
              </a:rPr>
              <a:t>OM actions MUST complete approvals in workflow before a related PA action is submitted</a:t>
            </a:r>
          </a:p>
          <a:p>
            <a:pPr marL="514350" indent="-514350">
              <a:buAutoNum type="arabicPeriod"/>
            </a:pPr>
            <a:r>
              <a:rPr lang="en-US" dirty="0" smtClean="0">
                <a:latin typeface="Times New Roman" panose="02020603050405020304" pitchFamily="18" charset="0"/>
                <a:cs typeface="Times New Roman" panose="02020603050405020304" pitchFamily="18" charset="0"/>
              </a:rPr>
              <a:t>When Creating a new position, choose option “Mark </a:t>
            </a:r>
            <a:r>
              <a:rPr lang="en-US" dirty="0">
                <a:latin typeface="Times New Roman" panose="02020603050405020304" pitchFamily="18" charset="0"/>
                <a:cs typeface="Times New Roman" panose="02020603050405020304" pitchFamily="18" charset="0"/>
              </a:rPr>
              <a:t>o</a:t>
            </a:r>
            <a:r>
              <a:rPr lang="en-US" dirty="0" smtClean="0">
                <a:latin typeface="Times New Roman" panose="02020603050405020304" pitchFamily="18" charset="0"/>
                <a:cs typeface="Times New Roman" panose="02020603050405020304" pitchFamily="18" charset="0"/>
              </a:rPr>
              <a:t>pen for hire!”</a:t>
            </a:r>
          </a:p>
          <a:p>
            <a:pPr marL="514350" indent="-514350">
              <a:buAutoNum type="arabicPeriod"/>
            </a:pPr>
            <a:r>
              <a:rPr lang="en-US" dirty="0" smtClean="0">
                <a:latin typeface="Times New Roman" panose="02020603050405020304" pitchFamily="18" charset="0"/>
                <a:cs typeface="Times New Roman" panose="02020603050405020304" pitchFamily="18" charset="0"/>
              </a:rPr>
              <a:t>Effective Date for Create/Maintain position must precede Hire Date</a:t>
            </a:r>
            <a:endParaRPr lang="en-US" dirty="0">
              <a:latin typeface="Times New Roman" panose="02020603050405020304" pitchFamily="18" charset="0"/>
              <a:cs typeface="Times New Roman" panose="02020603050405020304" pitchFamily="18" charset="0"/>
            </a:endParaRPr>
          </a:p>
          <a:p>
            <a:pPr marL="514350" indent="-514350">
              <a:buAutoNum type="arabicPeriod"/>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temporary position cannot be converted into a regular position thru “Maintain Position” action. Create a brand new, regular position</a:t>
            </a:r>
          </a:p>
          <a:p>
            <a:pPr marL="514350" indent="-514350">
              <a:buAutoNum type="arabicPeriod"/>
            </a:pPr>
            <a:endParaRPr lang="en-US" dirty="0" smtClean="0"/>
          </a:p>
          <a:p>
            <a:pPr marL="514350" indent="-514350">
              <a:buAutoNum type="arabicPeriod"/>
            </a:pPr>
            <a:endParaRPr lang="en-US" dirty="0" smtClean="0"/>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0" y="274320"/>
            <a:ext cx="1157386" cy="521208"/>
          </a:xfrm>
          <a:prstGeom prst="rect">
            <a:avLst/>
          </a:prstGeom>
        </p:spPr>
      </p:pic>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66</a:t>
            </a:fld>
            <a:endParaRPr lang="en-US" dirty="0"/>
          </a:p>
        </p:txBody>
      </p:sp>
      <p:sp>
        <p:nvSpPr>
          <p:cNvPr id="6" name="Date Placeholder 5"/>
          <p:cNvSpPr>
            <a:spLocks noGrp="1"/>
          </p:cNvSpPr>
          <p:nvPr>
            <p:ph type="dt" sz="half" idx="10"/>
            <p:custDataLst>
              <p:tags r:id="rId4"/>
            </p:custDataLst>
          </p:nvPr>
        </p:nvSpPr>
        <p:spPr>
          <a:xfrm>
            <a:off x="838200" y="6356350"/>
            <a:ext cx="2743200" cy="365125"/>
          </a:xfrm>
        </p:spPr>
        <p:txBody>
          <a:bodyPr/>
          <a:lstStyle/>
          <a:p>
            <a:fld id="{A81A2357-C33A-4FC7-8959-343510DA4879}" type="datetime1">
              <a:rPr lang="en-US" smtClean="0"/>
              <a:t>10/25/2018</a:t>
            </a:fld>
            <a:endParaRPr lang="en-US" dirty="0"/>
          </a:p>
        </p:txBody>
      </p:sp>
    </p:spTree>
    <p:extLst>
      <p:ext uri="{BB962C8B-B14F-4D97-AF65-F5344CB8AC3E}">
        <p14:creationId xmlns:p14="http://schemas.microsoft.com/office/powerpoint/2010/main" val="11225218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5943"/>
            <a:ext cx="10515600" cy="749691"/>
          </a:xfrm>
        </p:spPr>
        <p:txBody>
          <a:bodyPr/>
          <a:lstStyle/>
          <a:p>
            <a:r>
              <a:rPr lang="en-US" dirty="0" smtClean="0"/>
              <a:t>	</a:t>
            </a:r>
            <a:r>
              <a:rPr lang="en-US" smtClean="0"/>
              <a:t>	      Common </a:t>
            </a:r>
            <a:r>
              <a:rPr lang="en-US" dirty="0" smtClean="0"/>
              <a:t>Form </a:t>
            </a:r>
            <a:r>
              <a:rPr lang="en-US" smtClean="0"/>
              <a:t>Errors </a:t>
            </a:r>
            <a:endParaRPr lang="en-US" dirty="0"/>
          </a:p>
        </p:txBody>
      </p:sp>
      <p:sp>
        <p:nvSpPr>
          <p:cNvPr id="4" name="Date Placeholder 3"/>
          <p:cNvSpPr>
            <a:spLocks noGrp="1"/>
          </p:cNvSpPr>
          <p:nvPr>
            <p:ph type="dt" sz="half" idx="10"/>
          </p:nvPr>
        </p:nvSpPr>
        <p:spPr/>
        <p:txBody>
          <a:bodyPr/>
          <a:lstStyle/>
          <a:p>
            <a:fld id="{93C45B5A-D543-4F3D-A86F-5774DD133D25}" type="datetime1">
              <a:rPr lang="en-US" smtClean="0"/>
              <a:t>10/25/2018</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67</a:t>
            </a:fld>
            <a:endParaRPr lang="en-US" dirty="0"/>
          </a:p>
        </p:txBody>
      </p:sp>
      <p:sp>
        <p:nvSpPr>
          <p:cNvPr id="7" name="Content Placeholder 6"/>
          <p:cNvSpPr>
            <a:spLocks noGrp="1"/>
          </p:cNvSpPr>
          <p:nvPr>
            <p:ph idx="1"/>
          </p:nvPr>
        </p:nvSpPr>
        <p:spPr>
          <a:xfrm>
            <a:off x="838200" y="1417755"/>
            <a:ext cx="11111630" cy="4938595"/>
          </a:xfrm>
        </p:spPr>
        <p:txBody>
          <a:bodyPr>
            <a:normAutofit fontScale="47500" lnSpcReduction="20000"/>
          </a:bodyPr>
          <a:lstStyle/>
          <a:p>
            <a:pPr>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“I created position 5000xxxx via tracking # 60099999. The position completed approvals successfully. When I try to hire the candidate, I get the error message that the position is not open for hire action. On another occasion I got the error that I’m not authorized to hire for the position.” </a:t>
            </a:r>
          </a:p>
          <a:p>
            <a:pPr marL="0" indent="0">
              <a:buNone/>
            </a:pPr>
            <a:r>
              <a:rPr lang="en-US" sz="3000" dirty="0">
                <a:solidFill>
                  <a:schemeClr val="accent4">
                    <a:lumMod val="50000"/>
                  </a:schemeClr>
                </a:solidFill>
                <a:latin typeface="Times New Roman" panose="02020603050405020304" pitchFamily="18" charset="0"/>
                <a:cs typeface="Times New Roman" panose="02020603050405020304" pitchFamily="18" charset="0"/>
              </a:rPr>
              <a:t>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           The </a:t>
            </a:r>
            <a:r>
              <a:rPr lang="en-US" sz="3000" dirty="0">
                <a:solidFill>
                  <a:schemeClr val="accent4">
                    <a:lumMod val="50000"/>
                  </a:schemeClr>
                </a:solidFill>
                <a:latin typeface="Times New Roman" panose="02020603050405020304" pitchFamily="18" charset="0"/>
                <a:cs typeface="Times New Roman" panose="02020603050405020304" pitchFamily="18" charset="0"/>
              </a:rPr>
              <a:t>hire date marked on the position is a date in the future OR the position was not marked open for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hire OR the position was created in wrong Org. Unit. </a:t>
            </a:r>
            <a:endParaRPr lang="en-US" sz="3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“Four of my volunteers stopped working last summer. I want to use the positions for four new volunteers this summer. The positions are showing as occupied in OM.”</a:t>
            </a:r>
          </a:p>
          <a:p>
            <a:pPr marL="0" indent="0">
              <a:buNone/>
            </a:pPr>
            <a:r>
              <a:rPr lang="en-US" sz="3000" dirty="0" smtClean="0">
                <a:latin typeface="Times New Roman" panose="02020603050405020304" pitchFamily="18" charset="0"/>
                <a:cs typeface="Times New Roman" panose="02020603050405020304" pitchFamily="18" charset="0"/>
              </a:rPr>
              <a:t>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The </a:t>
            </a:r>
            <a:r>
              <a:rPr lang="en-US" sz="3000" dirty="0">
                <a:solidFill>
                  <a:schemeClr val="accent4">
                    <a:lumMod val="50000"/>
                  </a:schemeClr>
                </a:solidFill>
                <a:latin typeface="Times New Roman" panose="02020603050405020304" pitchFamily="18" charset="0"/>
                <a:cs typeface="Times New Roman" panose="02020603050405020304" pitchFamily="18" charset="0"/>
              </a:rPr>
              <a:t>volunteers needed to be terminated when they stopped working last summer. They are occupying the four positions. Not terminating employees on time means that they continue to occupy positions.</a:t>
            </a:r>
          </a:p>
          <a:p>
            <a:pPr>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 “The vacation requests of an employee are going to the wrong person for approval. How can they be sent to his current manager?”</a:t>
            </a:r>
          </a:p>
          <a:p>
            <a:pPr marL="365760" indent="0">
              <a:buNone/>
            </a:pPr>
            <a:r>
              <a:rPr lang="en-US" sz="3000" dirty="0" smtClean="0">
                <a:solidFill>
                  <a:schemeClr val="accent4">
                    <a:lumMod val="50000"/>
                  </a:schemeClr>
                </a:solidFill>
              </a:rPr>
              <a:t>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Check </a:t>
            </a:r>
            <a:r>
              <a:rPr lang="en-US" sz="3000" dirty="0">
                <a:solidFill>
                  <a:schemeClr val="accent4">
                    <a:lumMod val="50000"/>
                  </a:schemeClr>
                </a:solidFill>
                <a:latin typeface="Times New Roman" panose="02020603050405020304" pitchFamily="18" charset="0"/>
                <a:cs typeface="Times New Roman" panose="02020603050405020304" pitchFamily="18" charset="0"/>
              </a:rPr>
              <a:t>to make sure manager of Org is correct using “PPOSE”. If the manager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is </a:t>
            </a:r>
            <a:r>
              <a:rPr lang="en-US" sz="3000" dirty="0">
                <a:solidFill>
                  <a:schemeClr val="accent4">
                    <a:lumMod val="50000"/>
                  </a:schemeClr>
                </a:solidFill>
                <a:latin typeface="Times New Roman" panose="02020603050405020304" pitchFamily="18" charset="0"/>
                <a:cs typeface="Times New Roman" panose="02020603050405020304" pitchFamily="18" charset="0"/>
              </a:rPr>
              <a:t>wrong, email </a:t>
            </a:r>
            <a:r>
              <a:rPr lang="en-US" sz="3000" dirty="0">
                <a:solidFill>
                  <a:schemeClr val="accent4">
                    <a:lumMod val="50000"/>
                  </a:schemeClr>
                </a:solidFill>
                <a:latin typeface="Times New Roman" panose="02020603050405020304" pitchFamily="18" charset="0"/>
                <a:cs typeface="Times New Roman" panose="02020603050405020304" pitchFamily="18" charset="0"/>
                <a:hlinkClick r:id="rId2"/>
              </a:rPr>
              <a:t>hrsys@bu.edu</a:t>
            </a:r>
            <a:r>
              <a:rPr lang="en-US" sz="3000" dirty="0">
                <a:solidFill>
                  <a:schemeClr val="accent4">
                    <a:lumMod val="50000"/>
                  </a:schemeClr>
                </a:solidFill>
                <a:latin typeface="Times New Roman" panose="02020603050405020304" pitchFamily="18" charset="0"/>
                <a:cs typeface="Times New Roman" panose="02020603050405020304" pitchFamily="18" charset="0"/>
              </a:rPr>
              <a:t> and request that the manager be changed. If manager is correct,  move the employee to the Org. Unit with correct manager via a “Maintain Position” form and follow with an “EPU” form.</a:t>
            </a:r>
          </a:p>
          <a:p>
            <a:pPr>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 “I maintained position which changed the % time from PT to FT &amp; proposed new salary. The employee’s record is however showing PT and listing the old salary.”</a:t>
            </a:r>
          </a:p>
          <a:p>
            <a:pPr marL="0" indent="0">
              <a:buNone/>
            </a:pPr>
            <a:r>
              <a:rPr lang="en-US" sz="3000" dirty="0">
                <a:solidFill>
                  <a:schemeClr val="accent4">
                    <a:lumMod val="50000"/>
                  </a:schemeClr>
                </a:solidFill>
                <a:latin typeface="Times New Roman" panose="02020603050405020304" pitchFamily="18" charset="0"/>
                <a:cs typeface="Times New Roman" panose="02020603050405020304" pitchFamily="18" charset="0"/>
              </a:rPr>
              <a:t>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     </a:t>
            </a:r>
            <a:r>
              <a:rPr lang="en-US" sz="3000" dirty="0">
                <a:solidFill>
                  <a:schemeClr val="accent4">
                    <a:lumMod val="50000"/>
                  </a:schemeClr>
                </a:solidFill>
                <a:latin typeface="Times New Roman" panose="02020603050405020304" pitchFamily="18" charset="0"/>
                <a:cs typeface="Times New Roman" panose="02020603050405020304" pitchFamily="18" charset="0"/>
              </a:rPr>
              <a:t>Submit an “EPU” form with revised details to update emp. Record  following the successful completion of “Maintain position” form.</a:t>
            </a:r>
          </a:p>
          <a:p>
            <a:pPr>
              <a:buFont typeface="Wingdings" panose="05000000000000000000" pitchFamily="2" charset="2"/>
              <a:buChar char="§"/>
            </a:pPr>
            <a:r>
              <a:rPr lang="en-US" sz="3000" dirty="0" smtClean="0">
                <a:latin typeface="Times New Roman" panose="02020603050405020304" pitchFamily="18" charset="0"/>
                <a:cs typeface="Times New Roman" panose="02020603050405020304" pitchFamily="18" charset="0"/>
              </a:rPr>
              <a:t>“</a:t>
            </a:r>
            <a:r>
              <a:rPr lang="en-US" sz="3000" dirty="0">
                <a:latin typeface="Times New Roman" panose="02020603050405020304" pitchFamily="18" charset="0"/>
                <a:cs typeface="Times New Roman" panose="02020603050405020304" pitchFamily="18" charset="0"/>
              </a:rPr>
              <a:t>I am submitting an EPU and get error message that there is a future-dated action which the current action will overwrite</a:t>
            </a:r>
            <a:r>
              <a:rPr lang="en-US" sz="3000" dirty="0" smtClean="0">
                <a:latin typeface="Times New Roman" panose="02020603050405020304" pitchFamily="18" charset="0"/>
                <a:cs typeface="Times New Roman" panose="02020603050405020304" pitchFamily="18" charset="0"/>
              </a:rPr>
              <a:t>.”</a:t>
            </a:r>
          </a:p>
          <a:p>
            <a:pPr marL="365760" indent="0">
              <a:buNone/>
            </a:pP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   Use “PA20” to see Actions </a:t>
            </a:r>
            <a:r>
              <a:rPr lang="en-US" sz="3000" dirty="0" err="1" smtClean="0">
                <a:solidFill>
                  <a:schemeClr val="accent4">
                    <a:lumMod val="50000"/>
                  </a:schemeClr>
                </a:solidFill>
                <a:latin typeface="Times New Roman" panose="02020603050405020304" pitchFamily="18" charset="0"/>
                <a:cs typeface="Times New Roman" panose="02020603050405020304" pitchFamily="18" charset="0"/>
              </a:rPr>
              <a:t>Infotype</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 and see what future action is preventing submission of EPU. If there is an action blocking your update or if you cannot see the action, contact HRSYS to work on a resolution.</a:t>
            </a:r>
          </a:p>
          <a:p>
            <a:pPr>
              <a:buFont typeface="Wingdings" panose="05000000000000000000" pitchFamily="2" charset="2"/>
              <a:buChar char="§"/>
            </a:pPr>
            <a:r>
              <a:rPr lang="en-US" sz="3000" dirty="0" smtClean="0">
                <a:latin typeface="Times New Roman" panose="02020603050405020304" pitchFamily="18" charset="0"/>
                <a:cs typeface="Times New Roman" panose="02020603050405020304" pitchFamily="18" charset="0"/>
              </a:rPr>
              <a:t>“</a:t>
            </a:r>
            <a:r>
              <a:rPr lang="en-US" sz="3000" dirty="0">
                <a:latin typeface="Times New Roman" panose="02020603050405020304" pitchFamily="18" charset="0"/>
                <a:cs typeface="Times New Roman" panose="02020603050405020304" pitchFamily="18" charset="0"/>
              </a:rPr>
              <a:t>I am trying to update a cost center in the Salary Cost Distribution form but get an error saying “Cost Center TRBU/</a:t>
            </a:r>
            <a:r>
              <a:rPr lang="en-US" sz="3000" dirty="0" err="1">
                <a:latin typeface="Times New Roman" panose="02020603050405020304" pitchFamily="18" charset="0"/>
                <a:cs typeface="Times New Roman" panose="02020603050405020304" pitchFamily="18" charset="0"/>
              </a:rPr>
              <a:t>xxxxxxxxxxx</a:t>
            </a:r>
            <a:r>
              <a:rPr lang="en-US" sz="3000" dirty="0">
                <a:latin typeface="Times New Roman" panose="02020603050405020304" pitchFamily="18" charset="0"/>
                <a:cs typeface="Times New Roman" panose="02020603050405020304" pitchFamily="18" charset="0"/>
              </a:rPr>
              <a:t>” blocked against direct postings on mm/</a:t>
            </a:r>
            <a:r>
              <a:rPr lang="en-US" sz="3000" dirty="0" err="1">
                <a:latin typeface="Times New Roman" panose="02020603050405020304" pitchFamily="18" charset="0"/>
                <a:cs typeface="Times New Roman" panose="02020603050405020304" pitchFamily="18" charset="0"/>
              </a:rPr>
              <a:t>dd</a:t>
            </a:r>
            <a:r>
              <a:rPr lang="en-US" sz="3000" dirty="0">
                <a:latin typeface="Times New Roman" panose="02020603050405020304" pitchFamily="18" charset="0"/>
                <a:cs typeface="Times New Roman" panose="02020603050405020304" pitchFamily="18" charset="0"/>
              </a:rPr>
              <a:t>/</a:t>
            </a:r>
            <a:r>
              <a:rPr lang="en-US" sz="3000" dirty="0" err="1">
                <a:latin typeface="Times New Roman" panose="02020603050405020304" pitchFamily="18" charset="0"/>
                <a:cs typeface="Times New Roman" panose="02020603050405020304" pitchFamily="18" charset="0"/>
              </a:rPr>
              <a:t>yyyy</a:t>
            </a:r>
            <a:r>
              <a:rPr lang="en-US" sz="3000" dirty="0">
                <a:latin typeface="Times New Roman" panose="02020603050405020304" pitchFamily="18" charset="0"/>
                <a:cs typeface="Times New Roman" panose="02020603050405020304" pitchFamily="18" charset="0"/>
              </a:rPr>
              <a:t>.</a:t>
            </a:r>
          </a:p>
          <a:p>
            <a:pPr marL="365760" indent="0">
              <a:buNone/>
            </a:pPr>
            <a:r>
              <a:rPr lang="en-US" sz="3000" dirty="0">
                <a:solidFill>
                  <a:schemeClr val="accent4">
                    <a:lumMod val="50000"/>
                  </a:schemeClr>
                </a:solidFill>
                <a:latin typeface="Times New Roman" panose="02020603050405020304" pitchFamily="18" charset="0"/>
                <a:cs typeface="Times New Roman" panose="02020603050405020304" pitchFamily="18" charset="0"/>
              </a:rPr>
              <a:t>The cost distribution you are trying to use could be expired.  It’s also possible that the end date you are using on the form is dated too late and you must use an earlier end date.  If you are trying to charge to a grant based order # contact your PAFO admin for end date info or contact </a:t>
            </a:r>
            <a:r>
              <a:rPr lang="en-US" sz="3000" dirty="0" smtClean="0">
                <a:solidFill>
                  <a:schemeClr val="accent4">
                    <a:lumMod val="50000"/>
                  </a:schemeClr>
                </a:solidFill>
                <a:latin typeface="Times New Roman" panose="02020603050405020304" pitchFamily="18" charset="0"/>
                <a:cs typeface="Times New Roman" panose="02020603050405020304" pitchFamily="18" charset="0"/>
                <a:hlinkClick r:id="rId2"/>
              </a:rPr>
              <a:t>hrsys@bu.edu</a:t>
            </a:r>
            <a:r>
              <a:rPr lang="en-US" sz="3000" dirty="0" smtClean="0">
                <a:solidFill>
                  <a:schemeClr val="accent4">
                    <a:lumMod val="50000"/>
                  </a:schemeClr>
                </a:solidFill>
                <a:latin typeface="Times New Roman" panose="02020603050405020304" pitchFamily="18" charset="0"/>
                <a:cs typeface="Times New Roman" panose="02020603050405020304" pitchFamily="18" charset="0"/>
              </a:rPr>
              <a:t> </a:t>
            </a:r>
            <a:r>
              <a:rPr lang="en-US" sz="3000" dirty="0">
                <a:solidFill>
                  <a:schemeClr val="accent4">
                    <a:lumMod val="50000"/>
                  </a:schemeClr>
                </a:solidFill>
                <a:latin typeface="Times New Roman" panose="02020603050405020304" pitchFamily="18" charset="0"/>
                <a:cs typeface="Times New Roman" panose="02020603050405020304" pitchFamily="18" charset="0"/>
              </a:rPr>
              <a:t>to review.</a:t>
            </a:r>
          </a:p>
          <a:p>
            <a:pPr marL="0" indent="0">
              <a:buNone/>
            </a:pPr>
            <a:endParaRPr lang="en-US" sz="2200" dirty="0">
              <a:solidFill>
                <a:schemeClr val="accent4">
                  <a:lumMod val="50000"/>
                </a:schemeClr>
              </a:solidFill>
              <a:latin typeface="Times New Roman" panose="02020603050405020304" pitchFamily="18" charset="0"/>
              <a:cs typeface="Times New Roman" panose="02020603050405020304" pitchFamily="18" charset="0"/>
            </a:endParaRPr>
          </a:p>
          <a:p>
            <a:pPr marL="0" indent="0">
              <a:buNone/>
            </a:pPr>
            <a:endParaRPr lang="en-US" sz="1400" dirty="0"/>
          </a:p>
          <a:p>
            <a:pPr marL="0" indent="0">
              <a:buNone/>
            </a:pPr>
            <a:endParaRPr lang="en-US" dirty="0"/>
          </a:p>
          <a:p>
            <a:pPr marL="0" indent="0">
              <a:buNone/>
            </a:pP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173" y="375339"/>
            <a:ext cx="1157386" cy="521208"/>
          </a:xfrm>
          <a:prstGeom prst="rect">
            <a:avLst/>
          </a:prstGeom>
        </p:spPr>
      </p:pic>
    </p:spTree>
    <p:extLst>
      <p:ext uri="{BB962C8B-B14F-4D97-AF65-F5344CB8AC3E}">
        <p14:creationId xmlns:p14="http://schemas.microsoft.com/office/powerpoint/2010/main" val="88848466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1022684"/>
            <a:ext cx="10535653" cy="540819"/>
          </a:xfrm>
          <a:prstGeom prst="rect">
            <a:avLst/>
          </a:prstGeom>
          <a:noFill/>
          <a:ln>
            <a:solidFill>
              <a:schemeClr val="tx1"/>
            </a:solidFill>
          </a:ln>
        </p:spPr>
        <p:txBody>
          <a:bodyPr>
            <a:normAutofit/>
          </a:bodyPr>
          <a:lstStyle/>
          <a:p>
            <a:r>
              <a:rPr lang="en-US" sz="3200" dirty="0" smtClean="0"/>
              <a:t>	       </a:t>
            </a:r>
            <a:r>
              <a:rPr lang="en-US" sz="3200" dirty="0" smtClean="0">
                <a:latin typeface="Times New Roman" panose="02020603050405020304" pitchFamily="18" charset="0"/>
                <a:cs typeface="Times New Roman" panose="02020603050405020304" pitchFamily="18" charset="0"/>
              </a:rPr>
              <a:t>Training Resources and Contact Information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2"/>
            </p:custDataLst>
          </p:nvPr>
        </p:nvSpPr>
        <p:spPr>
          <a:xfrm>
            <a:off x="838200" y="1825625"/>
            <a:ext cx="10515600" cy="4351338"/>
          </a:xfrm>
        </p:spPr>
        <p:txBody>
          <a:bodyPr>
            <a:normAutofit fontScale="55000" lnSpcReduction="20000"/>
          </a:bodyPr>
          <a:lstStyle/>
          <a:p>
            <a:pPr marL="0" indent="0">
              <a:buNone/>
            </a:pPr>
            <a:r>
              <a:rPr lang="en-US" sz="2900" dirty="0" smtClean="0">
                <a:latin typeface="Times New Roman" panose="02020603050405020304" pitchFamily="18" charset="0"/>
                <a:cs typeface="Times New Roman" panose="02020603050405020304" pitchFamily="18" charset="0"/>
                <a:hlinkClick r:id="rId6"/>
              </a:rPr>
              <a:t>Training Resources Website: </a:t>
            </a:r>
            <a:r>
              <a:rPr lang="en-US" sz="2900" dirty="0">
                <a:latin typeface="Times New Roman" panose="02020603050405020304" pitchFamily="18" charset="0"/>
                <a:cs typeface="Times New Roman" panose="02020603050405020304" pitchFamily="18" charset="0"/>
                <a:hlinkClick r:id="rId6"/>
              </a:rPr>
              <a:t>Quick Reference </a:t>
            </a:r>
            <a:r>
              <a:rPr lang="en-US" sz="2900" dirty="0" smtClean="0">
                <a:latin typeface="Times New Roman" panose="02020603050405020304" pitchFamily="18" charset="0"/>
                <a:cs typeface="Times New Roman" panose="02020603050405020304" pitchFamily="18" charset="0"/>
                <a:hlinkClick r:id="rId6"/>
              </a:rPr>
              <a:t>Guides, Process Guides, Newsletters, Videos</a:t>
            </a:r>
            <a:endParaRPr lang="en-US" sz="2900" dirty="0">
              <a:latin typeface="Times New Roman" panose="02020603050405020304" pitchFamily="18" charset="0"/>
              <a:cs typeface="Times New Roman" panose="02020603050405020304" pitchFamily="18" charset="0"/>
            </a:endParaRPr>
          </a:p>
          <a:p>
            <a:pPr marL="0" indent="0">
              <a:buNone/>
            </a:pPr>
            <a:r>
              <a:rPr lang="en-US" sz="2900" dirty="0" smtClean="0">
                <a:latin typeface="Times New Roman" panose="02020603050405020304" pitchFamily="18" charset="0"/>
                <a:cs typeface="Times New Roman" panose="02020603050405020304" pitchFamily="18" charset="0"/>
                <a:hlinkClick r:id="rId7"/>
              </a:rPr>
              <a:t>Glossary of HCM Terminology</a:t>
            </a:r>
            <a:endParaRPr lang="en-US" sz="2900" dirty="0" smtClean="0">
              <a:latin typeface="Times New Roman" panose="02020603050405020304" pitchFamily="18" charset="0"/>
              <a:cs typeface="Times New Roman" panose="02020603050405020304" pitchFamily="18" charset="0"/>
            </a:endParaRPr>
          </a:p>
          <a:p>
            <a:pPr marL="0" indent="0">
              <a:buNone/>
            </a:pPr>
            <a:r>
              <a:rPr lang="en-US" sz="2900" dirty="0" smtClean="0">
                <a:latin typeface="Times New Roman" panose="02020603050405020304" pitchFamily="18" charset="0"/>
                <a:cs typeface="Times New Roman" panose="02020603050405020304" pitchFamily="18" charset="0"/>
                <a:hlinkClick r:id="rId8"/>
              </a:rPr>
              <a:t>Scenario based selection of OM and PA Forms</a:t>
            </a:r>
            <a:endParaRPr lang="en-US" sz="2900" dirty="0" smtClean="0">
              <a:latin typeface="Times New Roman" panose="02020603050405020304" pitchFamily="18" charset="0"/>
              <a:cs typeface="Times New Roman" panose="02020603050405020304" pitchFamily="18" charset="0"/>
            </a:endParaRPr>
          </a:p>
          <a:p>
            <a:pPr marL="0" indent="0">
              <a:buNone/>
            </a:pPr>
            <a:r>
              <a:rPr lang="en-US" sz="2900" dirty="0" smtClean="0">
                <a:latin typeface="Times New Roman" panose="02020603050405020304" pitchFamily="18" charset="0"/>
                <a:cs typeface="Times New Roman" panose="02020603050405020304" pitchFamily="18" charset="0"/>
                <a:hlinkClick r:id="rId9"/>
              </a:rPr>
              <a:t>OM and PA forms Deadlines</a:t>
            </a:r>
            <a:endParaRPr lang="en-US" sz="2900" dirty="0" smtClean="0">
              <a:latin typeface="Times New Roman" panose="02020603050405020304" pitchFamily="18" charset="0"/>
              <a:cs typeface="Times New Roman" panose="02020603050405020304" pitchFamily="18" charset="0"/>
            </a:endParaRPr>
          </a:p>
          <a:p>
            <a:pPr marL="0" indent="0">
              <a:buNone/>
            </a:pPr>
            <a:endParaRPr lang="en-US" sz="2900" dirty="0" smtClean="0">
              <a:latin typeface="Times New Roman" panose="02020603050405020304" pitchFamily="18" charset="0"/>
              <a:cs typeface="Times New Roman" panose="02020603050405020304" pitchFamily="18" charset="0"/>
            </a:endParaRPr>
          </a:p>
          <a:p>
            <a:pPr marL="0" indent="0">
              <a:buNone/>
            </a:pPr>
            <a:r>
              <a:rPr lang="en-US" sz="2900" dirty="0">
                <a:latin typeface="Times New Roman" panose="02020603050405020304" pitchFamily="18" charset="0"/>
                <a:cs typeface="Times New Roman" panose="02020603050405020304" pitchFamily="18" charset="0"/>
              </a:rPr>
              <a:t>Email your HR Business Partner for Policy related </a:t>
            </a:r>
            <a:r>
              <a:rPr lang="en-US" sz="2900" dirty="0" smtClean="0">
                <a:latin typeface="Times New Roman" panose="02020603050405020304" pitchFamily="18" charset="0"/>
                <a:cs typeface="Times New Roman" panose="02020603050405020304" pitchFamily="18" charset="0"/>
              </a:rPr>
              <a:t>questions and your Comp. Analyst for Position and Compensation related questions.</a:t>
            </a:r>
            <a:endParaRPr lang="en-US" sz="2900" dirty="0">
              <a:latin typeface="Times New Roman" panose="02020603050405020304" pitchFamily="18" charset="0"/>
              <a:cs typeface="Times New Roman" panose="02020603050405020304" pitchFamily="18" charset="0"/>
            </a:endParaRPr>
          </a:p>
          <a:p>
            <a:pPr marL="0" indent="0">
              <a:buNone/>
            </a:pPr>
            <a:r>
              <a:rPr lang="en-US" sz="2900" dirty="0" smtClean="0">
                <a:latin typeface="Times New Roman" panose="02020603050405020304" pitchFamily="18" charset="0"/>
                <a:cs typeface="Times New Roman" panose="02020603050405020304" pitchFamily="18" charset="0"/>
              </a:rPr>
              <a:t>Click</a:t>
            </a:r>
            <a:r>
              <a:rPr lang="en-US" sz="2900" dirty="0" smtClean="0">
                <a:latin typeface="Times New Roman" panose="02020603050405020304" pitchFamily="18" charset="0"/>
                <a:cs typeface="Times New Roman" panose="02020603050405020304" pitchFamily="18" charset="0"/>
                <a:hlinkClick r:id="rId10"/>
              </a:rPr>
              <a:t> here </a:t>
            </a:r>
            <a:r>
              <a:rPr lang="en-US" sz="2900" dirty="0" smtClean="0">
                <a:latin typeface="Times New Roman" panose="02020603050405020304" pitchFamily="18" charset="0"/>
                <a:cs typeface="Times New Roman" panose="02020603050405020304" pitchFamily="18" charset="0"/>
              </a:rPr>
              <a:t>to find the Compensation Analyst/HR Business Partner for your Org. Unit</a:t>
            </a:r>
          </a:p>
          <a:p>
            <a:pPr marL="0" indent="0">
              <a:buNone/>
            </a:pPr>
            <a:endParaRPr lang="en-US" sz="2900" dirty="0" smtClean="0">
              <a:latin typeface="Times New Roman" panose="02020603050405020304" pitchFamily="18" charset="0"/>
              <a:cs typeface="Times New Roman" panose="02020603050405020304" pitchFamily="18" charset="0"/>
            </a:endParaRPr>
          </a:p>
          <a:p>
            <a:pPr marL="0" indent="0">
              <a:buNone/>
            </a:pPr>
            <a:r>
              <a:rPr lang="en-US" sz="2900" dirty="0" smtClean="0">
                <a:latin typeface="Times New Roman" panose="02020603050405020304" pitchFamily="18" charset="0"/>
                <a:cs typeface="Times New Roman" panose="02020603050405020304" pitchFamily="18" charset="0"/>
              </a:rPr>
              <a:t>Email </a:t>
            </a:r>
            <a:r>
              <a:rPr lang="en-US" sz="2900" dirty="0" smtClean="0">
                <a:latin typeface="Times New Roman" panose="02020603050405020304" pitchFamily="18" charset="0"/>
                <a:cs typeface="Times New Roman" panose="02020603050405020304" pitchFamily="18" charset="0"/>
                <a:hlinkClick r:id="rId11"/>
              </a:rPr>
              <a:t>hrsys@bu.edu</a:t>
            </a:r>
            <a:r>
              <a:rPr lang="en-US" sz="2900" dirty="0" smtClean="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with questions about OM &amp; PA </a:t>
            </a:r>
            <a:r>
              <a:rPr lang="en-US" sz="2900" dirty="0" smtClean="0">
                <a:latin typeface="Times New Roman" panose="02020603050405020304" pitchFamily="18" charset="0"/>
                <a:cs typeface="Times New Roman" panose="02020603050405020304" pitchFamily="18" charset="0"/>
              </a:rPr>
              <a:t>actions. Remember to submit a screenshot of the error.</a:t>
            </a:r>
            <a:endParaRPr lang="en-US" sz="2900" dirty="0">
              <a:latin typeface="Times New Roman" panose="02020603050405020304" pitchFamily="18" charset="0"/>
              <a:cs typeface="Times New Roman" panose="02020603050405020304" pitchFamily="18" charset="0"/>
            </a:endParaRPr>
          </a:p>
          <a:p>
            <a:pPr marL="0" indent="0">
              <a:buNone/>
            </a:pPr>
            <a:r>
              <a:rPr lang="en-US" sz="2900" dirty="0">
                <a:latin typeface="Times New Roman" panose="02020603050405020304" pitchFamily="18" charset="0"/>
                <a:cs typeface="Times New Roman" panose="02020603050405020304" pitchFamily="18" charset="0"/>
              </a:rPr>
              <a:t>Email</a:t>
            </a:r>
            <a:r>
              <a:rPr lang="en-US" sz="2900" dirty="0" smtClean="0">
                <a:latin typeface="Times New Roman" panose="02020603050405020304" pitchFamily="18" charset="0"/>
                <a:cs typeface="Times New Roman" panose="02020603050405020304" pitchFamily="18" charset="0"/>
              </a:rPr>
              <a:t> </a:t>
            </a:r>
            <a:r>
              <a:rPr lang="en-US" sz="2900" dirty="0" smtClean="0">
                <a:latin typeface="Times New Roman" panose="02020603050405020304" pitchFamily="18" charset="0"/>
                <a:cs typeface="Times New Roman" panose="02020603050405020304" pitchFamily="18" charset="0"/>
                <a:hlinkClick r:id="rId12"/>
              </a:rPr>
              <a:t>srao22@bu.edu</a:t>
            </a:r>
            <a:r>
              <a:rPr lang="en-US" sz="2900" dirty="0" smtClean="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for OM &amp; PA form training needs </a:t>
            </a:r>
          </a:p>
          <a:p>
            <a:pPr marL="0" indent="0">
              <a:buNone/>
            </a:pPr>
            <a:r>
              <a:rPr lang="en-US" sz="2900" dirty="0">
                <a:latin typeface="Times New Roman" panose="02020603050405020304" pitchFamily="18" charset="0"/>
                <a:cs typeface="Times New Roman" panose="02020603050405020304" pitchFamily="18" charset="0"/>
              </a:rPr>
              <a:t>Email</a:t>
            </a:r>
            <a:r>
              <a:rPr lang="en-US" sz="2900" dirty="0" smtClean="0">
                <a:latin typeface="Times New Roman" panose="02020603050405020304" pitchFamily="18" charset="0"/>
                <a:cs typeface="Times New Roman" panose="02020603050405020304" pitchFamily="18" charset="0"/>
              </a:rPr>
              <a:t> </a:t>
            </a:r>
            <a:r>
              <a:rPr lang="en-US" sz="2900" dirty="0" smtClean="0">
                <a:latin typeface="Times New Roman" panose="02020603050405020304" pitchFamily="18" charset="0"/>
                <a:cs typeface="Times New Roman" panose="02020603050405020304" pitchFamily="18" charset="0"/>
                <a:hlinkClick r:id="rId13"/>
              </a:rPr>
              <a:t>wstewart@bu.edu</a:t>
            </a:r>
            <a:r>
              <a:rPr lang="en-US" sz="2900" dirty="0" smtClean="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for training on BW Reports</a:t>
            </a:r>
          </a:p>
          <a:p>
            <a:pPr marL="0" indent="0">
              <a:buNone/>
            </a:pPr>
            <a:endParaRPr lang="en-US" sz="2400" dirty="0"/>
          </a:p>
          <a:p>
            <a:pPr marL="0" indent="0">
              <a:buNone/>
            </a:pPr>
            <a:r>
              <a:rPr lang="en-US" dirty="0" smtClean="0">
                <a:hlinkClick r:id="rId14"/>
              </a:rPr>
              <a:t>Electronic copy of this presentation	</a:t>
            </a:r>
            <a:r>
              <a:rPr lang="en-US" dirty="0" smtClean="0"/>
              <a:t>		</a:t>
            </a:r>
          </a:p>
          <a:p>
            <a:pPr marL="0" indent="0">
              <a:buNone/>
            </a:pPr>
            <a:r>
              <a:rPr lang="en-US" dirty="0"/>
              <a:t>	</a:t>
            </a:r>
            <a:r>
              <a:rPr lang="en-US" dirty="0" smtClean="0"/>
              <a:t>			</a:t>
            </a:r>
          </a:p>
          <a:p>
            <a:pPr marL="0" indent="0">
              <a:buNone/>
            </a:pPr>
            <a:endParaRPr lang="en-US" dirty="0"/>
          </a:p>
        </p:txBody>
      </p:sp>
      <p:pic>
        <p:nvPicPr>
          <p:cNvPr id="4" name="Picture 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8600" y="274320"/>
            <a:ext cx="1157386" cy="521208"/>
          </a:xfrm>
          <a:prstGeom prst="rect">
            <a:avLst/>
          </a:prstGeom>
        </p:spPr>
      </p:pic>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68</a:t>
            </a:fld>
            <a:endParaRPr lang="en-US" dirty="0"/>
          </a:p>
        </p:txBody>
      </p:sp>
      <p:sp>
        <p:nvSpPr>
          <p:cNvPr id="6" name="Date Placeholder 5"/>
          <p:cNvSpPr>
            <a:spLocks noGrp="1"/>
          </p:cNvSpPr>
          <p:nvPr>
            <p:ph type="dt" sz="half" idx="10"/>
            <p:custDataLst>
              <p:tags r:id="rId4"/>
            </p:custDataLst>
          </p:nvPr>
        </p:nvSpPr>
        <p:spPr>
          <a:xfrm>
            <a:off x="838200" y="6356350"/>
            <a:ext cx="2743200" cy="365125"/>
          </a:xfrm>
        </p:spPr>
        <p:txBody>
          <a:bodyPr/>
          <a:lstStyle/>
          <a:p>
            <a:fld id="{A81A2357-C33A-4FC7-8959-343510DA4879}" type="datetime1">
              <a:rPr lang="en-US" smtClean="0"/>
              <a:t>10/25/2018</a:t>
            </a:fld>
            <a:endParaRPr lang="en-US" dirty="0"/>
          </a:p>
        </p:txBody>
      </p:sp>
    </p:spTree>
    <p:extLst>
      <p:ext uri="{BB962C8B-B14F-4D97-AF65-F5344CB8AC3E}">
        <p14:creationId xmlns:p14="http://schemas.microsoft.com/office/powerpoint/2010/main" val="25542277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5258" y="1156545"/>
            <a:ext cx="10515600" cy="1325563"/>
          </a:xfrm>
        </p:spPr>
        <p:txBody>
          <a:bodyPr/>
          <a:lstStyle/>
          <a:p>
            <a:r>
              <a:rPr lang="en-US" dirty="0" smtClean="0"/>
              <a:t>		</a:t>
            </a:r>
            <a:r>
              <a:rPr lang="en-US" dirty="0"/>
              <a:t> </a:t>
            </a:r>
            <a:r>
              <a:rPr lang="en-US" dirty="0" smtClean="0"/>
              <a:t>		Thank You!</a:t>
            </a:r>
            <a:endParaRPr lang="en-US" dirty="0"/>
          </a:p>
        </p:txBody>
      </p:sp>
      <p:sp>
        <p:nvSpPr>
          <p:cNvPr id="6" name="Date Placeholder 5"/>
          <p:cNvSpPr>
            <a:spLocks noGrp="1"/>
          </p:cNvSpPr>
          <p:nvPr>
            <p:ph type="dt" sz="half" idx="10"/>
            <p:custDataLst>
              <p:tags r:id="rId2"/>
            </p:custDataLst>
          </p:nvPr>
        </p:nvSpPr>
        <p:spPr>
          <a:xfrm>
            <a:off x="838200" y="6356350"/>
            <a:ext cx="2743200" cy="365125"/>
          </a:xfrm>
        </p:spPr>
        <p:txBody>
          <a:bodyPr/>
          <a:lstStyle/>
          <a:p>
            <a:fld id="{4ABF21D4-F7A8-4EF3-A5AB-9C6403AE8EDF}" type="datetime1">
              <a:rPr lang="en-US" smtClean="0"/>
              <a:t>10/25/2018</a:t>
            </a:fld>
            <a:endParaRPr lang="en-US" dirty="0"/>
          </a:p>
        </p:txBody>
      </p:sp>
      <p:sp>
        <p:nvSpPr>
          <p:cNvPr id="5" name="Slide Number Placeholder 4"/>
          <p:cNvSpPr>
            <a:spLocks noGrp="1"/>
          </p:cNvSpPr>
          <p:nvPr>
            <p:ph type="sldNum" sz="quarter" idx="12"/>
            <p:custDataLst>
              <p:tags r:id="rId3"/>
            </p:custDataLst>
          </p:nvPr>
        </p:nvSpPr>
        <p:spPr>
          <a:xfrm>
            <a:off x="8610600" y="6356350"/>
            <a:ext cx="2743200" cy="365125"/>
          </a:xfrm>
        </p:spPr>
        <p:txBody>
          <a:bodyPr/>
          <a:lstStyle/>
          <a:p>
            <a:fld id="{D57F1E4F-1CFF-5643-939E-217C01CDF565}" type="slidenum">
              <a:rPr lang="en-US" smtClean="0"/>
              <a:pPr/>
              <a:t>69</a:t>
            </a:fld>
            <a:endParaRPr lang="en-US" dirty="0"/>
          </a:p>
        </p:txBody>
      </p:sp>
      <p:sp>
        <p:nvSpPr>
          <p:cNvPr id="3" name="Content Placeholder 2"/>
          <p:cNvSpPr>
            <a:spLocks noGrp="1"/>
          </p:cNvSpPr>
          <p:nvPr>
            <p:ph idx="4294967295"/>
            <p:custDataLst>
              <p:tags r:id="rId4"/>
            </p:custDataLst>
          </p:nvPr>
        </p:nvSpPr>
        <p:spPr>
          <a:xfrm>
            <a:off x="193703" y="926620"/>
            <a:ext cx="11167872" cy="3492609"/>
          </a:xfrm>
        </p:spPr>
        <p:txBody>
          <a:bodyPr>
            <a:normAutofit fontScale="92500" lnSpcReduction="10000"/>
          </a:bodyPr>
          <a:lstStyle/>
          <a:p>
            <a:pPr marL="0" indent="0">
              <a:buNone/>
            </a:pPr>
            <a:r>
              <a:rPr lang="en-US" dirty="0" smtClean="0">
                <a:solidFill>
                  <a:schemeClr val="accent3">
                    <a:lumMod val="75000"/>
                  </a:schemeClr>
                </a:solidFill>
              </a:rPr>
              <a:t>			</a:t>
            </a:r>
          </a:p>
          <a:p>
            <a:pPr marL="0" indent="0">
              <a:buNone/>
            </a:pPr>
            <a:endParaRPr lang="en-US" dirty="0" smtClean="0">
              <a:solidFill>
                <a:schemeClr val="accent3">
                  <a:lumMod val="75000"/>
                </a:schemeClr>
              </a:solidFill>
            </a:endParaRPr>
          </a:p>
          <a:p>
            <a:pPr marL="0" indent="0">
              <a:buNone/>
            </a:pPr>
            <a:endParaRPr lang="en-US" dirty="0">
              <a:solidFill>
                <a:schemeClr val="accent3">
                  <a:lumMod val="75000"/>
                </a:schemeClr>
              </a:solidFill>
            </a:endParaRPr>
          </a:p>
          <a:p>
            <a:pPr marL="0" indent="0">
              <a:buNone/>
            </a:pPr>
            <a:endParaRPr lang="en-US" dirty="0" smtClean="0">
              <a:solidFill>
                <a:schemeClr val="accent3">
                  <a:lumMod val="75000"/>
                </a:schemeClr>
              </a:solidFill>
            </a:endParaRPr>
          </a:p>
          <a:p>
            <a:pPr marL="0" indent="0">
              <a:buNone/>
            </a:pPr>
            <a:endParaRPr lang="en-US" dirty="0" smtClean="0">
              <a:solidFill>
                <a:schemeClr val="accent3">
                  <a:lumMod val="75000"/>
                </a:schemeClr>
              </a:solidFill>
              <a:latin typeface="Times New Roman" panose="02020603050405020304" pitchFamily="18" charset="0"/>
              <a:cs typeface="Times New Roman" panose="02020603050405020304" pitchFamily="18" charset="0"/>
            </a:endParaRPr>
          </a:p>
          <a:p>
            <a:pPr marL="0" indent="0">
              <a:buNone/>
            </a:pPr>
            <a:endParaRPr lang="en-US" dirty="0" smtClean="0">
              <a:solidFill>
                <a:schemeClr val="accent3">
                  <a:lumMod val="75000"/>
                </a:schemeClr>
              </a:solidFill>
              <a:latin typeface="Times New Roman" panose="02020603050405020304" pitchFamily="18" charset="0"/>
              <a:cs typeface="Times New Roman" panose="02020603050405020304" pitchFamily="18" charset="0"/>
            </a:endParaRPr>
          </a:p>
          <a:p>
            <a:pPr marL="0" indent="0">
              <a:buNone/>
            </a:pPr>
            <a:endParaRPr lang="en-US" dirty="0">
              <a:solidFill>
                <a:schemeClr val="accent3">
                  <a:lumMod val="75000"/>
                </a:schemeClr>
              </a:solidFill>
              <a:latin typeface="Times New Roman" panose="02020603050405020304" pitchFamily="18" charset="0"/>
              <a:cs typeface="Times New Roman" panose="02020603050405020304" pitchFamily="18" charset="0"/>
            </a:endParaRPr>
          </a:p>
          <a:p>
            <a:pPr marL="0" indent="0">
              <a:spcBef>
                <a:spcPct val="0"/>
              </a:spcBef>
              <a:buNone/>
            </a:pPr>
            <a:r>
              <a:rPr lang="en-US" dirty="0" smtClean="0">
                <a:latin typeface="Times New Roman" panose="02020603050405020304" pitchFamily="18" charset="0"/>
                <a:cs typeface="Times New Roman" panose="02020603050405020304" pitchFamily="18" charset="0"/>
              </a:rPr>
              <a:t>				</a:t>
            </a:r>
            <a:r>
              <a:rPr lang="en-US" dirty="0">
                <a:solidFill>
                  <a:schemeClr val="accent3">
                    <a:lumMod val="75000"/>
                  </a:schemeClr>
                </a:solidFill>
                <a:latin typeface="Times New Roman" panose="02020603050405020304" pitchFamily="18" charset="0"/>
                <a:cs typeface="Times New Roman" panose="02020603050405020304" pitchFamily="18" charset="0"/>
              </a:rPr>
              <a:t>	</a:t>
            </a:r>
            <a:endParaRPr lang="en-US" dirty="0" smtClean="0">
              <a:solidFill>
                <a:schemeClr val="accent3">
                  <a:lumMod val="75000"/>
                </a:schemeClr>
              </a:solidFill>
              <a:latin typeface="Times New Roman" panose="02020603050405020304" pitchFamily="18" charset="0"/>
              <a:cs typeface="Times New Roman" panose="02020603050405020304" pitchFamily="18" charset="0"/>
            </a:endParaRPr>
          </a:p>
          <a:p>
            <a:pPr marL="0" indent="0">
              <a:spcBef>
                <a:spcPct val="0"/>
              </a:spcBef>
              <a:buNone/>
            </a:pPr>
            <a:endParaRPr lang="en-US" dirty="0" smtClean="0">
              <a:solidFill>
                <a:schemeClr val="accent3">
                  <a:lumMod val="75000"/>
                </a:schemeClr>
              </a:solidFill>
              <a:latin typeface="Times New Roman" panose="02020603050405020304" pitchFamily="18" charset="0"/>
              <a:cs typeface="Times New Roman" panose="02020603050405020304" pitchFamily="18" charset="0"/>
            </a:endParaRPr>
          </a:p>
          <a:p>
            <a:pPr marL="0" indent="0">
              <a:spcBef>
                <a:spcPct val="0"/>
              </a:spcBef>
              <a:buNone/>
            </a:pPr>
            <a:endParaRPr lang="en-US" dirty="0" smtClean="0">
              <a:solidFill>
                <a:schemeClr val="accent3">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214" y="277897"/>
            <a:ext cx="1081893" cy="487211"/>
          </a:xfrm>
          <a:prstGeom prst="rect">
            <a:avLst/>
          </a:prstGeom>
        </p:spPr>
      </p:pic>
    </p:spTree>
    <p:extLst>
      <p:ext uri="{BB962C8B-B14F-4D97-AF65-F5344CB8AC3E}">
        <p14:creationId xmlns:p14="http://schemas.microsoft.com/office/powerpoint/2010/main" val="32807976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HTML_SHAPEINFO" val="&lt;ThreeDShapeInfo&gt;&lt;uuid val=&quot;{981AF4BD-61A0-4FD9-BEC4-E3C2391F89D1}&quot;/&gt;&lt;isInvalidForFieldText val=&quot;0&quot;/&gt;&lt;Image&gt;&lt;filename val=&quot;C:\Users\srao22\AppData\Local\Temp\CP13348668308125Session\CPTrustFolder13348668308125\PPTImport13348922808937\data\asimages\{981AF4BD-61A0-4FD9-BEC4-E3C2391F89D1}_1.png&quot;/&gt;&lt;left val=&quot;66&quot;/&gt;&lt;top val=&quot;220&quot;/&gt;&lt;width val=&quot;1077&quot;/&gt;&lt;height val=&quot;222&quot;/&gt;&lt;hasText val=&quot;1&quot;/&gt;&lt;/Image&gt;&lt;/ThreeDShapeInfo&gt;"/>
  <p:tag name="PRESENTER_SHAPETEXTINFO" val="&lt;ShapeTextInfo&gt;&lt;TableIndex row=&quot;-1&quot; col=&quot;-1&quot;&gt;&lt;linesCount val=&quot;1&quot;/&gt;&lt;lineCharCount val=&quot;30&quot;/&gt;&lt;/TableIndex&gt;&lt;/ShapeTextInfo&gt;"/>
  <p:tag name="PRESENTER_DUMMYTAG" val="&lt;DummyForForceWrite&gt;&lt;/DummyForForceWrite&gt;"/>
</p:tagLst>
</file>

<file path=ppt/tags/tag35.xml><?xml version="1.0" encoding="utf-8"?>
<p:tagLst xmlns:a="http://schemas.openxmlformats.org/drawingml/2006/main" xmlns:r="http://schemas.openxmlformats.org/officeDocument/2006/relationships" xmlns:p="http://schemas.openxmlformats.org/presentationml/2006/main">
  <p:tag name="HTML_AUTOSHAPE_INFO" val="&lt;ThreeDShapeInfo&gt;&lt;uuid val=&quot;{49739C3E-DCFE-4410-A058-A63C08C0756F}&quot;/&gt;&lt;isInvalidForFieldText val=&quot;0&quot;/&gt;&lt;Image&gt;&lt;filename val=&quot;C:\Users\srao22\AppData\Local\Temp\CP16684938489031Session\CPTrustFolder16684938489031\PPTImport166841184671234\data\asimages\{49739C3E-DCFE-4410-A058-A63C08C0756F}.png&quot;/&gt;&lt;left val=&quot;23&quot;/&gt;&lt;top val=&quot;27&quot;/&gt;&lt;width val=&quot;123&quot;/&gt;&lt;height val=&quot;56&quot;/&gt;&lt;hasText val=&quot;1&quot;/&gt;&lt;/Image&gt;&lt;/ThreeDShapeInfo&gt;"/>
  <p:tag name="PRESENTER_DUMMYTAG" val="&lt;DummyForForceWrite&gt;&lt;/DummyForForceWrite&gt;"/>
</p:tagLst>
</file>

<file path=ppt/tags/tag36.xml><?xml version="1.0" encoding="utf-8"?>
<p:tagLst xmlns:a="http://schemas.openxmlformats.org/drawingml/2006/main" xmlns:r="http://schemas.openxmlformats.org/officeDocument/2006/relationships" xmlns:p="http://schemas.openxmlformats.org/presentationml/2006/main">
  <p:tag name="HTML_SHAPEINFO" val="&lt;ThreeDShapeInfo&gt;&lt;uuid val=&quot;{1AEAC078-4395-44EA-90C4-67F717974395}&quot;/&gt;&lt;isInvalidForFieldText val=&quot;0&quot;/&gt;&lt;Image&gt;&lt;filename val=&quot;C:\Users\srao22\AppData\Local\Temp\CP13348668308125Session\CPTrustFolder13348668308125\PPTImport13348922808937\data\asimages\{1AEAC078-4395-44EA-90C4-67F717974395}_2.png&quot;/&gt;&lt;left val=&quot;87&quot;/&gt;&lt;top val=&quot;98&quot;/&gt;&lt;width val=&quot;1105&quot;/&gt;&lt;height val=&quot;91&quot;/&gt;&lt;hasText val=&quot;1&quot;/&gt;&lt;/Image&gt;&lt;/ThreeDShapeInfo&gt;"/>
  <p:tag name="PRESENTER_SHAPETEXTINFO" val="&lt;ShapeTextInfo&gt;&lt;TableIndex row=&quot;-1&quot; col=&quot;-1&quot;&gt;&lt;linesCount val=&quot;1&quot;/&gt;&lt;lineCharCount val=&quot;1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HTML_SHAPEINFO" val="&lt;ThreeDShapeInfo&gt;&lt;uuid val=&quot;{F20F1D7F-9615-4842-B238-27E64AA10074}&quot;/&gt;&lt;isInvalidForFieldText val=&quot;0&quot;/&gt;&lt;Image&gt;&lt;filename val=&quot;C:\Users\srao22\AppData\Local\Temp\CP13348668308125Session\CPTrustFolder13348668308125\PPTImport13348922808937\data\asimages\{F20F1D7F-9615-4842-B238-27E64AA10074}_2.png&quot;/&gt;&lt;left val=&quot;80&quot;/&gt;&lt;top val=&quot;178&quot;/&gt;&lt;width val=&quot;1112&quot;/&gt;&lt;height val=&quot;480&quot;/&gt;&lt;hasText val=&quot;1&quot;/&gt;&lt;/Image&gt;&lt;/ThreeDShapeInfo&gt;"/>
  <p:tag name="PRESENTER_SHAPETEXTINFO" val="&lt;ShapeTextInfo&gt;&lt;TableIndex row=&quot;-1&quot; col=&quot;-1&quot;&gt;&lt;linesCount val=&quot;12&quot;/&gt;&lt;lineCharCount val=&quot;26&quot;/&gt;&lt;lineCharCount val=&quot;20&quot;/&gt;&lt;lineCharCount val=&quot;48&quot;/&gt;&lt;lineCharCount val=&quot;54&quot;/&gt;&lt;lineCharCount val=&quot;28&quot;/&gt;&lt;lineCharCount val=&quot;54&quot;/&gt;&lt;lineCharCount val=&quot;38&quot;/&gt;&lt;lineCharCount val=&quot;64&quot;/&gt;&lt;lineCharCount val=&quot;74&quot;/&gt;&lt;lineCharCount val=&quot;22&quot;/&gt;&lt;lineCharCount val=&quot;19&quot;/&gt;&lt;lineCharCount val=&quot;4&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HTML_AUTOSHAPE_INFO" val="&lt;ThreeDShapeInfo&gt;&lt;uuid val=&quot;{5F31B312-2E68-4BF9-93A8-6E6328FCFAF9}&quot;/&gt;&lt;isInvalidForFieldText val=&quot;0&quot;/&gt;&lt;Image&gt;&lt;filename val=&quot;C:\Users\srao22\AppData\Local\Temp\CP16684938489031Session\CPTrustFolder16684938489031\PPTImport166841184671234\data\asimages\{5F31B312-2E68-4BF9-93A8-6E6328FCFAF9}.png&quot;/&gt;&lt;left val=&quot;23&quot;/&gt;&lt;top val=&quot;28&quot;/&gt;&lt;width val=&quot;123&quot;/&gt;&lt;height val=&quot;56&quot;/&gt;&lt;hasText val=&quot;1&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HTML_SHAPEINFO" val="&lt;ThreeDShapeInfo&gt;&lt;uuid val=&quot;{323B7D51-D375-4D57-981E-F5B9F00C1F39}&quot;/&gt;&lt;isInvalidForFieldText val=&quot;0&quot;/&gt;&lt;Image&gt;&lt;filename val=&quot;C:\Users\srao22\AppData\Local\Temp\CP13348668308125Session\CPTrustFolder13348668308125\PPTImport13348922808937\data\asimages\{323B7D51-D375-4D57-981E-F5B9F00C1F39}_2.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HTML_SHAPEINFO" val="&lt;ThreeDShapeInfo&gt;&lt;uuid val=&quot;{F1CE2892-8E15-4956-8EFC-514724EA6C76}&quot;/&gt;&lt;isInvalidForFieldText val=&quot;0&quot;/&gt;&lt;Image&gt;&lt;filename val=&quot;C:\Users\srao22\AppData\Local\Temp\CP13348668308125Session\CPTrustFolder13348668308125\PPTImport13348922808937\data\asimages\{F1CE2892-8E15-4956-8EFC-514724EA6C76}_2.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HTML_SHAPEINFO" val="&lt;ThreeDShapeInfo&gt;&lt;uuid val=&quot;{75A17D09-5ADE-43B9-83E6-C9A79A159F72}&quot;/&gt;&lt;isInvalidForFieldText val=&quot;0&quot;/&gt;&lt;Image&gt;&lt;filename val=&quot;C:\Users\srao22\AppData\Local\Temp\CP13348668308125Session\CPTrustFolder13348668308125\PPTImport13348922808937\data\asimages\{75A17D09-5ADE-43B9-83E6-C9A79A159F72}_3.png&quot;/&gt;&lt;left val=&quot;95&quot;/&gt;&lt;top val=&quot;95&quot;/&gt;&lt;width val=&quot;1105&quot;/&gt;&lt;height val=&quot;91&quot;/&gt;&lt;hasText val=&quot;1&quot;/&gt;&lt;/Image&gt;&lt;/ThreeDShapeInfo&gt;"/>
  <p:tag name="PRESENTER_SHAPETEXTINFO" val="&lt;ShapeTextInfo&gt;&lt;TableIndex row=&quot;-1&quot; col=&quot;-1&quot;&gt;&lt;linesCount val=&quot;1&quot;/&gt;&lt;lineCharCount val=&quot;29&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493F3AA7-8638-4757-B277-4F158F0029FC}_1.png_crop.png&quot;/&gt;&lt;left val=&quot;100&quot;/&gt;&lt;top val=&quot;201&quot;/&gt;&lt;width val=&quot;922&quot;/&gt;&lt;height val=&quot;32&quot;/&gt;&lt;hasText val=&quot;1&quot;/&gt;&lt;paraId val=&quot;1&quot;/&gt;&lt;/Image&gt;&lt;Image&gt;&lt;filename val=&quot;C:\Users\srao22\AppData\Local\Temp\CP13348668308125Session\CPTrustFolder13348668308125\PPTImport13348922808937\data\asimages\{7675C5E6-8890-486C-B39D-D345B99EB506}_1.png_crop.png&quot;/&gt;&lt;left val=&quot;100&quot;/&gt;&lt;top val=&quot;254&quot;/&gt;&lt;width val=&quot;942&quot;/&gt;&lt;height val=&quot;73&quot;/&gt;&lt;hasText val=&quot;1&quot;/&gt;&lt;paraId val=&quot;2&quot;/&gt;&lt;/Image&gt;&lt;Image&gt;&lt;filename val=&quot;C:\Users\srao22\AppData\Local\Temp\CP13348668308125Session\CPTrustFolder13348668308125\PPTImport13348922808937\data\asimages\{8C727D1A-3680-4810-B960-56F1AB15C886}_1.png_crop.png&quot;/&gt;&lt;left val=&quot;99&quot;/&gt;&lt;top val=&quot;349&quot;/&gt;&lt;width val=&quot;1054&quot;/&gt;&lt;height val=&quot;72&quot;/&gt;&lt;hasText val=&quot;1&quot;/&gt;&lt;paraId val=&quot;3&quot;/&gt;&lt;/Image&gt;&lt;Image&gt;&lt;filename val=&quot;C:\Users\srao22\AppData\Local\Temp\CP13348668308125Session\CPTrustFolder13348668308125\PPTImport13348922808937\data\asimages\{0B82A039-F5FE-4E10-9A56-BADE03057D19}_1.png_crop.png&quot;/&gt;&lt;left val=&quot;99&quot;/&gt;&lt;top val=&quot;442&quot;/&gt;&lt;width val=&quot;942&quot;/&gt;&lt;height val=&quot;33&quot;/&gt;&lt;hasText val=&quot;1&quot;/&gt;&lt;paraId val=&quot;4&quot;/&gt;&lt;/Image&gt;&lt;Image&gt;&lt;filename val=&quot;C:\Users\srao22\AppData\Local\Temp\CP13348668308125Session\CPTrustFolder13348668308125\PPTImport13348922808937\data\asimages\{F270E6AB-CE40-4ADD-A927-3B78D496D7C8}_1.png_crop.png&quot;/&gt;&lt;left val=&quot;98&quot;/&gt;&lt;top val=&quot;496&quot;/&gt;&lt;width val=&quot;930&quot;/&gt;&lt;height val=&quot;33&quot;/&gt;&lt;hasText val=&quot;1&quot;/&gt;&lt;paraId val=&quot;5&quot;/&gt;&lt;/Image&gt;&lt;/TextEffect&gt;"/>
  <p:tag name="PRESENTER_SHAPETEXTINFO" val="&lt;ShapeTextInfo&gt;&lt;TableIndex row=&quot;-1&quot; col=&quot;-1&quot;&gt;&lt;linesCount val=&quot;7&quot;/&gt;&lt;lineCharCount val=&quot;64&quot;/&gt;&lt;lineCharCount val=&quot;56&quot;/&gt;&lt;lineCharCount val=&quot;53&quot;/&gt;&lt;lineCharCount val=&quot;66&quot;/&gt;&lt;lineCharCount val=&quot;43&quot;/&gt;&lt;lineCharCount val=&quot;58&quot;/&gt;&lt;lineCharCount val=&quot;54&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HTML_AUTOSHAPE_INFO" val="&lt;ThreeDShapeInfo&gt;&lt;uuid val=&quot;{AF1FCDC1-7735-463B-A614-189B91896F46}&quot;/&gt;&lt;isInvalidForFieldText val=&quot;0&quot;/&gt;&lt;Image&gt;&lt;filename val=&quot;C:\Users\srao22\AppData\Local\Temp\CP16684938489031Session\CPTrustFolder16684938489031\PPTImport166841184671234\data\asimages\{AF1FCDC1-7735-463B-A614-189B91896F46}.png&quot;/&gt;&lt;left val=&quot;23&quot;/&gt;&lt;top val=&quot;28&quot;/&gt;&lt;width val=&quot;123&quot;/&gt;&lt;height val=&quot;56&quot;/&gt;&lt;hasText val=&quot;1&quot;/&gt;&lt;/Image&gt;&lt;/ThreeDShapeInfo&gt;"/>
</p:tagLst>
</file>

<file path=ppt/tags/tag44.xml><?xml version="1.0" encoding="utf-8"?>
<p:tagLst xmlns:a="http://schemas.openxmlformats.org/drawingml/2006/main" xmlns:r="http://schemas.openxmlformats.org/officeDocument/2006/relationships" xmlns:p="http://schemas.openxmlformats.org/presentationml/2006/main">
  <p:tag name="HTML_SHAPEINFO" val="&lt;ThreeDShapeInfo&gt;&lt;uuid val=&quot;{AE328743-B27A-4954-B9EB-6D9D1A7BE189}&quot;/&gt;&lt;isInvalidForFieldText val=&quot;0&quot;/&gt;&lt;Image&gt;&lt;filename val=&quot;C:\Users\srao22\AppData\Local\Temp\CP13348668308125Session\CPTrustFolder13348668308125\PPTImport13348922808937\data\asimages\{AE328743-B27A-4954-B9EB-6D9D1A7BE189}_3.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HTML_SHAPEINFO" val="&lt;ThreeDShapeInfo&gt;&lt;uuid val=&quot;{6C07A1E6-08B8-46AA-84B1-43FC53CF5458}&quot;/&gt;&lt;isInvalidForFieldText val=&quot;0&quot;/&gt;&lt;Image&gt;&lt;filename val=&quot;C:\Users\srao22\AppData\Local\Temp\CP13348668308125Session\CPTrustFolder13348668308125\PPTImport13348922808937\data\asimages\{6C07A1E6-08B8-46AA-84B1-43FC53CF5458}_3.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HTML_SHAPEINFO" val="&lt;ThreeDShapeInfo&gt;&lt;uuid val=&quot;{24A7A182-38CD-43A2-9121-C71B35408075}&quot;/&gt;&lt;isInvalidForFieldText val=&quot;0&quot;/&gt;&lt;Image&gt;&lt;filename val=&quot;C:\Users\srao22\AppData\Local\Temp\CP13348668308125Session\CPTrustFolder13348668308125\PPTImport13348922808937\data\asimages\{24A7A182-38CD-43A2-9121-C71B35408075}_4.png&quot;/&gt;&lt;left val=&quot;87&quot;/&gt;&lt;top val=&quot;92&quot;/&gt;&lt;width val=&quot;1105&quot;/&gt;&lt;height val=&quot;91&quot;/&gt;&lt;hasText val=&quot;1&quot;/&gt;&lt;/Image&gt;&lt;/ThreeDShapeInfo&gt;"/>
  <p:tag name="PRESENTER_SHAPETEXTINFO" val="&lt;ShapeTextInfo&gt;&lt;TableIndex row=&quot;-1&quot; col=&quot;-1&quot;&gt;&lt;linesCount val=&quot;1&quot;/&gt;&lt;lineCharCount val=&quot;63&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19833AF4-4424-4AC2-ABCC-5FD72D89171B}_1.png_crop.png&quot;/&gt;&lt;left val=&quot;100&quot;/&gt;&lt;top val=&quot;194&quot;/&gt;&lt;width val=&quot;1102&quot;/&gt;&lt;height val=&quot;28&quot;/&gt;&lt;hasText val=&quot;1&quot;/&gt;&lt;paraId val=&quot;1&quot;/&gt;&lt;/Image&gt;&lt;Image&gt;&lt;filename val=&quot;C:\Users\srao22\AppData\Local\Temp\CP13348668308125Session\CPTrustFolder13348668308125\PPTImport13348922808937\data\asimages\{B3F52E84-014A-4A2C-9E59-5D707302B2C6}_1.png_crop.png&quot;/&gt;&lt;left val=&quot;99&quot;/&gt;&lt;top val=&quot;234&quot;/&gt;&lt;width val=&quot;620&quot;/&gt;&lt;height val=&quot;27&quot;/&gt;&lt;hasText val=&quot;1&quot;/&gt;&lt;paraId val=&quot;2&quot;/&gt;&lt;/Image&gt;&lt;Image&gt;&lt;filename val=&quot;C:\Users\srao22\AppData\Local\Temp\CP13348668308125Session\CPTrustFolder13348668308125\PPTImport13348922808937\data\asimages\{6C0FE2C3-2184-4F81-B7C3-F1960B9F553E}_1.png_crop.png&quot;/&gt;&lt;left val=&quot;98&quot;/&gt;&lt;top val=&quot;275&quot;/&gt;&lt;width val=&quot;776&quot;/&gt;&lt;height val=&quot;28&quot;/&gt;&lt;hasText val=&quot;1&quot;/&gt;&lt;paraId val=&quot;3&quot;/&gt;&lt;/Image&gt;&lt;Image&gt;&lt;filename val=&quot;C:\Users\srao22\AppData\Local\Temp\CP13348668308125Session\CPTrustFolder13348668308125\PPTImport13348922808937\data\asimages\{26E7F1A1-CB73-4817-A36C-4D4A23603364}_1.png_crop.png&quot;/&gt;&lt;left val=&quot;194&quot;/&gt;&lt;top val=&quot;310&quot;/&gt;&lt;width val=&quot;61&quot;/&gt;&lt;height val=&quot;16&quot;/&gt;&lt;hasText val=&quot;1&quot;/&gt;&lt;paraId val=&quot;4&quot;/&gt;&lt;/Image&gt;&lt;Image&gt;&lt;filename val=&quot;C:\Users\srao22\AppData\Local\Temp\CP13348668308125Session\CPTrustFolder13348668308125\PPTImport13348922808937\data\asimages\{30E85944-94BB-4359-B08D-809DD3302F6B}_1.png_crop.png&quot;/&gt;&lt;left val=&quot;194&quot;/&gt;&lt;top val=&quot;330&quot;/&gt;&lt;width val=&quot;445&quot;/&gt;&lt;height val=&quot;20&quot;/&gt;&lt;hasText val=&quot;1&quot;/&gt;&lt;paraId val=&quot;5&quot;/&gt;&lt;/Image&gt;&lt;Image&gt;&lt;filename val=&quot;C:\Users\srao22\AppData\Local\Temp\CP13348668308125Session\CPTrustFolder13348668308125\PPTImport13348922808937\data\asimages\{885FE19D-B783-4421-9727-7FABAA1F6423}_1.png_crop.png&quot;/&gt;&lt;left val=&quot;194&quot;/&gt;&lt;top val=&quot;354&quot;/&gt;&lt;width val=&quot;396&quot;/&gt;&lt;height val=&quot;21&quot;/&gt;&lt;hasText val=&quot;1&quot;/&gt;&lt;paraId val=&quot;6&quot;/&gt;&lt;/Image&gt;&lt;Image&gt;&lt;filename val=&quot;C:\Users\srao22\AppData\Local\Temp\CP13348668308125Session\CPTrustFolder13348668308125\PPTImport13348922808937\data\asimages\{2257152A-588D-46F3-9E7F-9D128A33D7A2}_1.png_crop.png&quot;/&gt;&lt;left val=&quot;194&quot;/&gt;&lt;top val=&quot;377&quot;/&gt;&lt;width val=&quot;462&quot;/&gt;&lt;height val=&quot;21&quot;/&gt;&lt;hasText val=&quot;1&quot;/&gt;&lt;paraId val=&quot;7&quot;/&gt;&lt;/Image&gt;&lt;Image&gt;&lt;filename val=&quot;C:\Users\srao22\AppData\Local\Temp\CP13348668308125Session\CPTrustFolder13348668308125\PPTImport13348922808937\data\asimages\{59BF2595-E6DC-4EDD-8A04-28884C8A4CF6}_1.png_crop.png&quot;/&gt;&lt;left val=&quot;194&quot;/&gt;&lt;top val=&quot;400&quot;/&gt;&lt;width val=&quot;480&quot;/&gt;&lt;height val=&quot;20&quot;/&gt;&lt;hasText val=&quot;1&quot;/&gt;&lt;paraId val=&quot;8&quot;/&gt;&lt;/Image&gt;&lt;Image&gt;&lt;filename val=&quot;C:\Users\srao22\AppData\Local\Temp\CP13348668308125Session\CPTrustFolder13348668308125\PPTImport13348922808937\data\asimages\{30E448F7-8285-4A3A-840E-AAF9B8951746}_1.png_crop.png&quot;/&gt;&lt;left val=&quot;194&quot;/&gt;&lt;top val=&quot;423&quot;/&gt;&lt;width val=&quot;577&quot;/&gt;&lt;height val=&quot;21&quot;/&gt;&lt;hasText val=&quot;1&quot;/&gt;&lt;paraId val=&quot;9&quot;/&gt;&lt;/Image&gt;&lt;Image&gt;&lt;filename val=&quot;C:\Users\srao22\AppData\Local\Temp\CP13348668308125Session\CPTrustFolder13348668308125\PPTImport13348922808937\data\asimages\{2DCD9850-1819-40F4-9F8D-E3570CF3166B}_1.png_crop.png&quot;/&gt;&lt;left val=&quot;98&quot;/&gt;&lt;top val=&quot;458&quot;/&gt;&lt;width val=&quot;1054&quot;/&gt;&lt;height val=&quot;54&quot;/&gt;&lt;hasText val=&quot;1&quot;/&gt;&lt;paraId val=&quot;10&quot;/&gt;&lt;/Image&gt;&lt;Image&gt;&lt;filename val=&quot;C:\Users\srao22\AppData\Local\Temp\CP13348668308125Session\CPTrustFolder13348668308125\PPTImport13348922808937\data\asimages\{9E699B7C-462D-43E4-BF93-5100ADAC87F5}_1.png_crop.png&quot;/&gt;&lt;left val=&quot;98&quot;/&gt;&lt;top val=&quot;524&quot;/&gt;&lt;width val=&quot;1114&quot;/&gt;&lt;height val=&quot;53&quot;/&gt;&lt;hasText val=&quot;1&quot;/&gt;&lt;paraId val=&quot;11&quot;/&gt;&lt;/Image&gt;&lt;Image&gt;&lt;filename val=&quot;C:\Users\srao22\AppData\Local\Temp\CP13348668308125Session\CPTrustFolder13348668308125\PPTImport13348922808937\data\asimages\{568A3B6E-517C-4ECB-827E-65541B7B4C3B}_1.png_crop.png&quot;/&gt;&lt;left val=&quot;98&quot;/&gt;&lt;top val=&quot;581&quot;/&gt;&lt;width val=&quot;972&quot;/&gt;&lt;height val=&quot;27&quot;/&gt;&lt;hasText val=&quot;1&quot;/&gt;&lt;paraId val=&quot;12&quot;/&gt;&lt;/Image&gt;&lt;/TextEffect&gt;"/>
  <p:tag name="PRESENTER_SHAPETEXTINFO" val="&lt;ShapeTextInfo&gt;&lt;TableIndex row=&quot;-1&quot; col=&quot;-1&quot;&gt;&lt;linesCount val=&quot;14&quot;/&gt;&lt;lineCharCount val=&quot;79&quot;/&gt;&lt;lineCharCount val=&quot;43&quot;/&gt;&lt;lineCharCount val=&quot;56&quot;/&gt;&lt;lineCharCount val=&quot;9&quot;/&gt;&lt;lineCharCount val=&quot;44&quot;/&gt;&lt;lineCharCount val=&quot;41&quot;/&gt;&lt;lineCharCount val=&quot;52&quot;/&gt;&lt;lineCharCount val=&quot;52&quot;/&gt;&lt;lineCharCount val=&quot;60&quot;/&gt;&lt;lineCharCount val=&quot;74&quot;/&gt;&lt;lineCharCount val=&quot;54&quot;/&gt;&lt;lineCharCount val=&quot;80&quot;/&gt;&lt;lineCharCount val=&quot;26&quot;/&gt;&lt;lineCharCount val=&quot;67&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HTML_SHAPEINFO" val="&lt;ThreeDShapeInfo&gt;&lt;uuid val=&quot;{6C39DEBB-BEA0-4924-B129-DAC6866BD8FA}&quot;/&gt;&lt;isInvalidForFieldText val=&quot;0&quot;/&gt;&lt;Image&gt;&lt;filename val=&quot;C:\Users\srao22\AppData\Local\Temp\CP13348668308125Session\CPTrustFolder13348668308125\PPTImport13348922808937\data\asimages\{6C39DEBB-BEA0-4924-B129-DAC6866BD8FA}_4.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HTML_SHAPEINFO" val="&lt;ThreeDShapeInfo&gt;&lt;uuid val=&quot;{9C4C6A63-61B0-4FDF-A7C4-862D677D5C6E}&quot;/&gt;&lt;isInvalidForFieldText val=&quot;0&quot;/&gt;&lt;Image&gt;&lt;filename val=&quot;C:\Users\srao22\AppData\Local\Temp\CP13348668308125Session\CPTrustFolder13348668308125\PPTImport13348922808937\data\asimages\{9C4C6A63-61B0-4FDF-A7C4-862D677D5C6E}_4.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HTML_AUTOSHAPE_INFO" val="&lt;ThreeDShapeInfo&gt;&lt;uuid val=&quot;{82D0AADE-46F9-4385-BD87-8EE8B163D87E}&quot;/&gt;&lt;isInvalidForFieldText val=&quot;0&quot;/&gt;&lt;Image&gt;&lt;filename val=&quot;C:\Users\srao22\AppData\Local\Temp\CP16684938489031Session\CPTrustFolder16684938489031\PPTImport166841184671234\data\asimages\{82D0AADE-46F9-4385-BD87-8EE8B163D87E}.png&quot;/&gt;&lt;left val=&quot;23&quot;/&gt;&lt;top val=&quot;28&quot;/&gt;&lt;width val=&quot;122&quot;/&gt;&lt;height val=&quot;56&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HTML_SHAPEINFO" val="&lt;ThreeDShapeInfo&gt;&lt;uuid val=&quot;{23487571-7AD7-4AE0-BFBF-99BCD1A96B3D}&quot;/&gt;&lt;isInvalidForFieldText val=&quot;0&quot;/&gt;&lt;Image&gt;&lt;filename val=&quot;C:\Users\srao22\AppData\Local\Temp\CP13348668308125Session\CPTrustFolder13348668308125\PPTImport13348922808937\data\asimages\{23487571-7AD7-4AE0-BFBF-99BCD1A96B3D}_5.png&quot;/&gt;&lt;left val=&quot;95&quot;/&gt;&lt;top val=&quot;94&quot;/&gt;&lt;width val=&quot;1127&quot;/&gt;&lt;height val=&quot;90&quot;/&gt;&lt;hasText val=&quot;1&quot;/&gt;&lt;/Image&gt;&lt;/ThreeDShapeInfo&gt;"/>
  <p:tag name="PRESENTER_SHAPETEXTINFO" val="&lt;ShapeTextInfo&gt;&lt;TableIndex row=&quot;-1&quot; col=&quot;-1&quot;&gt;&lt;linesCount val=&quot;1&quot;/&gt;&lt;lineCharCount val=&quot;59&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2B2C6F55-22FD-41AD-B22A-565871BE76F8}_1.png_crop.png&quot;/&gt;&lt;left val=&quot;105&quot;/&gt;&lt;top val=&quot;185&quot;/&gt;&lt;width val=&quot;809&quot;/&gt;&lt;height val=&quot;18&quot;/&gt;&lt;hasText val=&quot;1&quot;/&gt;&lt;paraId val=&quot;1&quot;/&gt;&lt;/Image&gt;&lt;Image&gt;&lt;filename val=&quot;C:\Users\srao22\AppData\Local\Temp\CP13348668308125Session\CPTrustFolder13348668308125\PPTImport13348922808937\data\asimages\{2E73F494-26A0-414B-96B9-55E04D5949C5}_1.png_crop.png&quot;/&gt;&lt;left val=&quot;251&quot;/&gt;&lt;top val=&quot;211&quot;/&gt;&lt;width val=&quot;140&quot;/&gt;&lt;height val=&quot;17&quot;/&gt;&lt;hasText val=&quot;1&quot;/&gt;&lt;paraId val=&quot;2&quot;/&gt;&lt;/Image&gt;&lt;Image&gt;&lt;filename val=&quot;C:\Users\srao22\AppData\Local\Temp\CP13348668308125Session\CPTrustFolder13348668308125\PPTImport13348922808937\data\asimages\{4EE39B46-3B06-4E55-8AB3-982F1A74AA91}_1.png_crop.png&quot;/&gt;&lt;left val=&quot;250&quot;/&gt;&lt;top val=&quot;235&quot;/&gt;&lt;width val=&quot;97&quot;/&gt;&lt;height val=&quot;14&quot;/&gt;&lt;hasText val=&quot;1&quot;/&gt;&lt;paraId val=&quot;3&quot;/&gt;&lt;/Image&gt;&lt;Image&gt;&lt;filename val=&quot;C:\Users\srao22\AppData\Local\Temp\CP13348668308125Session\CPTrustFolder13348668308125\PPTImport13348922808937\data\asimages\{175F52B2-D6BF-4978-B7A3-F43D2C62ECE1}_1.png_crop.png&quot;/&gt;&lt;left val=&quot;105&quot;/&gt;&lt;top val=&quot;265&quot;/&gt;&lt;width val=&quot;1124&quot;/&gt;&lt;height val=&quot;55&quot;/&gt;&lt;hasText val=&quot;1&quot;/&gt;&lt;paraId val=&quot;4&quot;/&gt;&lt;/Image&gt;&lt;Image&gt;&lt;filename val=&quot;C:\Users\srao22\AppData\Local\Temp\CP13348668308125Session\CPTrustFolder13348668308125\PPTImport13348922808937\data\asimages\{55EB1FAD-8F23-449E-A9D2-C88B853E077F}_1.png_crop.png&quot;/&gt;&lt;left val=&quot;106&quot;/&gt;&lt;top val=&quot;332&quot;/&gt;&lt;width val=&quot;1110&quot;/&gt;&lt;height val=&quot;37&quot;/&gt;&lt;hasText val=&quot;1&quot;/&gt;&lt;paraId val=&quot;5&quot;/&gt;&lt;/Image&gt;&lt;Image&gt;&lt;filename val=&quot;C:\Users\srao22\AppData\Local\Temp\CP13348668308125Session\CPTrustFolder13348668308125\PPTImport13348922808937\data\asimages\{C367BA1C-28C5-43D7-A888-34AEB3FD1A68}_1.png_crop.png&quot;/&gt;&lt;left val=&quot;107&quot;/&gt;&lt;top val=&quot;382&quot;/&gt;&lt;width val=&quot;327&quot;/&gt;&lt;height val=&quot;18&quot;/&gt;&lt;hasText val=&quot;1&quot;/&gt;&lt;paraId val=&quot;6&quot;/&gt;&lt;/Image&gt;&lt;Image&gt;&lt;filename val=&quot;C:\Users\srao22\AppData\Local\Temp\CP13348668308125Session\CPTrustFolder13348668308125\PPTImport13348922808937\data\asimages\{B343179C-0A73-4E0B-A9BD-2DB7518F5D08}_1.png_crop.png&quot;/&gt;&lt;left val=&quot;153&quot;/&gt;&lt;top val=&quot;406&quot;/&gt;&lt;width val=&quot;1081&quot;/&gt;&lt;height val=&quot;18&quot;/&gt;&lt;hasText val=&quot;1&quot;/&gt;&lt;paraId val=&quot;7&quot;/&gt;&lt;/Image&gt;&lt;Image&gt;&lt;filename val=&quot;C:\Users\srao22\AppData\Local\Temp\CP13348668308125Session\CPTrustFolder13348668308125\PPTImport13348922808937\data\asimages\{7283B3E1-D6B3-4ED0-8ED9-7DAD614AD959}_1.png_crop.png&quot;/&gt;&lt;left val=&quot;153&quot;/&gt;&lt;top val=&quot;432&quot;/&gt;&lt;width val=&quot;88&quot;/&gt;&lt;height val=&quot;17&quot;/&gt;&lt;hasText val=&quot;1&quot;/&gt;&lt;paraId val=&quot;8&quot;/&gt;&lt;/Image&gt;&lt;Image&gt;&lt;filename val=&quot;C:\Users\srao22\AppData\Local\Temp\CP13348668308125Session\CPTrustFolder13348668308125\PPTImport13348922808937\data\asimages\{90F3FB1C-4E57-435E-9531-E1ABB9BAB36B}_1.png_crop.png&quot;/&gt;&lt;left val=&quot;153&quot;/&gt;&lt;top val=&quot;456&quot;/&gt;&lt;width val=&quot;388&quot;/&gt;&lt;height val=&quot;17&quot;/&gt;&lt;hasText val=&quot;1&quot;/&gt;&lt;paraId val=&quot;9&quot;/&gt;&lt;/Image&gt;&lt;Image&gt;&lt;filename val=&quot;C:\Users\srao22\AppData\Local\Temp\CP13348668308125Session\CPTrustFolder13348668308125\PPTImport13348922808937\data\asimages\{09AF4736-3AF5-4AB5-B3AE-EDD8AA1267F6}_1.png_crop.png&quot;/&gt;&lt;left val=&quot;153&quot;/&gt;&lt;top val=&quot;479&quot;/&gt;&lt;width val=&quot;447&quot;/&gt;&lt;height val=&quot;18&quot;/&gt;&lt;hasText val=&quot;1&quot;/&gt;&lt;paraId val=&quot;10&quot;/&gt;&lt;/Image&gt;&lt;Image&gt;&lt;filename val=&quot;C:\Users\srao22\AppData\Local\Temp\CP13348668308125Session\CPTrustFolder13348668308125\PPTImport13348922808937\data\asimages\{E71B2B11-1599-4ACB-BC96-836C193EC37B}_1.png_crop.png&quot;/&gt;&lt;left val=&quot;153&quot;/&gt;&lt;top val=&quot;504&quot;/&gt;&lt;width val=&quot;358&quot;/&gt;&lt;height val=&quot;18&quot;/&gt;&lt;hasText val=&quot;1&quot;/&gt;&lt;paraId val=&quot;11&quot;/&gt;&lt;/Image&gt;&lt;Image&gt;&lt;filename val=&quot;C:\Users\srao22\AppData\Local\Temp\CP13348668308125Session\CPTrustFolder13348668308125\PPTImport13348922808937\data\asimages\{AC15E1F9-1065-4332-8D05-5F32F2A96C43}_1.png_crop.png&quot;/&gt;&lt;left val=&quot;153&quot;/&gt;&lt;top val=&quot;528&quot;/&gt;&lt;width val=&quot;172&quot;/&gt;&lt;height val=&quot;18&quot;/&gt;&lt;hasText val=&quot;1&quot;/&gt;&lt;paraId val=&quot;12&quot;/&gt;&lt;/Image&gt;&lt;Image&gt;&lt;filename val=&quot;C:\Users\srao22\AppData\Local\Temp\CP13348668308125Session\CPTrustFolder13348668308125\PPTImport13348922808937\data\asimages\{40D727AA-CFA1-4371-9F73-58CD8738B43D}_1.png_crop.png&quot;/&gt;&lt;left val=&quot;153&quot;/&gt;&lt;top val=&quot;553&quot;/&gt;&lt;width val=&quot;212&quot;/&gt;&lt;height val=&quot;18&quot;/&gt;&lt;hasText val=&quot;1&quot;/&gt;&lt;paraId val=&quot;13&quot;/&gt;&lt;/Image&gt;&lt;Image&gt;&lt;filename val=&quot;C:\Users\srao22\AppData\Local\Temp\CP13348668308125Session\CPTrustFolder13348668308125\PPTImport13348922808937\data\asimages\{C97FC000-E4FF-4CCB-B1B9-62A7A449D940}_1.png_crop.png&quot;/&gt;&lt;left val=&quot;153&quot;/&gt;&lt;top val=&quot;578&quot;/&gt;&lt;width val=&quot;174&quot;/&gt;&lt;height val=&quot;14&quot;/&gt;&lt;hasText val=&quot;1&quot;/&gt;&lt;paraId val=&quot;14&quot;/&gt;&lt;/Image&gt;&lt;Image&gt;&lt;filename val=&quot;C:\Users\srao22\AppData\Local\Temp\CP13348668308125Session\CPTrustFolder13348668308125\PPTImport13348922808937\data\asimages\{00485CA1-ECBA-44C2-B3C2-AE7F4302D590}_1.png_crop.png&quot;/&gt;&lt;left val=&quot;153&quot;/&gt;&lt;top val=&quot;602&quot;/&gt;&lt;width val=&quot;134&quot;/&gt;&lt;height val=&quot;14&quot;/&gt;&lt;hasText val=&quot;1&quot;/&gt;&lt;paraId val=&quot;15&quot;/&gt;&lt;/Image&gt;&lt;Image&gt;&lt;filename val=&quot;C:\Users\srao22\AppData\Local\Temp\CP13348668308125Session\CPTrustFolder13348668308125\PPTImport13348922808937\data\asimages\{B7E7A750-B234-4906-9C56-50AB2EF578AD}_1.png_crop.png&quot;/&gt;&lt;left val=&quot;153&quot;/&gt;&lt;top val=&quot;627&quot;/&gt;&lt;width val=&quot;703&quot;/&gt;&lt;height val=&quot;18&quot;/&gt;&lt;hasText val=&quot;1&quot;/&gt;&lt;paraId val=&quot;16&quot;/&gt;&lt;/Image&gt;&lt;Image&gt;&lt;filename val=&quot;C:\Users\srao22\AppData\Local\Temp\CP13348668308125Session\CPTrustFolder13348668308125\PPTImport13348922808937\data\asimages\{C349014E-A70A-4D1E-8951-5172E5BB2001}_1.png_crop.png&quot;/&gt;&lt;left val=&quot;1249&quot;/&gt;&lt;top val=&quot;648&quot;/&gt;&lt;width val=&quot;0&quot;/&gt;&lt;height val=&quot;0&quot;/&gt;&lt;hasText val=&quot;1&quot;/&gt;&lt;paraId val=&quot;17&quot;/&gt;&lt;/Image&gt;&lt;Image&gt;&lt;filename val=&quot;C:\Users\srao22\AppData\Local\Temp\CP13348668308125Session\CPTrustFolder13348668308125\PPTImport13348922808937\data\asimages\{6CA00143-F1C3-4380-A450-6E14D7F09C26}_1.png_crop.png&quot;/&gt;&lt;left val=&quot;1249&quot;/&gt;&lt;top val=&quot;648&quot;/&gt;&lt;width val=&quot;0&quot;/&gt;&lt;height val=&quot;0&quot;/&gt;&lt;hasText val=&quot;1&quot;/&gt;&lt;paraId val=&quot;18&quot;/&gt;&lt;/Image&gt;&lt;Image&gt;&lt;filename val=&quot;C:\Users\srao22\AppData\Local\Temp\CP13348668308125Session\CPTrustFolder13348668308125\PPTImport13348922808937\data\asimages\{F961E19C-92B5-4FC7-A2A0-5B691C17E49A}_1.png_crop.png&quot;/&gt;&lt;left val=&quot;1249&quot;/&gt;&lt;top val=&quot;648&quot;/&gt;&lt;width val=&quot;0&quot;/&gt;&lt;height val=&quot;0&quot;/&gt;&lt;hasText val=&quot;1&quot;/&gt;&lt;paraId val=&quot;19&quot;/&gt;&lt;/Image&gt;&lt;Image&gt;&lt;filename val=&quot;C:\Users\srao22\AppData\Local\Temp\CP13348668308125Session\CPTrustFolder13348668308125\PPTImport13348922808937\data\asimages\{246644A5-8126-4CD9-8C5C-C852E0BFAE89}_1.png_crop.png&quot;/&gt;&lt;left val=&quot;1249&quot;/&gt;&lt;top val=&quot;648&quot;/&gt;&lt;width val=&quot;0&quot;/&gt;&lt;height val=&quot;0&quot;/&gt;&lt;hasText val=&quot;1&quot;/&gt;&lt;paraId val=&quot;20&quot;/&gt;&lt;/Image&gt;&lt;/TextEffect&gt;"/>
  <p:tag name="PRESENTER_SHAPETEXTINFO" val="&lt;ShapeTextInfo&gt;&lt;TableIndex row=&quot;-1&quot; col=&quot;-1&quot;&gt;&lt;linesCount val=&quot;23&quot;/&gt;&lt;lineCharCount val=&quot;92&quot;/&gt;&lt;lineCharCount val=&quot;19&quot;/&gt;&lt;lineCharCount val=&quot;15&quot;/&gt;&lt;lineCharCount val=&quot;133&quot;/&gt;&lt;lineCharCount val=&quot;126&quot;/&gt;&lt;lineCharCount val=&quot;88&quot;/&gt;&lt;lineCharCount val=&quot;130&quot;/&gt;&lt;lineCharCount val=&quot;69&quot;/&gt;&lt;lineCharCount val=&quot;40&quot;/&gt;&lt;lineCharCount val=&quot;153&quot;/&gt;&lt;lineCharCount val=&quot;12&quot;/&gt;&lt;lineCharCount val=&quot;50&quot;/&gt;&lt;lineCharCount val=&quot;51&quot;/&gt;&lt;lineCharCount val=&quot;39&quot;/&gt;&lt;lineCharCount val=&quot;21&quot;/&gt;&lt;lineCharCount val=&quot;27&quot;/&gt;&lt;lineCharCount val=&quot;22&quot;/&gt;&lt;lineCharCount val=&quot;16&quot;/&gt;&lt;lineCharCount val=&quot;84&quot;/&gt;&lt;lineCharCount val=&quot;1&quot;/&gt;&lt;lineCharCount val=&quot;1&quot;/&gt;&lt;lineCharCount val=&quot;1&quot;/&gt;&lt;lineCharCount val=&quot;3&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HTML_SHAPEINFO" val="&lt;ThreeDShapeInfo&gt;&lt;uuid val=&quot;{44AAFA18-2EDF-479A-805F-9B7E830A6452}&quot;/&gt;&lt;isInvalidForFieldText val=&quot;0&quot;/&gt;&lt;Image&gt;&lt;filename val=&quot;C:\Users\srao22\AppData\Local\Temp\CP13348668308125Session\CPTrustFolder13348668308125\PPTImport13348922808937\data\asimages\{44AAFA18-2EDF-479A-805F-9B7E830A6452}_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HTML_SHAPEINFO" val="&lt;ThreeDShapeInfo&gt;&lt;uuid val=&quot;{AAC2ECEB-8FB7-4806-A6E9-5F1CF691694E}&quot;/&gt;&lt;isInvalidForFieldText val=&quot;0&quot;/&gt;&lt;Image&gt;&lt;filename val=&quot;C:\Users\srao22\AppData\Local\Temp\CP13348668308125Session\CPTrustFolder13348668308125\PPTImport13348922808937\data\asimages\{AAC2ECEB-8FB7-4806-A6E9-5F1CF691694E}_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HTML_AUTOSHAPE_INFO" val="&lt;ThreeDShapeInfo&gt;&lt;uuid val=&quot;{33EEFFDD-B912-41C0-9E4F-5D2019468567}&quot;/&gt;&lt;isInvalidForFieldText val=&quot;0&quot;/&gt;&lt;Image&gt;&lt;filename val=&quot;C:\Users\srao22\AppData\Local\Temp\CP16684938489031Session\CPTrustFolder16684938489031\PPTImport166841184671234\data\asimages\{33EEFFDD-B912-41C0-9E4F-5D2019468567}.png&quot;/&gt;&lt;left val=&quot;23&quot;/&gt;&lt;top val=&quot;28&quot;/&gt;&lt;width val=&quot;122&quot;/&gt;&lt;height val=&quot;56&quot;/&gt;&lt;hasText val=&quot;1&quot;/&gt;&lt;/Image&gt;&lt;/ThreeDShapeInfo&gt;"/>
</p:tagLst>
</file>

<file path=ppt/tags/tag56.xml><?xml version="1.0" encoding="utf-8"?>
<p:tagLst xmlns:a="http://schemas.openxmlformats.org/drawingml/2006/main" xmlns:r="http://schemas.openxmlformats.org/officeDocument/2006/relationships" xmlns:p="http://schemas.openxmlformats.org/presentationml/2006/main">
  <p:tag name="HTML_SHAPEINFO" val="&lt;ThreeDShapeInfo&gt;&lt;uuid val=&quot;{56852D9E-9A96-427B-9001-CD8471ABE97B}&quot;/&gt;&lt;isInvalidForFieldText val=&quot;0&quot;/&gt;&lt;Image&gt;&lt;filename val=&quot;C:\Users\srao22\AppData\Local\Temp\CP13348668308125Session\CPTrustFolder13348668308125\PPTImport13348922808937\data\asimages\{56852D9E-9A96-427B-9001-CD8471ABE97B}_6.png&quot;/&gt;&lt;left val=&quot;95&quot;/&gt;&lt;top val=&quot;85&quot;/&gt;&lt;width val=&quot;1100&quot;/&gt;&lt;height val=&quot;91&quot;/&gt;&lt;hasText val=&quot;1&quot;/&gt;&lt;/Image&gt;&lt;/ThreeDShapeInfo&gt;"/>
  <p:tag name="PRESENTER_SHAPETEXTINFO" val="&lt;ShapeTextInfo&gt;&lt;TableIndex row=&quot;-1&quot; col=&quot;-1&quot;&gt;&lt;linesCount val=&quot;1&quot;/&gt;&lt;lineCharCount val=&quot;63&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HTML_SHAPEINFO" val="&lt;ThreeDShapeInfo&gt;&lt;uuid val=&quot;{309CB7A0-485C-4245-B353-DC3CE93CADC1}&quot;/&gt;&lt;isInvalidForFieldText val=&quot;0&quot;/&gt;&lt;Image&gt;&lt;filename val=&quot;C:\Users\srao22\AppData\Local\Temp\CP13348668308125Session\CPTrustFolder13348668308125\PPTImport13348922808937\data\asimages\{309CB7A0-485C-4245-B353-DC3CE93CADC1}_6.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HTML_SHAPEINFO" val="&lt;ThreeDShapeInfo&gt;&lt;uuid val=&quot;{B4730EE0-073B-4D64-B785-67FE25C4717E}&quot;/&gt;&lt;isInvalidForFieldText val=&quot;0&quot;/&gt;&lt;Image&gt;&lt;filename val=&quot;C:\Users\srao22\AppData\Local\Temp\CP13348668308125Session\CPTrustFolder13348668308125\PPTImport13348922808937\data\asimages\{B4730EE0-073B-4D64-B785-67FE25C4717E}_6.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HTML_AUTOSHAPE_INFO" val="&lt;ThreeDShapeInfo&gt;&lt;uuid val=&quot;{0588B4F4-82C0-4EE2-BA81-3FD94435C9A5}&quot;/&gt;&lt;isInvalidForFieldText val=&quot;0&quot;/&gt;&lt;Image&gt;&lt;filename val=&quot;C:\Users\srao22\AppData\Local\Temp\CP16684938489031Session\CPTrustFolder16684938489031\PPTImport166841184671234\data\asimages\{0588B4F4-82C0-4EE2-BA81-3FD94435C9A5}.png&quot;/&gt;&lt;left val=&quot;23&quot;/&gt;&lt;top val=&quot;28&quot;/&gt;&lt;width val=&quot;122&quot;/&gt;&lt;height val=&quot;56&quot;/&gt;&lt;hasText val=&quot;1&quot;/&gt;&lt;/Image&gt;&lt;/ThreeDShapeInfo&gt;"/>
</p:tagLst>
</file>

<file path=ppt/tags/tag60.xml><?xml version="1.0" encoding="utf-8"?>
<p:tagLst xmlns:a="http://schemas.openxmlformats.org/drawingml/2006/main" xmlns:r="http://schemas.openxmlformats.org/officeDocument/2006/relationships" xmlns:p="http://schemas.openxmlformats.org/presentationml/2006/main">
  <p:tag name="HTML_SHAPEINFO" val="&lt;ThreeDShapeInfo&gt;&lt;uuid val=&quot;{E8935203-7B8C-496F-87D0-CDA3957D6AEF}&quot;/&gt;&lt;isInvalidForFieldText val=&quot;0&quot;/&gt;&lt;Image&gt;&lt;filename val=&quot;C:\Users\srao22\AppData\Local\Temp\CP13348668308125Session\CPTrustFolder13348668308125\PPTImport13348922808937\data\asimages\{E8935203-7B8C-496F-87D0-CDA3957D6AEF}_6.png&quot;/&gt;&lt;left val=&quot;90&quot;/&gt;&lt;top val=&quot;154&quot;/&gt;&lt;width val=&quot;1118&quot;/&gt;&lt;height val=&quot;138&quot;/&gt;&lt;hasText val=&quot;1&quot;/&gt;&lt;/Image&gt;&lt;/ThreeDShapeInfo&gt;"/>
  <p:tag name="PRESENTER_SHAPETEXTINFO" val="&lt;ShapeTextInfo&gt;&lt;TableIndex row=&quot;-1&quot; col=&quot;-1&quot;&gt;&lt;linesCount val=&quot;4&quot;/&gt;&lt;lineCharCount val=&quot;114&quot;/&gt;&lt;lineCharCount val=&quot;108&quot;/&gt;&lt;lineCharCount val=&quot;110&quot;/&gt;&lt;lineCharCount val=&quot;97&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7C5AAEE2-BF4B-413B-8F83-016719F136A3}&quot;/&gt;&lt;isInvalidForFieldText val=&quot;0&quot;/&gt;&lt;Image&gt;&lt;filename val=&quot;C:\Users\srao22\AppData\Local\Temp\CP13348668308125Session\CPTrustFolder13348668308125\PPTImport13348922808937\data\asimages\{7C5AAEE2-BF4B-413B-8F83-016719F136A3}_6.png&quot;/&gt;&lt;left val=&quot;127&quot;/&gt;&lt;top val=&quot;467&quot;/&gt;&lt;width val=&quot;924&quot;/&gt;&lt;height val=&quot;198&quot;/&gt;&lt;hasText val=&quot;1&quot;/&gt;&lt;/Image&gt;&lt;/ThreeDShapeInfo&gt;"/>
  <p:tag name="PRESENTER_SHAPETEXTINFO" val="&lt;ShapeTextInfo&gt;&lt;TableIndex row=&quot;1&quot; col=&quot;1&quot;&gt;&lt;linesCount val=&quot;1&quot;/&gt;&lt;lineCharCount val=&quot;31&quot;/&gt;&lt;/TableIndex&gt;&lt;TableIndex row=&quot;1&quot; col=&quot;2&quot;&gt;&lt;linesCount val=&quot;1&quot;/&gt;&lt;lineCharCount val=&quot;7&quot;/&gt;&lt;/TableIndex&gt;&lt;TableIndex row=&quot;2&quot; col=&quot;1&quot;&gt;&lt;linesCount val=&quot;1&quot;/&gt;&lt;lineCharCount val=&quot;24&quot;/&gt;&lt;/TableIndex&gt;&lt;TableIndex row=&quot;2&quot; col=&quot;2&quot;&gt;&lt;linesCount val=&quot;1&quot;/&gt;&lt;lineCharCount val=&quot;50&quot;/&gt;&lt;/TableIndex&gt;&lt;TableIndex row=&quot;3&quot; col=&quot;1&quot;&gt;&lt;linesCount val=&quot;1&quot;/&gt;&lt;lineCharCount val=&quot;13&quot;/&gt;&lt;/TableIndex&gt;&lt;TableIndex row=&quot;3&quot; col=&quot;2&quot;&gt;&lt;linesCount val=&quot;1&quot;/&gt;&lt;lineCharCount val=&quot;64&quot;/&gt;&lt;/TableIndex&gt;&lt;TableIndex row=&quot;4&quot; col=&quot;1&quot;&gt;&lt;linesCount val=&quot;1&quot;/&gt;&lt;lineCharCount val=&quot;18&quot;/&gt;&lt;/TableIndex&gt;&lt;TableIndex row=&quot;4&quot; col=&quot;2&quot;&gt;&lt;linesCount val=&quot;1&quot;/&gt;&lt;lineCharCount val=&quot;42&quot;/&gt;&lt;/TableIndex&gt;&lt;TableIndex row=&quot;5&quot; col=&quot;1&quot;&gt;&lt;linesCount val=&quot;1&quot;/&gt;&lt;lineCharCount val=&quot;17&quot;/&gt;&lt;/TableIndex&gt;&lt;TableIndex row=&quot;5&quot; col=&quot;2&quot;&gt;&lt;linesCount val=&quot;1&quot;/&gt;&lt;lineCharCount val=&quot;83&quot;/&gt;&lt;/TableIndex&gt;&lt;TableIndex row=&quot;6&quot; col=&quot;1&quot;&gt;&lt;linesCount val=&quot;1&quot;/&gt;&lt;lineCharCount val=&quot;22&quot;/&gt;&lt;/TableIndex&gt;&lt;TableIndex row=&quot;6&quot; col=&quot;2&quot;&gt;&lt;linesCount val=&quot;2&quot;/&gt;&lt;lineCharCount val=&quot;96&quot;/&gt;&lt;lineCharCount val=&quot;12&quot;/&gt;&lt;/TableIndex&gt;&lt;TableIndex row=&quot;7&quot; col=&quot;1&quot;&gt;&lt;linesCount val=&quot;1&quot;/&gt;&lt;lineCharCount val=&quot;24&quot;/&gt;&lt;/TableIndex&gt;&lt;TableIndex row=&quot;7&quot; col=&quot;2&quot;&gt;&lt;linesCount val=&quot;1&quot;/&gt;&lt;lineCharCount val=&quot;34&quot;/&gt;&lt;/TableIndex&gt;&lt;TableIndex row=&quot;8&quot; col=&quot;1&quot;&gt;&lt;linesCount val=&quot;1&quot;/&gt;&lt;lineCharCount val=&quot;46&quot;/&gt;&lt;/TableIndex&gt;&lt;TableIndex row=&quot;8&quot; col=&quot;2&quot;&gt;&lt;linesCount val=&quot;1&quot;/&gt;&lt;lineCharCount val=&quot;77&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57B13EA-3D96-4A01-AA43-4A70637DDB5B}&quot;/&gt;&lt;isInvalidForFieldText val=&quot;0&quot;/&gt;&lt;Image&gt;&lt;filename val=&quot;C:\Users\srao22\AppData\Local\Temp\CP13348668308125Session\CPTrustFolder13348668308125\PPTImport13348922808937\data\asimages\{757B13EA-3D96-4A01-AA43-4A70637DDB5B}_6.png&quot;/&gt;&lt;left val=&quot;127&quot;/&gt;&lt;top val=&quot;289&quot;/&gt;&lt;width val=&quot;921&quot;/&gt;&lt;height val=&quot;174&quot;/&gt;&lt;hasText val=&quot;1&quot;/&gt;&lt;/Image&gt;&lt;/ThreeDShapeInfo&gt;"/>
  <p:tag name="PRESENTER_SHAPETEXTINFO" val="&lt;ShapeTextInfo&gt;&lt;TableIndex row=&quot;1&quot; col=&quot;1&quot;&gt;&lt;linesCount val=&quot;1&quot;/&gt;&lt;lineCharCount val=&quot;29&quot;/&gt;&lt;/TableIndex&gt;&lt;TableIndex row=&quot;1&quot; col=&quot;2&quot;&gt;&lt;linesCount val=&quot;1&quot;/&gt;&lt;lineCharCount val=&quot;33&quot;/&gt;&lt;/TableIndex&gt;&lt;TableIndex row=&quot;2&quot; col=&quot;1&quot;&gt;&lt;linesCount val=&quot;1&quot;/&gt;&lt;lineCharCount val=&quot;29&quot;/&gt;&lt;/TableIndex&gt;&lt;TableIndex row=&quot;2&quot; col=&quot;2&quot;&gt;&lt;linesCount val=&quot;1&quot;/&gt;&lt;lineCharCount val=&quot;51&quot;/&gt;&lt;/TableIndex&gt;&lt;TableIndex row=&quot;3&quot; col=&quot;1&quot;&gt;&lt;linesCount val=&quot;1&quot;/&gt;&lt;lineCharCount val=&quot;9&quot;/&gt;&lt;/TableIndex&gt;&lt;TableIndex row=&quot;3&quot; col=&quot;2&quot;&gt;&lt;linesCount val=&quot;1&quot;/&gt;&lt;lineCharCount val=&quot;18&quot;/&gt;&lt;/TableIndex&gt;&lt;TableIndex row=&quot;4&quot; col=&quot;1&quot;&gt;&lt;linesCount val=&quot;1&quot;/&gt;&lt;lineCharCount val=&quot;8&quot;/&gt;&lt;/TableIndex&gt;&lt;TableIndex row=&quot;4&quot; col=&quot;2&quot;&gt;&lt;linesCount val=&quot;1&quot;/&gt;&lt;lineCharCount val=&quot;36&quot;/&gt;&lt;/TableIndex&gt;&lt;TableIndex row=&quot;5&quot; col=&quot;1&quot;&gt;&lt;linesCount val=&quot;1&quot;/&gt;&lt;lineCharCount val=&quot;19&quot;/&gt;&lt;/TableIndex&gt;&lt;TableIndex row=&quot;5&quot; col=&quot;2&quot;&gt;&lt;linesCount val=&quot;1&quot;/&gt;&lt;lineCharCount val=&quot;39&quot;/&gt;&lt;/TableIndex&gt;&lt;TableIndex row=&quot;6&quot; col=&quot;1&quot;&gt;&lt;linesCount val=&quot;1&quot;/&gt;&lt;lineCharCount val=&quot;12&quot;/&gt;&lt;/TableIndex&gt;&lt;TableIndex row=&quot;6&quot; col=&quot;2&quot;&gt;&lt;linesCount val=&quot;1&quot;/&gt;&lt;lineCharCount val=&quot;50&quot;/&gt;&lt;/TableIndex&gt;&lt;TableIndex row=&quot;7&quot; col=&quot;1&quot;&gt;&lt;linesCount val=&quot;1&quot;/&gt;&lt;lineCharCount val=&quot;15&quot;/&gt;&lt;/TableIndex&gt;&lt;TableIndex row=&quot;7&quot; col=&quot;2&quot;&gt;&lt;linesCount val=&quot;0&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HTML_SHAPEINFO" val="&lt;ThreeDShapeInfo&gt;&lt;uuid val=&quot;{95442D56-1122-4D79-AE43-B0149B743ED2}&quot;/&gt;&lt;isInvalidForFieldText val=&quot;0&quot;/&gt;&lt;Image&gt;&lt;filename val=&quot;C:\Users\srao22\AppData\Local\Temp\CP13348668308125Session\CPTrustFolder13348668308125\PPTImport13348922808937\data\asimages\{95442D56-1122-4D79-AE43-B0149B743ED2}_7.png&quot;/&gt;&lt;left val=&quot;95&quot;/&gt;&lt;top val=&quot;95&quot;/&gt;&lt;width val=&quot;1105&quot;/&gt;&lt;height val=&quot;94&quot;/&gt;&lt;hasText val=&quot;1&quot;/&gt;&lt;/Image&gt;&lt;/ThreeDShapeInfo&gt;"/>
  <p:tag name="PRESENTER_SHAPETEXTINFO" val="&lt;ShapeTextInfo&gt;&lt;TableIndex row=&quot;-1&quot; col=&quot;-1&quot;&gt;&lt;linesCount val=&quot;1&quot;/&gt;&lt;lineCharCount val=&quot;30&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HTML_SHAPEINFO" val="&lt;ThreeDShapeInfo&gt;&lt;uuid val=&quot;{2202923C-FA14-418F-8EDE-C7EE432D89D2}&quot;/&gt;&lt;isInvalidForFieldText val=&quot;0&quot;/&gt;&lt;Image&gt;&lt;filename val=&quot;C:\Users\srao22\AppData\Local\Temp\CP13348668308125Session\CPTrustFolder13348668308125\PPTImport13348922808937\data\asimages\{2202923C-FA14-418F-8EDE-C7EE432D89D2}_7.png&quot;/&gt;&lt;left val=&quot;68&quot;/&gt;&lt;top val=&quot;175&quot;/&gt;&lt;width val=&quot;562&quot;/&gt;&lt;height val=&quot;112&quot;/&gt;&lt;hasText val=&quot;1&quot;/&gt;&lt;/Image&gt;&lt;/ThreeDShapeInfo&gt;"/>
  <p:tag name="PRESENTER_SHAPETEXTINFO" val="&lt;ShapeTextInfo&gt;&lt;TableIndex row=&quot;-1&quot; col=&quot;-1&quot;&gt;&lt;linesCount val=&quot;1&quot;/&gt;&lt;lineCharCount val=&quot;11&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HTML_SHAPEINFO" val="&lt;ThreeDShapeInfo&gt;&lt;uuid val=&quot;{B6EB03BC-F31B-4534-8804-08F05E88C1AB}&quot;/&gt;&lt;isInvalidForFieldText val=&quot;0&quot;/&gt;&lt;Image&gt;&lt;filename val=&quot;C:\Users\srao22\AppData\Local\Temp\CP13348668308125Session\CPTrustFolder13348668308125\PPTImport13348922808937\data\asimages\{B6EB03BC-F31B-4534-8804-08F05E88C1AB}_7.png&quot;/&gt;&lt;left val=&quot;628&quot;/&gt;&lt;top val=&quot;175&quot;/&gt;&lt;width val=&quot;564&quot;/&gt;&lt;height val=&quot;112&quot;/&gt;&lt;hasText val=&quot;1&quot;/&gt;&lt;/Image&gt;&lt;/ThreeDShapeInfo&gt;"/>
  <p:tag name="PRESENTER_SHAPETEXTINFO" val="&lt;ShapeTextInfo&gt;&lt;TableIndex row=&quot;-1&quot; col=&quot;-1&quot;&gt;&lt;linesCount val=&quot;1&quot;/&gt;&lt;lineCharCount val=&quot;10&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309F9114-53F3-4E00-B44C-F685CFBD1CFD}&quot;/&gt;&lt;isInvalidForFieldText val=&quot;0&quot;/&gt;&lt;Image&gt;&lt;filename val=&quot;C:\Users\srao22\AppData\Local\Temp\CP13348668308125Session\CPTrustFolder13348668308125\PPTImport13348922808937\data\asimages\{309F9114-53F3-4E00-B44C-F685CFBD1CFD}_7.png&quot;/&gt;&lt;left val=&quot;646&quot;/&gt;&lt;top val=&quot;260&quot;/&gt;&lt;width val=&quot;547&quot;/&gt;&lt;height val=&quot;368&quot;/&gt;&lt;hasText val=&quot;1&quot;/&gt;&lt;/Image&gt;&lt;/ThreeDShapeInfo&gt;"/>
  <p:tag name="PRESENTER_SHAPETEXTINFO" val="&lt;ShapeTextInfo&gt;&lt;TableIndex row=&quot;1&quot; col=&quot;1&quot;&gt;&lt;linesCount val=&quot;1&quot;/&gt;&lt;lineCharCount val=&quot;42&quot;/&gt;&lt;/TableIndex&gt;&lt;TableIndex row=&quot;2&quot; col=&quot;1&quot;&gt;&lt;linesCount val=&quot;1&quot;/&gt;&lt;lineCharCount val=&quot;14&quot;/&gt;&lt;/TableIndex&gt;&lt;TableIndex row=&quot;3&quot; col=&quot;1&quot;&gt;&lt;linesCount val=&quot;1&quot;/&gt;&lt;lineCharCount val=&quot;26&quot;/&gt;&lt;/TableIndex&gt;&lt;TableIndex row=&quot;4&quot; col=&quot;1&quot;&gt;&lt;linesCount val=&quot;1&quot;/&gt;&lt;lineCharCount val=&quot;14&quot;/&gt;&lt;/TableIndex&gt;&lt;TableIndex row=&quot;5&quot; col=&quot;1&quot;&gt;&lt;linesCount val=&quot;1&quot;/&gt;&lt;lineCharCount val=&quot;26&quot;/&gt;&lt;/TableIndex&gt;&lt;TableIndex row=&quot;6&quot; col=&quot;1&quot;&gt;&lt;linesCount val=&quot;1&quot;/&gt;&lt;lineCharCount val=&quot;48&quot;/&gt;&lt;/TableIndex&gt;&lt;TableIndex row=&quot;7&quot; col=&quot;1&quot;&gt;&lt;linesCount val=&quot;1&quot;/&gt;&lt;lineCharCount val=&quot;41&quot;/&gt;&lt;/TableIndex&gt;&lt;TableIndex row=&quot;8&quot; col=&quot;1&quot;&gt;&lt;linesCount val=&quot;1&quot;/&gt;&lt;lineCharCount val=&quot;34&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HTML_SHAPEINFO" val="&lt;ThreeDShapeInfo&gt;&lt;uuid val=&quot;{666A5213-800A-4CCF-A427-22BE78CE4F63}&quot;/&gt;&lt;isInvalidForFieldText val=&quot;0&quot;/&gt;&lt;Image&gt;&lt;filename val=&quot;C:\Users\srao22\AppData\Local\Temp\CP13348668308125Session\CPTrustFolder13348668308125\PPTImport13348922808937\data\asimages\{666A5213-800A-4CCF-A427-22BE78CE4F63}_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HTML_SHAPEINFO" val="&lt;ThreeDShapeInfo&gt;&lt;uuid val=&quot;{41D63889-60E6-4424-A54B-35B65CA98AE6}&quot;/&gt;&lt;isInvalidForFieldText val=&quot;0&quot;/&gt;&lt;Image&gt;&lt;filename val=&quot;C:\Users\srao22\AppData\Local\Temp\CP13348668308125Session\CPTrustFolder13348668308125\PPTImport13348922808937\data\asimages\{41D63889-60E6-4424-A54B-35B65CA98AE6}_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369FD1CD-6B44-48FE-AA97-215392D5E2CE}&quot;/&gt;&lt;isInvalidForFieldText val=&quot;0&quot;/&gt;&lt;Image&gt;&lt;filename val=&quot;C:\Users\srao22\AppData\Local\Temp\CP13348668308125Session\CPTrustFolder13348668308125\PPTImport13348922808937\data\asimages\{369FD1CD-6B44-48FE-AA97-215392D5E2CE}_7.png&quot;/&gt;&lt;left val=&quot;102&quot;/&gt;&lt;top val=&quot;259&quot;/&gt;&lt;width val=&quot;504&quot;/&gt;&lt;height val=&quot;346&quot;/&gt;&lt;hasText val=&quot;1&quot;/&gt;&lt;/Image&gt;&lt;/ThreeDShapeInfo&gt;"/>
  <p:tag name="PRESENTER_SHAPETEXTINFO" val="&lt;ShapeTextInfo&gt;&lt;TableIndex row=&quot;1&quot; col=&quot;1&quot;&gt;&lt;linesCount val=&quot;1&quot;/&gt;&lt;lineCharCount val=&quot;45&quot;/&gt;&lt;/TableIndex&gt;&lt;TableIndex row=&quot;2&quot; col=&quot;1&quot;&gt;&lt;linesCount val=&quot;1&quot;/&gt;&lt;lineCharCount val=&quot;41&quot;/&gt;&lt;/TableIndex&gt;&lt;TableIndex row=&quot;3&quot; col=&quot;1&quot;&gt;&lt;linesCount val=&quot;2&quot;/&gt;&lt;lineCharCount val=&quot;48&quot;/&gt;&lt;lineCharCount val=&quot;15&quot;/&gt;&lt;/TableIndex&gt;&lt;TableIndex row=&quot;4&quot; col=&quot;1&quot;&gt;&lt;linesCount val=&quot;1&quot;/&gt;&lt;lineCharCount val=&quot;45&quot;/&gt;&lt;/TableIndex&gt;&lt;TableIndex row=&quot;5&quot; col=&quot;1&quot;&gt;&lt;linesCount val=&quot;1&quot;/&gt;&lt;lineCharCount val=&quot;43&quot;/&gt;&lt;/TableIndex&gt;&lt;TableIndex row=&quot;6&quot; col=&quot;1&quot;&gt;&lt;linesCount val=&quot;1&quot;/&gt;&lt;lineCharCount val=&quot;33&quot;/&gt;&lt;/TableIndex&gt;&lt;TableIndex row=&quot;7&quot; col=&quot;1&quot;&gt;&lt;linesCount val=&quot;1&quot;/&gt;&lt;lineCharCount val=&quot;40&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HTML_AUTOSHAPE_INFO" val="&lt;ThreeDShapeInfo&gt;&lt;uuid val=&quot;{AAC92044-D866-4478-87B0-D5AE3720DEDA}&quot;/&gt;&lt;isInvalidForFieldText val=&quot;0&quot;/&gt;&lt;Image&gt;&lt;filename val=&quot;C:\Users\srao22\AppData\Local\Temp\CP16684938489031Session\CPTrustFolder16684938489031\PPTImport166841184671234\data\asimages\{AAC92044-D866-4478-87B0-D5AE3720DEDA}.png&quot;/&gt;&lt;left val=&quot;23&quot;/&gt;&lt;top val=&quot;28&quot;/&gt;&lt;width val=&quot;122&quot;/&gt;&lt;height val=&quot;56&quot;/&gt;&lt;hasText val=&quot;1&quot;/&gt;&lt;/Image&gt;&lt;/ThreeDShapeInfo&gt;"/>
</p:tagLst>
</file>

<file path=ppt/tags/tag71.xml><?xml version="1.0" encoding="utf-8"?>
<p:tagLst xmlns:a="http://schemas.openxmlformats.org/drawingml/2006/main" xmlns:r="http://schemas.openxmlformats.org/officeDocument/2006/relationships" xmlns:p="http://schemas.openxmlformats.org/presentationml/2006/main">
  <p:tag name="HTML_SHAPEINFO" val="&lt;ThreeDShapeInfo&gt;&lt;uuid val=&quot;{95442D56-1122-4D79-AE43-B0149B743ED2}&quot;/&gt;&lt;isInvalidForFieldText val=&quot;0&quot;/&gt;&lt;Image&gt;&lt;filename val=&quot;C:\Users\srao22\AppData\Local\Temp\CP13348668308125Session\CPTrustFolder13348668308125\PPTImport13348922808937\data\asimages\{95442D56-1122-4D79-AE43-B0149B743ED2}_7.png&quot;/&gt;&lt;left val=&quot;95&quot;/&gt;&lt;top val=&quot;95&quot;/&gt;&lt;width val=&quot;1105&quot;/&gt;&lt;height val=&quot;94&quot;/&gt;&lt;hasText val=&quot;1&quot;/&gt;&lt;/Image&gt;&lt;/ThreeDShapeInfo&gt;"/>
  <p:tag name="PRESENTER_SHAPETEXTINFO" val="&lt;ShapeTextInfo&gt;&lt;TableIndex row=&quot;-1&quot; col=&quot;-1&quot;&gt;&lt;linesCount val=&quot;1&quot;/&gt;&lt;lineCharCount val=&quot;30&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HTML_SHAPEINFO" val="&lt;ThreeDShapeInfo&gt;&lt;uuid val=&quot;{666A5213-800A-4CCF-A427-22BE78CE4F63}&quot;/&gt;&lt;isInvalidForFieldText val=&quot;0&quot;/&gt;&lt;Image&gt;&lt;filename val=&quot;C:\Users\srao22\AppData\Local\Temp\CP13348668308125Session\CPTrustFolder13348668308125\PPTImport13348922808937\data\asimages\{666A5213-800A-4CCF-A427-22BE78CE4F63}_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HTML_SHAPEINFO" val="&lt;ThreeDShapeInfo&gt;&lt;uuid val=&quot;{41D63889-60E6-4424-A54B-35B65CA98AE6}&quot;/&gt;&lt;isInvalidForFieldText val=&quot;0&quot;/&gt;&lt;Image&gt;&lt;filename val=&quot;C:\Users\srao22\AppData\Local\Temp\CP13348668308125Session\CPTrustFolder13348668308125\PPTImport13348922808937\data\asimages\{41D63889-60E6-4424-A54B-35B65CA98AE6}_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HTML_AUTOSHAPE_INFO" val="&lt;ThreeDShapeInfo&gt;&lt;uuid val=&quot;{AAC92044-D866-4478-87B0-D5AE3720DEDA}&quot;/&gt;&lt;isInvalidForFieldText val=&quot;0&quot;/&gt;&lt;Image&gt;&lt;filename val=&quot;C:\Users\srao22\AppData\Local\Temp\CP16684938489031Session\CPTrustFolder16684938489031\PPTImport166841184671234\data\asimages\{AAC92044-D866-4478-87B0-D5AE3720DEDA}.png&quot;/&gt;&lt;left val=&quot;23&quot;/&gt;&lt;top val=&quot;28&quot;/&gt;&lt;width val=&quot;122&quot;/&gt;&lt;height val=&quot;56&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HTML_SHAPEINFO" val="&lt;ThreeDShapeInfo&gt;&lt;uuid val=&quot;{167F8F36-DC13-410E-B188-4BB5825FE657}&quot;/&gt;&lt;isInvalidForFieldText val=&quot;0&quot;/&gt;&lt;Image&gt;&lt;filename val=&quot;C:\Users\srao22\AppData\Local\Temp\CP13348668308125Session\CPTrustFolder13348668308125\PPTImport13348922808937\data\asimages\{167F8F36-DC13-410E-B188-4BB5825FE657}_8.png&quot;/&gt;&lt;left val=&quot;95&quot;/&gt;&lt;top val=&quot;92&quot;/&gt;&lt;width val=&quot;1105&quot;/&gt;&lt;height val=&quot;91&quot;/&gt;&lt;hasText val=&quot;1&quot;/&gt;&lt;/Image&gt;&lt;/ThreeDShapeInfo&gt;"/>
  <p:tag name="PRESENTER_SHAPETEXTINFO" val="&lt;ShapeTextInfo&gt;&lt;TableIndex row=&quot;-1&quot; col=&quot;-1&quot;&gt;&lt;linesCount val=&quot;1&quot;/&gt;&lt;lineCharCount val=&quot;47&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0883C359-EA46-4032-9A0B-0F23F2626430}_1.png_crop.png&quot;/&gt;&lt;left val=&quot;105&quot;/&gt;&lt;top val=&quot;203&quot;/&gt;&lt;width val=&quot;1013&quot;/&gt;&lt;height val=&quot;63&quot;/&gt;&lt;hasText val=&quot;1&quot;/&gt;&lt;paraId val=&quot;1&quot;/&gt;&lt;/Image&gt;&lt;Image&gt;&lt;filename val=&quot;C:\Users\srao22\AppData\Local\Temp\CP13348668308125Session\CPTrustFolder13348668308125\PPTImport13348922808937\data\asimages\{419E545D-092B-435D-9C9A-19D7FCB365DD}_1.png_crop.png&quot;/&gt;&lt;left val=&quot;1192&quot;/&gt;&lt;top val=&quot;653&quot;/&gt;&lt;width val=&quot;0&quot;/&gt;&lt;height val=&quot;0&quot;/&gt;&lt;hasText val=&quot;1&quot;/&gt;&lt;paraId val=&quot;2&quot;/&gt;&lt;/Image&gt;&lt;Image&gt;&lt;filename val=&quot;C:\Users\srao22\AppData\Local\Temp\CP13348668308125Session\CPTrustFolder13348668308125\PPTImport13348922808937\data\asimages\{052E1FA4-9645-4386-9966-E82E17E2B513}_1.png_crop.png&quot;/&gt;&lt;left val=&quot;1192&quot;/&gt;&lt;top val=&quot;653&quot;/&gt;&lt;width val=&quot;0&quot;/&gt;&lt;height val=&quot;0&quot;/&gt;&lt;hasText val=&quot;1&quot;/&gt;&lt;paraId val=&quot;3&quot;/&gt;&lt;/Image&gt;&lt;Image&gt;&lt;filename val=&quot;C:\Users\srao22\AppData\Local\Temp\CP13348668308125Session\CPTrustFolder13348668308125\PPTImport13348922808937\data\asimages\{63F1C243-D13C-4470-BE4C-556AA5299DF1}_1.png_crop.png&quot;/&gt;&lt;left val=&quot;1192&quot;/&gt;&lt;top val=&quot;653&quot;/&gt;&lt;width val=&quot;0&quot;/&gt;&lt;height val=&quot;0&quot;/&gt;&lt;hasText val=&quot;1&quot;/&gt;&lt;paraId val=&quot;4&quot;/&gt;&lt;/Image&gt;&lt;Image&gt;&lt;filename val=&quot;C:\Users\srao22\AppData\Local\Temp\CP13348668308125Session\CPTrustFolder13348668308125\PPTImport13348922808937\data\asimages\{C041ECCF-2BF7-416B-BD02-49F8035CDD01}_1.png_crop.png&quot;/&gt;&lt;left val=&quot;1192&quot;/&gt;&lt;top val=&quot;653&quot;/&gt;&lt;width val=&quot;0&quot;/&gt;&lt;height val=&quot;0&quot;/&gt;&lt;hasText val=&quot;1&quot;/&gt;&lt;paraId val=&quot;5&quot;/&gt;&lt;/Image&gt;&lt;Image&gt;&lt;filename val=&quot;C:\Users\srao22\AppData\Local\Temp\CP13348668308125Session\CPTrustFolder13348668308125\PPTImport13348922808937\data\asimages\{2D8BF2A0-DE5F-4E72-8656-D5828162088D}_1.png_crop.png&quot;/&gt;&lt;left val=&quot;1192&quot;/&gt;&lt;top val=&quot;653&quot;/&gt;&lt;width val=&quot;0&quot;/&gt;&lt;height val=&quot;0&quot;/&gt;&lt;hasText val=&quot;1&quot;/&gt;&lt;paraId val=&quot;6&quot;/&gt;&lt;/Image&gt;&lt;Image&gt;&lt;filename val=&quot;C:\Users\srao22\AppData\Local\Temp\CP13348668308125Session\CPTrustFolder13348668308125\PPTImport13348922808937\data\asimages\{E01A486C-76A3-43A1-9CAB-CF81F8ED4708}_1.png_crop.png&quot;/&gt;&lt;left val=&quot;105&quot;/&gt;&lt;top val=&quot;467&quot;/&gt;&lt;width val=&quot;1026&quot;/&gt;&lt;height val=&quot;44&quot;/&gt;&lt;hasText val=&quot;1&quot;/&gt;&lt;paraId val=&quot;7&quot;/&gt;&lt;/Image&gt;&lt;Image&gt;&lt;filename val=&quot;C:\Users\srao22\AppData\Local\Temp\CP13348668308125Session\CPTrustFolder13348668308125\PPTImport13348922808937\data\asimages\{880206C8-6983-4F27-95E5-6098C6341111}_1.png_crop.png&quot;/&gt;&lt;left val=&quot;105&quot;/&gt;&lt;top val=&quot;527&quot;/&gt;&lt;width val=&quot;1075&quot;/&gt;&lt;height val=&quot;113&quot;/&gt;&lt;hasText val=&quot;1&quot;/&gt;&lt;paraId val=&quot;8&quot;/&gt;&lt;/Image&gt;&lt;Image&gt;&lt;filename val=&quot;C:\Users\srao22\AppData\Local\Temp\CP13348668308125Session\CPTrustFolder13348668308125\PPTImport13348922808937\data\asimages\{F2A0CE14-5C33-4403-806A-87E90EC741CC}_1.png_crop.png&quot;/&gt;&lt;left val=&quot;1192&quot;/&gt;&lt;top val=&quot;653&quot;/&gt;&lt;width val=&quot;0&quot;/&gt;&lt;height val=&quot;0&quot;/&gt;&lt;hasText val=&quot;1&quot;/&gt;&lt;paraId val=&quot;9&quot;/&gt;&lt;/Image&gt;&lt;/TextEffect&gt;"/>
  <p:tag name="PRESENTER_SHAPETEXTINFO" val="&lt;ShapeTextInfo&gt;&lt;TableIndex row=&quot;-1&quot; col=&quot;-1&quot;&gt;&lt;linesCount val=&quot;16&quot;/&gt;&lt;lineCharCount val=&quot;98&quot;/&gt;&lt;lineCharCount val=&quot;106&quot;/&gt;&lt;lineCharCount val=&quot;7&quot;/&gt;&lt;lineCharCount val=&quot;1&quot;/&gt;&lt;lineCharCount val=&quot;1&quot;/&gt;&lt;lineCharCount val=&quot;1&quot;/&gt;&lt;lineCharCount val=&quot;1&quot;/&gt;&lt;lineCharCount val=&quot;1&quot;/&gt;&lt;lineCharCount val=&quot;99&quot;/&gt;&lt;lineCharCount val=&quot;72&quot;/&gt;&lt;lineCharCount val=&quot;108&quot;/&gt;&lt;lineCharCount val=&quot;109&quot;/&gt;&lt;lineCharCount val=&quot;105&quot;/&gt;&lt;lineCharCount val=&quot;114&quot;/&gt;&lt;lineCharCount val=&quot;84&quot;/&gt;&lt;lineCharCount val=&quot;1&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HTML_SHAPEINFO" val="&lt;ThreeDShapeInfo&gt;&lt;uuid val=&quot;{42475E96-7194-4037-AB42-BFC23425C291}&quot;/&gt;&lt;isInvalidForFieldText val=&quot;0&quot;/&gt;&lt;Image&gt;&lt;filename val=&quot;C:\Users\srao22\AppData\Local\Temp\CP13348668308125Session\CPTrustFolder13348668308125\PPTImport13348922808937\data\asimages\{42475E96-7194-4037-AB42-BFC23425C291}_8.png&quot;/&gt;&lt;left val=&quot;87&quot;/&gt;&lt;top val=&quot;666&quot;/&gt;&lt;width val=&quot;530&quot;/&gt;&lt;height val=&quot;39&quot;/&gt;&lt;hasText val=&quot;1&quot;/&gt;&lt;/Image&gt;&lt;/ThreeDShapeInfo&gt;"/>
  <p:tag name="PRESENTER_SHAPETEXTINFO" val="&lt;ShapeTextInfo&gt;&lt;TableIndex row=&quot;-1&quot; col=&quot;-1&quot;&gt;&lt;linesCount val=&quot;1&quot;/&gt;&lt;lineCharCount val=&quot;199&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HTML_SHAPEINFO" val="&lt;ThreeDShapeInfo&gt;&lt;uuid val=&quot;{99B92F0A-7718-4A59-A000-060D10370440}&quot;/&gt;&lt;isInvalidForFieldText val=&quot;0&quot;/&gt;&lt;Image&gt;&lt;filename val=&quot;C:\Users\srao22\AppData\Local\Temp\CP13348668308125Session\CPTrustFolder13348668308125\PPTImport13348922808937\data\asimages\{99B92F0A-7718-4A59-A000-060D10370440}_8.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HTML_AUTOSHAPE_INFO" val="&lt;ThreeDShapeInfo&gt;&lt;uuid val=&quot;{EF8FE1B4-A489-497F-BDBA-5D44AF0A482E}&quot;/&gt;&lt;isInvalidForFieldText val=&quot;0&quot;/&gt;&lt;Image&gt;&lt;filename val=&quot;C:\Users\srao22\AppData\Local\Temp\CP16684938489031Session\CPTrustFolder16684938489031\PPTImport166841184671234\data\asimages\{EF8FE1B4-A489-497F-BDBA-5D44AF0A482E}.png&quot;/&gt;&lt;left val=&quot;23&quot;/&gt;&lt;top val=&quot;28&quot;/&gt;&lt;width val=&quot;123&quot;/&gt;&lt;height val=&quot;56&quot;/&gt;&lt;hasText val=&quot;1&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RESENTER_SHAPEINFO" val="&lt;ThreeDShapeInfo&gt;&lt;uuid val=&quot;{612CC342-4CB8-487B-9D2A-B7F1BF0E1137}&quot;/&gt;&lt;isInvalidForFieldText val=&quot;0&quot;/&gt;&lt;Image&gt;&lt;filename val=&quot;C:\Users\srao22\AppData\Local\Temp\CP13348668308125Session\CPTrustFolder13348668308125\PPTImport13348922808937\data\asimages\{612CC342-4CB8-487B-9D2A-B7F1BF0E1137}_8.png&quot;/&gt;&lt;left val=&quot;99&quot;/&gt;&lt;top val=&quot;275&quot;/&gt;&lt;width val=&quot;1069&quot;/&gt;&lt;height val=&quot;162&quot;/&gt;&lt;hasText val=&quot;1&quot;/&gt;&lt;/Image&gt;&lt;/ThreeDShapeInfo&gt;"/>
  <p:tag name="PRESENTER_SHAPETEXTINFO" val="&lt;ShapeTextInfo&gt;&lt;TableIndex row=&quot;1&quot; col=&quot;1&quot;&gt;&lt;linesCount val=&quot;1&quot;/&gt;&lt;lineCharCount val=&quot;14&quot;/&gt;&lt;/TableIndex&gt;&lt;TableIndex row=&quot;1&quot; col=&quot;2&quot;&gt;&lt;linesCount val=&quot;1&quot;/&gt;&lt;lineCharCount val=&quot;109&quot;/&gt;&lt;/TableIndex&gt;&lt;TableIndex row=&quot;2&quot; col=&quot;1&quot;&gt;&lt;linesCount val=&quot;1&quot;/&gt;&lt;lineCharCount val=&quot;17&quot;/&gt;&lt;/TableIndex&gt;&lt;TableIndex row=&quot;2&quot; col=&quot;2&quot;&gt;&lt;linesCount val=&quot;1&quot;/&gt;&lt;lineCharCount val=&quot;63&quot;/&gt;&lt;/TableIndex&gt;&lt;TableIndex row=&quot;3&quot; col=&quot;1&quot;&gt;&lt;linesCount val=&quot;1&quot;/&gt;&lt;lineCharCount val=&quot;14&quot;/&gt;&lt;/TableIndex&gt;&lt;TableIndex row=&quot;3&quot; col=&quot;2&quot;&gt;&lt;linesCount val=&quot;1&quot;/&gt;&lt;lineCharCount val=&quot;92&quot;/&gt;&lt;/TableIndex&gt;&lt;TableIndex row=&quot;4&quot; col=&quot;1&quot;&gt;&lt;linesCount val=&quot;1&quot;/&gt;&lt;lineCharCount val=&quot;17&quot;/&gt;&lt;/TableIndex&gt;&lt;TableIndex row=&quot;4&quot; col=&quot;2&quot;&gt;&lt;linesCount val=&quot;1&quot;/&gt;&lt;lineCharCount val=&quot;118&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HTML_SHAPEINFO" val="&lt;ThreeDShapeInfo&gt;&lt;uuid val=&quot;{D9007044-BC97-422E-99E1-AB3FC39DC34F}&quot;/&gt;&lt;isInvalidForFieldText val=&quot;0&quot;/&gt;&lt;Image&gt;&lt;filename val=&quot;C:\Users\srao22\AppData\Local\Temp\CP13348668308125Session\CPTrustFolder13348668308125\PPTImport13348922808937\data\asimages\{D9007044-BC97-422E-99E1-AB3FC39DC34F}_9.png&quot;/&gt;&lt;left val=&quot;89&quot;/&gt;&lt;top val=&quot;91&quot;/&gt;&lt;width val=&quot;1105&quot;/&gt;&lt;height val=&quot;91&quot;/&gt;&lt;hasText val=&quot;1&quot;/&gt;&lt;/Image&gt;&lt;/ThreeDShapeInfo&gt;"/>
  <p:tag name="PRESENTER_SHAPETEXTINFO" val="&lt;ShapeTextInfo&gt;&lt;TableIndex row=&quot;-1&quot; col=&quot;-1&quot;&gt;&lt;linesCount val=&quot;1&quot;/&gt;&lt;lineCharCount val=&quot;59&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7546C96C-C774-4BD3-A92E-8F1BF800E5ED}_1.png_crop.png&quot;/&gt;&lt;left val=&quot;1192&quot;/&gt;&lt;top val=&quot;667&quot;/&gt;&lt;width val=&quot;0&quot;/&gt;&lt;height val=&quot;0&quot;/&gt;&lt;hasText val=&quot;1&quot;/&gt;&lt;paraId val=&quot;1&quot;/&gt;&lt;/Image&gt;&lt;Image&gt;&lt;filename val=&quot;C:\Users\srao22\AppData\Local\Temp\CP13348668308125Session\CPTrustFolder13348668308125\PPTImport13348922808937\data\asimages\{C90011A9-F370-4A26-A56D-C70139DBC270}_1.png_crop.png&quot;/&gt;&lt;left val=&quot;96&quot;/&gt;&lt;top val=&quot;182&quot;/&gt;&lt;width val=&quot;1062&quot;/&gt;&lt;height val=&quot;110&quot;/&gt;&lt;hasText val=&quot;1&quot;/&gt;&lt;paraId val=&quot;2&quot;/&gt;&lt;/Image&gt;&lt;/TextEffect&gt;"/>
  <p:tag name="PRESENTER_SHAPETEXTINFO" val="&lt;ShapeTextInfo&gt;&lt;TableIndex row=&quot;-1&quot; col=&quot;-1&quot;&gt;&lt;linesCount val=&quot;5&quot;/&gt;&lt;lineCharCount val=&quot;1&quot;/&gt;&lt;lineCharCount val=&quot;86&quot;/&gt;&lt;lineCharCount val=&quot;97&quot;/&gt;&lt;lineCharCount val=&quot;89&quot;/&gt;&lt;lineCharCount val=&quot;79&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HTML_AUTOSHAPE_INFO" val="&lt;ThreeDShapeInfo&gt;&lt;uuid val=&quot;{BA56DAC3-CED3-40C6-BE58-2D7C7BF3F0B7}&quot;/&gt;&lt;isInvalidForFieldText val=&quot;0&quot;/&gt;&lt;Image&gt;&lt;filename val=&quot;C:\Users\srao22\AppData\Local\Temp\CP16684938489031Session\CPTrustFolder16684938489031\PPTImport166841184671234\data\asimages\{BA56DAC3-CED3-40C6-BE58-2D7C7BF3F0B7}.png&quot;/&gt;&lt;left val=&quot;23&quot;/&gt;&lt;top val=&quot;28&quot;/&gt;&lt;width val=&quot;122&quot;/&gt;&lt;height val=&quot;56&quot;/&gt;&lt;hasText val=&quot;1&quot;/&gt;&lt;/Image&gt;&lt;/ThreeDShapeInfo&gt;"/>
</p:tagLst>
</file>

<file path=ppt/tags/tag84.xml><?xml version="1.0" encoding="utf-8"?>
<p:tagLst xmlns:a="http://schemas.openxmlformats.org/drawingml/2006/main" xmlns:r="http://schemas.openxmlformats.org/officeDocument/2006/relationships" xmlns:p="http://schemas.openxmlformats.org/presentationml/2006/main">
  <p:tag name="HTML_SHAPEINFO" val="&lt;ThreeDShapeInfo&gt;&lt;uuid val=&quot;{C6572009-5710-452E-B922-D20975BB9890}&quot;/&gt;&lt;isInvalidForFieldText val=&quot;0&quot;/&gt;&lt;Image&gt;&lt;filename val=&quot;C:\Users\srao22\AppData\Local\Temp\CP13348668308125Session\CPTrustFolder13348668308125\PPTImport13348922808937\data\asimages\{C6572009-5710-452E-B922-D20975BB9890}_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HTML_SHAPEINFO" val="&lt;ThreeDShapeInfo&gt;&lt;uuid val=&quot;{F76E24DF-9AE8-4AEF-90CF-554D6829EAE5}&quot;/&gt;&lt;isInvalidForFieldText val=&quot;0&quot;/&gt;&lt;Image&gt;&lt;filename val=&quot;C:\Users\srao22\AppData\Local\Temp\CP13348668308125Session\CPTrustFolder13348668308125\PPTImport13348922808937\data\asimages\{F76E24DF-9AE8-4AEF-90CF-554D6829EAE5}_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HTML_SHAPEINFO" val="&lt;ThreeDShapeInfo&gt;&lt;uuid val=&quot;{3C87ACDF-0A49-4942-830F-C553C1FC535E}&quot;/&gt;&lt;isInvalidForFieldText val=&quot;0&quot;/&gt;&lt;Image&gt;&lt;filename val=&quot;C:\Users\srao22\AppData\Local\Temp\CP13348668308125Session\CPTrustFolder13348668308125\PPTImport13348922808937\data\asimages\{3C87ACDF-0A49-4942-830F-C553C1FC535E}_41.png&quot;/&gt;&lt;left val=&quot;94&quot;/&gt;&lt;top val=&quot;88&quot;/&gt;&lt;width val=&quot;1096&quot;/&gt;&lt;height val=&quot;91&quot;/&gt;&lt;hasText val=&quot;1&quot;/&gt;&lt;/Image&gt;&lt;/ThreeDShapeInfo&gt;"/>
  <p:tag name="PRESENTER_SHAPETEXTINFO" val="&lt;ShapeTextInfo&gt;&lt;TableIndex row=&quot;-1&quot; col=&quot;-1&quot;&gt;&lt;linesCount val=&quot;1&quot;/&gt;&lt;lineCharCount val=&quot;35&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HTML_SHAPEINFO" val="&lt;ThreeDShapeInfo&gt;&lt;uuid val=&quot;{7C9F89AD-9FC3-4CBD-90B2-440E43BEEACA}&quot;/&gt;&lt;isInvalidForFieldText val=&quot;0&quot;/&gt;&lt;Image&gt;&lt;filename val=&quot;C:\Users\srao22\AppData\Local\Temp\CP13348668308125Session\CPTrustFolder13348668308125\PPTImport13348922808937\data\asimages\{7C9F89AD-9FC3-4CBD-90B2-440E43BEEACA}_41.png&quot;/&gt;&lt;left val=&quot;74&quot;/&gt;&lt;top val=&quot;177&quot;/&gt;&lt;width val=&quot;1124&quot;/&gt;&lt;height val=&quot;466&quot;/&gt;&lt;hasText val=&quot;1&quot;/&gt;&lt;/Image&gt;&lt;/ThreeDShapeInfo&gt;"/>
  <p:tag name="PRESENTER_SHAPETEXTINFO" val="&lt;ShapeTextInfo&gt;&lt;TableIndex row=&quot;-1&quot; col=&quot;-1&quot;&gt;&lt;linesCount val=&quot;8&quot;/&gt;&lt;lineCharCount val=&quot;78&quot;/&gt;&lt;lineCharCount val=&quot;81&quot;/&gt;&lt;lineCharCount val=&quot;84&quot;/&gt;&lt;lineCharCount val=&quot;66&quot;/&gt;&lt;lineCharCount val=&quot;67&quot;/&gt;&lt;lineCharCount val=&quot;1&quot;/&gt;&lt;lineCharCount val=&quot;1&quot;/&gt;&lt;lineCharCount val=&quot;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HTML_AUTOSHAPE_INFO" val="&lt;ThreeDShapeInfo&gt;&lt;uuid val=&quot;{FC1B9593-4C1D-4A10-9E82-DBF76FF461E9}&quot;/&gt;&lt;isInvalidForFieldText val=&quot;0&quot;/&gt;&lt;Image&gt;&lt;filename val=&quot;C:\Users\srao22\AppData\Local\Temp\CP16684938489031Session\CPTrustFolder16684938489031\PPTImport166841184671234\data\asimages\{FC1B9593-4C1D-4A10-9E82-DBF76FF461E9}.png&quot;/&gt;&lt;left val=&quot;23&quot;/&gt;&lt;top val=&quot;28&quot;/&gt;&lt;width val=&quot;115&quot;/&gt;&lt;height val=&quot;52&quot;/&gt;&lt;hasText val=&quot;1&quot;/&gt;&lt;/Image&gt;&lt;/ThreeDShapeInfo&gt;"/>
</p:tagLst>
</file>

<file path=ppt/tags/tag89.xml><?xml version="1.0" encoding="utf-8"?>
<p:tagLst xmlns:a="http://schemas.openxmlformats.org/drawingml/2006/main" xmlns:r="http://schemas.openxmlformats.org/officeDocument/2006/relationships" xmlns:p="http://schemas.openxmlformats.org/presentationml/2006/main">
  <p:tag name="HTML_SHAPEINFO" val="&lt;ThreeDShapeInfo&gt;&lt;uuid val=&quot;{B8C4DB36-1E9A-49D8-841B-BE2F8659FD56}&quot;/&gt;&lt;isInvalidForFieldText val=&quot;0&quot;/&gt;&lt;Image&gt;&lt;filename val=&quot;C:\Users\srao22\AppData\Local\Temp\CP13348668308125Session\CPTrustFolder13348668308125\PPTImport13348922808937\data\asimages\{B8C4DB36-1E9A-49D8-841B-BE2F8659FD56}_4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HTML_SHAPEINFO" val="&lt;ThreeDShapeInfo&gt;&lt;uuid val=&quot;{D8C18811-AE31-4A80-BBC1-0A0FCB75C30E}&quot;/&gt;&lt;isInvalidForFieldText val=&quot;0&quot;/&gt;&lt;Image&gt;&lt;filename val=&quot;C:\Users\srao22\AppData\Local\Temp\CP13348668308125Session\CPTrustFolder13348668308125\PPTImport13348922808937\data\asimages\{D8C18811-AE31-4A80-BBC1-0A0FCB75C30E}_4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HTML_SHAPEINFO" val="&lt;ThreeDShapeInfo&gt;&lt;uuid val=&quot;{D9007044-BC97-422E-99E1-AB3FC39DC34F}&quot;/&gt;&lt;isInvalidForFieldText val=&quot;0&quot;/&gt;&lt;Image&gt;&lt;filename val=&quot;C:\Users\srao22\AppData\Local\Temp\CP13348668308125Session\CPTrustFolder13348668308125\PPTImport13348922808937\data\asimages\{D9007044-BC97-422E-99E1-AB3FC39DC34F}_9.png&quot;/&gt;&lt;left val=&quot;89&quot;/&gt;&lt;top val=&quot;91&quot;/&gt;&lt;width val=&quot;1105&quot;/&gt;&lt;height val=&quot;91&quot;/&gt;&lt;hasText val=&quot;1&quot;/&gt;&lt;/Image&gt;&lt;/ThreeDShapeInfo&gt;"/>
  <p:tag name="PRESENTER_SHAPETEXTINFO" val="&lt;ShapeTextInfo&gt;&lt;TableIndex row=&quot;-1&quot; col=&quot;-1&quot;&gt;&lt;linesCount val=&quot;1&quot;/&gt;&lt;lineCharCount val=&quot;59&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7546C96C-C774-4BD3-A92E-8F1BF800E5ED}_1.png_crop.png&quot;/&gt;&lt;left val=&quot;1192&quot;/&gt;&lt;top val=&quot;667&quot;/&gt;&lt;width val=&quot;0&quot;/&gt;&lt;height val=&quot;0&quot;/&gt;&lt;hasText val=&quot;1&quot;/&gt;&lt;paraId val=&quot;1&quot;/&gt;&lt;/Image&gt;&lt;Image&gt;&lt;filename val=&quot;C:\Users\srao22\AppData\Local\Temp\CP13348668308125Session\CPTrustFolder13348668308125\PPTImport13348922808937\data\asimages\{C90011A9-F370-4A26-A56D-C70139DBC270}_1.png_crop.png&quot;/&gt;&lt;left val=&quot;96&quot;/&gt;&lt;top val=&quot;182&quot;/&gt;&lt;width val=&quot;1062&quot;/&gt;&lt;height val=&quot;110&quot;/&gt;&lt;hasText val=&quot;1&quot;/&gt;&lt;paraId val=&quot;2&quot;/&gt;&lt;/Image&gt;&lt;/TextEffect&gt;"/>
  <p:tag name="PRESENTER_SHAPETEXTINFO" val="&lt;ShapeTextInfo&gt;&lt;TableIndex row=&quot;-1&quot; col=&quot;-1&quot;&gt;&lt;linesCount val=&quot;5&quot;/&gt;&lt;lineCharCount val=&quot;1&quot;/&gt;&lt;lineCharCount val=&quot;86&quot;/&gt;&lt;lineCharCount val=&quot;97&quot;/&gt;&lt;lineCharCount val=&quot;89&quot;/&gt;&lt;lineCharCount val=&quot;79&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HTML_AUTOSHAPE_INFO" val="&lt;ThreeDShapeInfo&gt;&lt;uuid val=&quot;{BA56DAC3-CED3-40C6-BE58-2D7C7BF3F0B7}&quot;/&gt;&lt;isInvalidForFieldText val=&quot;0&quot;/&gt;&lt;Image&gt;&lt;filename val=&quot;C:\Users\srao22\AppData\Local\Temp\CP16684938489031Session\CPTrustFolder16684938489031\PPTImport166841184671234\data\asimages\{BA56DAC3-CED3-40C6-BE58-2D7C7BF3F0B7}.png&quot;/&gt;&lt;left val=&quot;23&quot;/&gt;&lt;top val=&quot;28&quot;/&gt;&lt;width val=&quot;122&quot;/&gt;&lt;height val=&quot;56&quot;/&gt;&lt;hasText val=&quot;1&quot;/&gt;&lt;/Image&gt;&lt;/ThreeDShapeInfo&gt;"/>
</p:tagLst>
</file>

<file path=ppt/tags/tag94.xml><?xml version="1.0" encoding="utf-8"?>
<p:tagLst xmlns:a="http://schemas.openxmlformats.org/drawingml/2006/main" xmlns:r="http://schemas.openxmlformats.org/officeDocument/2006/relationships" xmlns:p="http://schemas.openxmlformats.org/presentationml/2006/main">
  <p:tag name="HTML_SHAPEINFO" val="&lt;ThreeDShapeInfo&gt;&lt;uuid val=&quot;{C6572009-5710-452E-B922-D20975BB9890}&quot;/&gt;&lt;isInvalidForFieldText val=&quot;0&quot;/&gt;&lt;Image&gt;&lt;filename val=&quot;C:\Users\srao22\AppData\Local\Temp\CP13348668308125Session\CPTrustFolder13348668308125\PPTImport13348922808937\data\asimages\{C6572009-5710-452E-B922-D20975BB9890}_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HTML_SHAPEINFO" val="&lt;ThreeDShapeInfo&gt;&lt;uuid val=&quot;{F76E24DF-9AE8-4AEF-90CF-554D6829EAE5}&quot;/&gt;&lt;isInvalidForFieldText val=&quot;0&quot;/&gt;&lt;Image&gt;&lt;filename val=&quot;C:\Users\srao22\AppData\Local\Temp\CP13348668308125Session\CPTrustFolder13348668308125\PPTImport13348922808937\data\asimages\{F76E24DF-9AE8-4AEF-90CF-554D6829EAE5}_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E45341-A754-4A40-B7CF-B29B8DAF8CC7}&quot;/&gt;&lt;isInvalidForFieldText val=&quot;0&quot;/&gt;&lt;Image&gt;&lt;filename val=&quot;C:\Users\srao22\AppData\Local\Temp\CP13348668308125Session\CPTrustFolder13348668308125\PPTImport13348922808937\data\asimages\{2BE45341-A754-4A40-B7CF-B29B8DAF8CC7}_9.png&quot;/&gt;&lt;left val=&quot;108&quot;/&gt;&lt;top val=&quot;323&quot;/&gt;&lt;width val=&quot;1036&quot;/&gt;&lt;height val=&quot;339&quot;/&gt;&lt;hasText val=&quot;1&quot;/&gt;&lt;/Image&gt;&lt;/ThreeDShapeInfo&gt;"/>
  <p:tag name="PRESENTER_SHAPETEXTINFO" val="&lt;ShapeTextInfo&gt;&lt;TableIndex row=&quot;1&quot; col=&quot;1&quot;&gt;&lt;linesCount val=&quot;2&quot;/&gt;&lt;lineCharCount val=&quot;10&quot;/&gt;&lt;lineCharCount val=&quot;4&quot;/&gt;&lt;/TableIndex&gt;&lt;TableIndex row=&quot;1&quot; col=&quot;2&quot;&gt;&lt;linesCount val=&quot;3&quot;/&gt;&lt;lineCharCount val=&quot;11&quot;/&gt;&lt;lineCharCount val=&quot;10&quot;/&gt;&lt;lineCharCount val=&quot;5&quot;/&gt;&lt;/TableIndex&gt;&lt;TableIndex row=&quot;1&quot; col=&quot;3&quot;&gt;&lt;linesCount val=&quot;3&quot;/&gt;&lt;lineCharCount val=&quot;4&quot;/&gt;&lt;lineCharCount val=&quot;9&quot;/&gt;&lt;lineCharCount val=&quot;8&quot;/&gt;&lt;/TableIndex&gt;&lt;TableIndex row=&quot;1&quot; col=&quot;4&quot;&gt;&lt;linesCount val=&quot;3&quot;/&gt;&lt;lineCharCount val=&quot;9&quot;/&gt;&lt;lineCharCount val=&quot;5&quot;/&gt;&lt;lineCharCount val=&quot;9&quot;/&gt;&lt;/TableIndex&gt;&lt;TableIndex row=&quot;1&quot; col=&quot;5&quot;&gt;&lt;linesCount val=&quot;3&quot;/&gt;&lt;lineCharCount val=&quot;9&quot;/&gt;&lt;lineCharCount val=&quot;9&quot;/&gt;&lt;lineCharCount val=&quot;11&quot;/&gt;&lt;/TableIndex&gt;&lt;TableIndex row=&quot;1&quot; col=&quot;6&quot;&gt;&lt;linesCount val=&quot;2&quot;/&gt;&lt;lineCharCount val=&quot;10&quot;/&gt;&lt;lineCharCount val=&quot;9&quot;/&gt;&lt;/TableIndex&gt;&lt;TableIndex row=&quot;1&quot; col=&quot;7&quot;&gt;&lt;linesCount val=&quot;2&quot;/&gt;&lt;lineCharCount val=&quot;21&quot;/&gt;&lt;lineCharCount val=&quot;8&quot;/&gt;&lt;/TableIndex&gt;&lt;TableIndex row=&quot;2&quot; col=&quot;1&quot;&gt;&lt;linesCount val=&quot;2&quot;/&gt;&lt;lineCharCount val=&quot;8&quot;/&gt;&lt;lineCharCount val=&quot;5&quot;/&gt;&lt;/TableIndex&gt;&lt;TableIndex row=&quot;2&quot; col=&quot;2&quot;&gt;&lt;linesCount val=&quot;10&quot;/&gt;&lt;lineCharCount val=&quot;15&quot;/&gt;&lt;lineCharCount val=&quot;14&quot;/&gt;&lt;lineCharCount val=&quot;7&quot;/&gt;&lt;lineCharCount val=&quot;12&quot;/&gt;&lt;lineCharCount val=&quot;14&quot;/&gt;&lt;lineCharCount val=&quot;12&quot;/&gt;&lt;lineCharCount val=&quot;11&quot;/&gt;&lt;lineCharCount val=&quot;8&quot;/&gt;&lt;lineCharCount val=&quot;13&quot;/&gt;&lt;lineCharCount val=&quot;9&quot;/&gt;&lt;/TableIndex&gt;&lt;TableIndex row=&quot;2&quot; col=&quot;3&quot;&gt;&lt;linesCount val=&quot;1&quot;/&gt;&lt;lineCharCount val=&quot;6&quot;/&gt;&lt;/TableIndex&gt;&lt;TableIndex row=&quot;2&quot; col=&quot;4&quot;&gt;&lt;linesCount val=&quot;1&quot;/&gt;&lt;lineCharCount val=&quot;6&quot;/&gt;&lt;/TableIndex&gt;&lt;TableIndex row=&quot;2&quot; col=&quot;5&quot;&gt;&lt;linesCount val=&quot;1&quot;/&gt;&lt;lineCharCount val=&quot;7&quot;/&gt;&lt;/TableIndex&gt;&lt;TableIndex row=&quot;2&quot; col=&quot;6&quot;&gt;&lt;linesCount val=&quot;1&quot;/&gt;&lt;lineCharCount val=&quot;7&quot;/&gt;&lt;/TableIndex&gt;&lt;TableIndex row=&quot;2&quot; col=&quot;7&quot;&gt;&lt;linesCount val=&quot;4&quot;/&gt;&lt;lineCharCount val=&quot;8&quot;/&gt;&lt;lineCharCount val=&quot;8&quot;/&gt;&lt;lineCharCount val=&quot;22&quot;/&gt;&lt;lineCharCount val=&quot;7&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E45341-A754-4A40-B7CF-B29B8DAF8CC7}&quot;/&gt;&lt;isInvalidForFieldText val=&quot;0&quot;/&gt;&lt;Image&gt;&lt;filename val=&quot;C:\Users\srao22\AppData\Local\Temp\CP13348668308125Session\CPTrustFolder13348668308125\PPTImport13348922808937\data\asimages\{2BE45341-A754-4A40-B7CF-B29B8DAF8CC7}_9.png&quot;/&gt;&lt;left val=&quot;108&quot;/&gt;&lt;top val=&quot;323&quot;/&gt;&lt;width val=&quot;1036&quot;/&gt;&lt;height val=&quot;339&quot;/&gt;&lt;hasText val=&quot;1&quot;/&gt;&lt;/Image&gt;&lt;/ThreeDShapeInfo&gt;"/>
  <p:tag name="PRESENTER_SHAPETEXTINFO" val="&lt;ShapeTextInfo&gt;&lt;TableIndex row=&quot;1&quot; col=&quot;1&quot;&gt;&lt;linesCount val=&quot;2&quot;/&gt;&lt;lineCharCount val=&quot;10&quot;/&gt;&lt;lineCharCount val=&quot;4&quot;/&gt;&lt;/TableIndex&gt;&lt;TableIndex row=&quot;1&quot; col=&quot;2&quot;&gt;&lt;linesCount val=&quot;3&quot;/&gt;&lt;lineCharCount val=&quot;11&quot;/&gt;&lt;lineCharCount val=&quot;10&quot;/&gt;&lt;lineCharCount val=&quot;5&quot;/&gt;&lt;/TableIndex&gt;&lt;TableIndex row=&quot;1&quot; col=&quot;3&quot;&gt;&lt;linesCount val=&quot;3&quot;/&gt;&lt;lineCharCount val=&quot;4&quot;/&gt;&lt;lineCharCount val=&quot;9&quot;/&gt;&lt;lineCharCount val=&quot;8&quot;/&gt;&lt;/TableIndex&gt;&lt;TableIndex row=&quot;1&quot; col=&quot;4&quot;&gt;&lt;linesCount val=&quot;3&quot;/&gt;&lt;lineCharCount val=&quot;9&quot;/&gt;&lt;lineCharCount val=&quot;5&quot;/&gt;&lt;lineCharCount val=&quot;9&quot;/&gt;&lt;/TableIndex&gt;&lt;TableIndex row=&quot;1&quot; col=&quot;5&quot;&gt;&lt;linesCount val=&quot;3&quot;/&gt;&lt;lineCharCount val=&quot;9&quot;/&gt;&lt;lineCharCount val=&quot;9&quot;/&gt;&lt;lineCharCount val=&quot;11&quot;/&gt;&lt;/TableIndex&gt;&lt;TableIndex row=&quot;1&quot; col=&quot;6&quot;&gt;&lt;linesCount val=&quot;2&quot;/&gt;&lt;lineCharCount val=&quot;10&quot;/&gt;&lt;lineCharCount val=&quot;9&quot;/&gt;&lt;/TableIndex&gt;&lt;TableIndex row=&quot;1&quot; col=&quot;7&quot;&gt;&lt;linesCount val=&quot;2&quot;/&gt;&lt;lineCharCount val=&quot;21&quot;/&gt;&lt;lineCharCount val=&quot;8&quot;/&gt;&lt;/TableIndex&gt;&lt;TableIndex row=&quot;2&quot; col=&quot;1&quot;&gt;&lt;linesCount val=&quot;2&quot;/&gt;&lt;lineCharCount val=&quot;8&quot;/&gt;&lt;lineCharCount val=&quot;5&quot;/&gt;&lt;/TableIndex&gt;&lt;TableIndex row=&quot;2&quot; col=&quot;2&quot;&gt;&lt;linesCount val=&quot;10&quot;/&gt;&lt;lineCharCount val=&quot;15&quot;/&gt;&lt;lineCharCount val=&quot;14&quot;/&gt;&lt;lineCharCount val=&quot;7&quot;/&gt;&lt;lineCharCount val=&quot;12&quot;/&gt;&lt;lineCharCount val=&quot;14&quot;/&gt;&lt;lineCharCount val=&quot;12&quot;/&gt;&lt;lineCharCount val=&quot;11&quot;/&gt;&lt;lineCharCount val=&quot;8&quot;/&gt;&lt;lineCharCount val=&quot;13&quot;/&gt;&lt;lineCharCount val=&quot;9&quot;/&gt;&lt;/TableIndex&gt;&lt;TableIndex row=&quot;2&quot; col=&quot;3&quot;&gt;&lt;linesCount val=&quot;1&quot;/&gt;&lt;lineCharCount val=&quot;6&quot;/&gt;&lt;/TableIndex&gt;&lt;TableIndex row=&quot;2&quot; col=&quot;4&quot;&gt;&lt;linesCount val=&quot;1&quot;/&gt;&lt;lineCharCount val=&quot;6&quot;/&gt;&lt;/TableIndex&gt;&lt;TableIndex row=&quot;2&quot; col=&quot;5&quot;&gt;&lt;linesCount val=&quot;1&quot;/&gt;&lt;lineCharCount val=&quot;7&quot;/&gt;&lt;/TableIndex&gt;&lt;TableIndex row=&quot;2&quot; col=&quot;6&quot;&gt;&lt;linesCount val=&quot;1&quot;/&gt;&lt;lineCharCount val=&quot;7&quot;/&gt;&lt;/TableIndex&gt;&lt;TableIndex row=&quot;2&quot; col=&quot;7&quot;&gt;&lt;linesCount val=&quot;4&quot;/&gt;&lt;lineCharCount val=&quot;8&quot;/&gt;&lt;lineCharCount val=&quot;8&quot;/&gt;&lt;lineCharCount val=&quot;22&quot;/&gt;&lt;lineCharCount val=&quot;7&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HTML_SHAPEINFO" val="&lt;ThreeDShapeInfo&gt;&lt;uuid val=&quot;{0F99063B-2182-41EE-B53D-71F42EEB93C7}&quot;/&gt;&lt;isInvalidForFieldText val=&quot;0&quot;/&gt;&lt;Image&gt;&lt;filename val=&quot;C:\Users\srao22\AppData\Local\Temp\CP13348668308125Session\CPTrustFolder13348668308125\PPTImport13348922808937\data\asimages\{0F99063B-2182-41EE-B53D-71F42EEB93C7}_10.png&quot;/&gt;&lt;left val=&quot;92&quot;/&gt;&lt;top val=&quot;88&quot;/&gt;&lt;width val=&quot;1061&quot;/&gt;&lt;height val=&quot;91&quot;/&gt;&lt;hasText val=&quot;1&quot;/&gt;&lt;/Image&gt;&lt;/ThreeDShapeInfo&gt;"/>
  <p:tag name="PRESENTER_SHAPETEXTINFO" val="&lt;ShapeTextInfo&gt;&lt;TableIndex row=&quot;-1&quot; col=&quot;-1&quot;&gt;&lt;linesCount val=&quot;1&quot;/&gt;&lt;lineCharCount val=&quot;53&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HTML_SHAPEINFO" val="&lt;ThreeDShapeInfo&gt;&lt;uuid val=&quot;{0A3AD472-2681-4663-ADA2-05D59D38A474}&quot;/&gt;&lt;isInvalidForFieldText val=&quot;0&quot;/&gt;&lt;Image&gt;&lt;filename val=&quot;C:\Users\srao22\AppData\Local\Temp\CP13348668308125Session\CPTrustFolder13348668308125\PPTImport13348922808937\data\asimages\{0A3AD472-2681-4663-ADA2-05D59D38A474}_10.png&quot;/&gt;&lt;left val=&quot;95&quot;/&gt;&lt;top val=&quot;171&quot;/&gt;&lt;width val=&quot;1097&quot;/&gt;&lt;height val=&quot;496&quot;/&gt;&lt;hasText val=&quot;1&quot;/&gt;&lt;/Image&gt;&lt;/ThreeDShapeInfo&gt;"/>
  <p:tag name="PRESENTER_SHAPETEXTINFO" val="&lt;ShapeTextInfo&gt;&lt;TableIndex row=&quot;-1&quot; col=&quot;-1&quot;&gt;&lt;linesCount val=&quot;13&quot;/&gt;&lt;lineCharCount val=&quot;1&quot;/&gt;&lt;lineCharCount val=&quot;1&quot;/&gt;&lt;lineCharCount val=&quot;1&quot;/&gt;&lt;lineCharCount val=&quot;1&quot;/&gt;&lt;lineCharCount val=&quot;1&quot;/&gt;&lt;lineCharCount val=&quot;1&quot;/&gt;&lt;lineCharCount val=&quot;1&quot;/&gt;&lt;lineCharCount val=&quot;1&quot;/&gt;&lt;lineCharCount val=&quot;1&quot;/&gt;&lt;lineCharCount val=&quot;1&quot;/&gt;&lt;lineCharCount val=&quot;1&quot;/&gt;&lt;lineCharCount val=&quot;1&quot;/&gt;&lt;lineCharCount val=&quot;1&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HTML_AUTOSHAPE_INFO" val="&lt;ThreeDShapeInfo&gt;&lt;uuid val=&quot;{09A83103-D13F-48C9-A4AD-3C8D45B878B9}&quot;/&gt;&lt;isInvalidForFieldText val=&quot;0&quot;/&gt;&lt;Image&gt;&lt;filename val=&quot;C:\Users\srao22\AppData\Local\Temp\CP16684938489031Session\CPTrustFolder16684938489031\PPTImport166841184671234\data\asimages\{09A83103-D13F-48C9-A4AD-3C8D45B878B9}.png&quot;/&gt;&lt;left val=&quot;23&quot;/&gt;&lt;top val=&quot;28&quot;/&gt;&lt;width val=&quot;112&quot;/&gt;&lt;height val=&quot;51&quot;/&gt;&lt;hasText val=&quot;1&quot;/&gt;&lt;/Image&gt;&lt;/ThreeDShapeInfo&gt;"/>
</p:tagLst>
</file>

<file path=ppt/tags/tag101.xml><?xml version="1.0" encoding="utf-8"?>
<p:tagLst xmlns:a="http://schemas.openxmlformats.org/drawingml/2006/main" xmlns:r="http://schemas.openxmlformats.org/officeDocument/2006/relationships" xmlns:p="http://schemas.openxmlformats.org/presentationml/2006/main">
  <p:tag name="HTML_SHAPEINFO" val="&lt;ThreeDShapeInfo&gt;&lt;uuid val=&quot;{CAA14A62-4EF5-49D4-8220-4DE39E7CC8EC}&quot;/&gt;&lt;isInvalidForFieldText val=&quot;0&quot;/&gt;&lt;Image&gt;&lt;filename val=&quot;C:\Users\srao22\AppData\Local\Temp\CP13348668308125Session\CPTrustFolder13348668308125\PPTImport13348922808937\data\asimages\{CAA14A62-4EF5-49D4-8220-4DE39E7CC8EC}_10.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HTML_SHAPEINFO" val="&lt;ThreeDShapeInfo&gt;&lt;uuid val=&quot;{39485302-6A48-4A16-869D-6E7D24A527FC}&quot;/&gt;&lt;isInvalidForFieldText val=&quot;0&quot;/&gt;&lt;Image&gt;&lt;filename val=&quot;C:\Users\srao22\AppData\Local\Temp\CP13348668308125Session\CPTrustFolder13348668308125\PPTImport13348922808937\data\asimages\{39485302-6A48-4A16-869D-6E7D24A527FC}_10.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INFO" val="&lt;ThreeDShapeInfo&gt;&lt;uuid val=&quot;{DFBEC20C-496D-4EBF-8DFC-E40F4DEBFE0C}&quot;/&gt;&lt;isInvalidForFieldText val=&quot;0&quot;/&gt;&lt;Image&gt;&lt;filename val=&quot;C:\Users\srao22\AppData\Local\Temp\CP13348668308125Session\CPTrustFolder13348668308125\PPTImport13348922808937\data\asimages\{DFBEC20C-496D-4EBF-8DFC-E40F4DEBFE0C}_10.png&quot;/&gt;&lt;left val=&quot;94&quot;/&gt;&lt;top val=&quot;185&quot;/&gt;&lt;width val=&quot;883&quot;/&gt;&lt;height val=&quot;40&quot;/&gt;&lt;hasText val=&quot;1&quot;/&gt;&lt;/Image&gt;&lt;/ThreeDShapeInfo&gt;"/>
  <p:tag name="PRESENTER_SHAPETEXTINFO" val="&lt;ShapeTextInfo&gt;&lt;TableIndex row=&quot;1&quot; col=&quot;1&quot;&gt;&lt;linesCount val=&quot;1&quot;/&gt;&lt;lineCharCount val=&quot;34&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48A82981-4AA3-49A1-B5F6-18C69561126C}_1.png_crop.png&quot;/&gt;&lt;left val=&quot;119&quot;/&gt;&lt;top val=&quot;329&quot;/&gt;&lt;width val=&quot;621&quot;/&gt;&lt;height val=&quot;20&quot;/&gt;&lt;hasText val=&quot;1&quot;/&gt;&lt;paraId val=&quot;1&quot;/&gt;&lt;/Image&gt;&lt;Image&gt;&lt;filename val=&quot;C:\Users\srao22\AppData\Local\Temp\CP13348668308125Session\CPTrustFolder13348668308125\PPTImport13348922808937\data\asimages\{2CF1C9A7-ACEB-4FA3-8BF9-EB05DE5B48B0}_1.png_crop.png&quot;/&gt;&lt;left val=&quot;118&quot;/&gt;&lt;top val=&quot;358&quot;/&gt;&lt;width val=&quot;1022&quot;/&gt;&lt;height val=&quot;107&quot;/&gt;&lt;hasText val=&quot;1&quot;/&gt;&lt;paraId val=&quot;2&quot;/&gt;&lt;/Image&gt;&lt;Image&gt;&lt;filename val=&quot;C:\Users\srao22\AppData\Local\Temp\CP13348668308125Session\CPTrustFolder13348668308125\PPTImport13348922808937\data\asimages\{481CFC1A-D6C6-4A19-A551-D33AB71DF5CD}_1.png_crop.png&quot;/&gt;&lt;left val=&quot;119&quot;/&gt;&lt;top val=&quot;473&quot;/&gt;&lt;width val=&quot;440&quot;/&gt;&lt;height val=&quot;20&quot;/&gt;&lt;hasText val=&quot;1&quot;/&gt;&lt;paraId val=&quot;3&quot;/&gt;&lt;/Image&gt;&lt;Image&gt;&lt;filename val=&quot;C:\Users\srao22\AppData\Local\Temp\CP13348668308125Session\CPTrustFolder13348668308125\PPTImport13348922808937\data\asimages\{523BA9DB-AFAE-4B97-9B3E-9CFC3E3F92E4}_1.png_crop.png&quot;/&gt;&lt;left val=&quot;119&quot;/&gt;&lt;top val=&quot;502&quot;/&gt;&lt;width val=&quot;746&quot;/&gt;&lt;height val=&quot;16&quot;/&gt;&lt;hasText val=&quot;1&quot;/&gt;&lt;paraId val=&quot;4&quot;/&gt;&lt;/Image&gt;&lt;Image&gt;&lt;filename val=&quot;C:\Users\srao22\AppData\Local\Temp\CP13348668308125Session\CPTrustFolder13348668308125\PPTImport13348922808937\data\asimages\{EC14C87F-2928-44FF-B1FC-AF83BA9A4C5A}_1.png_crop.png&quot;/&gt;&lt;left val=&quot;119&quot;/&gt;&lt;top val=&quot;530&quot;/&gt;&lt;width val=&quot;980&quot;/&gt;&lt;height val=&quot;45&quot;/&gt;&lt;hasText val=&quot;1&quot;/&gt;&lt;paraId val=&quot;5&quot;/&gt;&lt;/Image&gt;&lt;Image&gt;&lt;filename val=&quot;C:\Users\srao22\AppData\Local\Temp\CP13348668308125Session\CPTrustFolder13348668308125\PPTImport13348922808937\data\asimages\{2E89A85F-FA25-45B7-AAA9-780B9F53AFE6}_1.png_crop.png&quot;/&gt;&lt;left val=&quot;118&quot;/&gt;&lt;top val=&quot;589&quot;/&gt;&lt;width val=&quot;1019&quot;/&gt;&lt;height val=&quot;78&quot;/&gt;&lt;hasText val=&quot;1&quot;/&gt;&lt;paraId val=&quot;6&quot;/&gt;&lt;/Image&gt;&lt;/TextEffect&gt;"/>
  <p:tag name="PRESENTER_SHAPETEXTINFO" val="&lt;ShapeTextInfo&gt;&lt;TableIndex row=&quot;-1&quot; col=&quot;-1&quot;&gt;&lt;linesCount val=&quot;12&quot;/&gt;&lt;lineCharCount val=&quot;64&quot;/&gt;&lt;lineCharCount val=&quot;96&quot;/&gt;&lt;lineCharCount val=&quot;104&quot;/&gt;&lt;lineCharCount val=&quot;100&quot;/&gt;&lt;lineCharCount val=&quot;34&quot;/&gt;&lt;lineCharCount val=&quot;44&quot;/&gt;&lt;lineCharCount val=&quot;77&quot;/&gt;&lt;lineCharCount val=&quot;99&quot;/&gt;&lt;lineCharCount val=&quot;14&quot;/&gt;&lt;lineCharCount val=&quot;100&quot;/&gt;&lt;lineCharCount val=&quot;104&quot;/&gt;&lt;lineCharCount val=&quot;73&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INFO" val="&lt;ThreeDShapeInfo&gt;&lt;uuid val=&quot;{9406D119-B1B5-48D7-B53B-BF68FE6074F1}&quot;/&gt;&lt;isInvalidForFieldText val=&quot;0&quot;/&gt;&lt;Image&gt;&lt;filename val=&quot;C:\Users\srao22\AppData\Local\Temp\CP13348668308125Session\CPTrustFolder13348668308125\PPTImport13348922808937\data\asimages\{9406D119-B1B5-48D7-B53B-BF68FE6074F1}_10.png&quot;/&gt;&lt;left val=&quot;107&quot;/&gt;&lt;top val=&quot;232&quot;/&gt;&lt;width val=&quot;856&quot;/&gt;&lt;height val=&quot;80&quot;/&gt;&lt;hasText val=&quot;1&quot;/&gt;&lt;/Image&gt;&lt;/ThreeDShapeInfo&gt;"/>
  <p:tag name="PRESENTER_SHAPETEXTINFO" val="&lt;ShapeTextInfo&gt;&lt;TableIndex row=&quot;1&quot; col=&quot;1&quot;&gt;&lt;linesCount val=&quot;1&quot;/&gt;&lt;lineCharCount val=&quot;14&quot;/&gt;&lt;/TableIndex&gt;&lt;TableIndex row=&quot;1&quot; col=&quot;2&quot;&gt;&lt;linesCount val=&quot;1&quot;/&gt;&lt;lineCharCount val=&quot;25&quot;/&gt;&lt;/TableIndex&gt;&lt;TableIndex row=&quot;1&quot; col=&quot;3&quot;&gt;&lt;linesCount val=&quot;1&quot;/&gt;&lt;lineCharCount val=&quot;27&quot;/&gt;&lt;/TableIndex&gt;&lt;TableIndex row=&quot;2&quot; col=&quot;1&quot;&gt;&lt;linesCount val=&quot;1&quot;/&gt;&lt;lineCharCount val=&quot;11&quot;/&gt;&lt;/TableIndex&gt;&lt;TableIndex row=&quot;2&quot; col=&quot;2&quot;&gt;&lt;linesCount val=&quot;1&quot;/&gt;&lt;lineCharCount val=&quot;7&quot;/&gt;&lt;/TableIndex&gt;&lt;TableIndex row=&quot;2&quot; col=&quot;3&quot;&gt;&lt;linesCount val=&quot;1&quot;/&gt;&lt;lineCharCount val=&quot;6&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HTML_SHAPEINFO" val="&lt;ThreeDShapeInfo&gt;&lt;uuid val=&quot;{CF156CE0-2A8C-4365-ACE6-805A25883620}&quot;/&gt;&lt;isInvalidForFieldText val=&quot;0&quot;/&gt;&lt;Image&gt;&lt;filename val=&quot;C:\Users\srao22\AppData\Local\Temp\CP13348668308125Session\CPTrustFolder13348668308125\PPTImport13348922808937\data\asimages\{CF156CE0-2A8C-4365-ACE6-805A25883620}_13.png&quot;/&gt;&lt;left val=&quot;144&quot;/&gt;&lt;top val=&quot;66&quot;/&gt;&lt;width val=&quot;1049&quot;/&gt;&lt;height val=&quot;82&quot;/&gt;&lt;hasText val=&quot;1&quot;/&gt;&lt;/Image&gt;&lt;/ThreeDShapeInfo&gt;"/>
  <p:tag name="PRESENTER_SHAPETEXTINFO" val="&lt;ShapeTextInfo&gt;&lt;TableIndex row=&quot;-1&quot; col=&quot;-1&quot;&gt;&lt;linesCount val=&quot;1&quot;/&gt;&lt;lineCharCount val=&quot;30&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6322FEC1-8E8C-468C-A822-B80951229900}&quot;/&gt;&lt;isInvalidForFieldText val=&quot;0&quot;/&gt;&lt;Image&gt;&lt;filename val=&quot;C:\Users\srao22\AppData\Local\Temp\CP13348668308125Session\CPTrustFolder13348668308125\PPTImport13348922808937\data\asimages\{6322FEC1-8E8C-468C-A822-B80951229900}_13.png&quot;/&gt;&lt;left val=&quot;127&quot;/&gt;&lt;top val=&quot;268&quot;/&gt;&lt;width val=&quot;1084&quot;/&gt;&lt;height val=&quot;387&quot;/&gt;&lt;hasText val=&quot;1&quot;/&gt;&lt;/Image&gt;&lt;/ThreeDShapeInfo&gt;"/>
</p:tagLst>
</file>

<file path=ppt/tags/tag108.xml><?xml version="1.0" encoding="utf-8"?>
<p:tagLst xmlns:a="http://schemas.openxmlformats.org/drawingml/2006/main" xmlns:r="http://schemas.openxmlformats.org/officeDocument/2006/relationships" xmlns:p="http://schemas.openxmlformats.org/presentationml/2006/main">
  <p:tag name="HTML_SHAPEINFO" val="&lt;ThreeDShapeInfo&gt;&lt;uuid val=&quot;{7608077D-923F-4625-99BB-F7485101FC0A}&quot;/&gt;&lt;isInvalidForFieldText val=&quot;0&quot;/&gt;&lt;Image&gt;&lt;filename val=&quot;C:\Users\srao22\AppData\Local\Temp\CP13348668308125Session\CPTrustFolder13348668308125\PPTImport13348922808937\data\asimages\{7608077D-923F-4625-99BB-F7485101FC0A}_13.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HTML_SHAPEINFO" val="&lt;ThreeDShapeInfo&gt;&lt;uuid val=&quot;{4923A008-1DB3-4795-9B23-9A4F00A5C6D6}&quot;/&gt;&lt;isInvalidForFieldText val=&quot;0&quot;/&gt;&lt;Image&gt;&lt;filename val=&quot;C:\Users\srao22\AppData\Local\Temp\CP13348668308125Session\CPTrustFolder13348668308125\PPTImport13348922808937\data\asimages\{4923A008-1DB3-4795-9B23-9A4F00A5C6D6}_13.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HTML_AUTOSHAPE_INFO" val="&lt;ThreeDShapeInfo&gt;&lt;uuid val=&quot;{3F83DA38-3678-41E9-BE15-57523972CFD1}&quot;/&gt;&lt;isInvalidForFieldText val=&quot;0&quot;/&gt;&lt;Image&gt;&lt;filename val=&quot;C:\Users\srao22\AppData\Local\Temp\CP16684938489031Session\CPTrustFolder16684938489031\PPTImport166841184671234\data\asimages\{3F83DA38-3678-41E9-BE15-57523972CFD1}.png&quot;/&gt;&lt;left val=&quot;23&quot;/&gt;&lt;top val=&quot;28&quot;/&gt;&lt;width val=&quot;104&quot;/&gt;&lt;height val=&quot;48&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HTML_SHAPEINFO" val="&lt;ThreeDShapeInfo&gt;&lt;uuid val=&quot;{B6ED9BE4-9EB4-43C1-985D-6A7CF94EE227}&quot;/&gt;&lt;isInvalidForFieldText val=&quot;0&quot;/&gt;&lt;Image&gt;&lt;filename val=&quot;C:\Users\srao22\AppData\Local\Temp\CP13348668308125Session\CPTrustFolder13348668308125\PPTImport13348922808937\data\asimages\{B6ED9BE4-9EB4-43C1-985D-6A7CF94EE227}_13.png&quot;/&gt;&lt;left val=&quot;152&quot;/&gt;&lt;top val=&quot;381&quot;/&gt;&lt;width val=&quot;189&quot;/&gt;&lt;height val=&quot;50&quot;/&gt;&lt;hasText val=&quot;1&quot;/&gt;&lt;/Image&gt;&lt;/ThreeDShapeInfo&gt;"/>
  <p:tag name="PRESENTER_SHAPETEXTINFO" val="&lt;ShapeTextInfo&gt;&lt;TableIndex row=&quot;-1&quot; col=&quot;-1&quot;&gt;&lt;linesCount val=&quot;2&quot;/&gt;&lt;lineCharCount val=&quot;27&quot;/&gt;&lt;lineCharCount val=&quot;7&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HTML_SHAPEINFO" val="&lt;ThreeDShapeInfo&gt;&lt;uuid val=&quot;{39C2F372-60F3-44DA-AF13-031843B3594D}&quot;/&gt;&lt;isInvalidForFieldText val=&quot;0&quot;/&gt;&lt;Image&gt;&lt;filename val=&quot;C:\Users\srao22\AppData\Local\Temp\CP13348668308125Session\CPTrustFolder13348668308125\PPTImport13348922808937\data\asimages\{39C2F372-60F3-44DA-AF13-031843B3594D}_13.png&quot;/&gt;&lt;left val=&quot;1006&quot;/&gt;&lt;top val=&quot;384&quot;/&gt;&lt;width val=&quot;189&quot;/&gt;&lt;height val=&quot;50&quot;/&gt;&lt;hasText val=&quot;1&quot;/&gt;&lt;/Image&gt;&lt;/ThreeDShapeInfo&gt;"/>
  <p:tag name="PRESENTER_SHAPETEXTINFO" val="&lt;ShapeTextInfo&gt;&lt;TableIndex row=&quot;-1&quot; col=&quot;-1&quot;&gt;&lt;linesCount val=&quot;2&quot;/&gt;&lt;lineCharCount val=&quot;19&quot;/&gt;&lt;lineCharCount val=&quot;23&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HTML_SHAPEINFO" val="&lt;ThreeDShapeInfo&gt;&lt;uuid val=&quot;{CFC69A9F-61F0-4AC0-AC2F-76EF57C1C406}&quot;/&gt;&lt;isInvalidForFieldText val=&quot;0&quot;/&gt;&lt;Image&gt;&lt;filename val=&quot;C:\Users\srao22\AppData\Local\Temp\CP13348668308125Session\CPTrustFolder13348668308125\PPTImport13348922808937\data\asimages\{CFC69A9F-61F0-4AC0-AC2F-76EF57C1C406}_13.png&quot;/&gt;&lt;left val=&quot;130&quot;/&gt;&lt;top val=&quot;128&quot;/&gt;&lt;width val=&quot;1101&quot;/&gt;&lt;height val=&quot;148&quot;/&gt;&lt;hasText val=&quot;1&quot;/&gt;&lt;/Image&gt;&lt;/ThreeDShapeInfo&gt;"/>
  <p:tag name="PRESENTER_SHAPETEXTINFO" val="&lt;ShapeTextInfo&gt;&lt;TableIndex row=&quot;-1&quot; col=&quot;-1&quot;&gt;&lt;linesCount val=&quot;5&quot;/&gt;&lt;lineCharCount val=&quot;122&quot;/&gt;&lt;lineCharCount val=&quot;117&quot;/&gt;&lt;lineCharCount val=&quot;1&quot;/&gt;&lt;lineCharCount val=&quot;115&quot;/&gt;&lt;lineCharCount val=&quot;118&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HTML_SHAPEINFO" val="&lt;ThreeDShapeInfo&gt;&lt;uuid val=&quot;{35A8752C-1572-40E2-BA84-89240A417F1C}&quot;/&gt;&lt;isInvalidForFieldText val=&quot;0&quot;/&gt;&lt;Image&gt;&lt;filename val=&quot;C:\Users\srao22\AppData\Local\Temp\CP13348668308125Session\CPTrustFolder13348668308125\PPTImport13348922808937\data\asimages\{35A8752C-1572-40E2-BA84-89240A417F1C}_14.png&quot;/&gt;&lt;left val=&quot;95&quot;/&gt;&lt;top val=&quot;95&quot;/&gt;&lt;width val=&quot;1105&quot;/&gt;&lt;height val=&quot;91&quot;/&gt;&lt;hasText val=&quot;1&quot;/&gt;&lt;/Image&gt;&lt;/ThreeDShapeInfo&gt;"/>
  <p:tag name="PRESENTER_SHAPETEXTINFO" val="&lt;ShapeTextInfo&gt;&lt;TableIndex row=&quot;-1&quot; col=&quot;-1&quot;&gt;&lt;linesCount val=&quot;1&quot;/&gt;&lt;lineCharCount val=&quot;47&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HTML_SHAPEINFO" val="&lt;ThreeDShapeInfo&gt;&lt;uuid val=&quot;{7D19A062-6736-4B42-AE5B-BC7A6CD7C181}&quot;/&gt;&lt;isInvalidForFieldText val=&quot;0&quot;/&gt;&lt;Image&gt;&lt;filename val=&quot;C:\Users\srao22\AppData\Local\Temp\CP13348668308125Session\CPTrustFolder13348668308125\PPTImport13348922808937\data\asimages\{7D19A062-6736-4B42-AE5B-BC7A6CD7C181}_14.png&quot;/&gt;&lt;left val=&quot;91&quot;/&gt;&lt;top val=&quot;191&quot;/&gt;&lt;width val=&quot;1189&quot;/&gt;&lt;height val=&quot;515&quot;/&gt;&lt;hasText val=&quot;1&quot;/&gt;&lt;/Image&gt;&lt;/ThreeDShapeInfo&gt;"/>
  <p:tag name="PRESENTER_SHAPETEXTINFO" val="&lt;ShapeTextInfo&gt;&lt;TableIndex row=&quot;-1&quot; col=&quot;-1&quot;&gt;&lt;linesCount val=&quot;1&quot;/&gt;&lt;lineCharCount val=&quot;4&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HTML_AUTOSHAPE_INFO" val="&lt;ThreeDShapeInfo&gt;&lt;uuid val=&quot;{288EE15D-20E6-4820-B87F-F40D10F65FA1}&quot;/&gt;&lt;isInvalidForFieldText val=&quot;0&quot;/&gt;&lt;Image&gt;&lt;filename val=&quot;C:\Users\srao22\AppData\Local\Temp\CP16684938489031Session\CPTrustFolder16684938489031\PPTImport166841184671234\data\asimages\{288EE15D-20E6-4820-B87F-F40D10F65FA1}.png&quot;/&gt;&lt;left val=&quot;23&quot;/&gt;&lt;top val=&quot;28&quot;/&gt;&lt;width val=&quot;122&quot;/&gt;&lt;height val=&quot;55&quot;/&gt;&lt;hasText val=&quot;1&quot;/&gt;&lt;/Image&gt;&lt;/ThreeDShapeInfo&gt;"/>
</p:tagLst>
</file>

<file path=ppt/tags/tag119.xml><?xml version="1.0" encoding="utf-8"?>
<p:tagLst xmlns:a="http://schemas.openxmlformats.org/drawingml/2006/main" xmlns:r="http://schemas.openxmlformats.org/officeDocument/2006/relationships" xmlns:p="http://schemas.openxmlformats.org/presentationml/2006/main">
  <p:tag name="HTML_SHAPEINFO" val="&lt;ThreeDShapeInfo&gt;&lt;uuid val=&quot;{B360CE75-20AE-4D98-98C8-CD081DD4BD6C}&quot;/&gt;&lt;isInvalidForFieldText val=&quot;0&quot;/&gt;&lt;Image&gt;&lt;filename val=&quot;C:\Users\srao22\AppData\Local\Temp\CP13348668308125Session\CPTrustFolder13348668308125\PPTImport13348922808937\data\asimages\{B360CE75-20AE-4D98-98C8-CD081DD4BD6C}_14.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HTML_SHAPEINFO" val="&lt;ThreeDShapeInfo&gt;&lt;uuid val=&quot;{9D7BEE2A-D49D-4A33-836E-A1D9BEB03A1D}&quot;/&gt;&lt;isInvalidForFieldText val=&quot;0&quot;/&gt;&lt;Image&gt;&lt;filename val=&quot;C:\Users\srao22\AppData\Local\Temp\CP13348668308125Session\CPTrustFolder13348668308125\PPTImport13348922808937\data\asimages\{9D7BEE2A-D49D-4A33-836E-A1D9BEB03A1D}_14.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HTML_SHAPEINFO" val="&lt;ThreeDShapeInfo&gt;&lt;uuid val=&quot;{8E8D541C-4D35-49B3-AE68-AA0268F2BF81}&quot;/&gt;&lt;isInvalidForFieldText val=&quot;0&quot;/&gt;&lt;Image&gt;&lt;filename val=&quot;C:\Users\srao22\AppData\Local\Temp\CP13348668308125Session\CPTrustFolder13348668308125\PPTImport13348922808937\data\asimages\{8E8D541C-4D35-49B3-AE68-AA0268F2BF81}_14.png&quot;/&gt;&lt;left val=&quot;82&quot;/&gt;&lt;top val=&quot;180&quot;/&gt;&lt;width val=&quot;1118&quot;/&gt;&lt;height val=&quot;138&quot;/&gt;&lt;hasText val=&quot;1&quot;/&gt;&lt;/Image&gt;&lt;/ThreeDShapeInfo&gt;"/>
  <p:tag name="PRESENTER_SHAPETEXTINFO" val="&lt;ShapeTextInfo&gt;&lt;TableIndex row=&quot;-1&quot; col=&quot;-1&quot;&gt;&lt;linesCount val=&quot;4&quot;/&gt;&lt;lineCharCount val=&quot;109&quot;/&gt;&lt;lineCharCount val=&quot;106&quot;/&gt;&lt;lineCharCount val=&quot;42&quot;/&gt;&lt;lineCharCount val=&quot;42&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HTML_SHAPEINFO" val="&lt;ThreeDShapeInfo&gt;&lt;uuid val=&quot;{4D88F62D-04F6-4640-A3CE-D30A8F1870A8}&quot;/&gt;&lt;isInvalidForFieldText val=&quot;0&quot;/&gt;&lt;Image&gt;&lt;filename val=&quot;C:\Users\srao22\AppData\Local\Temp\CP13348668308125Session\CPTrustFolder13348668308125\PPTImport13348922808937\data\asimages\{4D88F62D-04F6-4640-A3CE-D30A8F1870A8}_15.png&quot;/&gt;&lt;left val=&quot;112&quot;/&gt;&lt;top val=&quot;85&quot;/&gt;&lt;width val=&quot;1105&quot;/&gt;&lt;height val=&quot;91&quot;/&gt;&lt;hasText val=&quot;1&quot;/&gt;&lt;/Image&gt;&lt;/ThreeDShapeInfo&gt;"/>
  <p:tag name="PRESENTER_SHAPETEXTINFO" val="&lt;ShapeTextInfo&gt;&lt;TableIndex row=&quot;-1&quot; col=&quot;-1&quot;&gt;&lt;linesCount val=&quot;1&quot;/&gt;&lt;lineCharCount val=&quot;30&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HTML_SHAPEINFO" val="&lt;ThreeDShapeInfo&gt;&lt;uuid val=&quot;{C63DCE8F-3356-4CC8-A9F5-D0BB46584A9D}&quot;/&gt;&lt;isInvalidForFieldText val=&quot;0&quot;/&gt;&lt;Image&gt;&lt;filename val=&quot;C:\Users\srao22\AppData\Local\Temp\CP13348668308125Session\CPTrustFolder13348668308125\PPTImport13348922808937\data\asimages\{C63DCE8F-3356-4CC8-A9F5-D0BB46584A9D}_15.png&quot;/&gt;&lt;left val=&quot;71&quot;/&gt;&lt;top val=&quot;191&quot;/&gt;&lt;width val=&quot;1189&quot;/&gt;&lt;height val=&quot;515&quot;/&gt;&lt;hasText val=&quot;1&quot;/&gt;&lt;/Image&gt;&lt;/ThreeDShapeInfo&gt;"/>
  <p:tag name="PRESENTER_SHAPETEXTINFO" val="&lt;ShapeTextInfo&gt;&lt;TableIndex row=&quot;-1&quot; col=&quot;-1&quot;&gt;&lt;linesCount val=&quot;1&quot;/&gt;&lt;lineCharCount val=&quot;4&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HTML_AUTOSHAPE_INFO" val="&lt;ThreeDShapeInfo&gt;&lt;uuid val=&quot;{08A35C2E-A4B1-4111-ABB8-003D5B05E7F1}&quot;/&gt;&lt;isInvalidForFieldText val=&quot;0&quot;/&gt;&lt;Image&gt;&lt;filename val=&quot;C:\Users\srao22\AppData\Local\Temp\CP16684938489031Session\CPTrustFolder16684938489031\PPTImport166841184671234\data\asimages\{08A35C2E-A4B1-4111-ABB8-003D5B05E7F1}.png&quot;/&gt;&lt;left val=&quot;23&quot;/&gt;&lt;top val=&quot;28&quot;/&gt;&lt;width val=&quot;96&quot;/&gt;&lt;height val=&quot;44&quot;/&gt;&lt;hasText val=&quot;1&quot;/&gt;&lt;/Image&gt;&lt;/ThreeDShapeInfo&gt;"/>
</p:tagLst>
</file>

<file path=ppt/tags/tag125.xml><?xml version="1.0" encoding="utf-8"?>
<p:tagLst xmlns:a="http://schemas.openxmlformats.org/drawingml/2006/main" xmlns:r="http://schemas.openxmlformats.org/officeDocument/2006/relationships" xmlns:p="http://schemas.openxmlformats.org/presentationml/2006/main">
  <p:tag name="HTML_SHAPEINFO" val="&lt;ThreeDShapeInfo&gt;&lt;uuid val=&quot;{2603B672-A392-4628-9C21-2822D7878DE2}&quot;/&gt;&lt;isInvalidForFieldText val=&quot;0&quot;/&gt;&lt;Image&gt;&lt;filename val=&quot;C:\Users\srao22\AppData\Local\Temp\CP13348668308125Session\CPTrustFolder13348668308125\PPTImport13348922808937\data\asimages\{2603B672-A392-4628-9C21-2822D7878DE2}_1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HTML_SHAPEINFO" val="&lt;ThreeDShapeInfo&gt;&lt;uuid val=&quot;{336979F6-DA96-4CD5-9095-F5A0509EB782}&quot;/&gt;&lt;isInvalidForFieldText val=&quot;0&quot;/&gt;&lt;Image&gt;&lt;filename val=&quot;C:\Users\srao22\AppData\Local\Temp\CP13348668308125Session\CPTrustFolder13348668308125\PPTImport13348922808937\data\asimages\{336979F6-DA96-4CD5-9095-F5A0509EB782}_1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HTML_SHAPEINFO" val="&lt;ThreeDShapeInfo&gt;&lt;uuid val=&quot;{BBBD9E26-474D-432D-A6CA-1FED21A47131}&quot;/&gt;&lt;isInvalidForFieldText val=&quot;0&quot;/&gt;&lt;Image&gt;&lt;filename val=&quot;C:\Users\srao22\AppData\Local\Temp\CP13348668308125Session\CPTrustFolder13348668308125\PPTImport13348922808937\data\asimages\{BBBD9E26-474D-432D-A6CA-1FED21A47131}_15.png&quot;/&gt;&lt;left val=&quot;104&quot;/&gt;&lt;top val=&quot;167&quot;/&gt;&lt;width val=&quot;1123&quot;/&gt;&lt;height val=&quot;109&quot;/&gt;&lt;hasText val=&quot;1&quot;/&gt;&lt;/Image&gt;&lt;/ThreeDShapeInfo&gt;"/>
  <p:tag name="PRESENTER_SHAPETEXTINFO" val="&lt;ShapeTextInfo&gt;&lt;TableIndex row=&quot;-1&quot; col=&quot;-1&quot;&gt;&lt;linesCount val=&quot;3&quot;/&gt;&lt;lineCharCount val=&quot;110&quot;/&gt;&lt;lineCharCount val=&quot;114&quot;/&gt;&lt;lineCharCount val=&quot;84&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HTML_SHAPEINFO" val="&lt;ThreeDShapeInfo&gt;&lt;uuid val=&quot;{8CA48CF4-F12D-46D1-8BBB-46E3E1D41D9B}&quot;/&gt;&lt;isInvalidForFieldText val=&quot;0&quot;/&gt;&lt;Image&gt;&lt;filename val=&quot;C:\Users\srao22\AppData\Local\Temp\CP13348668308125Session\CPTrustFolder13348668308125\PPTImport13348922808937\data\asimages\{8CA48CF4-F12D-46D1-8BBB-46E3E1D41D9B}_38.png&quot;/&gt;&lt;left val=&quot;95&quot;/&gt;&lt;top val=&quot;87&quot;/&gt;&lt;width val=&quot;1096&quot;/&gt;&lt;height val=&quot;82&quot;/&gt;&lt;hasText val=&quot;1&quot;/&gt;&lt;/Image&gt;&lt;/ThreeDShapeInfo&gt;"/>
  <p:tag name="PRESENTER_SHAPETEXTINFO" val="&lt;ShapeTextInfo&gt;&lt;TableIndex row=&quot;-1&quot; col=&quot;-1&quot;&gt;&lt;linesCount val=&quot;1&quot;/&gt;&lt;lineCharCount val=&quot;23&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HTML_SHAPEINFO" val="&lt;ThreeDShapeInfo&gt;&lt;uuid val=&quot;{8A57A991-F225-4C19-9EE1-2FCFDF596512}&quot;/&gt;&lt;isInvalidForFieldText val=&quot;0&quot;/&gt;&lt;Image&gt;&lt;filename val=&quot;C:\Users\srao22\AppData\Local\Temp\CP13348668308125Session\CPTrustFolder13348668308125\PPTImport13348922808937\data\asimages\{8A57A991-F225-4C19-9EE1-2FCFDF596512}_38.png&quot;/&gt;&lt;left val=&quot;58&quot;/&gt;&lt;top val=&quot;525&quot;/&gt;&lt;width val=&quot;1134&quot;/&gt;&lt;height val=&quot;123&quot;/&gt;&lt;hasText val=&quot;1&quot;/&gt;&lt;/Image&gt;&lt;/ThreeDShapeInfo&gt;"/>
  <p:tag name="PRESENTER_SHAPETEXTINFO" val="&lt;ShapeTextInfo&gt;&lt;TableIndex row=&quot;-1&quot; col=&quot;-1&quot;&gt;&lt;linesCount val=&quot;1&quot;/&gt;&lt;lineCharCount val=&quot;1&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HTML_AUTOSHAPE_INFO" val="&lt;ThreeDShapeInfo&gt;&lt;uuid val=&quot;{8FC0F6BA-351D-46BD-84D7-116CDCD38DFE}&quot;/&gt;&lt;isInvalidForFieldText val=&quot;0&quot;/&gt;&lt;Image&gt;&lt;filename val=&quot;C:\Users\srao22\AppData\Local\Temp\CP16684938489031Session\CPTrustFolder16684938489031\PPTImport166841184671234\data\asimages\{8FC0F6BA-351D-46BD-84D7-116CDCD38DFE}.png&quot;/&gt;&lt;left val=&quot;23&quot;/&gt;&lt;top val=&quot;28&quot;/&gt;&lt;width val=&quot;128&quot;/&gt;&lt;height val=&quot;58&quot;/&gt;&lt;hasText val=&quot;1&quot;/&gt;&lt;/Image&gt;&lt;/ThreeDShapeInfo&gt;"/>
</p:tagLst>
</file>

<file path=ppt/tags/tag132.xml><?xml version="1.0" encoding="utf-8"?>
<p:tagLst xmlns:a="http://schemas.openxmlformats.org/drawingml/2006/main" xmlns:r="http://schemas.openxmlformats.org/officeDocument/2006/relationships" xmlns:p="http://schemas.openxmlformats.org/presentationml/2006/main">
  <p:tag name="HTML_SHAPEINFO" val="&lt;ThreeDShapeInfo&gt;&lt;uuid val=&quot;{1D982381-A5CA-40D6-B1D0-5819446C1F64}&quot;/&gt;&lt;isInvalidForFieldText val=&quot;0&quot;/&gt;&lt;Image&gt;&lt;filename val=&quot;C:\Users\srao22\AppData\Local\Temp\CP13348668308125Session\CPTrustFolder13348668308125\PPTImport13348922808937\data\asimages\{1D982381-A5CA-40D6-B1D0-5819446C1F64}_38.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HTML_SHAPEINFO" val="&lt;ThreeDShapeInfo&gt;&lt;uuid val=&quot;{5EB7042A-1BB4-4565-BE4A-C7ADA581F35B}&quot;/&gt;&lt;isInvalidForFieldText val=&quot;0&quot;/&gt;&lt;Image&gt;&lt;filename val=&quot;C:\Users\srao22\AppData\Local\Temp\CP13348668308125Session\CPTrustFolder13348668308125\PPTImport13348922808937\data\asimages\{5EB7042A-1BB4-4565-BE4A-C7ADA581F35B}_38.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HTML_SHAPEINFO" val="&lt;ThreeDShapeInfo&gt;&lt;uuid val=&quot;{871DE292-E514-4596-AA99-54AC9D3BF06F}&quot;/&gt;&lt;isInvalidForFieldText val=&quot;0&quot;/&gt;&lt;Image&gt;&lt;filename val=&quot;C:\Users\srao22\AppData\Local\Temp\CP13348668308125Session\CPTrustFolder13348668308125\PPTImport13348922808937\data\asimages\{871DE292-E514-4596-AA99-54AC9D3BF06F}_38.png&quot;/&gt;&lt;left val=&quot;82&quot;/&gt;&lt;top val=&quot;153&quot;/&gt;&lt;width val=&quot;1130&quot;/&gt;&lt;height val=&quot;159&quot;/&gt;&lt;hasText val=&quot;1&quot;/&gt;&lt;/Image&gt;&lt;/ThreeDShapeInfo&gt;"/>
  <p:tag name="PRESENTER_SHAPETEXTINFO" val="&lt;ShapeTextInfo&gt;&lt;TableIndex row=&quot;-1&quot; col=&quot;-1&quot;&gt;&lt;linesCount val=&quot;4&quot;/&gt;&lt;lineCharCount val=&quot;109&quot;/&gt;&lt;lineCharCount val=&quot;114&quot;/&gt;&lt;lineCharCount val=&quot;115&quot;/&gt;&lt;lineCharCount val=&quot;102&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HTML_SHAPEINFO" val="&lt;ThreeDShapeInfo&gt;&lt;uuid val=&quot;{7B9565B5-5B0A-45B3-B632-3FAE652464D8}&quot;/&gt;&lt;isInvalidForFieldText val=&quot;0&quot;/&gt;&lt;Image&gt;&lt;filename val=&quot;C:\Users\srao22\AppData\Local\Temp\CP13348668308125Session\CPTrustFolder13348668308125\PPTImport13348922808937\data\asimages\{7B9565B5-5B0A-45B3-B632-3FAE652464D8}_38.png&quot;/&gt;&lt;left val=&quot;87&quot;/&gt;&lt;top val=&quot;312&quot;/&gt;&lt;width val=&quot;543&quot;/&gt;&lt;height val=&quot;336&quot;/&gt;&lt;hasText val=&quot;1&quot;/&gt;&lt;/Image&gt;&lt;/ThreeDShapeInfo&gt;"/>
  <p:tag name="PRESENTER_SHAPETEXTINFO" val="&lt;ShapeTextInfo&gt;&lt;TableIndex row=&quot;-1&quot; col=&quot;-1&quot;&gt;&lt;linesCount val=&quot;3&quot;/&gt;&lt;lineCharCount val=&quot;1&quot;/&gt;&lt;lineCharCount val=&quot;1&quot;/&gt;&lt;lineCharCount val=&quot;1&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HTML_SHAPEINFO" val="&lt;ThreeDShapeInfo&gt;&lt;uuid val=&quot;{95B2DFAF-E1D6-48EE-8D29-4795634FB2D0}&quot;/&gt;&lt;isInvalidForFieldText val=&quot;0&quot;/&gt;&lt;Image&gt;&lt;filename val=&quot;C:\Users\srao22\AppData\Local\Temp\CP13348668308125Session\CPTrustFolder13348668308125\PPTImport13348922808937\data\asimages\{95B2DFAF-E1D6-48EE-8D29-4795634FB2D0}_16.png&quot;/&gt;&lt;left val=&quot;112&quot;/&gt;&lt;top val=&quot;81&quot;/&gt;&lt;width val=&quot;1105&quot;/&gt;&lt;height val=&quot;91&quot;/&gt;&lt;hasText val=&quot;1&quot;/&gt;&lt;/Image&gt;&lt;/ThreeDShapeInfo&gt;"/>
  <p:tag name="PRESENTER_SHAPETEXTINFO" val="&lt;ShapeTextInfo&gt;&lt;TableIndex row=&quot;-1&quot; col=&quot;-1&quot;&gt;&lt;linesCount val=&quot;1&quot;/&gt;&lt;lineCharCount val=&quot;56&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HTML_SHAPEINFO" val="&lt;ThreeDShapeInfo&gt;&lt;uuid val=&quot;{E8A921C7-7CA0-42F9-B362-DB4464C8888F}&quot;/&gt;&lt;isInvalidForFieldText val=&quot;0&quot;/&gt;&lt;Image&gt;&lt;filename val=&quot;C:\Users\srao22\AppData\Local\Temp\CP13348668308125Session\CPTrustFolder13348668308125\PPTImport13348922808937\data\asimages\{E8A921C7-7CA0-42F9-B362-DB4464C8888F}_16.png&quot;/&gt;&lt;left val=&quot;71&quot;/&gt;&lt;top val=&quot;191&quot;/&gt;&lt;width val=&quot;1189&quot;/&gt;&lt;height val=&quot;515&quot;/&gt;&lt;hasText val=&quot;1&quot;/&gt;&lt;/Image&gt;&lt;/ThreeDShapeInfo&gt;"/>
  <p:tag name="PRESENTER_SHAPETEXTINFO" val="&lt;ShapeTextInfo&gt;&lt;TableIndex row=&quot;-1&quot; col=&quot;-1&quot;&gt;&lt;linesCount val=&quot;1&quot;/&gt;&lt;lineCharCount val=&quot;4&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HTML_AUTOSHAPE_INFO" val="&lt;ThreeDShapeInfo&gt;&lt;uuid val=&quot;{AFAD049B-2155-4501-8EF6-77B83408C05F}&quot;/&gt;&lt;isInvalidForFieldText val=&quot;0&quot;/&gt;&lt;Image&gt;&lt;filename val=&quot;C:\Users\srao22\AppData\Local\Temp\CP16684938489031Session\CPTrustFolder16684938489031\PPTImport166841184671234\data\asimages\{AFAD049B-2155-4501-8EF6-77B83408C05F}.png&quot;/&gt;&lt;left val=&quot;23&quot;/&gt;&lt;top val=&quot;28&quot;/&gt;&lt;width val=&quot;107&quot;/&gt;&lt;height val=&quot;49&quot;/&gt;&lt;hasText val=&quot;1&quot;/&gt;&lt;/Image&gt;&lt;/ThreeDShapeInfo&gt;"/>
</p:tagLst>
</file>

<file path=ppt/tags/tag139.xml><?xml version="1.0" encoding="utf-8"?>
<p:tagLst xmlns:a="http://schemas.openxmlformats.org/drawingml/2006/main" xmlns:r="http://schemas.openxmlformats.org/officeDocument/2006/relationships" xmlns:p="http://schemas.openxmlformats.org/presentationml/2006/main">
  <p:tag name="HTML_SHAPEINFO" val="&lt;ThreeDShapeInfo&gt;&lt;uuid val=&quot;{CD61BF44-6978-4953-82DE-0E6C20EB3934}&quot;/&gt;&lt;isInvalidForFieldText val=&quot;0&quot;/&gt;&lt;Image&gt;&lt;filename val=&quot;C:\Users\srao22\AppData\Local\Temp\CP13348668308125Session\CPTrustFolder13348668308125\PPTImport13348922808937\data\asimages\{CD61BF44-6978-4953-82DE-0E6C20EB3934}_16.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HTML_SHAPEINFO" val="&lt;ThreeDShapeInfo&gt;&lt;uuid val=&quot;{A06DDFB8-D665-4B6F-87D4-41737B8D2C59}&quot;/&gt;&lt;isInvalidForFieldText val=&quot;0&quot;/&gt;&lt;Image&gt;&lt;filename val=&quot;C:\Users\srao22\AppData\Local\Temp\CP13348668308125Session\CPTrustFolder13348668308125\PPTImport13348922808937\data\asimages\{A06DDFB8-D665-4B6F-87D4-41737B8D2C59}_16.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HTML_SHAPEINFO" val="&lt;ThreeDShapeInfo&gt;&lt;uuid val=&quot;{022BD268-758F-4234-9655-FFC0B99603A0}&quot;/&gt;&lt;isInvalidForFieldText val=&quot;0&quot;/&gt;&lt;Image&gt;&lt;filename val=&quot;C:\Users\srao22\AppData\Local\Temp\CP13348668308125Session\CPTrustFolder13348668308125\PPTImport13348922808937\data\asimages\{022BD268-758F-4234-9655-FFC0B99603A0}_16.png&quot;/&gt;&lt;left val=&quot;124&quot;/&gt;&lt;top val=&quot;181&quot;/&gt;&lt;width val=&quot;1117&quot;/&gt;&lt;height val=&quot;158&quot;/&gt;&lt;hasText val=&quot;1&quot;/&gt;&lt;/Image&gt;&lt;/ThreeDShapeInfo&gt;"/>
  <p:tag name="PRESENTER_SHAPETEXTINFO" val="&lt;ShapeTextInfo&gt;&lt;TableIndex row=&quot;-1&quot; col=&quot;-1&quot;&gt;&lt;linesCount val=&quot;4&quot;/&gt;&lt;lineCharCount val=&quot;109&quot;/&gt;&lt;lineCharCount val=&quot;108&quot;/&gt;&lt;lineCharCount val=&quot;89&quot;/&gt;&lt;lineCharCount val=&quot;1&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DA8D56CD-A7A4-455D-977E-EC5C2EEB97B1}&quot;/&gt;&lt;isInvalidForFieldText val=&quot;0&quot;/&gt;&lt;Image&gt;&lt;filename val=&quot;C:\Users\srao22\AppData\Local\Temp\CP13348668308125Session\CPTrustFolder13348668308125\PPTImport13348922808937\data\asimages\{DA8D56CD-A7A4-455D-977E-EC5C2EEB97B1}_16.png&quot;/&gt;&lt;left val=&quot;139&quot;/&gt;&lt;top val=&quot;289&quot;/&gt;&lt;width val=&quot;795&quot;/&gt;&lt;height val=&quot;361&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HTML_SHAPEINFO" val="&lt;ThreeDShapeInfo&gt;&lt;uuid val=&quot;{C03D4EFA-19EE-4713-8C4C-8D57C0BCE3F6}&quot;/&gt;&lt;isInvalidForFieldText val=&quot;0&quot;/&gt;&lt;Image&gt;&lt;filename val=&quot;C:\Users\srao22\AppData\Local\Temp\CP13348668308125Session\CPTrustFolder13348668308125\PPTImport13348922808937\data\asimages\{C03D4EFA-19EE-4713-8C4C-8D57C0BCE3F6}_17.png&quot;/&gt;&lt;left val=&quot;123&quot;/&gt;&lt;top val=&quot;80&quot;/&gt;&lt;width val=&quot;1105&quot;/&gt;&lt;height val=&quot;91&quot;/&gt;&lt;hasText val=&quot;1&quot;/&gt;&lt;/Image&gt;&lt;/ThreeDShapeInfo&gt;"/>
  <p:tag name="PRESENTER_SHAPETEXTINFO" val="&lt;ShapeTextInfo&gt;&lt;TableIndex row=&quot;-1&quot; col=&quot;-1&quot;&gt;&lt;linesCount val=&quot;1&quot;/&gt;&lt;lineCharCount val=&quot;49&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HTML_SHAPEINFO" val="&lt;ThreeDShapeInfo&gt;&lt;uuid val=&quot;{C960D5E6-9D1D-4217-9F34-6B2886C63C8C}&quot;/&gt;&lt;isInvalidForFieldText val=&quot;0&quot;/&gt;&lt;Image&gt;&lt;filename val=&quot;C:\Users\srao22\AppData\Local\Temp\CP13348668308125Session\CPTrustFolder13348668308125\PPTImport13348922808937\data\asimages\{C960D5E6-9D1D-4217-9F34-6B2886C63C8C}_17.png&quot;/&gt;&lt;left val=&quot;53&quot;/&gt;&lt;top val=&quot;300&quot;/&gt;&lt;width val=&quot;1185&quot;/&gt;&lt;height val=&quot;318&quot;/&gt;&lt;hasText val=&quot;1&quot;/&gt;&lt;/Image&gt;&lt;/ThreeDShapeInfo&gt;"/>
  <p:tag name="PRESENTER_SHAPETEXTINFO" val="&lt;ShapeTextInfo&gt;&lt;TableIndex row=&quot;-1&quot; col=&quot;-1&quot;&gt;&lt;linesCount val=&quot;2&quot;/&gt;&lt;lineCharCount val=&quot;7&quot;/&gt;&lt;lineCharCount val=&quot;2&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HTML_SHAPEINFO" val="&lt;ThreeDShapeInfo&gt;&lt;uuid val=&quot;{045A71B9-5ACE-443B-A266-9EEF5FE47458}&quot;/&gt;&lt;isInvalidForFieldText val=&quot;0&quot;/&gt;&lt;Image&gt;&lt;filename val=&quot;C:\Users\srao22\AppData\Local\Temp\CP13348668308125Session\CPTrustFolder13348668308125\PPTImport13348922808937\data\asimages\{045A71B9-5ACE-443B-A266-9EEF5FE47458}_1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HTML_SHAPEINFO" val="&lt;ThreeDShapeInfo&gt;&lt;uuid val=&quot;{488B5A78-6DDD-4B66-B244-F4F2F5FDD594}&quot;/&gt;&lt;isInvalidForFieldText val=&quot;0&quot;/&gt;&lt;Image&gt;&lt;filename val=&quot;C:\Users\srao22\AppData\Local\Temp\CP13348668308125Session\CPTrustFolder13348668308125\PPTImport13348922808937\data\asimages\{488B5A78-6DDD-4B66-B244-F4F2F5FDD594}_1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HTML_AUTOSHAPE_INFO" val="&lt;ThreeDShapeInfo&gt;&lt;uuid val=&quot;{624FF537-A9AA-4DB2-8347-1E36A9AE6BB8}&quot;/&gt;&lt;isInvalidForFieldText val=&quot;0&quot;/&gt;&lt;Image&gt;&lt;filename val=&quot;C:\Users\srao22\AppData\Local\Temp\CP16684938489031Session\CPTrustFolder16684938489031\PPTImport166841184671234\data\asimages\{624FF537-A9AA-4DB2-8347-1E36A9AE6BB8}.png&quot;/&gt;&lt;left val=&quot;23&quot;/&gt;&lt;top val=&quot;28&quot;/&gt;&lt;width val=&quot;122&quot;/&gt;&lt;height val=&quot;56&quot;/&gt;&lt;hasText val=&quot;1&quot;/&gt;&lt;/Image&gt;&lt;/ThreeDShapeInfo&gt;"/>
</p:tagLst>
</file>

<file path=ppt/tags/tag148.xml><?xml version="1.0" encoding="utf-8"?>
<p:tagLst xmlns:a="http://schemas.openxmlformats.org/drawingml/2006/main" xmlns:r="http://schemas.openxmlformats.org/officeDocument/2006/relationships" xmlns:p="http://schemas.openxmlformats.org/presentationml/2006/main">
  <p:tag name="HTML_SHAPEINFO" val="&lt;ThreeDShapeInfo&gt;&lt;uuid val=&quot;{1ED407D3-0111-4326-8683-A73DAE7BF592}&quot;/&gt;&lt;isInvalidForFieldText val=&quot;0&quot;/&gt;&lt;Image&gt;&lt;filename val=&quot;C:\Users\srao22\AppData\Local\Temp\CP13348668308125Session\CPTrustFolder13348668308125\PPTImport13348922808937\data\asimages\{1ED407D3-0111-4326-8683-A73DAE7BF592}_17.png&quot;/&gt;&lt;left val=&quot;110&quot;/&gt;&lt;top val=&quot;173&quot;/&gt;&lt;width val=&quot;1129&quot;/&gt;&lt;height val=&quot;80&quot;/&gt;&lt;hasText val=&quot;1&quot;/&gt;&lt;/Image&gt;&lt;/ThreeDShapeInfo&gt;"/>
  <p:tag name="PRESENTER_SHAPETEXTINFO" val="&lt;ShapeTextInfo&gt;&lt;TableIndex row=&quot;-1&quot; col=&quot;-1&quot;&gt;&lt;linesCount val=&quot;2&quot;/&gt;&lt;lineCharCount val=&quot;110&quot;/&gt;&lt;lineCharCount val=&quot;70&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6DB1122-5B26-49CB-9971-3ECEEFFB7366}&quot;/&gt;&lt;isInvalidForFieldText val=&quot;0&quot;/&gt;&lt;Image&gt;&lt;filename val=&quot;C:\Users\srao22\AppData\Local\Temp\CP13348668308125Session\CPTrustFolder13348668308125\PPTImport13348922808937\data\asimages\{A6DB1122-5B26-49CB-9971-3ECEEFFB7366}_17.png&quot;/&gt;&lt;left val=&quot;335&quot;/&gt;&lt;top val=&quot;299&quot;/&gt;&lt;width val=&quot;875&quot;/&gt;&lt;height val=&quot;267&quot;/&gt;&lt;hasText val=&quot;1&quot;/&gt;&lt;/Image&gt;&lt;/ThreeDShapeInfo&gt;"/>
  <p:tag name="PRESENTER_SHAPETEXTINFO" val="&lt;ShapeTextInfo&gt;&lt;TableIndex row=&quot;1&quot; col=&quot;1&quot;&gt;&lt;linesCount val=&quot;1&quot;/&gt;&lt;lineCharCount val=&quot;39&quot;/&gt;&lt;/TableIndex&gt;&lt;TableIndex row=&quot;2&quot; col=&quot;1&quot;&gt;&lt;linesCount val=&quot;1&quot;/&gt;&lt;lineCharCount val=&quot;126&quot;/&gt;&lt;/TableIndex&gt;&lt;TableIndex row=&quot;3&quot; col=&quot;1&quot;&gt;&lt;linesCount val=&quot;1&quot;/&gt;&lt;lineCharCount val=&quot;127&quot;/&gt;&lt;/TableIndex&gt;&lt;TableIndex row=&quot;4&quot; col=&quot;1&quot;&gt;&lt;linesCount val=&quot;1&quot;/&gt;&lt;lineCharCount val=&quot;105&quot;/&gt;&lt;/TableIndex&gt;&lt;TableIndex row=&quot;5&quot; col=&quot;1&quot;&gt;&lt;linesCount val=&quot;1&quot;/&gt;&lt;lineCharCount val=&quot;60&quot;/&gt;&lt;/TableIndex&gt;&lt;TableIndex row=&quot;6&quot; col=&quot;1&quot;&gt;&lt;linesCount val=&quot;1&quot;/&gt;&lt;lineCharCount val=&quot;115&quot;/&gt;&lt;/TableIndex&gt;&lt;TableIndex row=&quot;7&quot; col=&quot;1&quot;&gt;&lt;linesCount val=&quot;2&quot;/&gt;&lt;lineCharCount val=&quot;136&quot;/&gt;&lt;lineCharCount val=&quot;117&quot;/&gt;&lt;/TableIndex&gt;&lt;TableIndex row=&quot;8&quot; col=&quot;1&quot;&gt;&lt;linesCount val=&quot;1&quot;/&gt;&lt;lineCharCount val=&quot;75&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HTML_SHAPEINFO" val="&lt;ThreeDShapeInfo&gt;&lt;uuid val=&quot;{1EA5FC12-7770-4614-9168-FCC5261E5BA8}&quot;/&gt;&lt;isInvalidForFieldText val=&quot;0&quot;/&gt;&lt;Image&gt;&lt;filename val=&quot;C:\Users\srao22\AppData\Local\Temp\CP13348668308125Session\CPTrustFolder13348668308125\PPTImport13348922808937\data\asimages\{1EA5FC12-7770-4614-9168-FCC5261E5BA8}_18.png&quot;/&gt;&lt;left val=&quot;128&quot;/&gt;&lt;top val=&quot;93&quot;/&gt;&lt;width val=&quot;1104&quot;/&gt;&lt;height val=&quot;82&quot;/&gt;&lt;hasText val=&quot;1&quot;/&gt;&lt;/Image&gt;&lt;/ThreeDShapeInfo&gt;"/>
  <p:tag name="PRESENTER_SHAPETEXTINFO" val="&lt;ShapeTextInfo&gt;&lt;TableIndex row=&quot;-1&quot; col=&quot;-1&quot;&gt;&lt;linesCount val=&quot;1&quot;/&gt;&lt;lineCharCount val=&quot;42&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HTML_SHAPEINFO" val="&lt;ThreeDShapeInfo&gt;&lt;uuid val=&quot;{9C20B597-C1D7-4AE5-9243-69D34204689D}&quot;/&gt;&lt;isInvalidForFieldText val=&quot;0&quot;/&gt;&lt;Image&gt;&lt;filename val=&quot;C:\Users\srao22\AppData\Local\Temp\CP13348668308125Session\CPTrustFolder13348668308125\PPTImport13348922808937\data\asimages\{9C20B597-C1D7-4AE5-9243-69D34204689D}_18.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HTML_SHAPEINFO" val="&lt;ThreeDShapeInfo&gt;&lt;uuid val=&quot;{1DE3ED22-40BB-42DD-9157-7C104EF320D6}&quot;/&gt;&lt;isInvalidForFieldText val=&quot;0&quot;/&gt;&lt;Image&gt;&lt;filename val=&quot;C:\Users\srao22\AppData\Local\Temp\CP13348668308125Session\CPTrustFolder13348668308125\PPTImport13348922808937\data\asimages\{1DE3ED22-40BB-42DD-9157-7C104EF320D6}_18.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HTML_AUTOSHAPE_INFO" val="&lt;ThreeDShapeInfo&gt;&lt;uuid val=&quot;{F03C2A40-B4F4-436A-81C4-D5083467EECD}&quot;/&gt;&lt;isInvalidForFieldText val=&quot;0&quot;/&gt;&lt;Image&gt;&lt;filename val=&quot;C:\Users\srao22\AppData\Local\Temp\CP16684938489031Session\CPTrustFolder16684938489031\PPTImport166841184671234\data\asimages\{F03C2A40-B4F4-436A-81C4-D5083467EECD}.png&quot;/&gt;&lt;left val=&quot;23&quot;/&gt;&lt;top val=&quot;28&quot;/&gt;&lt;width val=&quot;122&quot;/&gt;&lt;height val=&quot;56&quot;/&gt;&lt;hasText val=&quot;1&quot;/&gt;&lt;/Image&gt;&lt;/ThreeDShapeInfo&gt;"/>
</p:tagLst>
</file>

<file path=ppt/tags/tag154.xml><?xml version="1.0" encoding="utf-8"?>
<p:tagLst xmlns:a="http://schemas.openxmlformats.org/drawingml/2006/main" xmlns:r="http://schemas.openxmlformats.org/officeDocument/2006/relationships" xmlns:p="http://schemas.openxmlformats.org/presentationml/2006/main">
  <p:tag name="HTML_SHAPEINFO" val="&lt;ThreeDShapeInfo&gt;&lt;uuid val=&quot;{7CD7F7F8-21CB-44E4-90F8-01BF7D813207}&quot;/&gt;&lt;isInvalidForFieldText val=&quot;0&quot;/&gt;&lt;Image&gt;&lt;filename val=&quot;C:\Users\srao22\AppData\Local\Temp\CP13348668308125Session\CPTrustFolder13348668308125\PPTImport13348922808937\data\asimages\{7CD7F7F8-21CB-44E4-90F8-01BF7D813207}_18.png&quot;/&gt;&lt;left val=&quot;124&quot;/&gt;&lt;top val=&quot;164&quot;/&gt;&lt;width val=&quot;1108&quot;/&gt;&lt;height val=&quot;48&quot;/&gt;&lt;hasText val=&quot;1&quot;/&gt;&lt;/Image&gt;&lt;/ThreeDShapeInfo&gt;"/>
  <p:tag name="PRESENTER_SHAPETEXTINFO" val="&lt;ShapeTextInfo&gt;&lt;TableIndex row=&quot;-1&quot; col=&quot;-1&quot;&gt;&lt;linesCount val=&quot;1&quot;/&gt;&lt;lineCharCount val=&quot;114&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72CCA49-4497-4099-89A2-74F2DD27AA48}&quot;/&gt;&lt;isInvalidForFieldText val=&quot;0&quot;/&gt;&lt;Image&gt;&lt;filename val=&quot;C:\Users\srao22\AppData\Local\Temp\CP13348668308125Session\CPTrustFolder13348668308125\PPTImport13348922808937\data\asimages\{272CCA49-4497-4099-89A2-74F2DD27AA48}_18.png&quot;/&gt;&lt;left val=&quot;180&quot;/&gt;&lt;top val=&quot;218&quot;/&gt;&lt;width val=&quot;805&quot;/&gt;&lt;height val=&quot;450&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HTML_SHAPEINFO" val="&lt;ThreeDShapeInfo&gt;&lt;uuid val=&quot;{0D73952F-1D30-444F-AD2C-4ACA599BDCC9}&quot;/&gt;&lt;isInvalidForFieldText val=&quot;0&quot;/&gt;&lt;Image&gt;&lt;filename val=&quot;C:\Users\srao22\AppData\Local\Temp\CP13348668308125Session\CPTrustFolder13348668308125\PPTImport13348922808937\data\asimages\{0D73952F-1D30-444F-AD2C-4ACA599BDCC9}_19.png&quot;/&gt;&lt;left val=&quot;133&quot;/&gt;&lt;top val=&quot;80&quot;/&gt;&lt;width val=&quot;1095&quot;/&gt;&lt;height val=&quot;91&quot;/&gt;&lt;hasText val=&quot;1&quot;/&gt;&lt;/Image&gt;&lt;/ThreeDShapeInfo&gt;"/>
  <p:tag name="PRESENTER_SHAPETEXTINFO" val="&lt;ShapeTextInfo&gt;&lt;TableIndex row=&quot;-1&quot; col=&quot;-1&quot;&gt;&lt;linesCount val=&quot;1&quot;/&gt;&lt;lineCharCount val=&quot;26&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HTML_SHAPEINFO" val="&lt;ThreeDShapeInfo&gt;&lt;uuid val=&quot;{4AD7793F-D203-403B-B90F-28FF734DA124}&quot;/&gt;&lt;isInvalidForFieldText val=&quot;0&quot;/&gt;&lt;Image&gt;&lt;filename val=&quot;C:\Users\srao22\AppData\Local\Temp\CP13348668308125Session\CPTrustFolder13348668308125\PPTImport13348922808937\data\asimages\{4AD7793F-D203-403B-B90F-28FF734DA124}_19.png&quot;/&gt;&lt;left val=&quot;129&quot;/&gt;&lt;top val=&quot;150&quot;/&gt;&lt;width val=&quot;1099&quot;/&gt;&lt;height val=&quot;499&quot;/&gt;&lt;hasText val=&quot;1&quot;/&gt;&lt;/Image&gt;&lt;/ThreeDShapeInfo&gt;"/>
  <p:tag name="PRESENTER_SHAPETEXTINFO" val="&lt;ShapeTextInfo&gt;&lt;TableIndex row=&quot;-1&quot; col=&quot;-1&quot;&gt;&lt;linesCount val=&quot;2&quot;/&gt;&lt;lineCharCount val=&quot;111&quot;/&gt;&lt;lineCharCount val=&quot;118&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HTML_AUTOSHAPE_INFO" val="&lt;ThreeDShapeInfo&gt;&lt;uuid val=&quot;{7E231433-31EF-4C84-87CD-BF80C3377171}&quot;/&gt;&lt;isInvalidForFieldText val=&quot;0&quot;/&gt;&lt;Image&gt;&lt;filename val=&quot;C:\Users\srao22\AppData\Local\Temp\CP16684938489031Session\CPTrustFolder16684938489031\PPTImport166841184671234\data\asimages\{7E231433-31EF-4C84-87CD-BF80C3377171}.png&quot;/&gt;&lt;left val=&quot;23&quot;/&gt;&lt;top val=&quot;28&quot;/&gt;&lt;width val=&quot;122&quot;/&gt;&lt;height val=&quot;56&quot;/&gt;&lt;hasText val=&quot;1&quot;/&gt;&lt;/Image&gt;&lt;/ThreeDShapeInfo&gt;"/>
</p:tagLst>
</file>

<file path=ppt/tags/tag159.xml><?xml version="1.0" encoding="utf-8"?>
<p:tagLst xmlns:a="http://schemas.openxmlformats.org/drawingml/2006/main" xmlns:r="http://schemas.openxmlformats.org/officeDocument/2006/relationships" xmlns:p="http://schemas.openxmlformats.org/presentationml/2006/main">
  <p:tag name="HTML_SHAPEINFO" val="&lt;ThreeDShapeInfo&gt;&lt;uuid val=&quot;{CF633D42-D6D2-4C6A-AE64-0B3673788E45}&quot;/&gt;&lt;isInvalidForFieldText val=&quot;0&quot;/&gt;&lt;Image&gt;&lt;filename val=&quot;C:\Users\srao22\AppData\Local\Temp\CP13348668308125Session\CPTrustFolder13348668308125\PPTImport13348922808937\data\asimages\{CF633D42-D6D2-4C6A-AE64-0B3673788E45}_1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HTML_SHAPEINFO" val="&lt;ThreeDShapeInfo&gt;&lt;uuid val=&quot;{123CD346-6F75-4EB3-8F23-C4D8E532D677}&quot;/&gt;&lt;isInvalidForFieldText val=&quot;0&quot;/&gt;&lt;Image&gt;&lt;filename val=&quot;C:\Users\srao22\AppData\Local\Temp\CP13348668308125Session\CPTrustFolder13348668308125\PPTImport13348922808937\data\asimages\{123CD346-6F75-4EB3-8F23-C4D8E532D677}_1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HTML_SHAPEINFO" val="&lt;ThreeDShapeInfo&gt;&lt;uuid val=&quot;{24A91BE9-98A6-473C-84E2-3DDE899DC031}&quot;/&gt;&lt;isInvalidForFieldText val=&quot;0&quot;/&gt;&lt;Image&gt;&lt;filename val=&quot;C:\Users\srao22\AppData\Local\Temp\CP13348668308125Session\CPTrustFolder13348668308125\PPTImport13348922808937\data\asimages\{24A91BE9-98A6-473C-84E2-3DDE899DC031}_20.png&quot;/&gt;&lt;left val=&quot;142&quot;/&gt;&lt;top val=&quot;67&quot;/&gt;&lt;width val=&quot;1050&quot;/&gt;&lt;height val=&quot;82&quot;/&gt;&lt;hasText val=&quot;1&quot;/&gt;&lt;/Image&gt;&lt;/ThreeDShapeInfo&gt;"/>
  <p:tag name="PRESENTER_SHAPETEXTINFO" val="&lt;ShapeTextInfo&gt;&lt;TableIndex row=&quot;-1&quot; col=&quot;-1&quot;&gt;&lt;linesCount val=&quot;1&quot;/&gt;&lt;lineCharCount val=&quot;40&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HTML_AUTOSHAPE_INFO" val="&lt;ThreeDShapeInfo&gt;&lt;uuid val=&quot;{F4F51A73-7D95-477E-96CD-120D87622467}&quot;/&gt;&lt;isInvalidForFieldText val=&quot;0&quot;/&gt;&lt;Image&gt;&lt;filename val=&quot;C:\Users\srao22\AppData\Local\Temp\CP16684938489031Session\CPTrustFolder16684938489031\PPTImport166841184671234\data\asimages\{F4F51A73-7D95-477E-96CD-120D87622467}.png&quot;/&gt;&lt;left val=&quot;23&quot;/&gt;&lt;top val=&quot;28&quot;/&gt;&lt;width val=&quot;96&quot;/&gt;&lt;height val=&quot;44&quot;/&gt;&lt;hasText val=&quot;1&quot;/&gt;&lt;/Image&gt;&lt;/ThreeDShapeInfo&gt;"/>
</p:tagLst>
</file>

<file path=ppt/tags/tag163.xml><?xml version="1.0" encoding="utf-8"?>
<p:tagLst xmlns:a="http://schemas.openxmlformats.org/drawingml/2006/main" xmlns:r="http://schemas.openxmlformats.org/officeDocument/2006/relationships" xmlns:p="http://schemas.openxmlformats.org/presentationml/2006/main">
  <p:tag name="HTML_SHAPEINFO" val="&lt;ThreeDShapeInfo&gt;&lt;uuid val=&quot;{0C819EFB-FF84-44CB-A02E-720706238AB9}&quot;/&gt;&lt;isInvalidForFieldText val=&quot;0&quot;/&gt;&lt;Image&gt;&lt;filename val=&quot;C:\Users\srao22\AppData\Local\Temp\CP13348668308125Session\CPTrustFolder13348668308125\PPTImport13348922808937\data\asimages\{0C819EFB-FF84-44CB-A02E-720706238AB9}_20.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64.xml><?xml version="1.0" encoding="utf-8"?>
<p:tagLst xmlns:a="http://schemas.openxmlformats.org/drawingml/2006/main" xmlns:r="http://schemas.openxmlformats.org/officeDocument/2006/relationships" xmlns:p="http://schemas.openxmlformats.org/presentationml/2006/main">
  <p:tag name="HTML_SHAPEINFO" val="&lt;ThreeDShapeInfo&gt;&lt;uuid val=&quot;{C901E85B-A610-4191-9202-AE93BAFF4381}&quot;/&gt;&lt;isInvalidForFieldText val=&quot;0&quot;/&gt;&lt;Image&gt;&lt;filename val=&quot;C:\Users\srao22\AppData\Local\Temp\CP13348668308125Session\CPTrustFolder13348668308125\PPTImport13348922808937\data\asimages\{C901E85B-A610-4191-9202-AE93BAFF4381}_20.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HTML_SHAPEINFO" val="&lt;ThreeDShapeInfo&gt;&lt;uuid val=&quot;{AE235B51-9EFB-4C4D-A84E-C61F4A48D165}&quot;/&gt;&lt;isInvalidForFieldText val=&quot;0&quot;/&gt;&lt;Image&gt;&lt;filename val=&quot;C:\Users\srao22\AppData\Local\Temp\CP13348668308125Session\CPTrustFolder13348668308125\PPTImport13348922808937\data\asimages\{AE235B51-9EFB-4C4D-A84E-C61F4A48D165}_20.png&quot;/&gt;&lt;left val=&quot;138&quot;/&gt;&lt;top val=&quot;144&quot;/&gt;&lt;width val=&quot;1082&quot;/&gt;&lt;height val=&quot;76&quot;/&gt;&lt;hasText val=&quot;1&quot;/&gt;&lt;/Image&gt;&lt;/ThreeDShapeInfo&gt;"/>
  <p:tag name="PRESENTER_SHAPETEXTINFO" val="&lt;ShapeTextInfo&gt;&lt;TableIndex row=&quot;-1&quot; col=&quot;-1&quot;&gt;&lt;linesCount val=&quot;2&quot;/&gt;&lt;lineCharCount val=&quot;117&quot;/&gt;&lt;lineCharCount val=&quot;115&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HTML_SHAPEINFO" val="&lt;ThreeDShapeInfo&gt;&lt;uuid val=&quot;{E50467E3-6644-4E26-AF93-ECF146AE5324}&quot;/&gt;&lt;isInvalidForFieldText val=&quot;0&quot;/&gt;&lt;Image&gt;&lt;filename val=&quot;C:\Users\srao22\AppData\Local\Temp\CP13348668308125Session\CPTrustFolder13348668308125\PPTImport13348922808937\data\asimages\{E50467E3-6644-4E26-AF93-ECF146AE5324}_21.png&quot;/&gt;&lt;left val=&quot;93&quot;/&gt;&lt;top val=&quot;173&quot;/&gt;&lt;width val=&quot;1099&quot;/&gt;&lt;height val=&quot;475&quot;/&gt;&lt;hasText val=&quot;1&quot;/&gt;&lt;/Image&gt;&lt;/ThreeDShapeInfo&gt;"/>
  <p:tag name="PRESENTER_SHAPETEXTINFO" val="&lt;ShapeTextInfo&gt;&lt;TableIndex row=&quot;-1&quot; col=&quot;-1&quot;&gt;&lt;linesCount val=&quot;5&quot;/&gt;&lt;lineCharCount val=&quot;95&quot;/&gt;&lt;lineCharCount val=&quot;80&quot;/&gt;&lt;lineCharCount val=&quot;1&quot;/&gt;&lt;lineCharCount val=&quot;2&quot;/&gt;&lt;lineCharCount val=&quot;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HTML_SHAPEINFO" val="&lt;ThreeDShapeInfo&gt;&lt;uuid val=&quot;{56D19639-A20C-4208-90EB-3B36F735D9AF}&quot;/&gt;&lt;isInvalidForFieldText val=&quot;0&quot;/&gt;&lt;Image&gt;&lt;filename val=&quot;C:\Users\srao22\AppData\Local\Temp\CP13348668308125Session\CPTrustFolder13348668308125\PPTImport13348922808937\data\asimages\{56D19639-A20C-4208-90EB-3B36F735D9AF}_2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HTML_SHAPEINFO" val="&lt;ThreeDShapeInfo&gt;&lt;uuid val=&quot;{0028990B-72ED-47F2-8875-2F79BFF588A3}&quot;/&gt;&lt;isInvalidForFieldText val=&quot;0&quot;/&gt;&lt;Image&gt;&lt;filename val=&quot;C:\Users\srao22\AppData\Local\Temp\CP13348668308125Session\CPTrustFolder13348668308125\PPTImport13348922808937\data\asimages\{0028990B-72ED-47F2-8875-2F79BFF588A3}_2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HTML_AUTOSHAPE_INFO" val="&lt;ThreeDShapeInfo&gt;&lt;uuid val=&quot;{7308FDD4-10C9-441F-83AF-5C81FF2FC05C}&quot;/&gt;&lt;isInvalidForFieldText val=&quot;0&quot;/&gt;&lt;Image&gt;&lt;filename val=&quot;C:\Users\srao22\AppData\Local\Temp\CP16684938489031Session\CPTrustFolder16684938489031\PPTImport166841184671234\data\asimages\{7308FDD4-10C9-441F-83AF-5C81FF2FC05C}.png&quot;/&gt;&lt;left val=&quot;23&quot;/&gt;&lt;top val=&quot;28&quot;/&gt;&lt;width val=&quot;122&quot;/&gt;&lt;height val=&quot;56&quot;/&gt;&lt;hasText val=&quot;1&quot;/&gt;&lt;/Image&gt;&lt;/ThreeDShapeInfo&gt;"/>
</p:tagLst>
</file>

<file path=ppt/tags/tag170.xml><?xml version="1.0" encoding="utf-8"?>
<p:tagLst xmlns:a="http://schemas.openxmlformats.org/drawingml/2006/main" xmlns:r="http://schemas.openxmlformats.org/officeDocument/2006/relationships" xmlns:p="http://schemas.openxmlformats.org/presentationml/2006/main">
  <p:tag name="HTML_SHAPEINFO" val="&lt;ThreeDShapeInfo&gt;&lt;uuid val=&quot;{3FF6BDFD-9D39-4468-8F9D-E990F5C7C6B1}&quot;/&gt;&lt;isInvalidForFieldText val=&quot;0&quot;/&gt;&lt;Image&gt;&lt;filename val=&quot;C:\Users\srao22\AppData\Local\Temp\CP13348668308125Session\CPTrustFolder13348668308125\PPTImport13348922808937\data\asimages\{3FF6BDFD-9D39-4468-8F9D-E990F5C7C6B1}_21.png&quot;/&gt;&lt;left val=&quot;99&quot;/&gt;&lt;top val=&quot;90&quot;/&gt;&lt;width val=&quot;1092&quot;/&gt;&lt;height val=&quot;91&quot;/&gt;&lt;hasText val=&quot;1&quot;/&gt;&lt;/Image&gt;&lt;/ThreeDShapeInfo&gt;"/>
  <p:tag name="PRESENTER_SHAPETEXTINFO" val="&lt;ShapeTextInfo&gt;&lt;TableIndex row=&quot;-1&quot; col=&quot;-1&quot;&gt;&lt;linesCount val=&quot;1&quot;/&gt;&lt;lineCharCount val=&quot;30&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HTML_SHAPEINFO" val="&lt;ThreeDShapeInfo&gt;&lt;uuid val=&quot;{09E55D0B-2FE1-4C15-B3CF-05F5CEE4DD43}&quot;/&gt;&lt;isInvalidForFieldText val=&quot;0&quot;/&gt;&lt;Image&gt;&lt;filename val=&quot;C:\Users\srao22\AppData\Local\Temp\CP13348668308125Session\CPTrustFolder13348668308125\PPTImport13348922808937\data\asimages\{09E55D0B-2FE1-4C15-B3CF-05F5CEE4DD43}_39.png&quot;/&gt;&lt;left val=&quot;87&quot;/&gt;&lt;top val=&quot;93&quot;/&gt;&lt;width val=&quot;1119&quot;/&gt;&lt;height val=&quot;91&quot;/&gt;&lt;hasText val=&quot;1&quot;/&gt;&lt;/Image&gt;&lt;/ThreeDShapeInfo&gt;"/>
  <p:tag name="PRESENTER_SHAPETEXTINFO" val="&lt;ShapeTextInfo&gt;&lt;TableIndex row=&quot;-1&quot; col=&quot;-1&quot;&gt;&lt;linesCount val=&quot;1&quot;/&gt;&lt;lineCharCount val=&quot;51&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899256EE-5CB0-4789-AE68-596E388D1471}_1.png_crop.png&quot;/&gt;&lt;left val=&quot;98&quot;/&gt;&lt;top val=&quot;197&quot;/&gt;&lt;width val=&quot;1075&quot;/&gt;&lt;height val=&quot;89&quot;/&gt;&lt;hasText val=&quot;1&quot;/&gt;&lt;paraId val=&quot;1&quot;/&gt;&lt;/Image&gt;&lt;Image&gt;&lt;filename val=&quot;C:\Users\srao22\AppData\Local\Temp\CP13348668308125Session\CPTrustFolder13348668308125\PPTImport13348922808937\data\asimages\{8325EAA8-E506-4B99-8CD4-2ED81D45EF15}_1.png_crop.png&quot;/&gt;&lt;left val=&quot;98&quot;/&gt;&lt;top val=&quot;303&quot;/&gt;&lt;width val=&quot;1012&quot;/&gt;&lt;height val=&quot;58&quot;/&gt;&lt;hasText val=&quot;1&quot;/&gt;&lt;paraId val=&quot;2&quot;/&gt;&lt;/Image&gt;&lt;Image&gt;&lt;filename val=&quot;C:\Users\srao22\AppData\Local\Temp\CP13348668308125Session\CPTrustFolder13348668308125\PPTImport13348922808937\data\asimages\{5D0534AE-A1D1-43E6-8DF0-CAA77E4F1FDA}_1.png_crop.png&quot;/&gt;&lt;left val=&quot;99&quot;/&gt;&lt;top val=&quot;378&quot;/&gt;&lt;width val=&quot;669&quot;/&gt;&lt;height val=&quot;27&quot;/&gt;&lt;hasText val=&quot;1&quot;/&gt;&lt;paraId val=&quot;3&quot;/&gt;&lt;/Image&gt;&lt;Image&gt;&lt;filename val=&quot;C:\Users\srao22\AppData\Local\Temp\CP13348668308125Session\CPTrustFolder13348668308125\PPTImport13348922808937\data\asimages\{1DA37BD1-3FEB-4649-9CA9-7BB4D8E6C5E3}_1.png_crop.png&quot;/&gt;&lt;left val=&quot;99&quot;/&gt;&lt;top val=&quot;422&quot;/&gt;&lt;width val=&quot;154&quot;/&gt;&lt;height val=&quot;22&quot;/&gt;&lt;hasText val=&quot;1&quot;/&gt;&lt;paraId val=&quot;4&quot;/&gt;&lt;/Image&gt;&lt;Image&gt;&lt;filename val=&quot;C:\Users\srao22\AppData\Local\Temp\CP13348668308125Session\CPTrustFolder13348668308125\PPTImport13348922808937\data\asimages\{4180AA11-A164-4CD9-9988-A9538A84DDC7}_1.png_crop.png&quot;/&gt;&lt;left val=&quot;99&quot;/&gt;&lt;top val=&quot;467&quot;/&gt;&lt;width val=&quot;166&quot;/&gt;&lt;height val=&quot;26&quot;/&gt;&lt;hasText val=&quot;1&quot;/&gt;&lt;paraId val=&quot;5&quot;/&gt;&lt;/Image&gt;&lt;Image&gt;&lt;filename val=&quot;C:\Users\srao22\AppData\Local\Temp\CP13348668308125Session\CPTrustFolder13348668308125\PPTImport13348922808937\data\asimages\{BAF6D6F7-515C-4B63-A1CA-95129AA15F04}_1.png_crop.png&quot;/&gt;&lt;left val=&quot;99&quot;/&gt;&lt;top val=&quot;510&quot;/&gt;&lt;width val=&quot;162&quot;/&gt;&lt;height val=&quot;27&quot;/&gt;&lt;hasText val=&quot;1&quot;/&gt;&lt;paraId val=&quot;6&quot;/&gt;&lt;/Image&gt;&lt;Image&gt;&lt;filename val=&quot;C:\Users\srao22\AppData\Local\Temp\CP13348668308125Session\CPTrustFolder13348668308125\PPTImport13348922808937\data\asimages\{1DC637BE-355C-4F61-AF66-0A8BF291AA13}_1.png_crop.png&quot;/&gt;&lt;left val=&quot;99&quot;/&gt;&lt;top val=&quot;554&quot;/&gt;&lt;width val=&quot;940&quot;/&gt;&lt;height val=&quot;28&quot;/&gt;&lt;hasText val=&quot;1&quot;/&gt;&lt;paraId val=&quot;7&quot;/&gt;&lt;/Image&gt;&lt;Image&gt;&lt;filename val=&quot;C:\Users\srao22\AppData\Local\Temp\CP13348668308125Session\CPTrustFolder13348668308125\PPTImport13348922808937\data\asimages\{610FFCCA-3429-45A4-82F1-06ACBE3BD6EC}_1.png_crop.png&quot;/&gt;&lt;left val=&quot;98&quot;/&gt;&lt;top val=&quot;598&quot;/&gt;&lt;width val=&quot;1019&quot;/&gt;&lt;height val=&quot;27&quot;/&gt;&lt;hasText val=&quot;1&quot;/&gt;&lt;paraId val=&quot;8&quot;/&gt;&lt;/Image&gt;&lt;/TextEffect&gt;"/>
  <p:tag name="PRESENTER_SHAPETEXTINFO" val="&lt;ShapeTextInfo&gt;&lt;TableIndex row=&quot;-1&quot; col=&quot;-1&quot;&gt;&lt;linesCount val=&quot;11&quot;/&gt;&lt;lineCharCount val=&quot;83&quot;/&gt;&lt;lineCharCount val=&quot;85&quot;/&gt;&lt;lineCharCount val=&quot;63&quot;/&gt;&lt;lineCharCount val=&quot;75&quot;/&gt;&lt;lineCharCount val=&quot;24&quot;/&gt;&lt;lineCharCount val=&quot;52&quot;/&gt;&lt;lineCharCount val=&quot;10&quot;/&gt;&lt;lineCharCount val=&quot;12&quot;/&gt;&lt;lineCharCount val=&quot;10&quot;/&gt;&lt;lineCharCount val=&quot;71&quot;/&gt;&lt;lineCharCount val=&quot;8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HTML_SHAPEINFO" val="&lt;ThreeDShapeInfo&gt;&lt;uuid val=&quot;{38B1CCEF-5779-45DD-B64E-808E4A472F6C}&quot;/&gt;&lt;isInvalidForFieldText val=&quot;0&quot;/&gt;&lt;Image&gt;&lt;filename val=&quot;C:\Users\srao22\AppData\Local\Temp\CP13348668308125Session\CPTrustFolder13348668308125\PPTImport13348922808937\data\asimages\{38B1CCEF-5779-45DD-B64E-808E4A472F6C}_3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HTML_SHAPEINFO" val="&lt;ThreeDShapeInfo&gt;&lt;uuid val=&quot;{282631A9-EBA2-488D-A9A0-31630516E959}&quot;/&gt;&lt;isInvalidForFieldText val=&quot;0&quot;/&gt;&lt;Image&gt;&lt;filename val=&quot;C:\Users\srao22\AppData\Local\Temp\CP13348668308125Session\CPTrustFolder13348668308125\PPTImport13348922808937\data\asimages\{282631A9-EBA2-488D-A9A0-31630516E959}_3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HTML_AUTOSHAPE_INFO" val="&lt;ThreeDShapeInfo&gt;&lt;uuid val=&quot;{F1C33E6E-87A1-4A88-A199-D0DE7478D461}&quot;/&gt;&lt;isInvalidForFieldText val=&quot;0&quot;/&gt;&lt;Image&gt;&lt;filename val=&quot;C:\Users\srao22\AppData\Local\Temp\CP16684938489031Session\CPTrustFolder16684938489031\PPTImport166841184671234\data\asimages\{F1C33E6E-87A1-4A88-A199-D0DE7478D461}.png&quot;/&gt;&lt;left val=&quot;23&quot;/&gt;&lt;top val=&quot;28&quot;/&gt;&lt;width val=&quot;122&quot;/&gt;&lt;height val=&quot;56&quot;/&gt;&lt;hasText val=&quot;1&quot;/&gt;&lt;/Image&gt;&lt;/ThreeDShapeInfo&gt;"/>
</p:tagLst>
</file>

<file path=ppt/tags/tag176.xml><?xml version="1.0" encoding="utf-8"?>
<p:tagLst xmlns:a="http://schemas.openxmlformats.org/drawingml/2006/main" xmlns:r="http://schemas.openxmlformats.org/officeDocument/2006/relationships" xmlns:p="http://schemas.openxmlformats.org/presentationml/2006/main">
  <p:tag name="HTML_SHAPEINFO" val="&lt;ThreeDShapeInfo&gt;&lt;uuid val=&quot;{9E8690AA-6C44-44FB-AA3D-7A2448472945}&quot;/&gt;&lt;isInvalidForFieldText val=&quot;0&quot;/&gt;&lt;Image&gt;&lt;filename val=&quot;C:\Users\srao22\AppData\Local\Temp\CP13348668308125Session\CPTrustFolder13348668308125\PPTImport13348922808937\data\asimages\{9E8690AA-6C44-44FB-AA3D-7A2448472945}_40.png&quot;/&gt;&lt;left val=&quot;118&quot;/&gt;&lt;top val=&quot;92&quot;/&gt;&lt;width val=&quot;1084&quot;/&gt;&lt;height val=&quot;91&quot;/&gt;&lt;hasText val=&quot;1&quot;/&gt;&lt;/Image&gt;&lt;/ThreeDShapeInfo&gt;"/>
  <p:tag name="PRESENTER_SHAPETEXTINFO" val="&lt;ShapeTextInfo&gt;&lt;TableIndex row=&quot;-1&quot; col=&quot;-1&quot;&gt;&lt;linesCount val=&quot;1&quot;/&gt;&lt;lineCharCount val=&quot;48&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HTML_SHAPEINFO" val="&lt;ThreeDShapeInfo&gt;&lt;uuid val=&quot;{BBCD582C-055F-4B81-A73C-CBDEF93C0152}&quot;/&gt;&lt;isInvalidForFieldText val=&quot;0&quot;/&gt;&lt;Image&gt;&lt;filename val=&quot;C:\Users\srao22\AppData\Local\Temp\CP13348668308125Session\CPTrustFolder13348668308125\PPTImport13348922808937\data\asimages\{BBCD582C-055F-4B81-A73C-CBDEF93C0152}_40.png&quot;/&gt;&lt;left val=&quot;109&quot;/&gt;&lt;top val=&quot;213&quot;/&gt;&lt;width val=&quot;921&quot;/&gt;&lt;height val=&quot;450&quot;/&gt;&lt;hasText val=&quot;1&quot;/&gt;&lt;/Image&gt;&lt;/ThreeDShapeInfo&gt;"/>
  <p:tag name="PRESENTER_SHAPETEXTINFO" val="&lt;ShapeTextInfo&gt;&lt;TableIndex row=&quot;-1&quot; col=&quot;-1&quot;&gt;&lt;linesCount val=&quot;3&quot;/&gt;&lt;lineCharCount val=&quot;1&quot;/&gt;&lt;lineCharCount val=&quot;1&quot;/&gt;&lt;lineCharCount val=&quot;1&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HTML_SHAPEINFO" val="&lt;ThreeDShapeInfo&gt;&lt;uuid val=&quot;{69370CA8-A379-4250-A113-D5C4D20D9187}&quot;/&gt;&lt;isInvalidForFieldText val=&quot;0&quot;/&gt;&lt;Image&gt;&lt;filename val=&quot;C:\Users\srao22\AppData\Local\Temp\CP13348668308125Session\CPTrustFolder13348668308125\PPTImport13348922808937\data\asimages\{69370CA8-A379-4250-A113-D5C4D20D9187}_40.png&quot;/&gt;&lt;left val=&quot;90&quot;/&gt;&lt;top val=&quot;681&quot;/&gt;&lt;width val=&quot;297&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HTML_SHAPEINFO" val="&lt;ThreeDShapeInfo&gt;&lt;uuid val=&quot;{36480F08-EE36-425C-BD46-C79A226F3954}&quot;/&gt;&lt;isInvalidForFieldText val=&quot;0&quot;/&gt;&lt;Image&gt;&lt;filename val=&quot;C:\Users\srao22\AppData\Local\Temp\CP13348668308125Session\CPTrustFolder13348668308125\PPTImport13348922808937\data\asimages\{36480F08-EE36-425C-BD46-C79A226F3954}_40.png&quot;/&gt;&lt;left val=&quot;906&quot;/&gt;&lt;top val=&quot;681&quot;/&gt;&lt;width val=&quot;296&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HTML_AUTOSHAPE_INFO" val="&lt;ThreeDShapeInfo&gt;&lt;uuid val=&quot;{8DDB8A9F-6E10-4627-AAB8-35723AE764F6}&quot;/&gt;&lt;isInvalidForFieldText val=&quot;0&quot;/&gt;&lt;Image&gt;&lt;filename val=&quot;C:\Users\srao22\AppData\Local\Temp\CP16684938489031Session\CPTrustFolder16684938489031\PPTImport166841184671234\data\asimages\{8DDB8A9F-6E10-4627-AAB8-35723AE764F6}.png&quot;/&gt;&lt;left val=&quot;23&quot;/&gt;&lt;top val=&quot;28&quot;/&gt;&lt;width val=&quot;121&quot;/&gt;&lt;height val=&quot;52&quot;/&gt;&lt;hasText val=&quot;1&quot;/&gt;&lt;/Image&gt;&lt;/ThreeDShapeInfo&gt;"/>
</p:tagLst>
</file>

<file path=ppt/tags/tag181.xml><?xml version="1.0" encoding="utf-8"?>
<p:tagLst xmlns:a="http://schemas.openxmlformats.org/drawingml/2006/main" xmlns:r="http://schemas.openxmlformats.org/officeDocument/2006/relationships" xmlns:p="http://schemas.openxmlformats.org/presentationml/2006/main">
  <p:tag name="HTML_SHAPEINFO" val="&lt;ThreeDShapeInfo&gt;&lt;uuid val=&quot;{8B89F5D0-05D9-413F-956C-DA5282E27BCD}&quot;/&gt;&lt;isInvalidForFieldText val=&quot;0&quot;/&gt;&lt;Image&gt;&lt;filename val=&quot;C:\Users\srao22\AppData\Local\Temp\CP13348668308125Session\CPTrustFolder13348668308125\PPTImport13348922808937\data\asimages\{8B89F5D0-05D9-413F-956C-DA5282E27BCD}_40.png&quot;/&gt;&lt;left val=&quot;113&quot;/&gt;&lt;top val=&quot;176&quot;/&gt;&lt;width val=&quot;1045&quot;/&gt;&lt;height val=&quot;80&quot;/&gt;&lt;hasText val=&quot;1&quot;/&gt;&lt;/Image&gt;&lt;/ThreeDShapeInfo&gt;"/>
  <p:tag name="PRESENTER_SHAPETEXTINFO" val="&lt;ShapeTextInfo&gt;&lt;TableIndex row=&quot;-1&quot; col=&quot;-1&quot;&gt;&lt;linesCount val=&quot;2&quot;/&gt;&lt;lineCharCount val=&quot;97&quot;/&gt;&lt;lineCharCount val=&quot;61&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HTML_SHAPEINFO" val="&lt;ThreeDShapeInfo&gt;&lt;uuid val=&quot;{3C87ACDF-0A49-4942-830F-C553C1FC535E}&quot;/&gt;&lt;isInvalidForFieldText val=&quot;0&quot;/&gt;&lt;Image&gt;&lt;filename val=&quot;C:\Users\srao22\AppData\Local\Temp\CP13348668308125Session\CPTrustFolder13348668308125\PPTImport13348922808937\data\asimages\{3C87ACDF-0A49-4942-830F-C553C1FC535E}_41.png&quot;/&gt;&lt;left val=&quot;94&quot;/&gt;&lt;top val=&quot;88&quot;/&gt;&lt;width val=&quot;1096&quot;/&gt;&lt;height val=&quot;91&quot;/&gt;&lt;hasText val=&quot;1&quot;/&gt;&lt;/Image&gt;&lt;/ThreeDShapeInfo&gt;"/>
  <p:tag name="PRESENTER_SHAPETEXTINFO" val="&lt;ShapeTextInfo&gt;&lt;TableIndex row=&quot;-1&quot; col=&quot;-1&quot;&gt;&lt;linesCount val=&quot;1&quot;/&gt;&lt;lineCharCount val=&quot;35&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HTML_SHAPEINFO" val="&lt;ThreeDShapeInfo&gt;&lt;uuid val=&quot;{7C9F89AD-9FC3-4CBD-90B2-440E43BEEACA}&quot;/&gt;&lt;isInvalidForFieldText val=&quot;0&quot;/&gt;&lt;Image&gt;&lt;filename val=&quot;C:\Users\srao22\AppData\Local\Temp\CP13348668308125Session\CPTrustFolder13348668308125\PPTImport13348922808937\data\asimages\{7C9F89AD-9FC3-4CBD-90B2-440E43BEEACA}_41.png&quot;/&gt;&lt;left val=&quot;74&quot;/&gt;&lt;top val=&quot;177&quot;/&gt;&lt;width val=&quot;1124&quot;/&gt;&lt;height val=&quot;466&quot;/&gt;&lt;hasText val=&quot;1&quot;/&gt;&lt;/Image&gt;&lt;/ThreeDShapeInfo&gt;"/>
  <p:tag name="PRESENTER_SHAPETEXTINFO" val="&lt;ShapeTextInfo&gt;&lt;TableIndex row=&quot;-1&quot; col=&quot;-1&quot;&gt;&lt;linesCount val=&quot;8&quot;/&gt;&lt;lineCharCount val=&quot;78&quot;/&gt;&lt;lineCharCount val=&quot;81&quot;/&gt;&lt;lineCharCount val=&quot;84&quot;/&gt;&lt;lineCharCount val=&quot;66&quot;/&gt;&lt;lineCharCount val=&quot;67&quot;/&gt;&lt;lineCharCount val=&quot;1&quot;/&gt;&lt;lineCharCount val=&quot;1&quot;/&gt;&lt;lineCharCount val=&quot;1&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HTML_AUTOSHAPE_INFO" val="&lt;ThreeDShapeInfo&gt;&lt;uuid val=&quot;{FC1B9593-4C1D-4A10-9E82-DBF76FF461E9}&quot;/&gt;&lt;isInvalidForFieldText val=&quot;0&quot;/&gt;&lt;Image&gt;&lt;filename val=&quot;C:\Users\srao22\AppData\Local\Temp\CP16684938489031Session\CPTrustFolder16684938489031\PPTImport166841184671234\data\asimages\{FC1B9593-4C1D-4A10-9E82-DBF76FF461E9}.png&quot;/&gt;&lt;left val=&quot;23&quot;/&gt;&lt;top val=&quot;28&quot;/&gt;&lt;width val=&quot;115&quot;/&gt;&lt;height val=&quot;52&quot;/&gt;&lt;hasText val=&quot;1&quot;/&gt;&lt;/Image&gt;&lt;/ThreeDShapeInfo&gt;"/>
</p:tagLst>
</file>

<file path=ppt/tags/tag185.xml><?xml version="1.0" encoding="utf-8"?>
<p:tagLst xmlns:a="http://schemas.openxmlformats.org/drawingml/2006/main" xmlns:r="http://schemas.openxmlformats.org/officeDocument/2006/relationships" xmlns:p="http://schemas.openxmlformats.org/presentationml/2006/main">
  <p:tag name="HTML_SHAPEINFO" val="&lt;ThreeDShapeInfo&gt;&lt;uuid val=&quot;{B8C4DB36-1E9A-49D8-841B-BE2F8659FD56}&quot;/&gt;&lt;isInvalidForFieldText val=&quot;0&quot;/&gt;&lt;Image&gt;&lt;filename val=&quot;C:\Users\srao22\AppData\Local\Temp\CP13348668308125Session\CPTrustFolder13348668308125\PPTImport13348922808937\data\asimages\{B8C4DB36-1E9A-49D8-841B-BE2F8659FD56}_4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HTML_SHAPEINFO" val="&lt;ThreeDShapeInfo&gt;&lt;uuid val=&quot;{D8C18811-AE31-4A80-BBC1-0A0FCB75C30E}&quot;/&gt;&lt;isInvalidForFieldText val=&quot;0&quot;/&gt;&lt;Image&gt;&lt;filename val=&quot;C:\Users\srao22\AppData\Local\Temp\CP13348668308125Session\CPTrustFolder13348668308125\PPTImport13348922808937\data\asimages\{D8C18811-AE31-4A80-BBC1-0A0FCB75C30E}_4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HTML_SHAPEINFO" val="&lt;ThreeDShapeInfo&gt;&lt;uuid val=&quot;{3C87ACDF-0A49-4942-830F-C553C1FC535E}&quot;/&gt;&lt;isInvalidForFieldText val=&quot;0&quot;/&gt;&lt;Image&gt;&lt;filename val=&quot;C:\Users\srao22\AppData\Local\Temp\CP13348668308125Session\CPTrustFolder13348668308125\PPTImport13348922808937\data\asimages\{3C87ACDF-0A49-4942-830F-C553C1FC535E}_41.png&quot;/&gt;&lt;left val=&quot;94&quot;/&gt;&lt;top val=&quot;88&quot;/&gt;&lt;width val=&quot;1096&quot;/&gt;&lt;height val=&quot;91&quot;/&gt;&lt;hasText val=&quot;1&quot;/&gt;&lt;/Image&gt;&lt;/ThreeDShapeInfo&gt;"/>
  <p:tag name="PRESENTER_SHAPETEXTINFO" val="&lt;ShapeTextInfo&gt;&lt;TableIndex row=&quot;-1&quot; col=&quot;-1&quot;&gt;&lt;linesCount val=&quot;1&quot;/&gt;&lt;lineCharCount val=&quot;35&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HTML_SHAPEINFO" val="&lt;ThreeDShapeInfo&gt;&lt;uuid val=&quot;{7C9F89AD-9FC3-4CBD-90B2-440E43BEEACA}&quot;/&gt;&lt;isInvalidForFieldText val=&quot;0&quot;/&gt;&lt;Image&gt;&lt;filename val=&quot;C:\Users\srao22\AppData\Local\Temp\CP13348668308125Session\CPTrustFolder13348668308125\PPTImport13348922808937\data\asimages\{7C9F89AD-9FC3-4CBD-90B2-440E43BEEACA}_41.png&quot;/&gt;&lt;left val=&quot;74&quot;/&gt;&lt;top val=&quot;177&quot;/&gt;&lt;width val=&quot;1124&quot;/&gt;&lt;height val=&quot;466&quot;/&gt;&lt;hasText val=&quot;1&quot;/&gt;&lt;/Image&gt;&lt;/ThreeDShapeInfo&gt;"/>
  <p:tag name="PRESENTER_SHAPETEXTINFO" val="&lt;ShapeTextInfo&gt;&lt;TableIndex row=&quot;-1&quot; col=&quot;-1&quot;&gt;&lt;linesCount val=&quot;8&quot;/&gt;&lt;lineCharCount val=&quot;78&quot;/&gt;&lt;lineCharCount val=&quot;81&quot;/&gt;&lt;lineCharCount val=&quot;84&quot;/&gt;&lt;lineCharCount val=&quot;66&quot;/&gt;&lt;lineCharCount val=&quot;67&quot;/&gt;&lt;lineCharCount val=&quot;1&quot;/&gt;&lt;lineCharCount val=&quot;1&quot;/&gt;&lt;lineCharCount val=&quot;1&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HTML_AUTOSHAPE_INFO" val="&lt;ThreeDShapeInfo&gt;&lt;uuid val=&quot;{FC1B9593-4C1D-4A10-9E82-DBF76FF461E9}&quot;/&gt;&lt;isInvalidForFieldText val=&quot;0&quot;/&gt;&lt;Image&gt;&lt;filename val=&quot;C:\Users\srao22\AppData\Local\Temp\CP16684938489031Session\CPTrustFolder16684938489031\PPTImport166841184671234\data\asimages\{FC1B9593-4C1D-4A10-9E82-DBF76FF461E9}.png&quot;/&gt;&lt;left val=&quot;23&quot;/&gt;&lt;top val=&quot;28&quot;/&gt;&lt;width val=&quot;115&quot;/&gt;&lt;height val=&quot;52&quot;/&gt;&lt;hasText val=&quot;1&quot;/&gt;&lt;/Image&gt;&lt;/ThreeDShapeInfo&gt;"/>
</p:tagLst>
</file>

<file path=ppt/tags/tag190.xml><?xml version="1.0" encoding="utf-8"?>
<p:tagLst xmlns:a="http://schemas.openxmlformats.org/drawingml/2006/main" xmlns:r="http://schemas.openxmlformats.org/officeDocument/2006/relationships" xmlns:p="http://schemas.openxmlformats.org/presentationml/2006/main">
  <p:tag name="HTML_SHAPEINFO" val="&lt;ThreeDShapeInfo&gt;&lt;uuid val=&quot;{B8C4DB36-1E9A-49D8-841B-BE2F8659FD56}&quot;/&gt;&lt;isInvalidForFieldText val=&quot;0&quot;/&gt;&lt;Image&gt;&lt;filename val=&quot;C:\Users\srao22\AppData\Local\Temp\CP13348668308125Session\CPTrustFolder13348668308125\PPTImport13348922808937\data\asimages\{B8C4DB36-1E9A-49D8-841B-BE2F8659FD56}_4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HTML_SHAPEINFO" val="&lt;ThreeDShapeInfo&gt;&lt;uuid val=&quot;{D8C18811-AE31-4A80-BBC1-0A0FCB75C30E}&quot;/&gt;&lt;isInvalidForFieldText val=&quot;0&quot;/&gt;&lt;Image&gt;&lt;filename val=&quot;C:\Users\srao22\AppData\Local\Temp\CP13348668308125Session\CPTrustFolder13348668308125\PPTImport13348922808937\data\asimages\{D8C18811-AE31-4A80-BBC1-0A0FCB75C30E}_4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HTML_SHAPEINFO" val="&lt;ThreeDShapeInfo&gt;&lt;uuid val=&quot;{9E8690AA-6C44-44FB-AA3D-7A2448472945}&quot;/&gt;&lt;isInvalidForFieldText val=&quot;0&quot;/&gt;&lt;Image&gt;&lt;filename val=&quot;C:\Users\srao22\AppData\Local\Temp\CP13348668308125Session\CPTrustFolder13348668308125\PPTImport13348922808937\data\asimages\{9E8690AA-6C44-44FB-AA3D-7A2448472945}_40.png&quot;/&gt;&lt;left val=&quot;118&quot;/&gt;&lt;top val=&quot;92&quot;/&gt;&lt;width val=&quot;1084&quot;/&gt;&lt;height val=&quot;91&quot;/&gt;&lt;hasText val=&quot;1&quot;/&gt;&lt;/Image&gt;&lt;/ThreeDShapeInfo&gt;"/>
  <p:tag name="PRESENTER_SHAPETEXTINFO" val="&lt;ShapeTextInfo&gt;&lt;TableIndex row=&quot;-1&quot; col=&quot;-1&quot;&gt;&lt;linesCount val=&quot;1&quot;/&gt;&lt;lineCharCount val=&quot;48&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HTML_SHAPEINFO" val="&lt;ThreeDShapeInfo&gt;&lt;uuid val=&quot;{BBCD582C-055F-4B81-A73C-CBDEF93C0152}&quot;/&gt;&lt;isInvalidForFieldText val=&quot;0&quot;/&gt;&lt;Image&gt;&lt;filename val=&quot;C:\Users\srao22\AppData\Local\Temp\CP13348668308125Session\CPTrustFolder13348668308125\PPTImport13348922808937\data\asimages\{BBCD582C-055F-4B81-A73C-CBDEF93C0152}_40.png&quot;/&gt;&lt;left val=&quot;109&quot;/&gt;&lt;top val=&quot;213&quot;/&gt;&lt;width val=&quot;921&quot;/&gt;&lt;height val=&quot;450&quot;/&gt;&lt;hasText val=&quot;1&quot;/&gt;&lt;/Image&gt;&lt;/ThreeDShapeInfo&gt;"/>
  <p:tag name="PRESENTER_SHAPETEXTINFO" val="&lt;ShapeTextInfo&gt;&lt;TableIndex row=&quot;-1&quot; col=&quot;-1&quot;&gt;&lt;linesCount val=&quot;3&quot;/&gt;&lt;lineCharCount val=&quot;1&quot;/&gt;&lt;lineCharCount val=&quot;1&quot;/&gt;&lt;lineCharCount val=&quot;1&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HTML_SHAPEINFO" val="&lt;ThreeDShapeInfo&gt;&lt;uuid val=&quot;{69370CA8-A379-4250-A113-D5C4D20D9187}&quot;/&gt;&lt;isInvalidForFieldText val=&quot;0&quot;/&gt;&lt;Image&gt;&lt;filename val=&quot;C:\Users\srao22\AppData\Local\Temp\CP13348668308125Session\CPTrustFolder13348668308125\PPTImport13348922808937\data\asimages\{69370CA8-A379-4250-A113-D5C4D20D9187}_40.png&quot;/&gt;&lt;left val=&quot;90&quot;/&gt;&lt;top val=&quot;681&quot;/&gt;&lt;width val=&quot;297&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HTML_SHAPEINFO" val="&lt;ThreeDShapeInfo&gt;&lt;uuid val=&quot;{36480F08-EE36-425C-BD46-C79A226F3954}&quot;/&gt;&lt;isInvalidForFieldText val=&quot;0&quot;/&gt;&lt;Image&gt;&lt;filename val=&quot;C:\Users\srao22\AppData\Local\Temp\CP13348668308125Session\CPTrustFolder13348668308125\PPTImport13348922808937\data\asimages\{36480F08-EE36-425C-BD46-C79A226F3954}_40.png&quot;/&gt;&lt;left val=&quot;906&quot;/&gt;&lt;top val=&quot;681&quot;/&gt;&lt;width val=&quot;296&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HTML_AUTOSHAPE_INFO" val="&lt;ThreeDShapeInfo&gt;&lt;uuid val=&quot;{8DDB8A9F-6E10-4627-AAB8-35723AE764F6}&quot;/&gt;&lt;isInvalidForFieldText val=&quot;0&quot;/&gt;&lt;Image&gt;&lt;filename val=&quot;C:\Users\srao22\AppData\Local\Temp\CP16684938489031Session\CPTrustFolder16684938489031\PPTImport166841184671234\data\asimages\{8DDB8A9F-6E10-4627-AAB8-35723AE764F6}.png&quot;/&gt;&lt;left val=&quot;23&quot;/&gt;&lt;top val=&quot;28&quot;/&gt;&lt;width val=&quot;121&quot;/&gt;&lt;height val=&quot;52&quot;/&gt;&lt;hasText val=&quot;1&quot;/&gt;&lt;/Image&gt;&lt;/ThreeDShapeInfo&gt;"/>
</p:tagLst>
</file>

<file path=ppt/tags/tag197.xml><?xml version="1.0" encoding="utf-8"?>
<p:tagLst xmlns:a="http://schemas.openxmlformats.org/drawingml/2006/main" xmlns:r="http://schemas.openxmlformats.org/officeDocument/2006/relationships" xmlns:p="http://schemas.openxmlformats.org/presentationml/2006/main">
  <p:tag name="HTML_SHAPEINFO" val="&lt;ThreeDShapeInfo&gt;&lt;uuid val=&quot;{8B89F5D0-05D9-413F-956C-DA5282E27BCD}&quot;/&gt;&lt;isInvalidForFieldText val=&quot;0&quot;/&gt;&lt;Image&gt;&lt;filename val=&quot;C:\Users\srao22\AppData\Local\Temp\CP13348668308125Session\CPTrustFolder13348668308125\PPTImport13348922808937\data\asimages\{8B89F5D0-05D9-413F-956C-DA5282E27BCD}_40.png&quot;/&gt;&lt;left val=&quot;113&quot;/&gt;&lt;top val=&quot;176&quot;/&gt;&lt;width val=&quot;1045&quot;/&gt;&lt;height val=&quot;80&quot;/&gt;&lt;hasText val=&quot;1&quot;/&gt;&lt;/Image&gt;&lt;/ThreeDShapeInfo&gt;"/>
  <p:tag name="PRESENTER_SHAPETEXTINFO" val="&lt;ShapeTextInfo&gt;&lt;TableIndex row=&quot;-1&quot; col=&quot;-1&quot;&gt;&lt;linesCount val=&quot;2&quot;/&gt;&lt;lineCharCount val=&quot;97&quot;/&gt;&lt;lineCharCount val=&quot;61&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F3DF0F-926A-4BAB-B161-C65FEFFC063C}&quot;/&gt;&lt;isInvalidForFieldText val=&quot;0&quot;/&gt;&lt;Image&gt;&lt;filename val=&quot;C:\Users\srao22\AppData\Local\Temp\CP13348668308125Session\CPTrustFolder13348668308125\PPTImport13348922808937\data\asimages\{4DF3DF0F-926A-4BAB-B161-C65FEFFC063C}_40.png&quot;/&gt;&lt;left val=&quot;176&quot;/&gt;&lt;top val=&quot;246&quot;/&gt;&lt;width val=&quot;924&quot;/&gt;&lt;height val=&quot;138&quot;/&gt;&lt;hasText val=&quot;1&quot;/&gt;&lt;/Image&gt;&lt;/ThreeDShapeInfo&gt;"/>
  <p:tag name="PRESENTER_SHAPETEXTINFO" val="&lt;ShapeTextInfo&gt;&lt;TableIndex row=&quot;1&quot; col=&quot;1&quot;&gt;&lt;linesCount val=&quot;3&quot;/&gt;&lt;lineCharCount val=&quot;7&quot;/&gt;&lt;lineCharCount val=&quot;10&quot;/&gt;&lt;lineCharCount val=&quot;6&quot;/&gt;&lt;/TableIndex&gt;&lt;TableIndex row=&quot;1&quot; col=&quot;2&quot;&gt;&lt;linesCount val=&quot;1&quot;/&gt;&lt;lineCharCount val=&quot;8&quot;/&gt;&lt;/TableIndex&gt;&lt;TableIndex row=&quot;1&quot; col=&quot;3&quot;&gt;&lt;linesCount val=&quot;1&quot;/&gt;&lt;lineCharCount val=&quot;9&quot;/&gt;&lt;/TableIndex&gt;&lt;TableIndex row=&quot;1&quot; col=&quot;4&quot;&gt;&lt;linesCount val=&quot;1&quot;/&gt;&lt;lineCharCount val=&quot;7&quot;/&gt;&lt;/TableIndex&gt;&lt;TableIndex row=&quot;1&quot; col=&quot;5&quot;&gt;&lt;linesCount val=&quot;1&quot;/&gt;&lt;lineCharCount val=&quot;7&quot;/&gt;&lt;/TableIndex&gt;&lt;TableIndex row=&quot;1&quot; col=&quot;6&quot;&gt;&lt;linesCount val=&quot;1&quot;/&gt;&lt;lineCharCount val=&quot;7&quot;/&gt;&lt;/TableIndex&gt;&lt;TableIndex row=&quot;1&quot; col=&quot;7&quot;&gt;&lt;linesCount val=&quot;1&quot;/&gt;&lt;lineCharCount val=&quot;9&quot;/&gt;&lt;/TableIndex&gt;&lt;TableIndex row=&quot;1&quot; col=&quot;8&quot;&gt;&lt;linesCount val=&quot;1&quot;/&gt;&lt;lineCharCount val=&quot;9&quot;/&gt;&lt;/TableIndex&gt;&lt;TableIndex row=&quot;1&quot; col=&quot;9&quot;&gt;&lt;linesCount val=&quot;1&quot;/&gt;&lt;lineCharCount val=&quot;1&quot;/&gt;&lt;/TableIndex&gt;&lt;TableIndex row=&quot;2&quot; col=&quot;1&quot;&gt;&lt;linesCount val=&quot;1&quot;/&gt;&lt;lineCharCount val=&quot;1&quot;/&gt;&lt;/TableIndex&gt;&lt;TableIndex row=&quot;2&quot; col=&quot;2&quot;&gt;&lt;linesCount val=&quot;1&quot;/&gt;&lt;lineCharCount val=&quot;39&quot;/&gt;&lt;/TableIndex&gt;&lt;TableIndex row=&quot;2&quot; col=&quot;3&quot;&gt;&lt;linesCount val=&quot;1&quot;/&gt;&lt;lineCharCount val=&quot;11&quot;/&gt;&lt;/TableIndex&gt;&lt;TableIndex row=&quot;2&quot; col=&quot;4&quot;&gt;&lt;linesCount val=&quot;1&quot;/&gt;&lt;lineCharCount val=&quot;12&quot;/&gt;&lt;/TableIndex&gt;&lt;TableIndex row=&quot;2&quot; col=&quot;5&quot;&gt;&lt;linesCount val=&quot;1&quot;/&gt;&lt;lineCharCount val=&quot;2&quot;/&gt;&lt;/TableIndex&gt;&lt;TableIndex row=&quot;2&quot; col=&quot;6&quot;&gt;&lt;linesCount val=&quot;1&quot;/&gt;&lt;lineCharCount val=&quot;6&quot;/&gt;&lt;/TableIndex&gt;&lt;TableIndex row=&quot;2&quot; col=&quot;7&quot;&gt;&lt;linesCount val=&quot;1&quot;/&gt;&lt;lineCharCount val=&quot;10&quot;/&gt;&lt;/TableIndex&gt;&lt;TableIndex row=&quot;2&quot; col=&quot;8&quot;&gt;&lt;linesCount val=&quot;1&quot;/&gt;&lt;lineCharCount val=&quot;7&quot;/&gt;&lt;/TableIndex&gt;&lt;TableIndex row=&quot;2&quot; col=&quot;9&quot;&gt;&lt;linesCount val=&quot;1&quot;/&gt;&lt;lineCharCount val=&quot;1&quot;/&gt;&lt;/TableIndex&gt;&lt;TableIndex row=&quot;3&quot; col=&quot;1&quot;&gt;&lt;linesCount val=&quot;1&quot;/&gt;&lt;lineCharCount val=&quot;1&quot;/&gt;&lt;/TableIndex&gt;&lt;TableIndex row=&quot;3&quot; col=&quot;2&quot;&gt;&lt;linesCount val=&quot;1&quot;/&gt;&lt;lineCharCount val=&quot;39&quot;/&gt;&lt;/TableIndex&gt;&lt;TableIndex row=&quot;3&quot; col=&quot;3&quot;&gt;&lt;linesCount val=&quot;1&quot;/&gt;&lt;lineCharCount val=&quot;1&quot;/&gt;&lt;/TableIndex&gt;&lt;TableIndex row=&quot;3&quot; col=&quot;4&quot;&gt;&lt;linesCount val=&quot;1&quot;/&gt;&lt;lineCharCount val=&quot;1&quot;/&gt;&lt;/TableIndex&gt;&lt;TableIndex row=&quot;3&quot; col=&quot;5&quot;&gt;&lt;linesCount val=&quot;1&quot;/&gt;&lt;lineCharCount val=&quot;1&quot;/&gt;&lt;/TableIndex&gt;&lt;TableIndex row=&quot;3&quot; col=&quot;6&quot;&gt;&lt;linesCount val=&quot;1&quot;/&gt;&lt;lineCharCount val=&quot;1&quot;/&gt;&lt;/TableIndex&gt;&lt;TableIndex row=&quot;3&quot; col=&quot;7&quot;&gt;&lt;linesCount val=&quot;1&quot;/&gt;&lt;lineCharCount val=&quot;1&quot;/&gt;&lt;/TableIndex&gt;&lt;TableIndex row=&quot;3&quot; col=&quot;8&quot;&gt;&lt;linesCount val=&quot;1&quot;/&gt;&lt;lineCharCount val=&quot;1&quot;/&gt;&lt;/TableIndex&gt;&lt;TableIndex row=&quot;3&quot; col=&quot;9&quot;&gt;&lt;linesCount val=&quot;1&quot;/&gt;&lt;lineCharCount val=&quot;1&quot;/&gt;&lt;/TableIndex&gt;&lt;TableIndex row=&quot;4&quot; col=&quot;1&quot;&gt;&lt;linesCount val=&quot;1&quot;/&gt;&lt;lineCharCount val=&quot;1&quot;/&gt;&lt;/TableIndex&gt;&lt;TableIndex row=&quot;4&quot; col=&quot;2&quot;&gt;&lt;linesCount val=&quot;1&quot;/&gt;&lt;lineCharCount val=&quot;27&quot;/&gt;&lt;/TableIndex&gt;&lt;TableIndex row=&quot;4&quot; col=&quot;3&quot;&gt;&lt;linesCount val=&quot;1&quot;/&gt;&lt;lineCharCount val=&quot;11&quot;/&gt;&lt;/TableIndex&gt;&lt;TableIndex row=&quot;4&quot; col=&quot;4&quot;&gt;&lt;linesCount val=&quot;1&quot;/&gt;&lt;lineCharCount val=&quot;12&quot;/&gt;&lt;/TableIndex&gt;&lt;TableIndex row=&quot;4&quot; col=&quot;5&quot;&gt;&lt;linesCount val=&quot;1&quot;/&gt;&lt;lineCharCount val=&quot;2&quot;/&gt;&lt;/TableIndex&gt;&lt;TableIndex row=&quot;4&quot; col=&quot;6&quot;&gt;&lt;linesCount val=&quot;1&quot;/&gt;&lt;lineCharCount val=&quot;6&quot;/&gt;&lt;/TableIndex&gt;&lt;TableIndex row=&quot;4&quot; col=&quot;7&quot;&gt;&lt;linesCount val=&quot;1&quot;/&gt;&lt;lineCharCount val=&quot;10&quot;/&gt;&lt;/TableIndex&gt;&lt;TableIndex row=&quot;4&quot; col=&quot;8&quot;&gt;&lt;linesCount val=&quot;1&quot;/&gt;&lt;lineCharCount val=&quot;7&quot;/&gt;&lt;/TableIndex&gt;&lt;TableIndex row=&quot;4&quot; col=&quot;9&quot;&gt;&lt;linesCount val=&quot;1&quot;/&gt;&lt;lineCharCount val=&quot;15&quot;/&gt;&lt;/TableIndex&gt;&lt;TableIndex row=&quot;5&quot; col=&quot;1&quot;&gt;&lt;linesCount val=&quot;1&quot;/&gt;&lt;lineCharCount val=&quot;1&quot;/&gt;&lt;/TableIndex&gt;&lt;TableIndex row=&quot;5&quot; col=&quot;2&quot;&gt;&lt;linesCount val=&quot;1&quot;/&gt;&lt;lineCharCount val=&quot;48&quot;/&gt;&lt;/TableIndex&gt;&lt;TableIndex row=&quot;5&quot; col=&quot;3&quot;&gt;&lt;linesCount val=&quot;1&quot;/&gt;&lt;lineCharCount val=&quot;11&quot;/&gt;&lt;/TableIndex&gt;&lt;TableIndex row=&quot;5&quot; col=&quot;4&quot;&gt;&lt;linesCount val=&quot;1&quot;/&gt;&lt;lineCharCount val=&quot;12&quot;/&gt;&lt;/TableIndex&gt;&lt;TableIndex row=&quot;5&quot; col=&quot;5&quot;&gt;&lt;linesCount val=&quot;1&quot;/&gt;&lt;lineCharCount val=&quot;2&quot;/&gt;&lt;/TableIndex&gt;&lt;TableIndex row=&quot;5&quot; col=&quot;6&quot;&gt;&lt;linesCount val=&quot;1&quot;/&gt;&lt;lineCharCount val=&quot;1&quot;/&gt;&lt;/TableIndex&gt;&lt;TableIndex row=&quot;5&quot; col=&quot;7&quot;&gt;&lt;linesCount val=&quot;1&quot;/&gt;&lt;lineCharCount val=&quot;10&quot;/&gt;&lt;/TableIndex&gt;&lt;TableIndex row=&quot;5&quot; col=&quot;8&quot;&gt;&lt;linesCount val=&quot;1&quot;/&gt;&lt;lineCharCount val=&quot;1&quot;/&gt;&lt;/TableIndex&gt;&lt;TableIndex row=&quot;5&quot; col=&quot;9&quot;&gt;&lt;linesCount val=&quot;1&quot;/&gt;&lt;lineCharCount val=&quot;1&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INFO" val="&lt;ThreeDShapeInfo&gt;&lt;uuid val=&quot;{0F93C0C9-9D6E-4B93-8AD2-A76F77D25305}&quot;/&gt;&lt;isInvalidForFieldText val=&quot;0&quot;/&gt;&lt;Image&gt;&lt;filename val=&quot;C:\Users\srao22\AppData\Local\Temp\CP13348668308125Session\CPTrustFolder13348668308125\PPTImport13348922808937\data\asimages\{0F93C0C9-9D6E-4B93-8AD2-A76F77D25305}_40.png&quot;/&gt;&lt;left val=&quot;178&quot;/&gt;&lt;top val=&quot;404&quot;/&gt;&lt;width val=&quot;747&quot;/&gt;&lt;height val=&quot;147&quot;/&gt;&lt;hasText val=&quot;1&quot;/&gt;&lt;/Image&gt;&lt;/ThreeDShapeInfo&gt;"/>
  <p:tag name="PRESENTER_SHAPETEXTINFO" val="&lt;ShapeTextInfo&gt;&lt;TableIndex row=&quot;1&quot; col=&quot;1&quot;&gt;&lt;linesCount val=&quot;2&quot;/&gt;&lt;lineCharCount val=&quot;12&quot;/&gt;&lt;lineCharCount val=&quot;6&quot;/&gt;&lt;/TableIndex&gt;&lt;TableIndex row=&quot;1&quot; col=&quot;2&quot;&gt;&lt;linesCount val=&quot;1&quot;/&gt;&lt;lineCharCount val=&quot;10&quot;/&gt;&lt;/TableIndex&gt;&lt;TableIndex row=&quot;1&quot; col=&quot;3&quot;&gt;&lt;linesCount val=&quot;1&quot;/&gt;&lt;lineCharCount val=&quot;10&quot;/&gt;&lt;/TableIndex&gt;&lt;TableIndex row=&quot;1&quot; col=&quot;4&quot;&gt;&lt;linesCount val=&quot;1&quot;/&gt;&lt;lineCharCount val=&quot;9&quot;/&gt;&lt;/TableIndex&gt;&lt;TableIndex row=&quot;1&quot; col=&quot;5&quot;&gt;&lt;linesCount val=&quot;1&quot;/&gt;&lt;lineCharCount val=&quot;49&quot;/&gt;&lt;/TableIndex&gt;&lt;TableIndex row=&quot;1&quot; col=&quot;6&quot;&gt;&lt;linesCount val=&quot;1&quot;/&gt;&lt;lineCharCount val=&quot;49&quot;/&gt;&lt;/TableIndex&gt;&lt;TableIndex row=&quot;1&quot; col=&quot;7&quot;&gt;&lt;linesCount val=&quot;1&quot;/&gt;&lt;lineCharCount val=&quot;49&quot;/&gt;&lt;/TableIndex&gt;&lt;TableIndex row=&quot;1&quot; col=&quot;8&quot;&gt;&lt;linesCount val=&quot;1&quot;/&gt;&lt;lineCharCount val=&quot;49&quot;/&gt;&lt;/TableIndex&gt;&lt;TableIndex row=&quot;1&quot; col=&quot;9&quot;&gt;&lt;linesCount val=&quot;1&quot;/&gt;&lt;lineCharCount val=&quot;49&quot;/&gt;&lt;/TableIndex&gt;&lt;TableIndex row=&quot;1&quot; col=&quot;10&quot;&gt;&lt;linesCount val=&quot;1&quot;/&gt;&lt;lineCharCount val=&quot;49&quot;/&gt;&lt;/TableIndex&gt;&lt;TableIndex row=&quot;2&quot; col=&quot;1&quot;&gt;&lt;linesCount val=&quot;1&quot;/&gt;&lt;lineCharCount val=&quot;1&quot;/&gt;&lt;/TableIndex&gt;&lt;TableIndex row=&quot;2&quot; col=&quot;2&quot;&gt;&lt;linesCount val=&quot;1&quot;/&gt;&lt;lineCharCount val=&quot;7&quot;/&gt;&lt;/TableIndex&gt;&lt;TableIndex row=&quot;2&quot; col=&quot;3&quot;&gt;&lt;linesCount val=&quot;1&quot;/&gt;&lt;lineCharCount val=&quot;9&quot;/&gt;&lt;/TableIndex&gt;&lt;TableIndex row=&quot;2&quot; col=&quot;4&quot;&gt;&lt;linesCount val=&quot;1&quot;/&gt;&lt;lineCharCount val=&quot;11&quot;/&gt;&lt;/TableIndex&gt;&lt;TableIndex row=&quot;2&quot; col=&quot;5&quot;&gt;&lt;linesCount val=&quot;1&quot;/&gt;&lt;lineCharCount val=&quot;3&quot;/&gt;&lt;/TableIndex&gt;&lt;TableIndex row=&quot;2&quot; col=&quot;6&quot;&gt;&lt;linesCount val=&quot;1&quot;/&gt;&lt;lineCharCount val=&quot;3&quot;/&gt;&lt;/TableIndex&gt;&lt;TableIndex row=&quot;2&quot; col=&quot;7&quot;&gt;&lt;linesCount val=&quot;1&quot;/&gt;&lt;lineCharCount val=&quot;10&quot;/&gt;&lt;/TableIndex&gt;&lt;TableIndex row=&quot;2&quot; col=&quot;8&quot;&gt;&lt;linesCount val=&quot;1&quot;/&gt;&lt;lineCharCount val=&quot;1&quot;/&gt;&lt;/TableIndex&gt;&lt;TableIndex row=&quot;2&quot; col=&quot;9&quot;&gt;&lt;linesCount val=&quot;1&quot;/&gt;&lt;lineCharCount val=&quot;18&quot;/&gt;&lt;/TableIndex&gt;&lt;TableIndex row=&quot;2&quot; col=&quot;10&quot;&gt;&lt;linesCount val=&quot;1&quot;/&gt;&lt;lineCharCount val=&quot;4&quot;/&gt;&lt;/TableIndex&gt;&lt;TableIndex row=&quot;3&quot; col=&quot;1&quot;&gt;&lt;linesCount val=&quot;1&quot;/&gt;&lt;lineCharCount val=&quot;1&quot;/&gt;&lt;/TableIndex&gt;&lt;TableIndex row=&quot;3&quot; col=&quot;2&quot;&gt;&lt;linesCount val=&quot;1&quot;/&gt;&lt;lineCharCount val=&quot;7&quot;/&gt;&lt;/TableIndex&gt;&lt;TableIndex row=&quot;3&quot; col=&quot;3&quot;&gt;&lt;linesCount val=&quot;1&quot;/&gt;&lt;lineCharCount val=&quot;11&quot;/&gt;&lt;/TableIndex&gt;&lt;TableIndex row=&quot;3&quot; col=&quot;4&quot;&gt;&lt;linesCount val=&quot;1&quot;/&gt;&lt;lineCharCount val=&quot;11&quot;/&gt;&lt;/TableIndex&gt;&lt;TableIndex row=&quot;3&quot; col=&quot;5&quot;&gt;&lt;linesCount val=&quot;1&quot;/&gt;&lt;lineCharCount val=&quot;3&quot;/&gt;&lt;/TableIndex&gt;&lt;TableIndex row=&quot;3&quot; col=&quot;6&quot;&gt;&lt;linesCount val=&quot;1&quot;/&gt;&lt;lineCharCount val=&quot;3&quot;/&gt;&lt;/TableIndex&gt;&lt;TableIndex row=&quot;3&quot; col=&quot;7&quot;&gt;&lt;linesCount val=&quot;1&quot;/&gt;&lt;lineCharCount val=&quot;10&quot;/&gt;&lt;/TableIndex&gt;&lt;TableIndex row=&quot;3&quot; col=&quot;8&quot;&gt;&lt;linesCount val=&quot;1&quot;/&gt;&lt;lineCharCount val=&quot;1&quot;/&gt;&lt;/TableIndex&gt;&lt;TableIndex row=&quot;3&quot; col=&quot;9&quot;&gt;&lt;linesCount val=&quot;1&quot;/&gt;&lt;lineCharCount val=&quot;18&quot;/&gt;&lt;/TableIndex&gt;&lt;TableIndex row=&quot;3&quot; col=&quot;10&quot;&gt;&lt;linesCount val=&quot;1&quot;/&gt;&lt;lineCharCount val=&quot;4&quot;/&gt;&lt;/TableIndex&gt;&lt;TableIndex row=&quot;4&quot; col=&quot;1&quot;&gt;&lt;linesCount val=&quot;1&quot;/&gt;&lt;lineCharCount val=&quot;1&quot;/&gt;&lt;/TableIndex&gt;&lt;TableIndex row=&quot;4&quot; col=&quot;2&quot;&gt;&lt;linesCount val=&quot;1&quot;/&gt;&lt;lineCharCount val=&quot;5&quot;/&gt;&lt;/TableIndex&gt;&lt;TableIndex row=&quot;4&quot; col=&quot;3&quot;&gt;&lt;linesCount val=&quot;1&quot;/&gt;&lt;lineCharCount val=&quot;9&quot;/&gt;&lt;/TableIndex&gt;&lt;TableIndex row=&quot;4&quot; col=&quot;4&quot;&gt;&lt;linesCount val=&quot;1&quot;/&gt;&lt;lineCharCount val=&quot;11&quot;/&gt;&lt;/TableIndex&gt;&lt;TableIndex row=&quot;4&quot; col=&quot;5&quot;&gt;&lt;linesCount val=&quot;1&quot;/&gt;&lt;lineCharCount val=&quot;3&quot;/&gt;&lt;/TableIndex&gt;&lt;TableIndex row=&quot;4&quot; col=&quot;6&quot;&gt;&lt;linesCount val=&quot;1&quot;/&gt;&lt;lineCharCount val=&quot;3&quot;/&gt;&lt;/TableIndex&gt;&lt;TableIndex row=&quot;4&quot; col=&quot;7&quot;&gt;&lt;linesCount val=&quot;1&quot;/&gt;&lt;lineCharCount val=&quot;10&quot;/&gt;&lt;/TableIndex&gt;&lt;TableIndex row=&quot;4&quot; col=&quot;8&quot;&gt;&lt;linesCount val=&quot;1&quot;/&gt;&lt;lineCharCount val=&quot;1&quot;/&gt;&lt;/TableIndex&gt;&lt;TableIndex row=&quot;4&quot; col=&quot;9&quot;&gt;&lt;linesCount val=&quot;1&quot;/&gt;&lt;lineCharCount val=&quot;18&quot;/&gt;&lt;/TableIndex&gt;&lt;TableIndex row=&quot;4&quot; col=&quot;10&quot;&gt;&lt;linesCount val=&quot;1&quot;/&gt;&lt;lineCharCount val=&quot;4&quot;/&gt;&lt;/TableIndex&gt;&lt;TableIndex row=&quot;5&quot; col=&quot;1&quot;&gt;&lt;linesCount val=&quot;1&quot;/&gt;&lt;lineCharCount val=&quot;1&quot;/&gt;&lt;/TableIndex&gt;&lt;TableIndex row=&quot;5&quot; col=&quot;2&quot;&gt;&lt;linesCount val=&quot;1&quot;/&gt;&lt;lineCharCount val=&quot;5&quot;/&gt;&lt;/TableIndex&gt;&lt;TableIndex row=&quot;5&quot; col=&quot;3&quot;&gt;&lt;linesCount val=&quot;1&quot;/&gt;&lt;lineCharCount val=&quot;11&quot;/&gt;&lt;/TableIndex&gt;&lt;TableIndex row=&quot;5&quot; col=&quot;4&quot;&gt;&lt;linesCount val=&quot;1&quot;/&gt;&lt;lineCharCount val=&quot;11&quot;/&gt;&lt;/TableIndex&gt;&lt;TableIndex row=&quot;5&quot; col=&quot;5&quot;&gt;&lt;linesCount val=&quot;1&quot;/&gt;&lt;lineCharCount val=&quot;3&quot;/&gt;&lt;/TableIndex&gt;&lt;TableIndex row=&quot;5&quot; col=&quot;6&quot;&gt;&lt;linesCount val=&quot;1&quot;/&gt;&lt;lineCharCount val=&quot;3&quot;/&gt;&lt;/TableIndex&gt;&lt;TableIndex row=&quot;5&quot; col=&quot;7&quot;&gt;&lt;linesCount val=&quot;1&quot;/&gt;&lt;lineCharCount val=&quot;10&quot;/&gt;&lt;/TableIndex&gt;&lt;TableIndex row=&quot;5&quot; col=&quot;8&quot;&gt;&lt;linesCount val=&quot;1&quot;/&gt;&lt;lineCharCount val=&quot;1&quot;/&gt;&lt;/TableIndex&gt;&lt;TableIndex row=&quot;5&quot; col=&quot;9&quot;&gt;&lt;linesCount val=&quot;1&quot;/&gt;&lt;lineCharCount val=&quot;18&quot;/&gt;&lt;/TableIndex&gt;&lt;TableIndex row=&quot;5&quot; col=&quot;10&quot;&gt;&lt;linesCount val=&quot;1&quot;/&gt;&lt;lineCharCount val=&quot;4&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HTML_SHAPEINFO" val="&lt;ThreeDShapeInfo&gt;&lt;uuid val=&quot;{F9AB5ACC-B1CA-4689-8EE2-E240C6A6DE22}&quot;/&gt;&lt;isInvalidForFieldText val=&quot;0&quot;/&gt;&lt;Image&gt;&lt;filename val=&quot;C:\Users\srao22\AppData\Local\Temp\CP13348668308125Session\CPTrustFolder13348668308125\PPTImport13348922808937\data\asimages\{F9AB5ACC-B1CA-4689-8EE2-E240C6A6DE22}_59.png&quot;/&gt;&lt;left val=&quot;89&quot;/&gt;&lt;top val=&quot;92&quot;/&gt;&lt;width val=&quot;1103&quot;/&gt;&lt;height val=&quot;82&quot;/&gt;&lt;hasText val=&quot;1&quot;/&gt;&lt;/Image&gt;&lt;/ThreeDShapeInfo&gt;"/>
  <p:tag name="PRESENTER_SHAPETEXTINFO" val="&lt;ShapeTextInfo&gt;&lt;TableIndex row=&quot;-1&quot; col=&quot;-1&quot;&gt;&lt;linesCount val=&quot;1&quot;/&gt;&lt;lineCharCount val=&quot;40&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HTML_SHAPEINFO" val="&lt;ThreeDShapeInfo&gt;&lt;uuid val=&quot;{80A77DA0-99E7-4AF6-950E-35F166BC8B8B}&quot;/&gt;&lt;isInvalidForFieldText val=&quot;0&quot;/&gt;&lt;Image&gt;&lt;filename val=&quot;C:\Users\srao22\AppData\Local\Temp\CP13348668308125Session\CPTrustFolder13348668308125\PPTImport13348922808937\data\asimages\{80A77DA0-99E7-4AF6-950E-35F166BC8B8B}_59.png&quot;/&gt;&lt;left val=&quot;77&quot;/&gt;&lt;top val=&quot;165&quot;/&gt;&lt;width val=&quot;1131&quot;/&gt;&lt;height val=&quot;485&quot;/&gt;&lt;hasText val=&quot;1&quot;/&gt;&lt;/Image&gt;&lt;/ThreeDShapeInfo&gt;"/>
  <p:tag name="PRESENTER_SHAPETEXTINFO" val="&lt;ShapeTextInfo&gt;&lt;TableIndex row=&quot;-1&quot; col=&quot;-1&quot;&gt;&lt;linesCount val=&quot;6&quot;/&gt;&lt;lineCharCount val=&quot;79&quot;/&gt;&lt;lineCharCount val=&quot;82&quot;/&gt;&lt;lineCharCount val=&quot;84&quot;/&gt;&lt;lineCharCount val=&quot;58&quot;/&gt;&lt;lineCharCount val=&quot;1&quot;/&gt;&lt;lineCharCount val=&quot;1&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HTML_SHAPEINFO" val="&lt;ThreeDShapeInfo&gt;&lt;uuid val=&quot;{7C067FDA-5279-4E9A-99CE-2EBCAB9DE88A}&quot;/&gt;&lt;isInvalidForFieldText val=&quot;0&quot;/&gt;&lt;Image&gt;&lt;filename val=&quot;C:\Users\srao22\AppData\Local\Temp\CP13348668308125Session\CPTrustFolder13348668308125\PPTImport13348922808937\data\asimages\{7C067FDA-5279-4E9A-99CE-2EBCAB9DE88A}_5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HTML_SHAPEINFO" val="&lt;ThreeDShapeInfo&gt;&lt;uuid val=&quot;{FBD340F2-BC6F-419C-8007-3E27C983C124}&quot;/&gt;&lt;isInvalidForFieldText val=&quot;0&quot;/&gt;&lt;Image&gt;&lt;filename val=&quot;C:\Users\srao22\AppData\Local\Temp\CP13348668308125Session\CPTrustFolder13348668308125\PPTImport13348922808937\data\asimages\{FBD340F2-BC6F-419C-8007-3E27C983C124}_5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HTML_AUTOSHAPE_INFO" val="&lt;ThreeDShapeInfo&gt;&lt;uuid val=&quot;{4BA21D44-0A11-485F-AB77-8855B2945BED}&quot;/&gt;&lt;isInvalidForFieldText val=&quot;0&quot;/&gt;&lt;Image&gt;&lt;filename val=&quot;C:\Users\srao22\AppData\Local\Temp\CP16684938489031Session\CPTrustFolder16684938489031\PPTImport166841184671234\data\asimages\{4BA21D44-0A11-485F-AB77-8855B2945BED}.png&quot;/&gt;&lt;left val=&quot;23&quot;/&gt;&lt;top val=&quot;28&quot;/&gt;&lt;width val=&quot;122&quot;/&gt;&lt;height val=&quot;56&quot;/&gt;&lt;hasText val=&quot;1&quot;/&gt;&lt;/Image&gt;&lt;/ThreeDShapeInfo&gt;"/>
</p:tagLst>
</file>

<file path=ppt/tags/tag20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A65664-E8AF-4A11-98F0-E64B5B597ACE}&quot;/&gt;&lt;isInvalidForFieldText val=&quot;0&quot;/&gt;&lt;Image&gt;&lt;filename val=&quot;C:\Users\srao22\AppData\Local\Temp\CP13348668308125Session\CPTrustFolder13348668308125\PPTImport13348922808937\data\asimages\{2BA65664-E8AF-4A11-98F0-E64B5B597ACE}_59.png&quot;/&gt;&lt;left val=&quot;167&quot;/&gt;&lt;top val=&quot;345&quot;/&gt;&lt;width val=&quot;856&quot;/&gt;&lt;height val=&quot;246&quot;/&gt;&lt;hasText val=&quot;1&quot;/&gt;&lt;/Image&gt;&lt;/ThreeDShapeInfo&gt;"/>
  <p:tag name="PRESENTER_SHAPETEXTINFO" val="&lt;ShapeTextInfo&gt;&lt;TableIndex row=&quot;1&quot; col=&quot;1&quot;&gt;&lt;linesCount val=&quot;1&quot;/&gt;&lt;lineCharCount val=&quot;20&quot;/&gt;&lt;/TableIndex&gt;&lt;TableIndex row=&quot;1&quot; col=&quot;2&quot;&gt;&lt;linesCount val=&quot;1&quot;/&gt;&lt;lineCharCount val=&quot;17&quot;/&gt;&lt;/TableIndex&gt;&lt;TableIndex row=&quot;2&quot; col=&quot;1&quot;&gt;&lt;linesCount val=&quot;1&quot;/&gt;&lt;lineCharCount val=&quot;15&quot;/&gt;&lt;/TableIndex&gt;&lt;TableIndex row=&quot;2&quot; col=&quot;2&quot;&gt;&lt;linesCount val=&quot;1&quot;/&gt;&lt;lineCharCount val=&quot;31&quot;/&gt;&lt;/TableIndex&gt;&lt;TableIndex row=&quot;3&quot; col=&quot;1&quot;&gt;&lt;linesCount val=&quot;1&quot;/&gt;&lt;lineCharCount val=&quot;19&quot;/&gt;&lt;/TableIndex&gt;&lt;TableIndex row=&quot;3&quot; col=&quot;2&quot;&gt;&lt;linesCount val=&quot;1&quot;/&gt;&lt;lineCharCount val=&quot;34&quot;/&gt;&lt;/TableIndex&gt;&lt;TableIndex row=&quot;4&quot; col=&quot;1&quot;&gt;&lt;linesCount val=&quot;1&quot;/&gt;&lt;lineCharCount val=&quot;34&quot;/&gt;&lt;/TableIndex&gt;&lt;TableIndex row=&quot;4&quot; col=&quot;2&quot;&gt;&lt;linesCount val=&quot;1&quot;/&gt;&lt;lineCharCount val=&quot;27&quot;/&gt;&lt;/TableIndex&gt;&lt;TableIndex row=&quot;5&quot; col=&quot;1&quot;&gt;&lt;linesCount val=&quot;1&quot;/&gt;&lt;lineCharCount val=&quot;23&quot;/&gt;&lt;/TableIndex&gt;&lt;TableIndex row=&quot;5&quot; col=&quot;2&quot;&gt;&lt;linesCount val=&quot;0&quot;/&gt;&lt;/TableIndex&gt;&lt;TableIndex row=&quot;6&quot; col=&quot;1&quot;&gt;&lt;linesCount val=&quot;1&quot;/&gt;&lt;lineCharCount val=&quot;28&quot;/&gt;&lt;/TableIndex&gt;&lt;TableIndex row=&quot;6&quot; col=&quot;2&quot;&gt;&lt;linesCount val=&quot;0&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HTML_SHAPEINFO" val="&lt;ThreeDShapeInfo&gt;&lt;uuid val=&quot;{D9007044-BC97-422E-99E1-AB3FC39DC34F}&quot;/&gt;&lt;isInvalidForFieldText val=&quot;0&quot;/&gt;&lt;Image&gt;&lt;filename val=&quot;C:\Users\srao22\AppData\Local\Temp\CP13348668308125Session\CPTrustFolder13348668308125\PPTImport13348922808937\data\asimages\{D9007044-BC97-422E-99E1-AB3FC39DC34F}_9.png&quot;/&gt;&lt;left val=&quot;89&quot;/&gt;&lt;top val=&quot;91&quot;/&gt;&lt;width val=&quot;1105&quot;/&gt;&lt;height val=&quot;91&quot;/&gt;&lt;hasText val=&quot;1&quot;/&gt;&lt;/Image&gt;&lt;/ThreeDShapeInfo&gt;"/>
  <p:tag name="PRESENTER_SHAPETEXTINFO" val="&lt;ShapeTextInfo&gt;&lt;TableIndex row=&quot;-1&quot; col=&quot;-1&quot;&gt;&lt;linesCount val=&quot;1&quot;/&gt;&lt;lineCharCount val=&quot;59&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7546C96C-C774-4BD3-A92E-8F1BF800E5ED}_1.png_crop.png&quot;/&gt;&lt;left val=&quot;1192&quot;/&gt;&lt;top val=&quot;667&quot;/&gt;&lt;width val=&quot;0&quot;/&gt;&lt;height val=&quot;0&quot;/&gt;&lt;hasText val=&quot;1&quot;/&gt;&lt;paraId val=&quot;1&quot;/&gt;&lt;/Image&gt;&lt;Image&gt;&lt;filename val=&quot;C:\Users\srao22\AppData\Local\Temp\CP13348668308125Session\CPTrustFolder13348668308125\PPTImport13348922808937\data\asimages\{C90011A9-F370-4A26-A56D-C70139DBC270}_1.png_crop.png&quot;/&gt;&lt;left val=&quot;96&quot;/&gt;&lt;top val=&quot;182&quot;/&gt;&lt;width val=&quot;1062&quot;/&gt;&lt;height val=&quot;110&quot;/&gt;&lt;hasText val=&quot;1&quot;/&gt;&lt;paraId val=&quot;2&quot;/&gt;&lt;/Image&gt;&lt;/TextEffect&gt;"/>
  <p:tag name="PRESENTER_SHAPETEXTINFO" val="&lt;ShapeTextInfo&gt;&lt;TableIndex row=&quot;-1&quot; col=&quot;-1&quot;&gt;&lt;linesCount val=&quot;5&quot;/&gt;&lt;lineCharCount val=&quot;1&quot;/&gt;&lt;lineCharCount val=&quot;86&quot;/&gt;&lt;lineCharCount val=&quot;97&quot;/&gt;&lt;lineCharCount val=&quot;89&quot;/&gt;&lt;lineCharCount val=&quot;79&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HTML_AUTOSHAPE_INFO" val="&lt;ThreeDShapeInfo&gt;&lt;uuid val=&quot;{BA56DAC3-CED3-40C6-BE58-2D7C7BF3F0B7}&quot;/&gt;&lt;isInvalidForFieldText val=&quot;0&quot;/&gt;&lt;Image&gt;&lt;filename val=&quot;C:\Users\srao22\AppData\Local\Temp\CP16684938489031Session\CPTrustFolder16684938489031\PPTImport166841184671234\data\asimages\{BA56DAC3-CED3-40C6-BE58-2D7C7BF3F0B7}.png&quot;/&gt;&lt;left val=&quot;23&quot;/&gt;&lt;top val=&quot;28&quot;/&gt;&lt;width val=&quot;122&quot;/&gt;&lt;height val=&quot;56&quot;/&gt;&lt;hasText val=&quot;1&quot;/&gt;&lt;/Image&gt;&lt;/ThreeDShapeInfo&gt;"/>
</p:tagLst>
</file>

<file path=ppt/tags/tag209.xml><?xml version="1.0" encoding="utf-8"?>
<p:tagLst xmlns:a="http://schemas.openxmlformats.org/drawingml/2006/main" xmlns:r="http://schemas.openxmlformats.org/officeDocument/2006/relationships" xmlns:p="http://schemas.openxmlformats.org/presentationml/2006/main">
  <p:tag name="HTML_SHAPEINFO" val="&lt;ThreeDShapeInfo&gt;&lt;uuid val=&quot;{C6572009-5710-452E-B922-D20975BB9890}&quot;/&gt;&lt;isInvalidForFieldText val=&quot;0&quot;/&gt;&lt;Image&gt;&lt;filename val=&quot;C:\Users\srao22\AppData\Local\Temp\CP13348668308125Session\CPTrustFolder13348668308125\PPTImport13348922808937\data\asimages\{C6572009-5710-452E-B922-D20975BB9890}_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1&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HTML_SHAPEINFO" val="&lt;ThreeDShapeInfo&gt;&lt;uuid val=&quot;{F76E24DF-9AE8-4AEF-90CF-554D6829EAE5}&quot;/&gt;&lt;isInvalidForFieldText val=&quot;0&quot;/&gt;&lt;Image&gt;&lt;filename val=&quot;C:\Users\srao22\AppData\Local\Temp\CP13348668308125Session\CPTrustFolder13348668308125\PPTImport13348922808937\data\asimages\{F76E24DF-9AE8-4AEF-90CF-554D6829EAE5}_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E45341-A754-4A40-B7CF-B29B8DAF8CC7}&quot;/&gt;&lt;isInvalidForFieldText val=&quot;0&quot;/&gt;&lt;Image&gt;&lt;filename val=&quot;C:\Users\srao22\AppData\Local\Temp\CP13348668308125Session\CPTrustFolder13348668308125\PPTImport13348922808937\data\asimages\{2BE45341-A754-4A40-B7CF-B29B8DAF8CC7}_9.png&quot;/&gt;&lt;left val=&quot;108&quot;/&gt;&lt;top val=&quot;323&quot;/&gt;&lt;width val=&quot;1036&quot;/&gt;&lt;height val=&quot;339&quot;/&gt;&lt;hasText val=&quot;1&quot;/&gt;&lt;/Image&gt;&lt;/ThreeDShapeInfo&gt;"/>
  <p:tag name="PRESENTER_SHAPETEXTINFO" val="&lt;ShapeTextInfo&gt;&lt;TableIndex row=&quot;1&quot; col=&quot;1&quot;&gt;&lt;linesCount val=&quot;2&quot;/&gt;&lt;lineCharCount val=&quot;10&quot;/&gt;&lt;lineCharCount val=&quot;4&quot;/&gt;&lt;/TableIndex&gt;&lt;TableIndex row=&quot;1&quot; col=&quot;2&quot;&gt;&lt;linesCount val=&quot;3&quot;/&gt;&lt;lineCharCount val=&quot;11&quot;/&gt;&lt;lineCharCount val=&quot;10&quot;/&gt;&lt;lineCharCount val=&quot;5&quot;/&gt;&lt;/TableIndex&gt;&lt;TableIndex row=&quot;1&quot; col=&quot;3&quot;&gt;&lt;linesCount val=&quot;3&quot;/&gt;&lt;lineCharCount val=&quot;4&quot;/&gt;&lt;lineCharCount val=&quot;9&quot;/&gt;&lt;lineCharCount val=&quot;8&quot;/&gt;&lt;/TableIndex&gt;&lt;TableIndex row=&quot;1&quot; col=&quot;4&quot;&gt;&lt;linesCount val=&quot;3&quot;/&gt;&lt;lineCharCount val=&quot;9&quot;/&gt;&lt;lineCharCount val=&quot;5&quot;/&gt;&lt;lineCharCount val=&quot;9&quot;/&gt;&lt;/TableIndex&gt;&lt;TableIndex row=&quot;1&quot; col=&quot;5&quot;&gt;&lt;linesCount val=&quot;3&quot;/&gt;&lt;lineCharCount val=&quot;9&quot;/&gt;&lt;lineCharCount val=&quot;9&quot;/&gt;&lt;lineCharCount val=&quot;11&quot;/&gt;&lt;/TableIndex&gt;&lt;TableIndex row=&quot;1&quot; col=&quot;6&quot;&gt;&lt;linesCount val=&quot;2&quot;/&gt;&lt;lineCharCount val=&quot;10&quot;/&gt;&lt;lineCharCount val=&quot;9&quot;/&gt;&lt;/TableIndex&gt;&lt;TableIndex row=&quot;1&quot; col=&quot;7&quot;&gt;&lt;linesCount val=&quot;2&quot;/&gt;&lt;lineCharCount val=&quot;21&quot;/&gt;&lt;lineCharCount val=&quot;8&quot;/&gt;&lt;/TableIndex&gt;&lt;TableIndex row=&quot;2&quot; col=&quot;1&quot;&gt;&lt;linesCount val=&quot;2&quot;/&gt;&lt;lineCharCount val=&quot;8&quot;/&gt;&lt;lineCharCount val=&quot;5&quot;/&gt;&lt;/TableIndex&gt;&lt;TableIndex row=&quot;2&quot; col=&quot;2&quot;&gt;&lt;linesCount val=&quot;10&quot;/&gt;&lt;lineCharCount val=&quot;15&quot;/&gt;&lt;lineCharCount val=&quot;14&quot;/&gt;&lt;lineCharCount val=&quot;7&quot;/&gt;&lt;lineCharCount val=&quot;12&quot;/&gt;&lt;lineCharCount val=&quot;14&quot;/&gt;&lt;lineCharCount val=&quot;12&quot;/&gt;&lt;lineCharCount val=&quot;11&quot;/&gt;&lt;lineCharCount val=&quot;8&quot;/&gt;&lt;lineCharCount val=&quot;13&quot;/&gt;&lt;lineCharCount val=&quot;9&quot;/&gt;&lt;/TableIndex&gt;&lt;TableIndex row=&quot;2&quot; col=&quot;3&quot;&gt;&lt;linesCount val=&quot;1&quot;/&gt;&lt;lineCharCount val=&quot;6&quot;/&gt;&lt;/TableIndex&gt;&lt;TableIndex row=&quot;2&quot; col=&quot;4&quot;&gt;&lt;linesCount val=&quot;1&quot;/&gt;&lt;lineCharCount val=&quot;6&quot;/&gt;&lt;/TableIndex&gt;&lt;TableIndex row=&quot;2&quot; col=&quot;5&quot;&gt;&lt;linesCount val=&quot;1&quot;/&gt;&lt;lineCharCount val=&quot;7&quot;/&gt;&lt;/TableIndex&gt;&lt;TableIndex row=&quot;2&quot; col=&quot;6&quot;&gt;&lt;linesCount val=&quot;1&quot;/&gt;&lt;lineCharCount val=&quot;7&quot;/&gt;&lt;/TableIndex&gt;&lt;TableIndex row=&quot;2&quot; col=&quot;7&quot;&gt;&lt;linesCount val=&quot;4&quot;/&gt;&lt;lineCharCount val=&quot;8&quot;/&gt;&lt;lineCharCount val=&quot;8&quot;/&gt;&lt;lineCharCount val=&quot;22&quot;/&gt;&lt;lineCharCount val=&quot;7&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HTML_SHAPEINFO" val="&lt;ThreeDShapeInfo&gt;&lt;uuid val=&quot;{B7003B04-5BC9-46F6-A34D-6D2D231341A1}&quot;/&gt;&lt;isInvalidForFieldText val=&quot;0&quot;/&gt;&lt;Image&gt;&lt;filename val=&quot;C:\Users\srao22\AppData\Local\Temp\CP13348668308125Session\CPTrustFolder13348668308125\PPTImport13348922808937\data\asimages\{B7003B04-5BC9-46F6-A34D-6D2D231341A1}_22.png&quot;/&gt;&lt;left val=&quot;87&quot;/&gt;&lt;top val=&quot;88&quot;/&gt;&lt;width val=&quot;1105&quot;/&gt;&lt;height val=&quot;82&quot;/&gt;&lt;hasText val=&quot;1&quot;/&gt;&lt;/Image&gt;&lt;/ThreeDShapeInfo&gt;"/>
  <p:tag name="PRESENTER_SHAPETEXTINFO" val="&lt;ShapeTextInfo&gt;&lt;TableIndex row=&quot;-1&quot; col=&quot;-1&quot;&gt;&lt;linesCount val=&quot;1&quot;/&gt;&lt;lineCharCount val=&quot;38&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07B9D304-4EE1-4F4A-97E3-DDFDE0DFF9C9}_1.png_crop.png&quot;/&gt;&lt;left val=&quot;98&quot;/&gt;&lt;top val=&quot;201&quot;/&gt;&lt;width val=&quot;726&quot;/&gt;&lt;height val=&quot;32&quot;/&gt;&lt;hasText val=&quot;1&quot;/&gt;&lt;paraId val=&quot;1&quot;/&gt;&lt;/Image&gt;&lt;Image&gt;&lt;filename val=&quot;C:\Users\srao22\AppData\Local\Temp\CP13348668308125Session\CPTrustFolder13348668308125\PPTImport13348922808937\data\asimages\{7512313B-D6B4-48BA-A0F7-6500F3B568BD}_1.png_crop.png&quot;/&gt;&lt;left val=&quot;100&quot;/&gt;&lt;top val=&quot;254&quot;/&gt;&lt;width val=&quot;1108&quot;/&gt;&lt;height val=&quot;33&quot;/&gt;&lt;hasText val=&quot;1&quot;/&gt;&lt;paraId val=&quot;2&quot;/&gt;&lt;/Image&gt;&lt;Image&gt;&lt;filename val=&quot;C:\Users\srao22\AppData\Local\Temp\CP13348668308125Session\CPTrustFolder13348668308125\PPTImport13348922808937\data\asimages\{22102536-C7A7-4874-B08B-3A7CC8F042CF}_1.png_crop.png&quot;/&gt;&lt;left val=&quot;99&quot;/&gt;&lt;top val=&quot;309&quot;/&gt;&lt;width val=&quot;916&quot;/&gt;&lt;height val=&quot;32&quot;/&gt;&lt;hasText val=&quot;1&quot;/&gt;&lt;paraId val=&quot;3&quot;/&gt;&lt;/Image&gt;&lt;Image&gt;&lt;filename val=&quot;C:\Users\srao22\AppData\Local\Temp\CP13348668308125Session\CPTrustFolder13348668308125\PPTImport13348922808937\data\asimages\{F4FD9041-8817-4914-BFBB-1762E99CD051}_1.png_crop.png&quot;/&gt;&lt;left val=&quot;99&quot;/&gt;&lt;top val=&quot;362&quot;/&gt;&lt;width val=&quot;953&quot;/&gt;&lt;height val=&quot;32&quot;/&gt;&lt;hasText val=&quot;1&quot;/&gt;&lt;paraId val=&quot;4&quot;/&gt;&lt;/Image&gt;&lt;Image&gt;&lt;filename val=&quot;C:\Users\srao22\AppData\Local\Temp\CP13348668308125Session\CPTrustFolder13348668308125\PPTImport13348922808937\data\asimages\{6CDE1ED1-DCA3-4CFB-80D8-6E11BA63D61A}_1.png_crop.png&quot;/&gt;&lt;left val=&quot;98&quot;/&gt;&lt;top val=&quot;416&quot;/&gt;&lt;width val=&quot;962&quot;/&gt;&lt;height val=&quot;32&quot;/&gt;&lt;hasText val=&quot;1&quot;/&gt;&lt;paraId val=&quot;5&quot;/&gt;&lt;/Image&gt;&lt;Image&gt;&lt;filename val=&quot;C:\Users\srao22\AppData\Local\Temp\CP13348668308125Session\CPTrustFolder13348668308125\PPTImport13348922808937\data\asimages\{045D4FFF-5CE6-4397-AC03-55A2985A13E4}_1.png_crop.png&quot;/&gt;&lt;left val=&quot;99&quot;/&gt;&lt;top val=&quot;470&quot;/&gt;&lt;width val=&quot;429&quot;/&gt;&lt;height val=&quot;32&quot;/&gt;&lt;hasText val=&quot;1&quot;/&gt;&lt;paraId val=&quot;6&quot;/&gt;&lt;/Image&gt;&lt;Image&gt;&lt;filename val=&quot;C:\Users\srao22\AppData\Local\Temp\CP13348668308125Session\CPTrustFolder13348668308125\PPTImport13348922808937\data\asimages\{2EF4B08E-7D49-4772-9EEB-38FC4BD66EFD}_1.png_crop.png&quot;/&gt;&lt;left val=&quot;99&quot;/&gt;&lt;top val=&quot;524&quot;/&gt;&lt;width val=&quot;891&quot;/&gt;&lt;height val=&quot;32&quot;/&gt;&lt;hasText val=&quot;1&quot;/&gt;&lt;paraId val=&quot;7&quot;/&gt;&lt;/Image&gt;&lt;Image&gt;&lt;filename val=&quot;C:\Users\srao22\AppData\Local\Temp\CP13348668308125Session\CPTrustFolder13348668308125\PPTImport13348922808937\data\asimages\{033AFB41-E74E-451F-B1D0-6DA49A346BCE}_1.png_crop.png&quot;/&gt;&lt;left val=&quot;99&quot;/&gt;&lt;top val=&quot;577&quot;/&gt;&lt;width val=&quot;903&quot;/&gt;&lt;height val=&quot;32&quot;/&gt;&lt;hasText val=&quot;1&quot;/&gt;&lt;paraId val=&quot;8&quot;/&gt;&lt;/Image&gt;&lt;/TextEffect&gt;"/>
  <p:tag name="PRESENTER_SHAPETEXTINFO" val="&lt;ShapeTextInfo&gt;&lt;TableIndex row=&quot;-1&quot; col=&quot;-1&quot;&gt;&lt;linesCount val=&quot;8&quot;/&gt;&lt;lineCharCount val=&quot;45&quot;/&gt;&lt;lineCharCount val=&quot;70&quot;/&gt;&lt;lineCharCount val=&quot;55&quot;/&gt;&lt;lineCharCount val=&quot;60&quot;/&gt;&lt;lineCharCount val=&quot;60&quot;/&gt;&lt;lineCharCount val=&quot;24&quot;/&gt;&lt;lineCharCount val=&quot;54&quot;/&gt;&lt;lineCharCount val=&quot;53&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HTML_SHAPEINFO" val="&lt;ThreeDShapeInfo&gt;&lt;uuid val=&quot;{0732B76E-AE6D-4046-A199-8E3861488D66}&quot;/&gt;&lt;isInvalidForFieldText val=&quot;0&quot;/&gt;&lt;Image&gt;&lt;filename val=&quot;C:\Users\srao22\AppData\Local\Temp\CP13348668308125Session\CPTrustFolder13348668308125\PPTImport13348922808937\data\asimages\{0732B76E-AE6D-4046-A199-8E3861488D66}_22.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HTML_SHAPEINFO" val="&lt;ThreeDShapeInfo&gt;&lt;uuid val=&quot;{E469C40A-51D7-4E82-A6AD-936DD4F6AF39}&quot;/&gt;&lt;isInvalidForFieldText val=&quot;0&quot;/&gt;&lt;Image&gt;&lt;filename val=&quot;C:\Users\srao22\AppData\Local\Temp\CP13348668308125Session\CPTrustFolder13348668308125\PPTImport13348922808937\data\asimages\{E469C40A-51D7-4E82-A6AD-936DD4F6AF39}_22.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HTML_AUTOSHAPE_INFO" val="&lt;ThreeDShapeInfo&gt;&lt;uuid val=&quot;{1B9D9D01-2342-40D8-9121-C502CDF37E61}&quot;/&gt;&lt;isInvalidForFieldText val=&quot;0&quot;/&gt;&lt;Image&gt;&lt;filename val=&quot;C:\Users\srao22\AppData\Local\Temp\CP16684938489031Session\CPTrustFolder16684938489031\PPTImport166841184671234\data\asimages\{1B9D9D01-2342-40D8-9121-C502CDF37E61}.png&quot;/&gt;&lt;left val=&quot;23&quot;/&gt;&lt;top val=&quot;28&quot;/&gt;&lt;width val=&quot;122&quot;/&gt;&lt;height val=&quot;56&quot;/&gt;&lt;hasText val=&quot;1&quot;/&gt;&lt;/Image&gt;&lt;/ThreeDShapeInfo&gt;"/>
</p:tagLst>
</file>

<file path=ppt/tags/tag217.xml><?xml version="1.0" encoding="utf-8"?>
<p:tagLst xmlns:a="http://schemas.openxmlformats.org/drawingml/2006/main" xmlns:r="http://schemas.openxmlformats.org/officeDocument/2006/relationships" xmlns:p="http://schemas.openxmlformats.org/presentationml/2006/main">
  <p:tag name="HTML_SHAPEINFO" val="&lt;ThreeDShapeInfo&gt;&lt;uuid val=&quot;{05EF1A8F-64D8-4B99-B5A0-722578A2A24C}&quot;/&gt;&lt;isInvalidForFieldText val=&quot;0&quot;/&gt;&lt;Image&gt;&lt;filename val=&quot;C:\Users\srao22\AppData\Local\Temp\CP13348668308125Session\CPTrustFolder13348668308125\PPTImport13348922808937\data\asimages\{05EF1A8F-64D8-4B99-B5A0-722578A2A24C}_24.png&quot;/&gt;&lt;left val=&quot;71&quot;/&gt;&lt;top val=&quot;86&quot;/&gt;&lt;width val=&quot;1121&quot;/&gt;&lt;height val=&quot;91&quot;/&gt;&lt;hasText val=&quot;1&quot;/&gt;&lt;/Image&gt;&lt;/ThreeDShapeInfo&gt;"/>
  <p:tag name="PRESENTER_SHAPETEXTINFO" val="&lt;ShapeTextInfo&gt;&lt;TableIndex row=&quot;-1&quot; col=&quot;-1&quot;&gt;&lt;linesCount val=&quot;1&quot;/&gt;&lt;lineCharCount val=&quot;63&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HTML_SHAPEINFO" val="&lt;ThreeDShapeInfo&gt;&lt;uuid val=&quot;{E6D547B7-7FFC-45B8-946D-076E1735FAF5}&quot;/&gt;&lt;isInvalidForFieldText val=&quot;0&quot;/&gt;&lt;Image&gt;&lt;filename val=&quot;C:\Users\srao22\AppData\Local\Temp\CP13348668308125Session\CPTrustFolder13348668308125\PPTImport13348922808937\data\asimages\{E6D547B7-7FFC-45B8-946D-076E1735FAF5}_24.png&quot;/&gt;&lt;left val=&quot;77&quot;/&gt;&lt;top val=&quot;182&quot;/&gt;&lt;width val=&quot;1146&quot;/&gt;&lt;height val=&quot;485&quot;/&gt;&lt;hasText val=&quot;1&quot;/&gt;&lt;/Image&gt;&lt;/ThreeDShapeInfo&gt;"/>
  <p:tag name="PRESENTER_SHAPETEXTINFO" val="&lt;ShapeTextInfo&gt;&lt;TableIndex row=&quot;-1&quot; col=&quot;-1&quot;&gt;&lt;linesCount val=&quot;6&quot;/&gt;&lt;lineCharCount val=&quot;82&quot;/&gt;&lt;lineCharCount val=&quot;36&quot;/&gt;&lt;lineCharCount val=&quot;10&quot;/&gt;&lt;lineCharCount val=&quot;71&quot;/&gt;&lt;lineCharCount val=&quot;75&quot;/&gt;&lt;lineCharCount val=&quot;43&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HTML_AUTOSHAPE_INFO" val="&lt;ThreeDShapeInfo&gt;&lt;uuid val=&quot;{92EA9763-869B-43F6-9AE6-111DAF855F41}&quot;/&gt;&lt;isInvalidForFieldText val=&quot;0&quot;/&gt;&lt;Image&gt;&lt;filename val=&quot;C:\Users\srao22\AppData\Local\Temp\CP16684938489031Session\CPTrustFolder16684938489031\PPTImport166841184671234\data\asimages\{92EA9763-869B-43F6-9AE6-111DAF855F41}.png&quot;/&gt;&lt;left val=&quot;23&quot;/&gt;&lt;top val=&quot;28&quot;/&gt;&lt;width val=&quot;112&quot;/&gt;&lt;height val=&quot;51&quot;/&gt;&lt;hasText val=&quot;1&quot;/&gt;&lt;/Image&gt;&lt;/ThreeDShapeInfo&gt;"/>
</p:tagLst>
</file>

<file path=ppt/tags/tag220.xml><?xml version="1.0" encoding="utf-8"?>
<p:tagLst xmlns:a="http://schemas.openxmlformats.org/drawingml/2006/main" xmlns:r="http://schemas.openxmlformats.org/officeDocument/2006/relationships" xmlns:p="http://schemas.openxmlformats.org/presentationml/2006/main">
  <p:tag name="HTML_SHAPEINFO" val="&lt;ThreeDShapeInfo&gt;&lt;uuid val=&quot;{9D489D75-C38D-4C79-AD18-0893B570A6DF}&quot;/&gt;&lt;isInvalidForFieldText val=&quot;0&quot;/&gt;&lt;Image&gt;&lt;filename val=&quot;C:\Users\srao22\AppData\Local\Temp\CP13348668308125Session\CPTrustFolder13348668308125\PPTImport13348922808937\data\asimages\{9D489D75-C38D-4C79-AD18-0893B570A6DF}_24.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HTML_SHAPEINFO" val="&lt;ThreeDShapeInfo&gt;&lt;uuid val=&quot;{23FC216B-1614-4912-939D-2A23FD3ADBF9}&quot;/&gt;&lt;isInvalidForFieldText val=&quot;0&quot;/&gt;&lt;Image&gt;&lt;filename val=&quot;C:\Users\srao22\AppData\Local\Temp\CP13348668308125Session\CPTrustFolder13348668308125\PPTImport13348922808937\data\asimages\{23FC216B-1614-4912-939D-2A23FD3ADBF9}_24.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HTML_SHAPEINFO" val="&lt;ThreeDShapeInfo&gt;&lt;uuid val=&quot;{1CC68F74-25E5-408D-A751-5D0090939E3E}&quot;/&gt;&lt;isInvalidForFieldText val=&quot;0&quot;/&gt;&lt;Image&gt;&lt;filename val=&quot;C:\Users\srao22\AppData\Local\Temp\CP13348668308125Session\CPTrustFolder13348668308125\PPTImport13348922808937\data\asimages\{1CC68F74-25E5-408D-A751-5D0090939E3E}_24.png&quot;/&gt;&lt;left val=&quot;351&quot;/&gt;&lt;top val=&quot;447&quot;/&gt;&lt;width val=&quot;262&quot;/&gt;&lt;height val=&quot;76&quot;/&gt;&lt;hasText val=&quot;1&quot;/&gt;&lt;/Image&gt;&lt;/ThreeDShapeInfo&gt;"/>
</p:tagLst>
</file>

<file path=ppt/tags/tag223.xml><?xml version="1.0" encoding="utf-8"?>
<p:tagLst xmlns:a="http://schemas.openxmlformats.org/drawingml/2006/main" xmlns:r="http://schemas.openxmlformats.org/officeDocument/2006/relationships" xmlns:p="http://schemas.openxmlformats.org/presentationml/2006/main">
  <p:tag name="HTML_SHAPEINFO" val="&lt;ThreeDShapeInfo&gt;&lt;uuid val=&quot;{041C7E91-8AB7-4B88-B79F-9C2F6C63272F}&quot;/&gt;&lt;isInvalidForFieldText val=&quot;0&quot;/&gt;&lt;Image&gt;&lt;filename val=&quot;C:\Users\srao22\AppData\Local\Temp\CP13348668308125Session\CPTrustFolder13348668308125\PPTImport13348922808937\data\asimages\{041C7E91-8AB7-4B88-B79F-9C2F6C63272F}_24.png&quot;/&gt;&lt;left val=&quot;82&quot;/&gt;&lt;top val=&quot;547&quot;/&gt;&lt;width val=&quot;442&quot;/&gt;&lt;height val=&quot;100&quot;/&gt;&lt;hasText val=&quot;1&quot;/&gt;&lt;/Image&gt;&lt;/ThreeDShapeInfo&gt;"/>
  <p:tag name="PRESENTER_SHAPETEXTINFO" val="&lt;ShapeTextInfo&gt;&lt;TableIndex row=&quot;-1&quot; col=&quot;-1&quot;&gt;&lt;linesCount val=&quot;2&quot;/&gt;&lt;lineCharCount val=&quot;43&quot;/&gt;&lt;lineCharCount val=&quot;9&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HTML_SHAPEINFO" val="&lt;ThreeDShapeInfo&gt;&lt;uuid val=&quot;{97C7BC5C-B81E-4F80-AFEB-295DBFE5ED33}&quot;/&gt;&lt;isInvalidForFieldText val=&quot;0&quot;/&gt;&lt;Image&gt;&lt;filename val=&quot;C:\Users\srao22\AppData\Local\Temp\CP13348668308125Session\CPTrustFolder13348668308125\PPTImport13348922808937\data\asimages\{97C7BC5C-B81E-4F80-AFEB-295DBFE5ED33}_24.png&quot;/&gt;&lt;left val=&quot;531&quot;/&gt;&lt;top val=&quot;545&quot;/&gt;&lt;width val=&quot;681&quot;/&gt;&lt;height val=&quot;100&quot;/&gt;&lt;hasText val=&quot;1&quot;/&gt;&lt;/Image&gt;&lt;/ThreeDShapeInfo&gt;"/>
  <p:tag name="PRESENTER_SHAPETEXTINFO" val="&lt;ShapeTextInfo&gt;&lt;TableIndex row=&quot;-1&quot; col=&quot;-1&quot;&gt;&lt;linesCount val=&quot;2&quot;/&gt;&lt;lineCharCount val=&quot;67&quot;/&gt;&lt;lineCharCount val=&quot;1&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HTML_SHAPEINFO" val="&lt;ThreeDShapeInfo&gt;&lt;uuid val=&quot;{704D4C5D-965F-4A53-9070-B3BBB89EDBB8}&quot;/&gt;&lt;isInvalidForFieldText val=&quot;0&quot;/&gt;&lt;Image&gt;&lt;filename val=&quot;C:\Users\srao22\AppData\Local\Temp\CP13348668308125Session\CPTrustFolder13348668308125\PPTImport13348922808937\data\asimages\{704D4C5D-965F-4A53-9070-B3BBB89EDBB8}_23.png&quot;/&gt;&lt;left val=&quot;87&quot;/&gt;&lt;top val=&quot;88&quot;/&gt;&lt;width val=&quot;1149&quot;/&gt;&lt;height val=&quot;102&quot;/&gt;&lt;hasText val=&quot;1&quot;/&gt;&lt;/Image&gt;&lt;/ThreeDShapeInfo&gt;"/>
  <p:tag name="PRESENTER_SHAPETEXTINFO" val="&lt;ShapeTextInfo&gt;&lt;TableIndex row=&quot;-1&quot; col=&quot;-1&quot;&gt;&lt;linesCount val=&quot;1&quot;/&gt;&lt;lineCharCount val=&quot;52&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HTML_AUTOSHAPE_INFO" val="&lt;ThreeDShapeInfo&gt;&lt;uuid val=&quot;{D6504AFC-FAFB-4BC6-A0A5-4E5701A6224A}&quot;/&gt;&lt;isInvalidForFieldText val=&quot;0&quot;/&gt;&lt;Image&gt;&lt;filename val=&quot;C:\Users\srao22\AppData\Local\Temp\CP16684938489031Session\CPTrustFolder16684938489031\PPTImport166841184671234\data\asimages\{D6504AFC-FAFB-4BC6-A0A5-4E5701A6224A}.png&quot;/&gt;&lt;left val=&quot;23&quot;/&gt;&lt;top val=&quot;28&quot;/&gt;&lt;width val=&quot;120&quot;/&gt;&lt;height val=&quot;55&quot;/&gt;&lt;hasText val=&quot;1&quot;/&gt;&lt;/Image&gt;&lt;/ThreeDShapeInfo&gt;"/>
</p:tagLst>
</file>

<file path=ppt/tags/tag229.xml><?xml version="1.0" encoding="utf-8"?>
<p:tagLst xmlns:a="http://schemas.openxmlformats.org/drawingml/2006/main" xmlns:r="http://schemas.openxmlformats.org/officeDocument/2006/relationships" xmlns:p="http://schemas.openxmlformats.org/presentationml/2006/main">
  <p:tag name="HTML_SHAPEINFO" val="&lt;ThreeDShapeInfo&gt;&lt;uuid val=&quot;{1C8D0557-9971-40B0-AE4C-2E26DCADBBCE}&quot;/&gt;&lt;isInvalidForFieldText val=&quot;0&quot;/&gt;&lt;Image&gt;&lt;filename val=&quot;C:\Users\srao22\AppData\Local\Temp\CP13348668308125Session\CPTrustFolder13348668308125\PPTImport13348922808937\data\asimages\{1C8D0557-9971-40B0-AE4C-2E26DCADBBCE}_23.png&quot;/&gt;&lt;left val=&quot;84&quot;/&gt;&lt;top val=&quot;181&quot;/&gt;&lt;width val=&quot;1172&quot;/&gt;&lt;height val=&quot;493&quot;/&gt;&lt;hasText val=&quot;1&quot;/&gt;&lt;/Image&gt;&lt;/ThreeDShapeInfo&gt;"/>
  <p:tag name="PRESENTER_SHAPETEXTINFO" val="&lt;ShapeTextInfo&gt;&lt;TableIndex row=&quot;-1&quot; col=&quot;-1&quot;&gt;&lt;linesCount val=&quot;8&quot;/&gt;&lt;lineCharCount val=&quot;136&quot;/&gt;&lt;lineCharCount val=&quot;130&quot;/&gt;&lt;lineCharCount val=&quot;27&quot;/&gt;&lt;lineCharCount val=&quot;75&quot;/&gt;&lt;lineCharCount val=&quot;1&quot;/&gt;&lt;lineCharCount val=&quot;9&quot;/&gt;&lt;lineCharCount val=&quot;1&quot;/&gt;&lt;lineCharCount val=&quot;8&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HTML_SHAPEINFO" val="&lt;ThreeDShapeInfo&gt;&lt;uuid val=&quot;{99E239C0-411E-40AC-9B01-75E90AFB0DC5}&quot;/&gt;&lt;isInvalidForFieldText val=&quot;0&quot;/&gt;&lt;Image&gt;&lt;filename val=&quot;C:\Users\srao22\AppData\Local\Temp\CP13348668308125Session\CPTrustFolder13348668308125\PPTImport13348922808937\data\asimages\{99E239C0-411E-40AC-9B01-75E90AFB0DC5}_23.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HTML_SHAPEINFO" val="&lt;ThreeDShapeInfo&gt;&lt;uuid val=&quot;{17D403DC-DB1D-4F64-B0B4-C02F24D57ADA}&quot;/&gt;&lt;isInvalidForFieldText val=&quot;0&quot;/&gt;&lt;Image&gt;&lt;filename val=&quot;C:\Users\srao22\AppData\Local\Temp\CP13348668308125Session\CPTrustFolder13348668308125\PPTImport13348922808937\data\asimages\{17D403DC-DB1D-4F64-B0B4-C02F24D57ADA}_23.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E4A66131-F486-4E35-BD13-DFD02B1A8DF2}&quot;/&gt;&lt;isInvalidForFieldText val=&quot;0&quot;/&gt;&lt;Image&gt;&lt;filename val=&quot;C:\Users\srao22\AppData\Local\Temp\CP13348668308125Session\CPTrustFolder13348668308125\PPTImport13348922808937\data\asimages\{E4A66131-F486-4E35-BD13-DFD02B1A8DF2}_23.png&quot;/&gt;&lt;left val=&quot;807&quot;/&gt;&lt;top val=&quot;289&quot;/&gt;&lt;width val=&quot;343&quot;/&gt;&lt;height val=&quot;166&quot;/&gt;&lt;hasText val=&quot;1&quot;/&gt;&lt;/Image&gt;&lt;/ThreeDShapeInfo&gt;"/>
  <p:tag name="PRESENTER_SHAPETEXTINFO" val="&lt;ShapeTextInfo&gt;&lt;TableIndex row=&quot;1&quot; col=&quot;1&quot;&gt;&lt;linesCount val=&quot;1&quot;/&gt;&lt;lineCharCount val=&quot;8&quot;/&gt;&lt;/TableIndex&gt;&lt;TableIndex row=&quot;1&quot; col=&quot;2&quot;&gt;&lt;linesCount val=&quot;1&quot;/&gt;&lt;lineCharCount val=&quot;6&quot;/&gt;&lt;/TableIndex&gt;&lt;TableIndex row=&quot;2&quot; col=&quot;1&quot;&gt;&lt;linesCount val=&quot;1&quot;/&gt;&lt;lineCharCount val=&quot;8&quot;/&gt;&lt;/TableIndex&gt;&lt;TableIndex row=&quot;2&quot; col=&quot;2&quot;&gt;&lt;linesCount val=&quot;1&quot;/&gt;&lt;lineCharCount val=&quot;25&quot;/&gt;&lt;/TableIndex&gt;&lt;TableIndex row=&quot;3&quot; col=&quot;1&quot;&gt;&lt;linesCount val=&quot;1&quot;/&gt;&lt;lineCharCount val=&quot;8&quot;/&gt;&lt;/TableIndex&gt;&lt;TableIndex row=&quot;3&quot; col=&quot;2&quot;&gt;&lt;linesCount val=&quot;1&quot;/&gt;&lt;lineCharCount val=&quot;22&quot;/&gt;&lt;/TableIndex&gt;&lt;TableIndex row=&quot;4&quot; col=&quot;1&quot;&gt;&lt;linesCount val=&quot;1&quot;/&gt;&lt;lineCharCount val=&quot;8&quot;/&gt;&lt;/TableIndex&gt;&lt;TableIndex row=&quot;4&quot; col=&quot;2&quot;&gt;&lt;linesCount val=&quot;1&quot;/&gt;&lt;lineCharCount val=&quot;21&quot;/&gt;&lt;/TableIndex&gt;&lt;TableIndex row=&quot;5&quot; col=&quot;1&quot;&gt;&lt;linesCount val=&quot;1&quot;/&gt;&lt;lineCharCount val=&quot;14&quot;/&gt;&lt;/TableIndex&gt;&lt;TableIndex row=&quot;5&quot; col=&quot;2&quot;&gt;&lt;linesCount val=&quot;1&quot;/&gt;&lt;lineCharCount val=&quot;26&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0ADD712A-D792-499F-BDE7-0A71D5E42C22}&quot;/&gt;&lt;isInvalidForFieldText val=&quot;0&quot;/&gt;&lt;Image&gt;&lt;filename val=&quot;C:\Users\srao22\AppData\Local\Temp\CP13348668308125Session\CPTrustFolder13348668308125\PPTImport13348922808937\data\asimages\{0ADD712A-D792-499F-BDE7-0A71D5E42C22}_23.png&quot;/&gt;&lt;left val=&quot;109&quot;/&gt;&lt;top val=&quot;297&quot;/&gt;&lt;width val=&quot;239&quot;/&gt;&lt;height val=&quot;364&quot;/&gt;&lt;hasText val=&quot;1&quot;/&gt;&lt;/Image&gt;&lt;/ThreeDShapeInfo&gt;"/>
  <p:tag name="PRESENTER_SHAPETEXTINFO" val="&lt;ShapeTextInfo&gt;&lt;TableIndex row=&quot;1&quot; col=&quot;1&quot;&gt;&lt;linesCount val=&quot;1&quot;/&gt;&lt;lineCharCount val=&quot;38&quot;/&gt;&lt;/TableIndex&gt;&lt;TableIndex row=&quot;2&quot; col=&quot;1&quot;&gt;&lt;linesCount val=&quot;1&quot;/&gt;&lt;lineCharCount val=&quot;14&quot;/&gt;&lt;/TableIndex&gt;&lt;TableIndex row=&quot;3&quot; col=&quot;1&quot;&gt;&lt;linesCount val=&quot;1&quot;/&gt;&lt;lineCharCount val=&quot;9&quot;/&gt;&lt;/TableIndex&gt;&lt;TableIndex row=&quot;4&quot; col=&quot;1&quot;&gt;&lt;linesCount val=&quot;1&quot;/&gt;&lt;lineCharCount val=&quot;36&quot;/&gt;&lt;/TableIndex&gt;&lt;TableIndex row=&quot;5&quot; col=&quot;1&quot;&gt;&lt;linesCount val=&quot;1&quot;/&gt;&lt;lineCharCount val=&quot;5&quot;/&gt;&lt;/TableIndex&gt;&lt;TableIndex row=&quot;6&quot; col=&quot;1&quot;&gt;&lt;linesCount val=&quot;1&quot;/&gt;&lt;lineCharCount val=&quot;25&quot;/&gt;&lt;/TableIndex&gt;&lt;TableIndex row=&quot;7&quot; col=&quot;1&quot;&gt;&lt;linesCount val=&quot;1&quot;/&gt;&lt;lineCharCount val=&quot;21&quot;/&gt;&lt;/TableIndex&gt;&lt;TableIndex row=&quot;8&quot; col=&quot;1&quot;&gt;&lt;linesCount val=&quot;1&quot;/&gt;&lt;lineCharCount val=&quot;17&quot;/&gt;&lt;/TableIndex&gt;&lt;TableIndex row=&quot;9&quot; col=&quot;1&quot;&gt;&lt;linesCount val=&quot;1&quot;/&gt;&lt;lineCharCount val=&quot;19&quot;/&gt;&lt;/TableIndex&gt;&lt;TableIndex row=&quot;10&quot; col=&quot;1&quot;&gt;&lt;linesCount val=&quot;1&quot;/&gt;&lt;lineCharCount val=&quot;12&quot;/&gt;&lt;/TableIndex&gt;&lt;TableIndex row=&quot;11&quot; col=&quot;1&quot;&gt;&lt;linesCount val=&quot;1&quot;/&gt;&lt;lineCharCount val=&quot;15&quot;/&gt;&lt;/TableIndex&gt;&lt;TableIndex row=&quot;12&quot; col=&quot;1&quot;&gt;&lt;linesCount val=&quot;1&quot;/&gt;&lt;lineCharCount val=&quot;11&quot;/&gt;&lt;/TableIndex&gt;&lt;TableIndex row=&quot;13&quot; col=&quot;1&quot;&gt;&lt;linesCount val=&quot;1&quot;/&gt;&lt;lineCharCount val=&quot;36&quot;/&gt;&lt;/TableIndex&gt;&lt;TableIndex row=&quot;14&quot; col=&quot;1&quot;&gt;&lt;linesCount val=&quot;1&quot;/&gt;&lt;lineCharCount val=&quot;16&quot;/&gt;&lt;/TableIndex&gt;&lt;TableIndex row=&quot;15&quot; col=&quot;1&quot;&gt;&lt;linesCount val=&quot;1&quot;/&gt;&lt;lineCharCount val=&quot;21&quot;/&gt;&lt;/TableIndex&gt;&lt;TableIndex row=&quot;16&quot; col=&quot;1&quot;&gt;&lt;linesCount val=&quot;1&quot;/&gt;&lt;lineCharCount val=&quot;15&quot;/&gt;&lt;/TableIndex&gt;&lt;TableIndex row=&quot;17&quot; col=&quot;1&quot;&gt;&lt;linesCount val=&quot;1&quot;/&gt;&lt;lineCharCount val=&quot;9&quot;/&gt;&lt;/TableIndex&gt;&lt;TableIndex row=&quot;18&quot; col=&quot;1&quot;&gt;&lt;linesCount val=&quot;1&quot;/&gt;&lt;lineCharCount val=&quot;14&quot;/&gt;&lt;/TableIndex&gt;&lt;TableIndex row=&quot;19&quot; col=&quot;1&quot;&gt;&lt;linesCount val=&quot;1&quot;/&gt;&lt;lineCharCount val=&quot;8&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HTML_SHAPEINFO" val="&lt;ThreeDShapeInfo&gt;&lt;uuid val=&quot;{57E9B539-9C99-418D-BC4B-626CF79FD23A}&quot;/&gt;&lt;isInvalidForFieldText val=&quot;0&quot;/&gt;&lt;Image&gt;&lt;filename val=&quot;C:\Users\srao22\AppData\Local\Temp\CP13348668308125Session\CPTrustFolder13348668308125\PPTImport13348922808937\data\asimages\{57E9B539-9C99-418D-BC4B-626CF79FD23A}_25.png&quot;/&gt;&lt;left val=&quot;128&quot;/&gt;&lt;top val=&quot;70&quot;/&gt;&lt;width val=&quot;1081&quot;/&gt;&lt;height val=&quot;82&quot;/&gt;&lt;hasText val=&quot;1&quot;/&gt;&lt;/Image&gt;&lt;/ThreeDShapeInfo&gt;"/>
  <p:tag name="PRESENTER_SHAPETEXTINFO" val="&lt;ShapeTextInfo&gt;&lt;TableIndex row=&quot;-1&quot; col=&quot;-1&quot;&gt;&lt;linesCount val=&quot;1&quot;/&gt;&lt;lineCharCount val=&quot;37&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HTML_SHAPEINFO" val="&lt;ThreeDShapeInfo&gt;&lt;uuid val=&quot;{244F3202-3978-4F32-98DD-659D4C09A1D5}&quot;/&gt;&lt;isInvalidForFieldText val=&quot;0&quot;/&gt;&lt;Image&gt;&lt;filename val=&quot;C:\Users\srao22\AppData\Local\Temp\CP13348668308125Session\CPTrustFolder13348668308125\PPTImport13348922808937\data\asimages\{244F3202-3978-4F32-98DD-659D4C09A1D5}_2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HTML_SHAPEINFO" val="&lt;ThreeDShapeInfo&gt;&lt;uuid val=&quot;{6C23E416-A591-4876-8672-308E5289C847}&quot;/&gt;&lt;isInvalidForFieldText val=&quot;0&quot;/&gt;&lt;Image&gt;&lt;filename val=&quot;C:\Users\srao22\AppData\Local\Temp\CP13348668308125Session\CPTrustFolder13348668308125\PPTImport13348922808937\data\asimages\{6C23E416-A591-4876-8672-308E5289C847}_2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HTML_AUTOSHAPE_INFO" val="&lt;ThreeDShapeInfo&gt;&lt;uuid val=&quot;{353DF481-DB31-403E-85AA-5AAE7B7D7B07}&quot;/&gt;&lt;isInvalidForFieldText val=&quot;0&quot;/&gt;&lt;Image&gt;&lt;filename val=&quot;C:\Users\srao22\AppData\Local\Temp\CP16684938489031Session\CPTrustFolder16684938489031\PPTImport166841184671234\data\asimages\{353DF481-DB31-403E-85AA-5AAE7B7D7B07}.png&quot;/&gt;&lt;left val=&quot;23&quot;/&gt;&lt;top val=&quot;28&quot;/&gt;&lt;width val=&quot;106&quot;/&gt;&lt;height val=&quot;48&quot;/&gt;&lt;hasText val=&quot;1&quot;/&gt;&lt;/Image&gt;&lt;/ThreeDShapeInfo&gt;"/>
</p:tagLst>
</file>

<file path=ppt/tags/tag238.xml><?xml version="1.0" encoding="utf-8"?>
<p:tagLst xmlns:a="http://schemas.openxmlformats.org/drawingml/2006/main" xmlns:r="http://schemas.openxmlformats.org/officeDocument/2006/relationships" xmlns:p="http://schemas.openxmlformats.org/presentationml/2006/main">
  <p:tag name="HTML_SHAPEINFO" val="&lt;ThreeDShapeInfo&gt;&lt;uuid val=&quot;{AB8DC777-803B-4410-938F-DCFB7213399C}&quot;/&gt;&lt;isInvalidForFieldText val=&quot;0&quot;/&gt;&lt;Image&gt;&lt;filename val=&quot;C:\Users\srao22\AppData\Local\Temp\CP13348668308125Session\CPTrustFolder13348668308125\PPTImport13348922808937\data\asimages\{AB8DC777-803B-4410-938F-DCFB7213399C}_25.png&quot;/&gt;&lt;left val=&quot;123&quot;/&gt;&lt;top val=&quot;130&quot;/&gt;&lt;width val=&quot;1100&quot;/&gt;&lt;height val=&quot;109&quot;/&gt;&lt;hasText val=&quot;1&quot;/&gt;&lt;/Image&gt;&lt;/ThreeDShapeInfo&gt;"/>
  <p:tag name="PRESENTER_SHAPETEXTINFO" val="&lt;ShapeTextInfo&gt;&lt;TableIndex row=&quot;-1&quot; col=&quot;-1&quot;&gt;&lt;linesCount val=&quot;3&quot;/&gt;&lt;lineCharCount val=&quot;109&quot;/&gt;&lt;lineCharCount val=&quot;110&quot;/&gt;&lt;lineCharCount val=&quot;102&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376F425C-0945-4AEF-AB53-C67ADA8C49F1}&quot;/&gt;&lt;isInvalidForFieldText val=&quot;0&quot;/&gt;&lt;Image&gt;&lt;filename val=&quot;C:\Users\srao22\AppData\Local\Temp\CP13348668308125Session\CPTrustFolder13348668308125\PPTImport13348922808937\data\asimages\{376F425C-0945-4AEF-AB53-C67ADA8C49F1}_25.png&quot;/&gt;&lt;left val=&quot;194&quot;/&gt;&lt;top val=&quot;233&quot;/&gt;&lt;width val=&quot;904&quot;/&gt;&lt;height val=&quot;435&quot;/&gt;&lt;hasText val=&quot;1&quot;/&gt;&lt;/Image&gt;&lt;/ThreeDShapeInfo&gt;"/>
  <p:tag name="PRESENTER_SHAPETEXTINFO" val="&lt;ShapeTextInfo&gt;&lt;TableIndex row=&quot;1&quot; col=&quot;1&quot;&gt;&lt;linesCount val=&quot;0&quot;/&gt;&lt;/TableIndex&gt;&lt;TableIndex row=&quot;1&quot; col=&quot;2&quot;&gt;&lt;linesCount val=&quot;2&quot;/&gt;&lt;lineCharCount val=&quot;1&quot;/&gt;&lt;lineCharCount val=&quot;1&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HTML_SHAPEINFO" val="&lt;ThreeDShapeInfo&gt;&lt;uuid val=&quot;{EC370260-49C9-4452-8801-A088BF66422B}&quot;/&gt;&lt;isInvalidForFieldText val=&quot;0&quot;/&gt;&lt;Image&gt;&lt;filename val=&quot;C:\Users\srao22\AppData\Local\Temp\CP13348668308125Session\CPTrustFolder13348668308125\PPTImport13348922808937\data\asimages\{EC370260-49C9-4452-8801-A088BF66422B}_26.png&quot;/&gt;&lt;left val=&quot;95&quot;/&gt;&lt;top val=&quot;84&quot;/&gt;&lt;width val=&quot;1105&quot;/&gt;&lt;height val=&quot;82&quot;/&gt;&lt;hasText val=&quot;1&quot;/&gt;&lt;/Image&gt;&lt;/ThreeDShapeInfo&gt;"/>
  <p:tag name="PRESENTER_SHAPETEXTINFO" val="&lt;ShapeTextInfo&gt;&lt;TableIndex row=&quot;-1&quot; col=&quot;-1&quot;&gt;&lt;linesCount val=&quot;1&quot;/&gt;&lt;lineCharCount val=&quot;34&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HTML_SHAPEINFO" val="&lt;ThreeDShapeInfo&gt;&lt;uuid val=&quot;{99D115F1-3996-4D51-8F8D-C23E292353AF}&quot;/&gt;&lt;isInvalidForFieldText val=&quot;0&quot;/&gt;&lt;Image&gt;&lt;filename val=&quot;C:\Users\srao22\AppData\Local\Temp\CP13348668308125Session\CPTrustFolder13348668308125\PPTImport13348922808937\data\asimages\{99D115F1-3996-4D51-8F8D-C23E292353AF}_26.png&quot;/&gt;&lt;left val=&quot;82&quot;/&gt;&lt;top val=&quot;140&quot;/&gt;&lt;width val=&quot;1140&quot;/&gt;&lt;height val=&quot;542&quot;/&gt;&lt;hasText val=&quot;1&quot;/&gt;&lt;/Image&gt;&lt;/ThreeDShapeInfo&gt;"/>
  <p:tag name="PRESENTER_SHAPETEXTINFO" val="&lt;ShapeTextInfo&gt;&lt;TableIndex row=&quot;-1&quot; col=&quot;-1&quot;&gt;&lt;linesCount val=&quot;7&quot;/&gt;&lt;lineCharCount val=&quot;117&quot;/&gt;&lt;lineCharCount val=&quot;106&quot;/&gt;&lt;lineCharCount val=&quot;115&quot;/&gt;&lt;lineCharCount val=&quot;116&quot;/&gt;&lt;lineCharCount val=&quot;107&quot;/&gt;&lt;lineCharCount val=&quot;1&quot;/&gt;&lt;lineCharCount val=&quot;1&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HTML_AUTOSHAPE_INFO" val="&lt;ThreeDShapeInfo&gt;&lt;uuid val=&quot;{9FEE72FA-4E48-449F-B67B-E8B74A4FC94D}&quot;/&gt;&lt;isInvalidForFieldText val=&quot;0&quot;/&gt;&lt;Image&gt;&lt;filename val=&quot;C:\Users\srao22\AppData\Local\Temp\CP16684938489031Session\CPTrustFolder16684938489031\PPTImport166841184671234\data\asimages\{9FEE72FA-4E48-449F-B67B-E8B74A4FC94D}.png&quot;/&gt;&lt;left val=&quot;23&quot;/&gt;&lt;top val=&quot;28&quot;/&gt;&lt;width val=&quot;112&quot;/&gt;&lt;height val=&quot;51&quot;/&gt;&lt;hasText val=&quot;1&quot;/&gt;&lt;/Image&gt;&lt;/ThreeDShapeInfo&gt;"/>
</p:tagLst>
</file>

<file path=ppt/tags/tag243.xml><?xml version="1.0" encoding="utf-8"?>
<p:tagLst xmlns:a="http://schemas.openxmlformats.org/drawingml/2006/main" xmlns:r="http://schemas.openxmlformats.org/officeDocument/2006/relationships" xmlns:p="http://schemas.openxmlformats.org/presentationml/2006/main">
  <p:tag name="HTML_SHAPEINFO" val="&lt;ThreeDShapeInfo&gt;&lt;uuid val=&quot;{65404537-FB08-4CC1-B59E-B80E1E644680}&quot;/&gt;&lt;isInvalidForFieldText val=&quot;0&quot;/&gt;&lt;Image&gt;&lt;filename val=&quot;C:\Users\srao22\AppData\Local\Temp\CP13348668308125Session\CPTrustFolder13348668308125\PPTImport13348922808937\data\asimages\{65404537-FB08-4CC1-B59E-B80E1E644680}_26.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HTML_SHAPEINFO" val="&lt;ThreeDShapeInfo&gt;&lt;uuid val=&quot;{070F973F-E734-45B3-9112-62574EE6DC29}&quot;/&gt;&lt;isInvalidForFieldText val=&quot;0&quot;/&gt;&lt;Image&gt;&lt;filename val=&quot;C:\Users\srao22\AppData\Local\Temp\CP13348668308125Session\CPTrustFolder13348668308125\PPTImport13348922808937\data\asimages\{070F973F-E734-45B3-9112-62574EE6DC29}_26.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F6AE9C22-7115-4E52-B93F-ACF2A2F1001D}&quot;/&gt;&lt;isInvalidForFieldText val=&quot;0&quot;/&gt;&lt;Image&gt;&lt;filename val=&quot;C:\Users\srao22\AppData\Local\Temp\CP13348668308125Session\CPTrustFolder13348668308125\PPTImport13348922808937\data\asimages\{F6AE9C22-7115-4E52-B93F-ACF2A2F1001D}_26.png&quot;/&gt;&lt;left val=&quot;168&quot;/&gt;&lt;top val=&quot;289&quot;/&gt;&lt;width val=&quot;910&quot;/&gt;&lt;height val=&quot;365&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HTML_SHAPEINFO" val="&lt;ThreeDShapeInfo&gt;&lt;uuid val=&quot;{90FA2D03-C8D5-4C83-ABF6-5548F116E048}&quot;/&gt;&lt;isInvalidForFieldText val=&quot;0&quot;/&gt;&lt;Image&gt;&lt;filename val=&quot;C:\Users\srao22\AppData\Local\Temp\CP13348668308125Session\CPTrustFolder13348668308125\PPTImport13348922808937\data\asimages\{90FA2D03-C8D5-4C83-ABF6-5548F116E048}_27.png&quot;/&gt;&lt;left val=&quot;87&quot;/&gt;&lt;top val=&quot;88&quot;/&gt;&lt;width val=&quot;1120&quot;/&gt;&lt;height val=&quot;82&quot;/&gt;&lt;hasText val=&quot;1&quot;/&gt;&lt;/Image&gt;&lt;/ThreeDShapeInfo&gt;"/>
  <p:tag name="PRESENTER_SHAPETEXTINFO" val="&lt;ShapeTextInfo&gt;&lt;TableIndex row=&quot;-1&quot; col=&quot;-1&quot;&gt;&lt;linesCount val=&quot;1&quot;/&gt;&lt;lineCharCount val=&quot;25&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HTML_AUTOSHAPE_INFO" val="&lt;ThreeDShapeInfo&gt;&lt;uuid val=&quot;{32A25CAC-318F-4EC2-BA08-30346B611B99}&quot;/&gt;&lt;isInvalidForFieldText val=&quot;0&quot;/&gt;&lt;Image&gt;&lt;filename val=&quot;C:\Users\srao22\AppData\Local\Temp\CP16684938489031Session\CPTrustFolder16684938489031\PPTImport166841184671234\data\asimages\{32A25CAC-318F-4EC2-BA08-30346B611B99}.png&quot;/&gt;&lt;left val=&quot;23&quot;/&gt;&lt;top val=&quot;28&quot;/&gt;&lt;width val=&quot;120&quot;/&gt;&lt;height val=&quot;55&quot;/&gt;&lt;hasText val=&quot;1&quot;/&gt;&lt;/Image&gt;&lt;/ThreeDShapeInfo&gt;"/>
</p:tagLst>
</file>

<file path=ppt/tags/tag248.xml><?xml version="1.0" encoding="utf-8"?>
<p:tagLst xmlns:a="http://schemas.openxmlformats.org/drawingml/2006/main" xmlns:r="http://schemas.openxmlformats.org/officeDocument/2006/relationships" xmlns:p="http://schemas.openxmlformats.org/presentationml/2006/main">
  <p:tag name="HTML_SHAPEINFO" val="&lt;ThreeDShapeInfo&gt;&lt;uuid val=&quot;{ED64F3D8-7226-4A35-800E-F557D648FDF0}&quot;/&gt;&lt;isInvalidForFieldText val=&quot;0&quot;/&gt;&lt;Image&gt;&lt;filename val=&quot;C:\Users\srao22\AppData\Local\Temp\CP13348668308125Session\CPTrustFolder13348668308125\PPTImport13348922808937\data\asimages\{ED64F3D8-7226-4A35-800E-F557D648FDF0}_2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HTML_SHAPEINFO" val="&lt;ThreeDShapeInfo&gt;&lt;uuid val=&quot;{EAC728F6-0F92-4C0C-A3D2-F2042002BAFD}&quot;/&gt;&lt;isInvalidForFieldText val=&quot;0&quot;/&gt;&lt;Image&gt;&lt;filename val=&quot;C:\Users\srao22\AppData\Local\Temp\CP13348668308125Session\CPTrustFolder13348668308125\PPTImport13348922808937\data\asimages\{EAC728F6-0F92-4C0C-A3D2-F2042002BAFD}_2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HTML_SHAPEINFO" val="&lt;ThreeDShapeInfo&gt;&lt;uuid val=&quot;{77E1E4F9-E156-4342-892C-2539DE21EEC6}&quot;/&gt;&lt;isInvalidForFieldText val=&quot;0&quot;/&gt;&lt;Image&gt;&lt;filename val=&quot;C:\Users\srao22\AppData\Local\Temp\CP13348668308125Session\CPTrustFolder13348668308125\PPTImport13348922808937\data\asimages\{77E1E4F9-E156-4342-892C-2539DE21EEC6}_27.png&quot;/&gt;&lt;left val=&quot;82&quot;/&gt;&lt;top val=&quot;166&quot;/&gt;&lt;width val=&quot;1132&quot;/&gt;&lt;height val=&quot;527&quot;/&gt;&lt;hasText val=&quot;1&quot;/&gt;&lt;/Image&gt;&lt;/ThreeDShapeInfo&gt;"/>
  <p:tag name="PRESENTER_SHAPETEXTINFO" val="&lt;ShapeTextInfo&gt;&lt;TableIndex row=&quot;-1&quot; col=&quot;-1&quot;&gt;&lt;linesCount val=&quot;7&quot;/&gt;&lt;lineCharCount val=&quot;112&quot;/&gt;&lt;lineCharCount val=&quot;109&quot;/&gt;&lt;lineCharCount val=&quot;114&quot;/&gt;&lt;lineCharCount val=&quot;33&quot;/&gt;&lt;lineCharCount val=&quot;108&quot;/&gt;&lt;lineCharCount val=&quot;1&quot;/&gt;&lt;lineCharCount val=&quot;4&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FED29B6-833B-4BA6-AC14-EF8451292FEA}&quot;/&gt;&lt;isInvalidForFieldText val=&quot;0&quot;/&gt;&lt;Image&gt;&lt;filename val=&quot;C:\Users\srao22\AppData\Local\Temp\CP13348668308125Session\CPTrustFolder13348668308125\PPTImport13348922808937\data\asimages\{9FED29B6-833B-4BA6-AC14-EF8451292FEA}_27.png&quot;/&gt;&lt;left val=&quot;929&quot;/&gt;&lt;top val=&quot;312&quot;/&gt;&lt;width val=&quot;215&quot;/&gt;&lt;height val=&quot;390&quot;/&gt;&lt;hasText val=&quot;1&quot;/&gt;&lt;/Image&gt;&lt;/ThreeDShapeInfo&gt;"/>
  <p:tag name="PRESENTER_SHAPETEXTINFO" val="&lt;ShapeTextInfo&gt;&lt;TableIndex row=&quot;1&quot; col=&quot;1&quot;&gt;&lt;linesCount val=&quot;1&quot;/&gt;&lt;lineCharCount val=&quot;23&quot;/&gt;&lt;/TableIndex&gt;&lt;TableIndex row=&quot;2&quot; col=&quot;1&quot;&gt;&lt;linesCount val=&quot;1&quot;/&gt;&lt;lineCharCount val=&quot;11&quot;/&gt;&lt;/TableIndex&gt;&lt;TableIndex row=&quot;3&quot; col=&quot;1&quot;&gt;&lt;linesCount val=&quot;1&quot;/&gt;&lt;lineCharCount val=&quot;22&quot;/&gt;&lt;/TableIndex&gt;&lt;TableIndex row=&quot;4&quot; col=&quot;1&quot;&gt;&lt;linesCount val=&quot;1&quot;/&gt;&lt;lineCharCount val=&quot;14&quot;/&gt;&lt;/TableIndex&gt;&lt;TableIndex row=&quot;5&quot; col=&quot;1&quot;&gt;&lt;linesCount val=&quot;1&quot;/&gt;&lt;lineCharCount val=&quot;15&quot;/&gt;&lt;/TableIndex&gt;&lt;TableIndex row=&quot;6&quot; col=&quot;1&quot;&gt;&lt;linesCount val=&quot;3&quot;/&gt;&lt;lineCharCount val=&quot;32&quot;/&gt;&lt;lineCharCount val=&quot;29&quot;/&gt;&lt;lineCharCount val=&quot;23&quot;/&gt;&lt;/TableIndex&gt;&lt;TableIndex row=&quot;7&quot; col=&quot;1&quot;&gt;&lt;linesCount val=&quot;1&quot;/&gt;&lt;lineCharCount val=&quot;14&quot;/&gt;&lt;/TableIndex&gt;&lt;TableIndex row=&quot;8&quot; col=&quot;1&quot;&gt;&lt;linesCount val=&quot;2&quot;/&gt;&lt;lineCharCount val=&quot;30&quot;/&gt;&lt;lineCharCount val=&quot;12&quot;/&gt;&lt;/TableIndex&gt;&lt;TableIndex row=&quot;9&quot; col=&quot;1&quot;&gt;&lt;linesCount val=&quot;1&quot;/&gt;&lt;lineCharCount val=&quot;14&quot;/&gt;&lt;/TableIndex&gt;&lt;TableIndex row=&quot;10&quot; col=&quot;1&quot;&gt;&lt;linesCount val=&quot;1&quot;/&gt;&lt;lineCharCount val=&quot;18&quot;/&gt;&lt;/TableIndex&gt;&lt;TableIndex row=&quot;11&quot; col=&quot;1&quot;&gt;&lt;linesCount val=&quot;1&quot;/&gt;&lt;lineCharCount val=&quot;19&quot;/&gt;&lt;/TableIndex&gt;&lt;TableIndex row=&quot;12&quot; col=&quot;1&quot;&gt;&lt;linesCount val=&quot;1&quot;/&gt;&lt;lineCharCount val=&quot;6&quot;/&gt;&lt;/TableIndex&gt;&lt;TableIndex row=&quot;13&quot; col=&quot;1&quot;&gt;&lt;linesCount val=&quot;1&quot;/&gt;&lt;lineCharCount val=&quot;9&quot;/&gt;&lt;/TableIndex&gt;&lt;TableIndex row=&quot;14&quot; col=&quot;1&quot;&gt;&lt;linesCount val=&quot;1&quot;/&gt;&lt;lineCharCount val=&quot;9&quot;/&gt;&lt;/TableIndex&gt;&lt;TableIndex row=&quot;15&quot; col=&quot;1&quot;&gt;&lt;linesCount val=&quot;1&quot;/&gt;&lt;lineCharCount val=&quot;12&quot;/&gt;&lt;/TableIndex&gt;&lt;TableIndex row=&quot;16&quot; col=&quot;1&quot;&gt;&lt;linesCount val=&quot;1&quot;/&gt;&lt;lineCharCount val=&quot;17&quot;/&gt;&lt;/TableIndex&gt;&lt;TableIndex row=&quot;17&quot; col=&quot;1&quot;&gt;&lt;linesCount val=&quot;1&quot;/&gt;&lt;lineCharCount val=&quot;18&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EE585EF-D109-4555-AEFE-3873A441B2B2}&quot;/&gt;&lt;isInvalidForFieldText val=&quot;0&quot;/&gt;&lt;Image&gt;&lt;filename val=&quot;C:\Users\srao22\AppData\Local\Temp\CP13348668308125Session\CPTrustFolder13348668308125\PPTImport13348922808937\data\asimages\{8EE585EF-D109-4555-AEFE-3873A441B2B2}_27.png&quot;/&gt;&lt;left val=&quot;469&quot;/&gt;&lt;top val=&quot;289&quot;/&gt;&lt;width val=&quot;466&quot;/&gt;&lt;height val=&quot;445&quot;/&gt;&lt;hasText val=&quot;1&quot;/&gt;&lt;/Image&gt;&lt;/ThreeDShapeInfo&gt;"/>
</p:tagLst>
</file>

<file path=ppt/tags/tag253.xml><?xml version="1.0" encoding="utf-8"?>
<p:tagLst xmlns:a="http://schemas.openxmlformats.org/drawingml/2006/main" xmlns:r="http://schemas.openxmlformats.org/officeDocument/2006/relationships" xmlns:p="http://schemas.openxmlformats.org/presentationml/2006/main">
  <p:tag name="HTML_SHAPEINFO" val="&lt;ThreeDShapeInfo&gt;&lt;uuid val=&quot;{AA0F2774-4D56-43AC-B92D-BF0170FBE3F4}&quot;/&gt;&lt;isInvalidForFieldText val=&quot;0&quot;/&gt;&lt;Image&gt;&lt;filename val=&quot;C:\Users\srao22\AppData\Local\Temp\CP13348668308125Session\CPTrustFolder13348668308125\PPTImport13348922808937\data\asimages\{AA0F2774-4D56-43AC-B92D-BF0170FBE3F4}_28.png&quot;/&gt;&lt;left val=&quot;71&quot;/&gt;&lt;top val=&quot;84&quot;/&gt;&lt;width val=&quot;1121&quot;/&gt;&lt;height val=&quot;91&quot;/&gt;&lt;hasText val=&quot;1&quot;/&gt;&lt;/Image&gt;&lt;/ThreeDShapeInfo&gt;"/>
  <p:tag name="PRESENTER_SHAPETEXTINFO" val="&lt;ShapeTextInfo&gt;&lt;TableIndex row=&quot;-1&quot; col=&quot;-1&quot;&gt;&lt;linesCount val=&quot;1&quot;/&gt;&lt;lineCharCount val=&quot;60&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C2F889EF-2670-4F62-A8AB-882C2949B9AF}_1.png_crop.png&quot;/&gt;&lt;left val=&quot;110&quot;/&gt;&lt;top val=&quot;186&quot;/&gt;&lt;width val=&quot;1098&quot;/&gt;&lt;height val=&quot;62&quot;/&gt;&lt;hasText val=&quot;1&quot;/&gt;&lt;paraId val=&quot;1&quot;/&gt;&lt;/Image&gt;&lt;Image&gt;&lt;filename val=&quot;C:\Users\srao22\AppData\Local\Temp\CP13348668308125Session\CPTrustFolder13348668308125\PPTImport13348922808937\data\asimages\{46D177E8-63DE-4983-98E5-D010F6197F63}_1.png_crop.png&quot;/&gt;&lt;left val=&quot;112&quot;/&gt;&lt;top val=&quot;268&quot;/&gt;&lt;width val=&quot;1083&quot;/&gt;&lt;height val=&quot;27&quot;/&gt;&lt;hasText val=&quot;1&quot;/&gt;&lt;paraId val=&quot;2&quot;/&gt;&lt;/Image&gt;&lt;Image&gt;&lt;filename val=&quot;C:\Users\srao22\AppData\Local\Temp\CP13348668308125Session\CPTrustFolder13348668308125\PPTImport13348922808937\data\asimages\{03D4E3D7-1257-4A21-A80D-FE267336B91C}_1.png_crop.png&quot;/&gt;&lt;left val=&quot;111&quot;/&gt;&lt;top val=&quot;316&quot;/&gt;&lt;width val=&quot;1056&quot;/&gt;&lt;height val=&quot;131&quot;/&gt;&lt;hasText val=&quot;1&quot;/&gt;&lt;paraId val=&quot;3&quot;/&gt;&lt;/Image&gt;&lt;Image&gt;&lt;filename val=&quot;C:\Users\srao22\AppData\Local\Temp\CP13348668308125Session\CPTrustFolder13348668308125\PPTImport13348922808937\data\asimages\{84C4D689-C416-434B-9D5D-B57FD8191778}_1.png_crop.png&quot;/&gt;&lt;left val=&quot;111&quot;/&gt;&lt;top val=&quot;468&quot;/&gt;&lt;width val=&quot;1057&quot;/&gt;&lt;height val=&quot;131&quot;/&gt;&lt;hasText val=&quot;1&quot;/&gt;&lt;paraId val=&quot;4&quot;/&gt;&lt;/Image&gt;&lt;/TextEffect&gt;"/>
  <p:tag name="PRESENTER_SHAPETEXTINFO" val="&lt;ShapeTextInfo&gt;&lt;TableIndex row=&quot;-1&quot; col=&quot;-1&quot;&gt;&lt;linesCount val=&quot;11&quot;/&gt;&lt;lineCharCount val=&quot;82&quot;/&gt;&lt;lineCharCount val=&quot;70&quot;/&gt;&lt;lineCharCount val=&quot;83&quot;/&gt;&lt;lineCharCount val=&quot;73&quot;/&gt;&lt;lineCharCount val=&quot;77&quot;/&gt;&lt;lineCharCount val=&quot;82&quot;/&gt;&lt;lineCharCount val=&quot;78&quot;/&gt;&lt;lineCharCount val=&quot;80&quot;/&gt;&lt;lineCharCount val=&quot;80&quot;/&gt;&lt;lineCharCount val=&quot;81&quot;/&gt;&lt;lineCharCount val=&quot;41&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HTML_SHAPEINFO" val="&lt;ThreeDShapeInfo&gt;&lt;uuid val=&quot;{AE6EA0F7-433C-477B-8106-F94E1F70BD42}&quot;/&gt;&lt;isInvalidForFieldText val=&quot;0&quot;/&gt;&lt;Image&gt;&lt;filename val=&quot;C:\Users\srao22\AppData\Local\Temp\CP13348668308125Session\CPTrustFolder13348668308125\PPTImport13348922808937\data\asimages\{AE6EA0F7-433C-477B-8106-F94E1F70BD42}_28.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HTML_SHAPEINFO" val="&lt;ThreeDShapeInfo&gt;&lt;uuid val=&quot;{4ACE0D4D-A130-4AAB-8B3F-D6F4E442D707}&quot;/&gt;&lt;isInvalidForFieldText val=&quot;0&quot;/&gt;&lt;Image&gt;&lt;filename val=&quot;C:\Users\srao22\AppData\Local\Temp\CP13348668308125Session\CPTrustFolder13348668308125\PPTImport13348922808937\data\asimages\{4ACE0D4D-A130-4AAB-8B3F-D6F4E442D707}_28.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HTML_AUTOSHAPE_INFO" val="&lt;ThreeDShapeInfo&gt;&lt;uuid val=&quot;{6E2A86C2-3A12-4C62-97F9-4B71F58CA216}&quot;/&gt;&lt;isInvalidForFieldText val=&quot;0&quot;/&gt;&lt;Image&gt;&lt;filename val=&quot;C:\Users\srao22\AppData\Local\Temp\CP16684938489031Session\CPTrustFolder16684938489031\PPTImport166841184671234\data\asimages\{6E2A86C2-3A12-4C62-97F9-4B71F58CA216}.png&quot;/&gt;&lt;left val=&quot;23&quot;/&gt;&lt;top val=&quot;28&quot;/&gt;&lt;width val=&quot;122&quot;/&gt;&lt;height val=&quot;56&quot;/&gt;&lt;hasText val=&quot;1&quot;/&gt;&lt;/Image&gt;&lt;/ThreeDShapeInfo&gt;"/>
</p:tagLst>
</file>

<file path=ppt/tags/tag258.xml><?xml version="1.0" encoding="utf-8"?>
<p:tagLst xmlns:a="http://schemas.openxmlformats.org/drawingml/2006/main" xmlns:r="http://schemas.openxmlformats.org/officeDocument/2006/relationships" xmlns:p="http://schemas.openxmlformats.org/presentationml/2006/main">
  <p:tag name="HTML_SHAPEINFO" val="&lt;ThreeDShapeInfo&gt;&lt;uuid val=&quot;{4CCECE52-6983-405A-9689-EA4056E3EFA0}&quot;/&gt;&lt;isInvalidForFieldText val=&quot;0&quot;/&gt;&lt;Image&gt;&lt;filename val=&quot;C:\Users\srao22\AppData\Local\Temp\CP13348668308125Session\CPTrustFolder13348668308125\PPTImport13348922808937\data\asimages\{4CCECE52-6983-405A-9689-EA4056E3EFA0}_29.png&quot;/&gt;&lt;left val=&quot;144&quot;/&gt;&lt;top val=&quot;83&quot;/&gt;&lt;width val=&quot;1063&quot;/&gt;&lt;height val=&quot;91&quot;/&gt;&lt;hasText val=&quot;1&quot;/&gt;&lt;/Image&gt;&lt;/ThreeDShapeInfo&gt;"/>
  <p:tag name="PRESENTER_SHAPETEXTINFO" val="&lt;ShapeTextInfo&gt;&lt;TableIndex row=&quot;-1&quot; col=&quot;-1&quot;&gt;&lt;linesCount val=&quot;1&quot;/&gt;&lt;lineCharCount val=&quot;46&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HTML_SHAPEINFO" val="&lt;ThreeDShapeInfo&gt;&lt;uuid val=&quot;{FE244689-4703-44AD-AD88-1650FC474FFA}&quot;/&gt;&lt;isInvalidForFieldText val=&quot;0&quot;/&gt;&lt;Image&gt;&lt;filename val=&quot;C:\Users\srao22\AppData\Local\Temp\CP13348668308125Session\CPTrustFolder13348668308125\PPTImport13348922808937\data\asimages\{FE244689-4703-44AD-AD88-1650FC474FFA}_2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HTML_SHAPEINFO" val="&lt;ThreeDShapeInfo&gt;&lt;uuid val=&quot;{8BA0D9AE-172F-4B90-BFE4-6DDB0B256658}&quot;/&gt;&lt;isInvalidForFieldText val=&quot;0&quot;/&gt;&lt;Image&gt;&lt;filename val=&quot;C:\Users\srao22\AppData\Local\Temp\CP13348668308125Session\CPTrustFolder13348668308125\PPTImport13348922808937\data\asimages\{8BA0D9AE-172F-4B90-BFE4-6DDB0B256658}_2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HTML_SHAPEINFO" val="&lt;ThreeDShapeInfo&gt;&lt;uuid val=&quot;{B03D2D4C-ED63-4FD9-9AC8-59CBA7B71C81}&quot;/&gt;&lt;isInvalidForFieldText val=&quot;0&quot;/&gt;&lt;Image&gt;&lt;filename val=&quot;C:\Users\srao22\AppData\Local\Temp\CP13348668308125Session\CPTrustFolder13348668308125\PPTImport13348922808937\data\asimages\{B03D2D4C-ED63-4FD9-9AC8-59CBA7B71C81}_29.png&quot;/&gt;&lt;left val=&quot;138&quot;/&gt;&lt;top val=&quot;146&quot;/&gt;&lt;width val=&quot;1071&quot;/&gt;&lt;height val=&quot;138&quot;/&gt;&lt;hasText val=&quot;1&quot;/&gt;&lt;/Image&gt;&lt;/ThreeDShapeInfo&gt;"/>
  <p:tag name="PRESENTER_SHAPETEXTINFO" val="&lt;ShapeTextInfo&gt;&lt;TableIndex row=&quot;-1&quot; col=&quot;-1&quot;&gt;&lt;linesCount val=&quot;4&quot;/&gt;&lt;lineCharCount val=&quot;105&quot;/&gt;&lt;lineCharCount val=&quot;104&quot;/&gt;&lt;lineCharCount val=&quot;96&quot;/&gt;&lt;lineCharCount val=&quot;42&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HTML_AUTOSHAPE_INFO" val="&lt;ThreeDShapeInfo&gt;&lt;uuid val=&quot;{2A75A3EE-0EB5-46FC-A54A-4BB7C7EA9E08}&quot;/&gt;&lt;isInvalidForFieldText val=&quot;0&quot;/&gt;&lt;Image&gt;&lt;filename val=&quot;C:\Users\srao22\AppData\Local\Temp\CP16684938489031Session\CPTrustFolder16684938489031\PPTImport166841184671234\data\asimages\{2A75A3EE-0EB5-46FC-A54A-4BB7C7EA9E08}.png&quot;/&gt;&lt;left val=&quot;23&quot;/&gt;&lt;top val=&quot;28&quot;/&gt;&lt;width val=&quot;122&quot;/&gt;&lt;height val=&quot;56&quot;/&gt;&lt;hasText val=&quot;1&quot;/&gt;&lt;/Image&gt;&lt;/ThreeDShapeInfo&gt;"/>
</p:tagLst>
</file>

<file path=ppt/tags/tag263.xml><?xml version="1.0" encoding="utf-8"?>
<p:tagLst xmlns:a="http://schemas.openxmlformats.org/drawingml/2006/main" xmlns:r="http://schemas.openxmlformats.org/officeDocument/2006/relationships" xmlns:p="http://schemas.openxmlformats.org/presentationml/2006/main">
  <p:tag name="HTML_SHAPEINFO" val="&lt;ThreeDShapeInfo&gt;&lt;uuid val=&quot;{882C1312-4B98-400F-9663-D2780110FA14}&quot;/&gt;&lt;isInvalidForFieldText val=&quot;0&quot;/&gt;&lt;Image&gt;&lt;filename val=&quot;C:\Users\srao22\AppData\Local\Temp\CP13348668308125Session\CPTrustFolder13348668308125\PPTImport13348922808937\data\asimages\{882C1312-4B98-400F-9663-D2780110FA14}_29.png&quot;/&gt;&lt;left val=&quot;606&quot;/&gt;&lt;top val=&quot;252&quot;/&gt;&lt;width val=&quot;585&quot;/&gt;&lt;height val=&quot;396&quot;/&gt;&lt;hasText val=&quot;1&quot;/&gt;&lt;/Image&gt;&lt;/ThreeDShapeInfo&gt;"/>
  <p:tag name="PRESENTER_SHAPETEXTINFO" val="&lt;ShapeTextInfo&gt;&lt;TableIndex row=&quot;-1&quot; col=&quot;-1&quot;&gt;&lt;linesCount val=&quot;3&quot;/&gt;&lt;lineCharCount val=&quot;1&quot;/&gt;&lt;lineCharCount val=&quot;1&quot;/&gt;&lt;lineCharCount val=&quot;1&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54C5876-E1F5-48AD-A2A6-2282B976EA40}&quot;/&gt;&lt;isInvalidForFieldText val=&quot;0&quot;/&gt;&lt;Image&gt;&lt;filename val=&quot;C:\Users\srao22\AppData\Local\Temp\CP13348668308125Session\CPTrustFolder13348668308125\PPTImport13348922808937\data\asimages\{C54C5876-E1F5-48AD-A2A6-2282B976EA40}_29.png&quot;/&gt;&lt;left val=&quot;177&quot;/&gt;&lt;top val=&quot;278&quot;/&gt;&lt;width val=&quot;948&quot;/&gt;&lt;height val=&quot;351&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HTML_SHAPEINFO" val="&lt;ThreeDShapeInfo&gt;&lt;uuid val=&quot;{797E27CD-B4FC-4C21-956A-29635737928F}&quot;/&gt;&lt;isInvalidForFieldText val=&quot;0&quot;/&gt;&lt;Image&gt;&lt;filename val=&quot;C:\Users\srao22\AppData\Local\Temp\CP13348668308125Session\CPTrustFolder13348668308125\PPTImport13348922808937\data\asimages\{797E27CD-B4FC-4C21-956A-29635737928F}_30.png&quot;/&gt;&lt;left val=&quot;137&quot;/&gt;&lt;top val=&quot;84&quot;/&gt;&lt;width val=&quot;1105&quot;/&gt;&lt;height val=&quot;91&quot;/&gt;&lt;hasText val=&quot;1&quot;/&gt;&lt;/Image&gt;&lt;/ThreeDShapeInfo&gt;"/>
  <p:tag name="PRESENTER_SHAPETEXTINFO" val="&lt;ShapeTextInfo&gt;&lt;TableIndex row=&quot;-1&quot; col=&quot;-1&quot;&gt;&lt;linesCount val=&quot;1&quot;/&gt;&lt;lineCharCount val=&quot;49&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HTML_SHAPEINFO" val="&lt;ThreeDShapeInfo&gt;&lt;uuid val=&quot;{997D6B06-57D0-4828-B7C6-826163793058}&quot;/&gt;&lt;isInvalidForFieldText val=&quot;0&quot;/&gt;&lt;Image&gt;&lt;filename val=&quot;C:\Users\srao22\AppData\Local\Temp\CP13348668308125Session\CPTrustFolder13348668308125\PPTImport13348922808937\data\asimages\{997D6B06-57D0-4828-B7C6-826163793058}_30.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HTML_SHAPEINFO" val="&lt;ThreeDShapeInfo&gt;&lt;uuid val=&quot;{994E7E95-49C8-4AB3-8BEF-93841B7DB4C8}&quot;/&gt;&lt;isInvalidForFieldText val=&quot;0&quot;/&gt;&lt;Image&gt;&lt;filename val=&quot;C:\Users\srao22\AppData\Local\Temp\CP13348668308125Session\CPTrustFolder13348668308125\PPTImport13348922808937\data\asimages\{994E7E95-49C8-4AB3-8BEF-93841B7DB4C8}_30.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HTML_AUTOSHAPE_INFO" val="&lt;ThreeDShapeInfo&gt;&lt;uuid val=&quot;{388A05BB-873E-4538-993A-58D8A1A54440}&quot;/&gt;&lt;isInvalidForFieldText val=&quot;0&quot;/&gt;&lt;Image&gt;&lt;filename val=&quot;C:\Users\srao22\AppData\Local\Temp\CP16684938489031Session\CPTrustFolder16684938489031\PPTImport166841184671234\data\asimages\{388A05BB-873E-4538-993A-58D8A1A54440}.png&quot;/&gt;&lt;left val=&quot;23&quot;/&gt;&lt;top val=&quot;28&quot;/&gt;&lt;width val=&quot;122&quot;/&gt;&lt;height val=&quot;56&quot;/&gt;&lt;hasText val=&quot;1&quot;/&gt;&lt;/Image&gt;&lt;/ThreeDShapeInfo&gt;"/>
</p:tagLst>
</file>

<file path=ppt/tags/tag270.xml><?xml version="1.0" encoding="utf-8"?>
<p:tagLst xmlns:a="http://schemas.openxmlformats.org/drawingml/2006/main" xmlns:r="http://schemas.openxmlformats.org/officeDocument/2006/relationships" xmlns:p="http://schemas.openxmlformats.org/presentationml/2006/main">
  <p:tag name="HTML_SHAPEINFO" val="&lt;ThreeDShapeInfo&gt;&lt;uuid val=&quot;{8CEAE4EB-9A6B-41E7-971D-B0C10BA9620A}&quot;/&gt;&lt;isInvalidForFieldText val=&quot;0&quot;/&gt;&lt;Image&gt;&lt;filename val=&quot;C:\Users\srao22\AppData\Local\Temp\CP13348668308125Session\CPTrustFolder13348668308125\PPTImport13348922808937\data\asimages\{8CEAE4EB-9A6B-41E7-971D-B0C10BA9620A}_30.png&quot;/&gt;&lt;left val=&quot;132&quot;/&gt;&lt;top val=&quot;164&quot;/&gt;&lt;width val=&quot;1110&quot;/&gt;&lt;height val=&quot;80&quot;/&gt;&lt;hasText val=&quot;1&quot;/&gt;&lt;/Image&gt;&lt;/ThreeDShapeInfo&gt;"/>
  <p:tag name="PRESENTER_SHAPETEXTINFO" val="&lt;ShapeTextInfo&gt;&lt;TableIndex row=&quot;-1&quot; col=&quot;-1&quot;&gt;&lt;linesCount val=&quot;2&quot;/&gt;&lt;lineCharCount val=&quot;109&quot;/&gt;&lt;lineCharCount val=&quot;41&quot;/&gt;&lt;/TableIndex&gt;&lt;/ShapeTextInfo&gt;"/>
</p:tagLst>
</file>

<file path=ppt/tags/tag271.xml><?xml version="1.0" encoding="utf-8"?>
<p:tagLst xmlns:a="http://schemas.openxmlformats.org/drawingml/2006/main" xmlns:r="http://schemas.openxmlformats.org/officeDocument/2006/relationships" xmlns:p="http://schemas.openxmlformats.org/presentationml/2006/main">
  <p:tag name="HTML_SHAPEINFO" val="&lt;ThreeDShapeInfo&gt;&lt;uuid val=&quot;{D7CF5949-DFB0-41C0-AA23-850C4453BAF6}&quot;/&gt;&lt;isInvalidForFieldText val=&quot;0&quot;/&gt;&lt;Image&gt;&lt;filename val=&quot;C:\Users\srao22\AppData\Local\Temp\CP13348668308125Session\CPTrustFolder13348668308125\PPTImport13348922808937\data\asimages\{D7CF5949-DFB0-41C0-AA23-850C4453BAF6}_30.png&quot;/&gt;&lt;left val=&quot;647&quot;/&gt;&lt;top val=&quot;191&quot;/&gt;&lt;width val=&quot;545&quot;/&gt;&lt;height val=&quot;458&quot;/&gt;&lt;hasText val=&quot;1&quot;/&gt;&lt;/Image&gt;&lt;/ThreeDShapeInfo&gt;"/>
  <p:tag name="PRESENTER_SHAPETEXTINFO" val="&lt;ShapeTextInfo&gt;&lt;TableIndex row=&quot;-1&quot; col=&quot;-1&quot;&gt;&lt;linesCount val=&quot;2&quot;/&gt;&lt;lineCharCount val=&quot;1&quot;/&gt;&lt;lineCharCount val=&quot;17&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D13EC45-9DEC-4868-B5E5-97665EDA1346}&quot;/&gt;&lt;isInvalidForFieldText val=&quot;0&quot;/&gt;&lt;Image&gt;&lt;filename val=&quot;C:\Users\srao22\AppData\Local\Temp\CP13348668308125Session\CPTrustFolder13348668308125\PPTImport13348922808937\data\asimages\{CD13EC45-9DEC-4868-B5E5-97665EDA1346}_30.png&quot;/&gt;&lt;left val=&quot;200&quot;/&gt;&lt;top val=&quot;258&quot;/&gt;&lt;width val=&quot;943&quot;/&gt;&lt;height val=&quot;416&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HTML_SHAPEINFO" val="&lt;ThreeDShapeInfo&gt;&lt;uuid val=&quot;{64024130-F5F7-482C-90B4-20BA734DD52C}&quot;/&gt;&lt;isInvalidForFieldText val=&quot;0&quot;/&gt;&lt;Image&gt;&lt;filename val=&quot;C:\Users\srao22\AppData\Local\Temp\CP13348668308125Session\CPTrustFolder13348668308125\PPTImport13348922808937\data\asimages\{64024130-F5F7-482C-90B4-20BA734DD52C}_31.png&quot;/&gt;&lt;left val=&quot;71&quot;/&gt;&lt;top val=&quot;90&quot;/&gt;&lt;width val=&quot;1121&quot;/&gt;&lt;height val=&quot;91&quot;/&gt;&lt;hasText val=&quot;1&quot;/&gt;&lt;/Image&gt;&lt;/ThreeDShapeInfo&gt;"/>
  <p:tag name="PRESENTER_SHAPETEXTINFO" val="&lt;ShapeTextInfo&gt;&lt;TableIndex row=&quot;-1&quot; col=&quot;-1&quot;&gt;&lt;linesCount val=&quot;1&quot;/&gt;&lt;lineCharCount val=&quot;59&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HTML_SHAPEINFO" val="&lt;ThreeDShapeInfo&gt;&lt;uuid val=&quot;{86570366-EE51-42DE-A57C-3909FF0195F3}&quot;/&gt;&lt;isInvalidForFieldText val=&quot;0&quot;/&gt;&lt;Image&gt;&lt;filename val=&quot;C:\Users\srao22\AppData\Local\Temp\CP13348668308125Session\CPTrustFolder13348668308125\PPTImport13348922808937\data\asimages\{86570366-EE51-42DE-A57C-3909FF0195F3}_31.png&quot;/&gt;&lt;left val=&quot;77&quot;/&gt;&lt;top val=&quot;182&quot;/&gt;&lt;width val=&quot;1125&quot;/&gt;&lt;height val=&quot;480&quot;/&gt;&lt;hasText val=&quot;1&quot;/&gt;&lt;/Image&gt;&lt;/ThreeDShapeInfo&gt;"/>
  <p:tag name="PRESENTER_SHAPETEXTINFO" val="&lt;ShapeTextInfo&gt;&lt;TableIndex row=&quot;-1&quot; col=&quot;-1&quot;&gt;&lt;linesCount val=&quot;11&quot;/&gt;&lt;lineCharCount val=&quot;80&quot;/&gt;&lt;lineCharCount val=&quot;36&quot;/&gt;&lt;lineCharCount val=&quot;58&quot;/&gt;&lt;lineCharCount val=&quot;73&quot;/&gt;&lt;lineCharCount val=&quot;78&quot;/&gt;&lt;lineCharCount val=&quot;15&quot;/&gt;&lt;lineCharCount val=&quot;73&quot;/&gt;&lt;lineCharCount val=&quot;73&quot;/&gt;&lt;lineCharCount val=&quot;54&quot;/&gt;&lt;lineCharCount val=&quot;79&quot;/&gt;&lt;lineCharCount val=&quot;76&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HTML_AUTOSHAPE_INFO" val="&lt;ThreeDShapeInfo&gt;&lt;uuid val=&quot;{E9D0C6CB-3538-433C-84D8-FDB9E2117B7E}&quot;/&gt;&lt;isInvalidForFieldText val=&quot;0&quot;/&gt;&lt;Image&gt;&lt;filename val=&quot;C:\Users\srao22\AppData\Local\Temp\CP16684938489031Session\CPTrustFolder16684938489031\PPTImport166841184671234\data\asimages\{E9D0C6CB-3538-433C-84D8-FDB9E2117B7E}.png&quot;/&gt;&lt;left val=&quot;23&quot;/&gt;&lt;top val=&quot;28&quot;/&gt;&lt;width val=&quot;122&quot;/&gt;&lt;height val=&quot;56&quot;/&gt;&lt;hasText val=&quot;1&quot;/&gt;&lt;/Image&gt;&lt;/ThreeDShapeInfo&gt;"/>
</p:tagLst>
</file>

<file path=ppt/tags/tag276.xml><?xml version="1.0" encoding="utf-8"?>
<p:tagLst xmlns:a="http://schemas.openxmlformats.org/drawingml/2006/main" xmlns:r="http://schemas.openxmlformats.org/officeDocument/2006/relationships" xmlns:p="http://schemas.openxmlformats.org/presentationml/2006/main">
  <p:tag name="HTML_SHAPEINFO" val="&lt;ThreeDShapeInfo&gt;&lt;uuid val=&quot;{AAB21BCA-8E0F-4215-8194-36801E73AB4D}&quot;/&gt;&lt;isInvalidForFieldText val=&quot;0&quot;/&gt;&lt;Image&gt;&lt;filename val=&quot;C:\Users\srao22\AppData\Local\Temp\CP13348668308125Session\CPTrustFolder13348668308125\PPTImport13348922808937\data\asimages\{AAB21BCA-8E0F-4215-8194-36801E73AB4D}_3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HTML_SHAPEINFO" val="&lt;ThreeDShapeInfo&gt;&lt;uuid val=&quot;{135AC7DE-0C89-4578-9037-E7C3144C29A0}&quot;/&gt;&lt;isInvalidForFieldText val=&quot;0&quot;/&gt;&lt;Image&gt;&lt;filename val=&quot;C:\Users\srao22\AppData\Local\Temp\CP13348668308125Session\CPTrustFolder13348668308125\PPTImport13348922808937\data\asimages\{135AC7DE-0C89-4578-9037-E7C3144C29A0}_3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HTML_AUTOSHAPE_INFO" val="&lt;ThreeDShapeInfo&gt;&lt;uuid val=&quot;{C7071577-1358-4A8F-A379-49DE56ED6D8C}&quot;/&gt;&lt;isInvalidForFieldText val=&quot;0&quot;/&gt;&lt;Image&gt;&lt;filename val=&quot;C:\Users\srao22\AppData\Local\Temp\CP16684938489031Session\CPTrustFolder16684938489031\PPTImport166841184671234\data\asimages\{C7071577-1358-4A8F-A379-49DE56ED6D8C}.png&quot;/&gt;&lt;left val=&quot;17&quot;/&gt;&lt;top val=&quot;19&quot;/&gt;&lt;width val=&quot;122&quot;/&gt;&lt;height val=&quot;56&quot;/&gt;&lt;hasText val=&quot;1&quot;/&gt;&lt;/Image&gt;&lt;/ThreeDShapeInfo&gt;"/>
</p:tagLst>
</file>

<file path=ppt/tags/tag279.xml><?xml version="1.0" encoding="utf-8"?>
<p:tagLst xmlns:a="http://schemas.openxmlformats.org/drawingml/2006/main" xmlns:r="http://schemas.openxmlformats.org/officeDocument/2006/relationships" xmlns:p="http://schemas.openxmlformats.org/presentationml/2006/main">
  <p:tag name="HTML_SHAPEINFO" val="&lt;ThreeDShapeInfo&gt;&lt;uuid val=&quot;{FEB37821-4B82-4074-9E34-A65A13457E66}&quot;/&gt;&lt;isInvalidForFieldText val=&quot;0&quot;/&gt;&lt;Image&gt;&lt;filename val=&quot;C:\Users\srao22\AppData\Local\Temp\CP13348668308125Session\CPTrustFolder13348668308125\PPTImport13348922808937\data\asimages\{FEB37821-4B82-4074-9E34-A65A13457E66}_32.png&quot;/&gt;&lt;left val=&quot;139&quot;/&gt;&lt;top val=&quot;71&quot;/&gt;&lt;width val=&quot;1007&quot;/&gt;&lt;height val=&quot;102&quot;/&gt;&lt;hasText val=&quot;1&quot;/&gt;&lt;/Image&gt;&lt;/ThreeDShapeInfo&gt;"/>
  <p:tag name="PRESENTER_SHAPETEXTINFO" val="&lt;ShapeTextInfo&gt;&lt;TableIndex row=&quot;-1&quot; col=&quot;-1&quot;&gt;&lt;linesCount val=&quot;1&quot;/&gt;&lt;lineCharCount val=&quot;35&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HTML_SHAPEINFO" val="&lt;ThreeDShapeInfo&gt;&lt;uuid val=&quot;{164414C2-BF64-48F5-9BEA-8633A92B5C46}&quot;/&gt;&lt;isInvalidForFieldText val=&quot;0&quot;/&gt;&lt;Image&gt;&lt;filename val=&quot;C:\Users\srao22\AppData\Local\Temp\CP13348668308125Session\CPTrustFolder13348668308125\PPTImport13348922808937\data\asimages\{164414C2-BF64-48F5-9BEA-8633A92B5C46}_32.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HTML_SHAPEINFO" val="&lt;ThreeDShapeInfo&gt;&lt;uuid val=&quot;{197C5A12-8ED9-4B17-8808-46F331116B31}&quot;/&gt;&lt;isInvalidForFieldText val=&quot;0&quot;/&gt;&lt;Image&gt;&lt;filename val=&quot;C:\Users\srao22\AppData\Local\Temp\CP13348668308125Session\CPTrustFolder13348668308125\PPTImport13348922808937\data\asimages\{197C5A12-8ED9-4B17-8808-46F331116B31}_32.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HTML_SHAPEINFO" val="&lt;ThreeDShapeInfo&gt;&lt;uuid val=&quot;{34AB1E5F-338C-4560-8F43-5AE04AE55EBA}&quot;/&gt;&lt;isInvalidForFieldText val=&quot;0&quot;/&gt;&lt;Image&gt;&lt;filename val=&quot;C:\Users\srao22\AppData\Local\Temp\CP13348668308125Session\CPTrustFolder13348668308125\PPTImport13348922808937\data\asimages\{34AB1E5F-338C-4560-8F43-5AE04AE55EBA}_32.png&quot;/&gt;&lt;left val=&quot;119&quot;/&gt;&lt;top val=&quot;187&quot;/&gt;&lt;width val=&quot;1041&quot;/&gt;&lt;height val=&quot;52&quot;/&gt;&lt;hasText val=&quot;1&quot;/&gt;&lt;/Image&gt;&lt;/ThreeDShapeInfo&gt;"/>
  <p:tag name="PRESENTER_SHAPETEXTINFO" val="&lt;ShapeTextInfo&gt;&lt;TableIndex row=&quot;-1&quot; col=&quot;-1&quot;&gt;&lt;linesCount val=&quot;1&quot;/&gt;&lt;lineCharCount val=&quot;100&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PRESENTER_SHAPEINFO" val="&lt;ThreeDShapeInfo&gt;&lt;uuid val=&quot;{26AD42CB-E8CD-4845-BDF5-D857327D8448}&quot;/&gt;&lt;isInvalidForFieldText val=&quot;0&quot;/&gt;&lt;Image&gt;&lt;filename val=&quot;C:\Users\srao22\AppData\Local\Temp\CP13348668308125Session\CPTrustFolder13348668308125\PPTImport13348922808937\data\asimages\{26AD42CB-E8CD-4845-BDF5-D857327D8448}_32.png&quot;/&gt;&lt;left val=&quot;182&quot;/&gt;&lt;top val=&quot;254&quot;/&gt;&lt;width val=&quot;965&quot;/&gt;&lt;height val=&quot;415&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HTML_SHAPEINFO" val="&lt;ThreeDShapeInfo&gt;&lt;uuid val=&quot;{1E3B9B39-A961-4917-9CBB-D3E7D3BCA5E2}&quot;/&gt;&lt;isInvalidForFieldText val=&quot;0&quot;/&gt;&lt;Image&gt;&lt;filename val=&quot;C:\Users\srao22\AppData\Local\Temp\CP13348668308125Session\CPTrustFolder13348668308125\PPTImport13348922808937\data\asimages\{1E3B9B39-A961-4917-9CBB-D3E7D3BCA5E2}_33.png&quot;/&gt;&lt;left val=&quot;97&quot;/&gt;&lt;top val=&quot;90&quot;/&gt;&lt;width val=&quot;1036&quot;/&gt;&lt;height val=&quot;82&quot;/&gt;&lt;hasText val=&quot;1&quot;/&gt;&lt;/Image&gt;&lt;/ThreeDShapeInfo&gt;"/>
  <p:tag name="PRESENTER_SHAPETEXTINFO" val="&lt;ShapeTextInfo&gt;&lt;TableIndex row=&quot;-1&quot; col=&quot;-1&quot;&gt;&lt;linesCount val=&quot;1&quot;/&gt;&lt;lineCharCount val=&quot;55&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HTML_SHAPEINFO" val="&lt;ThreeDShapeInfo&gt;&lt;uuid val=&quot;{11CD79A1-8E35-454F-9761-A06B90C6BECF}&quot;/&gt;&lt;isInvalidForFieldText val=&quot;0&quot;/&gt;&lt;Image&gt;&lt;filename val=&quot;C:\Users\srao22\AppData\Local\Temp\CP13348668308125Session\CPTrustFolder13348668308125\PPTImport13348922808937\data\asimages\{11CD79A1-8E35-454F-9761-A06B90C6BECF}_33.png&quot;/&gt;&lt;left val=&quot;87&quot;/&gt;&lt;top val=&quot;195&quot;/&gt;&lt;width val=&quot;545&quot;/&gt;&lt;height val=&quot;428&quot;/&gt;&lt;hasText val=&quot;1&quot;/&gt;&lt;/Image&gt;&lt;/ThreeDShapeInfo&gt;"/>
  <p:tag name="PRESENTER_SHAPETEXTINFO" val="&lt;ShapeTextInfo&gt;&lt;TableIndex row=&quot;-1&quot; col=&quot;-1&quot;&gt;&lt;linesCount val=&quot;1&quot;/&gt;&lt;lineCharCount val=&quot;1&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HTML_SHAPEINFO" val="&lt;ThreeDShapeInfo&gt;&lt;uuid val=&quot;{92BFCAD8-6A0B-4DDB-92F8-C04DFDE50C7B}&quot;/&gt;&lt;isInvalidForFieldText val=&quot;0&quot;/&gt;&lt;Image&gt;&lt;filename val=&quot;C:\Users\srao22\AppData\Local\Temp\CP13348668308125Session\CPTrustFolder13348668308125\PPTImport13348922808937\data\asimages\{92BFCAD8-6A0B-4DDB-92F8-C04DFDE50C7B}_33.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HTML_SHAPEINFO" val="&lt;ThreeDShapeInfo&gt;&lt;uuid val=&quot;{C2F6CC1F-A4E1-406F-8345-22ECFB2E4AB2}&quot;/&gt;&lt;isInvalidForFieldText val=&quot;0&quot;/&gt;&lt;Image&gt;&lt;filename val=&quot;C:\Users\srao22\AppData\Local\Temp\CP13348668308125Session\CPTrustFolder13348668308125\PPTImport13348922808937\data\asimages\{C2F6CC1F-A4E1-406F-8345-22ECFB2E4AB2}_33.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HTML_SHAPEINFO" val="&lt;ThreeDShapeInfo&gt;&lt;uuid val=&quot;{C0E0CCE1-B4D7-40FA-B832-26C8B312FAD7}&quot;/&gt;&lt;isInvalidForFieldText val=&quot;0&quot;/&gt;&lt;Image&gt;&lt;filename val=&quot;C:\Users\srao22\AppData\Local\Temp\CP13348668308125Session\CPTrustFolder13348668308125\PPTImport13348922808937\data\asimages\{C0E0CCE1-B4D7-40FA-B832-26C8B312FAD7}_33.png&quot;/&gt;&lt;left val=&quot;92&quot;/&gt;&lt;top val=&quot;172&quot;/&gt;&lt;width val=&quot;1056&quot;/&gt;&lt;height val=&quot;52&quot;/&gt;&lt;hasText val=&quot;1&quot;/&gt;&lt;/Image&gt;&lt;/ThreeDShapeInfo&gt;"/>
  <p:tag name="PRESENTER_SHAPETEXTINFO" val="&lt;ShapeTextInfo&gt;&lt;TableIndex row=&quot;-1&quot; col=&quot;-1&quot;&gt;&lt;linesCount val=&quot;1&quot;/&gt;&lt;lineCharCount val=&quot;102&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HTML_AUTOSHAPE_INFO" val="&lt;ThreeDShapeInfo&gt;&lt;uuid val=&quot;{D78BE0EF-C6E1-4FE8-997D-58B6CBB7B542}&quot;/&gt;&lt;isInvalidForFieldText val=&quot;0&quot;/&gt;&lt;Image&gt;&lt;filename val=&quot;C:\Users\srao22\AppData\Local\Temp\CP16684938489031Session\CPTrustFolder16684938489031\PPTImport166841184671234\data\asimages\{D78BE0EF-C6E1-4FE8-997D-58B6CBB7B542}.png&quot;/&gt;&lt;left val=&quot;23&quot;/&gt;&lt;top val=&quot;28&quot;/&gt;&lt;width val=&quot;122&quot;/&gt;&lt;height val=&quot;56&quot;/&gt;&lt;hasText val=&quot;1&quot;/&gt;&lt;/Image&gt;&lt;/ThreeDShapeInfo&gt;"/>
</p:tagLst>
</file>

<file path=ppt/tags/tag2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975E444D-892D-4ACF-8A3A-6DB6B1D6C8A8}&quot;/&gt;&lt;isInvalidForFieldText val=&quot;0&quot;/&gt;&lt;Image&gt;&lt;filename val=&quot;C:\Users\srao22\AppData\Local\Temp\CP13348668308125Session\CPTrustFolder13348668308125\PPTImport13348922808937\data\asimages\{975E444D-892D-4ACF-8A3A-6DB6B1D6C8A8}_33.png&quot;/&gt;&lt;left val=&quot;154&quot;/&gt;&lt;top val=&quot;225&quot;/&gt;&lt;width val=&quot;923&quot;/&gt;&lt;height val=&quot;432&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291.xml><?xml version="1.0" encoding="utf-8"?>
<p:tagLst xmlns:a="http://schemas.openxmlformats.org/drawingml/2006/main" xmlns:r="http://schemas.openxmlformats.org/officeDocument/2006/relationships" xmlns:p="http://schemas.openxmlformats.org/presentationml/2006/main">
  <p:tag name="HTML_SHAPEINFO" val="&lt;ThreeDShapeInfo&gt;&lt;uuid val=&quot;{E00E5B35-D6AA-4BF1-AD38-9E45177CC0AA}&quot;/&gt;&lt;isInvalidForFieldText val=&quot;0&quot;/&gt;&lt;Image&gt;&lt;filename val=&quot;C:\Users\srao22\AppData\Local\Temp\CP13348668308125Session\CPTrustFolder13348668308125\PPTImport13348922808937\data\asimages\{E00E5B35-D6AA-4BF1-AD38-9E45177CC0AA}_34.png&quot;/&gt;&lt;left val=&quot;89&quot;/&gt;&lt;top val=&quot;103&quot;/&gt;&lt;width val=&quot;1114&quot;/&gt;&lt;height val=&quot;82&quot;/&gt;&lt;hasText val=&quot;1&quot;/&gt;&lt;/Image&gt;&lt;/ThreeDShapeInfo&gt;"/>
  <p:tag name="PRESENTER_SHAPETEXTINFO" val="&lt;ShapeTextInfo&gt;&lt;TableIndex row=&quot;-1&quot; col=&quot;-1&quot;&gt;&lt;linesCount val=&quot;1&quot;/&gt;&lt;lineCharCount val=&quot;59&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HTML_SHAPEINFO" val="&lt;ThreeDShapeInfo&gt;&lt;uuid val=&quot;{1DE8349D-9505-4CD5-90D6-8C35C2EFF361}&quot;/&gt;&lt;isInvalidForFieldText val=&quot;0&quot;/&gt;&lt;Image&gt;&lt;filename val=&quot;C:\Users\srao22\AppData\Local\Temp\CP13348668308125Session\CPTrustFolder13348668308125\PPTImport13348922808937\data\asimages\{1DE8349D-9505-4CD5-90D6-8C35C2EFF361}_34.png&quot;/&gt;&lt;left val=&quot;77&quot;/&gt;&lt;top val=&quot;182&quot;/&gt;&lt;width val=&quot;1169&quot;/&gt;&lt;height val=&quot;466&quot;/&gt;&lt;hasText val=&quot;1&quot;/&gt;&lt;/Image&gt;&lt;/ThreeDShapeInfo&gt;"/>
  <p:tag name="PRESENTER_SHAPETEXTINFO" val="&lt;ShapeTextInfo&gt;&lt;TableIndex row=&quot;-1&quot; col=&quot;-1&quot;&gt;&lt;linesCount val=&quot;7&quot;/&gt;&lt;lineCharCount val=&quot;81&quot;/&gt;&lt;lineCharCount val=&quot;42&quot;/&gt;&lt;lineCharCount val=&quot;10&quot;/&gt;&lt;lineCharCount val=&quot;73&quot;/&gt;&lt;lineCharCount val=&quot;73&quot;/&gt;&lt;lineCharCount val=&quot;76&quot;/&gt;&lt;lineCharCount val=&quot;63&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HTML_AUTOSHAPE_INFO" val="&lt;ThreeDShapeInfo&gt;&lt;uuid val=&quot;{F8916A8A-C2C4-4C20-ACF1-B1A2CD950DA7}&quot;/&gt;&lt;isInvalidForFieldText val=&quot;0&quot;/&gt;&lt;Image&gt;&lt;filename val=&quot;C:\Users\srao22\AppData\Local\Temp\CP16684938489031Session\CPTrustFolder16684938489031\PPTImport166841184671234\data\asimages\{F8916A8A-C2C4-4C20-ACF1-B1A2CD950DA7}.png&quot;/&gt;&lt;left val=&quot;23&quot;/&gt;&lt;top val=&quot;28&quot;/&gt;&lt;width val=&quot;122&quot;/&gt;&lt;height val=&quot;56&quot;/&gt;&lt;hasText val=&quot;1&quot;/&gt;&lt;/Image&gt;&lt;/ThreeDShapeInfo&gt;"/>
</p:tagLst>
</file>

<file path=ppt/tags/tag294.xml><?xml version="1.0" encoding="utf-8"?>
<p:tagLst xmlns:a="http://schemas.openxmlformats.org/drawingml/2006/main" xmlns:r="http://schemas.openxmlformats.org/officeDocument/2006/relationships" xmlns:p="http://schemas.openxmlformats.org/presentationml/2006/main">
  <p:tag name="HTML_SHAPEINFO" val="&lt;ThreeDShapeInfo&gt;&lt;uuid val=&quot;{E5AB8ED6-CDA4-4CDB-92AC-73DD151021F4}&quot;/&gt;&lt;isInvalidForFieldText val=&quot;0&quot;/&gt;&lt;Image&gt;&lt;filename val=&quot;C:\Users\srao22\AppData\Local\Temp\CP13348668308125Session\CPTrustFolder13348668308125\PPTImport13348922808937\data\asimages\{E5AB8ED6-CDA4-4CDB-92AC-73DD151021F4}_34.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HTML_SHAPEINFO" val="&lt;ThreeDShapeInfo&gt;&lt;uuid val=&quot;{2292F0B1-A9B8-4BCF-B2CE-DE386B24852B}&quot;/&gt;&lt;isInvalidForFieldText val=&quot;0&quot;/&gt;&lt;Image&gt;&lt;filename val=&quot;C:\Users\srao22\AppData\Local\Temp\CP13348668308125Session\CPTrustFolder13348668308125\PPTImport13348922808937\data\asimages\{2292F0B1-A9B8-4BCF-B2CE-DE386B24852B}_34.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HTML_SHAPEINFO" val="&lt;ThreeDShapeInfo&gt;&lt;uuid val=&quot;{53B83151-9827-4A54-A861-1A2FA8B8DBF5}&quot;/&gt;&lt;isInvalidForFieldText val=&quot;0&quot;/&gt;&lt;Image&gt;&lt;filename val=&quot;C:\Users\srao22\AppData\Local\Temp\CP13348668308125Session\CPTrustFolder13348668308125\PPTImport13348922808937\data\asimages\{53B83151-9827-4A54-A861-1A2FA8B8DBF5}_35.png&quot;/&gt;&lt;left val=&quot;82&quot;/&gt;&lt;top val=&quot;91&quot;/&gt;&lt;width val=&quot;1121&quot;/&gt;&lt;height val=&quot;91&quot;/&gt;&lt;hasText val=&quot;1&quot;/&gt;&lt;/Image&gt;&lt;/ThreeDShapeInfo&gt;"/>
  <p:tag name="PRESENTER_SHAPETEXTINFO" val="&lt;ShapeTextInfo&gt;&lt;TableIndex row=&quot;-1&quot; col=&quot;-1&quot;&gt;&lt;linesCount val=&quot;1&quot;/&gt;&lt;lineCharCount val=&quot;32&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HTML_SHAPEINFO" val="&lt;ThreeDShapeInfo&gt;&lt;uuid val=&quot;{4BD169DE-27B5-4775-9704-359064DF0DDE}&quot;/&gt;&lt;isInvalidForFieldText val=&quot;0&quot;/&gt;&lt;Image&gt;&lt;filename val=&quot;C:\Users\srao22\AppData\Local\Temp\CP13348668308125Session\CPTrustFolder13348668308125\PPTImport13348922808937\data\asimages\{4BD169DE-27B5-4775-9704-359064DF0DDE}_35.png&quot;/&gt;&lt;left val=&quot;77&quot;/&gt;&lt;top val=&quot;182&quot;/&gt;&lt;width val=&quot;1129&quot;/&gt;&lt;height val=&quot;466&quot;/&gt;&lt;hasText val=&quot;1&quot;/&gt;&lt;/Image&gt;&lt;/ThreeDShapeInfo&gt;"/>
  <p:tag name="PRESENTER_SHAPETEXTINFO" val="&lt;ShapeTextInfo&gt;&lt;TableIndex row=&quot;-1&quot; col=&quot;-1&quot;&gt;&lt;linesCount val=&quot;10&quot;/&gt;&lt;lineCharCount val=&quot;81&quot;/&gt;&lt;lineCharCount val=&quot;59&quot;/&gt;&lt;lineCharCount val=&quot;10&quot;/&gt;&lt;lineCharCount val=&quot;83&quot;/&gt;&lt;lineCharCount val=&quot;83&quot;/&gt;&lt;lineCharCount val=&quot;10&quot;/&gt;&lt;lineCharCount val=&quot;83&quot;/&gt;&lt;lineCharCount val=&quot;6&quot;/&gt;&lt;lineCharCount val=&quot;76&quot;/&gt;&lt;lineCharCount val=&quot;59&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HTML_AUTOSHAPE_INFO" val="&lt;ThreeDShapeInfo&gt;&lt;uuid val=&quot;{3C2CFD29-E838-456C-8864-3BF99688E151}&quot;/&gt;&lt;isInvalidForFieldText val=&quot;0&quot;/&gt;&lt;Image&gt;&lt;filename val=&quot;C:\Users\srao22\AppData\Local\Temp\CP16684938489031Session\CPTrustFolder16684938489031\PPTImport166841184671234\data\asimages\{3C2CFD29-E838-456C-8864-3BF99688E151}.png&quot;/&gt;&lt;left val=&quot;23&quot;/&gt;&lt;top val=&quot;28&quot;/&gt;&lt;width val=&quot;122&quot;/&gt;&lt;height val=&quot;56&quot;/&gt;&lt;hasText val=&quot;1&quot;/&gt;&lt;/Image&gt;&lt;/ThreeDShapeInfo&gt;"/>
</p:tagLst>
</file>

<file path=ppt/tags/tag299.xml><?xml version="1.0" encoding="utf-8"?>
<p:tagLst xmlns:a="http://schemas.openxmlformats.org/drawingml/2006/main" xmlns:r="http://schemas.openxmlformats.org/officeDocument/2006/relationships" xmlns:p="http://schemas.openxmlformats.org/presentationml/2006/main">
  <p:tag name="HTML_SHAPEINFO" val="&lt;ThreeDShapeInfo&gt;&lt;uuid val=&quot;{C7AC474C-A523-4631-A592-0FA96F265164}&quot;/&gt;&lt;isInvalidForFieldText val=&quot;0&quot;/&gt;&lt;Image&gt;&lt;filename val=&quot;C:\Users\srao22\AppData\Local\Temp\CP13348668308125Session\CPTrustFolder13348668308125\PPTImport13348922808937\data\asimages\{C7AC474C-A523-4631-A592-0FA96F265164}_3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HTML_SHAPEINFO" val="&lt;ThreeDShapeInfo&gt;&lt;uuid val=&quot;{D679B4A5-D9B6-485B-B5C9-B9D87005D01C}&quot;/&gt;&lt;isInvalidForFieldText val=&quot;0&quot;/&gt;&lt;Image&gt;&lt;filename val=&quot;C:\Users\srao22\AppData\Local\Temp\CP13348668308125Session\CPTrustFolder13348668308125\PPTImport13348922808937\data\asimages\{D679B4A5-D9B6-485B-B5C9-B9D87005D01C}_3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HTML_SHAPEINFO" val="&lt;ThreeDShapeInfo&gt;&lt;uuid val=&quot;{53B83151-9827-4A54-A861-1A2FA8B8DBF5}&quot;/&gt;&lt;isInvalidForFieldText val=&quot;0&quot;/&gt;&lt;Image&gt;&lt;filename val=&quot;C:\Users\srao22\AppData\Local\Temp\CP13348668308125Session\CPTrustFolder13348668308125\PPTImport13348922808937\data\asimages\{53B83151-9827-4A54-A861-1A2FA8B8DBF5}_35.png&quot;/&gt;&lt;left val=&quot;82&quot;/&gt;&lt;top val=&quot;91&quot;/&gt;&lt;width val=&quot;1121&quot;/&gt;&lt;height val=&quot;91&quot;/&gt;&lt;hasText val=&quot;1&quot;/&gt;&lt;/Image&gt;&lt;/ThreeDShapeInfo&gt;"/>
  <p:tag name="PRESENTER_SHAPETEXTINFO" val="&lt;ShapeTextInfo&gt;&lt;TableIndex row=&quot;-1&quot; col=&quot;-1&quot;&gt;&lt;linesCount val=&quot;1&quot;/&gt;&lt;lineCharCount val=&quot;43&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HTML_SHAPEINFO" val="&lt;ThreeDShapeInfo&gt;&lt;uuid val=&quot;{4BD169DE-27B5-4775-9704-359064DF0DDE}&quot;/&gt;&lt;isInvalidForFieldText val=&quot;0&quot;/&gt;&lt;Image&gt;&lt;filename val=&quot;C:\Users\srao22\AppData\Local\Temp\CP13348668308125Session\CPTrustFolder13348668308125\PPTImport13348922808937\data\asimages\{4BD169DE-27B5-4775-9704-359064DF0DDE}_35.png&quot;/&gt;&lt;left val=&quot;77&quot;/&gt;&lt;top val=&quot;182&quot;/&gt;&lt;width val=&quot;1129&quot;/&gt;&lt;height val=&quot;466&quot;/&gt;&lt;hasText val=&quot;1&quot;/&gt;&lt;/Image&gt;&lt;/ThreeDShapeInfo&gt;"/>
  <p:tag name="PRESENTER_SHAPETEXTINFO" val="&lt;ShapeTextInfo&gt;&lt;TableIndex row=&quot;-1&quot; col=&quot;-1&quot;&gt;&lt;linesCount val=&quot;12&quot;/&gt;&lt;lineCharCount val=&quot;81&quot;/&gt;&lt;lineCharCount val=&quot;59&quot;/&gt;&lt;lineCharCount val=&quot;10&quot;/&gt;&lt;lineCharCount val=&quot;83&quot;/&gt;&lt;lineCharCount val=&quot;6&quot;/&gt;&lt;lineCharCount val=&quot;70&quot;/&gt;&lt;lineCharCount val=&quot;2&quot;/&gt;&lt;lineCharCount val=&quot;1&quot;/&gt;&lt;lineCharCount val=&quot;76&quot;/&gt;&lt;lineCharCount val=&quot;44&quot;/&gt;&lt;lineCharCount val=&quot;70&quot;/&gt;&lt;lineCharCount val=&quot;24&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HTML_AUTOSHAPE_INFO" val="&lt;ThreeDShapeInfo&gt;&lt;uuid val=&quot;{BD113787-C044-46F6-8738-87AA73E72D8C}&quot;/&gt;&lt;isInvalidForFieldText val=&quot;0&quot;/&gt;&lt;Image&gt;&lt;filename val=&quot;C:\Users\srao22\AppData\Local\Temp\CP16684938489031Session\CPTrustFolder16684938489031\PPTImport166841184671234\data\asimages\{BD113787-C044-46F6-8738-87AA73E72D8C}.png&quot;/&gt;&lt;left val=&quot;23&quot;/&gt;&lt;top val=&quot;28&quot;/&gt;&lt;width val=&quot;122&quot;/&gt;&lt;height val=&quot;56&quot;/&gt;&lt;hasText val=&quot;1&quot;/&gt;&lt;/Image&gt;&lt;/ThreeDShapeInfo&gt;"/>
</p:tagLst>
</file>

<file path=ppt/tags/tag304.xml><?xml version="1.0" encoding="utf-8"?>
<p:tagLst xmlns:a="http://schemas.openxmlformats.org/drawingml/2006/main" xmlns:r="http://schemas.openxmlformats.org/officeDocument/2006/relationships" xmlns:p="http://schemas.openxmlformats.org/presentationml/2006/main">
  <p:tag name="HTML_SHAPEINFO" val="&lt;ThreeDShapeInfo&gt;&lt;uuid val=&quot;{C7AC474C-A523-4631-A592-0FA96F265164}&quot;/&gt;&lt;isInvalidForFieldText val=&quot;0&quot;/&gt;&lt;Image&gt;&lt;filename val=&quot;C:\Users\srao22\AppData\Local\Temp\CP13348668308125Session\CPTrustFolder13348668308125\PPTImport13348922808937\data\asimages\{C7AC474C-A523-4631-A592-0FA96F265164}_3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HTML_SHAPEINFO" val="&lt;ThreeDShapeInfo&gt;&lt;uuid val=&quot;{D679B4A5-D9B6-485B-B5C9-B9D87005D01C}&quot;/&gt;&lt;isInvalidForFieldText val=&quot;0&quot;/&gt;&lt;Image&gt;&lt;filename val=&quot;C:\Users\srao22\AppData\Local\Temp\CP13348668308125Session\CPTrustFolder13348668308125\PPTImport13348922808937\data\asimages\{D679B4A5-D9B6-485B-B5C9-B9D87005D01C}_3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HTML_SHAPEINFO" val="&lt;ThreeDShapeInfo&gt;&lt;uuid val=&quot;{49FF987B-56A7-4F9F-8D93-2CDEC26D9AF4}&quot;/&gt;&lt;isInvalidForFieldText val=&quot;0&quot;/&gt;&lt;Image&gt;&lt;filename val=&quot;C:\Users\srao22\AppData\Local\Temp\CP13348668308125Session\CPTrustFolder13348668308125\PPTImport13348922808937\data\asimages\{49FF987B-56A7-4F9F-8D93-2CDEC26D9AF4}_36.png&quot;/&gt;&lt;left val=&quot;96&quot;/&gt;&lt;top val=&quot;85&quot;/&gt;&lt;width val=&quot;1074&quot;/&gt;&lt;height val=&quot;91&quot;/&gt;&lt;hasText val=&quot;1&quot;/&gt;&lt;/Image&gt;&lt;/ThreeDShapeInfo&gt;"/>
  <p:tag name="PRESENTER_SHAPETEXTINFO" val="&lt;ShapeTextInfo&gt;&lt;TableIndex row=&quot;-1&quot; col=&quot;-1&quot;&gt;&lt;linesCount val=&quot;1&quot;/&gt;&lt;lineCharCount val=&quot;58&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HTML_SHAPEINFO" val="&lt;ThreeDShapeInfo&gt;&lt;uuid val=&quot;{472B7B91-3E90-4275-ABEF-B697172CC1BC}&quot;/&gt;&lt;isInvalidForFieldText val=&quot;0&quot;/&gt;&lt;Image&gt;&lt;filename val=&quot;C:\Users\srao22\AppData\Local\Temp\CP13348668308125Session\CPTrustFolder13348668308125\PPTImport13348922808937\data\asimages\{472B7B91-3E90-4275-ABEF-B697172CC1BC}_36.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HTML_SHAPEINFO" val="&lt;ThreeDShapeInfo&gt;&lt;uuid val=&quot;{B078A2EC-46E5-42FC-A1A6-FEFE8EB5CCFF}&quot;/&gt;&lt;isInvalidForFieldText val=&quot;0&quot;/&gt;&lt;Image&gt;&lt;filename val=&quot;C:\Users\srao22\AppData\Local\Temp\CP13348668308125Session\CPTrustFolder13348668308125\PPTImport13348922808937\data\asimages\{B078A2EC-46E5-42FC-A1A6-FEFE8EB5CCFF}_36.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HTML_AUTOSHAPE_INFO" val="&lt;ThreeDShapeInfo&gt;&lt;uuid val=&quot;{6FF175F1-2F20-4278-A150-89DB47364075}&quot;/&gt;&lt;isInvalidForFieldText val=&quot;0&quot;/&gt;&lt;Image&gt;&lt;filename val=&quot;C:\Users\srao22\AppData\Local\Temp\CP16684938489031Session\CPTrustFolder16684938489031\PPTImport166841184671234\data\asimages\{6FF175F1-2F20-4278-A150-89DB47364075}.png&quot;/&gt;&lt;left val=&quot;23&quot;/&gt;&lt;top val=&quot;28&quot;/&gt;&lt;width val=&quot;122&quot;/&gt;&lt;height val=&quot;56&quot;/&gt;&lt;hasText val=&quot;1&quot;/&gt;&lt;/Image&gt;&lt;/ThreeDShapeInfo&gt;"/>
</p:tagLst>
</file>

<file path=ppt/tags/tag310.xml><?xml version="1.0" encoding="utf-8"?>
<p:tagLst xmlns:a="http://schemas.openxmlformats.org/drawingml/2006/main" xmlns:r="http://schemas.openxmlformats.org/officeDocument/2006/relationships" xmlns:p="http://schemas.openxmlformats.org/presentationml/2006/main">
  <p:tag name="HTML_SHAPEINFO" val="&lt;ThreeDShapeInfo&gt;&lt;uuid val=&quot;{E1B626F1-FA74-4C84-A0B7-11F5CB9813A9}&quot;/&gt;&lt;isInvalidForFieldText val=&quot;0&quot;/&gt;&lt;Image&gt;&lt;filename val=&quot;C:\Users\srao22\AppData\Local\Temp\CP13348668308125Session\CPTrustFolder13348668308125\PPTImport13348922808937\data\asimages\{E1B626F1-FA74-4C84-A0B7-11F5CB9813A9}_36.png&quot;/&gt;&lt;left val=&quot;108&quot;/&gt;&lt;top val=&quot;254&quot;/&gt;&lt;width val=&quot;1062&quot;/&gt;&lt;height val=&quot;76&quot;/&gt;&lt;hasText val=&quot;1&quot;/&gt;&lt;/Image&gt;&lt;/ThreeDShapeInfo&gt;"/>
  <p:tag name="PRESENTER_SHAPETEXTINFO" val="&lt;ShapeTextInfo&gt;&lt;TableIndex row=&quot;-1&quot; col=&quot;-1&quot;&gt;&lt;linesCount val=&quot;2&quot;/&gt;&lt;lineCharCount val=&quot;106&quot;/&gt;&lt;lineCharCount val=&quot;59&quot;/&gt;&lt;/TableIndex&gt;&lt;/ShapeTextInfo&gt;"/>
</p:tagLst>
</file>

<file path=ppt/tags/tag311.xml><?xml version="1.0" encoding="utf-8"?>
<p:tagLst xmlns:a="http://schemas.openxmlformats.org/drawingml/2006/main" xmlns:r="http://schemas.openxmlformats.org/officeDocument/2006/relationships" xmlns:p="http://schemas.openxmlformats.org/presentationml/2006/main">
  <p:tag name="HTML_SHAPEINFO" val="&lt;ThreeDShapeInfo&gt;&lt;uuid val=&quot;{A0260DEA-4A20-41D2-B199-04D99E6CCB9C}&quot;/&gt;&lt;isInvalidForFieldText val=&quot;0&quot;/&gt;&lt;Image&gt;&lt;filename val=&quot;C:\Users\srao22\AppData\Local\Temp\CP13348668308125Session\CPTrustFolder13348668308125\PPTImport13348922808937\data\asimages\{A0260DEA-4A20-41D2-B199-04D99E6CCB9C}_36.png&quot;/&gt;&lt;left val=&quot;106&quot;/&gt;&lt;top val=&quot;160&quot;/&gt;&lt;width val=&quot;1064&quot;/&gt;&lt;height val=&quot;113&quot;/&gt;&lt;hasText val=&quot;1&quot;/&gt;&lt;/Image&gt;&lt;/ThreeDShapeInfo&gt;"/>
  <p:tag name="PRESENTER_SHAPETEXTINFO" val="&lt;ShapeTextInfo&gt;&lt;TableIndex row=&quot;-1&quot; col=&quot;-1&quot;&gt;&lt;linesCount val=&quot;2&quot;/&gt;&lt;lineCharCount val=&quot;93&quot;/&gt;&lt;lineCharCount val=&quot;10&quot;/&gt;&lt;/TableIndex&gt;&lt;/ShapeTextInfo&gt;"/>
</p:tagLst>
</file>

<file path=ppt/tags/tag3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24FD32C-2897-4190-BAD0-6109C03E4432}&quot;/&gt;&lt;isInvalidForFieldText val=&quot;0&quot;/&gt;&lt;Image&gt;&lt;filename val=&quot;C:\Users\srao22\AppData\Local\Temp\CP13348668308125Session\CPTrustFolder13348668308125\PPTImport13348922808937\data\asimages\{224FD32C-2897-4190-BAD0-6109C03E4432}_36.png&quot;/&gt;&lt;left val=&quot;175&quot;/&gt;&lt;top val=&quot;339&quot;/&gt;&lt;width val=&quot;949&quot;/&gt;&lt;height val=&quot;330&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HTML_SHAPEINFO" val="&lt;ThreeDShapeInfo&gt;&lt;uuid val=&quot;{E69DA772-998E-4924-B5D9-49DCC3356D12}&quot;/&gt;&lt;isInvalidForFieldText val=&quot;0&quot;/&gt;&lt;Image&gt;&lt;filename val=&quot;C:\Users\srao22\AppData\Local\Temp\CP13348668308125Session\CPTrustFolder13348668308125\PPTImport13348922808937\data\asimages\{E69DA772-998E-4924-B5D9-49DCC3356D12}_37.png&quot;/&gt;&lt;left val=&quot;82&quot;/&gt;&lt;top val=&quot;99&quot;/&gt;&lt;width val=&quot;1109&quot;/&gt;&lt;height val=&quot;80&quot;/&gt;&lt;hasText val=&quot;1&quot;/&gt;&lt;/Image&gt;&lt;/ThreeDShapeInfo&gt;"/>
  <p:tag name="PRESENTER_SHAPETEXTINFO" val="&lt;ShapeTextInfo&gt;&lt;TableIndex row=&quot;-1&quot; col=&quot;-1&quot;&gt;&lt;linesCount val=&quot;1&quot;/&gt;&lt;lineCharCount val=&quot;69&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4C87CB0-AFF9-48BA-BDC1-99450CBCE543}&quot;/&gt;&lt;isInvalidForFieldText val=&quot;0&quot;/&gt;&lt;Image&gt;&lt;filename val=&quot;C:\Users\srao22\AppData\Local\Temp\CP13348668308125Session\CPTrustFolder13348668308125\PPTImport13348922808937\data\asimages\{44C87CB0-AFF9-48BA-BDC1-99450CBCE543}_37.png&quot;/&gt;&lt;left val=&quot;211&quot;/&gt;&lt;top val=&quot;308&quot;/&gt;&lt;width val=&quot;796&quot;/&gt;&lt;height val=&quot;380&quot;/&gt;&lt;hasText val=&quot;1&quot;/&gt;&lt;/Image&gt;&lt;/ThreeDShapeInfo&gt;"/>
  <p:tag name="PRESENTER_SHAPETEXTINFO" val="&lt;ShapeTextInfo&gt;&lt;TableIndex row=&quot;1&quot; col=&quot;1&quot;&gt;&lt;linesCount val=&quot;0&quot;/&gt;&lt;/TableIndex&gt;&lt;TableIndex row=&quot;1&quot; col=&quot;2&quot;&gt;&lt;linesCount val=&quot;0&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HTML_SHAPEINFO" val="&lt;ThreeDShapeInfo&gt;&lt;uuid val=&quot;{816F92E7-F113-4687-9FEE-84A3E905EC20}&quot;/&gt;&lt;isInvalidForFieldText val=&quot;0&quot;/&gt;&lt;Image&gt;&lt;filename val=&quot;C:\Users\srao22\AppData\Local\Temp\CP13348668308125Session\CPTrustFolder13348668308125\PPTImport13348922808937\data\asimages\{816F92E7-F113-4687-9FEE-84A3E905EC20}_3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HTML_SHAPEINFO" val="&lt;ThreeDShapeInfo&gt;&lt;uuid val=&quot;{6A4A1428-8C3D-4C31-865B-F6455BE66219}&quot;/&gt;&lt;isInvalidForFieldText val=&quot;0&quot;/&gt;&lt;Image&gt;&lt;filename val=&quot;C:\Users\srao22\AppData\Local\Temp\CP13348668308125Session\CPTrustFolder13348668308125\PPTImport13348922808937\data\asimages\{6A4A1428-8C3D-4C31-865B-F6455BE66219}_3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17.xml><?xml version="1.0" encoding="utf-8"?>
<p:tagLst xmlns:a="http://schemas.openxmlformats.org/drawingml/2006/main" xmlns:r="http://schemas.openxmlformats.org/officeDocument/2006/relationships" xmlns:p="http://schemas.openxmlformats.org/presentationml/2006/main">
  <p:tag name="HTML_AUTOSHAPE_INFO" val="&lt;ThreeDShapeInfo&gt;&lt;uuid val=&quot;{AE90A1CA-9BF3-4D93-8156-09B6FB9FE66D}&quot;/&gt;&lt;isInvalidForFieldText val=&quot;0&quot;/&gt;&lt;Image&gt;&lt;filename val=&quot;C:\Users\srao22\AppData\Local\Temp\CP16684938489031Session\CPTrustFolder16684938489031\PPTImport166841184671234\data\asimages\{AE90A1CA-9BF3-4D93-8156-09B6FB9FE66D}.png&quot;/&gt;&lt;left val=&quot;23&quot;/&gt;&lt;top val=&quot;28&quot;/&gt;&lt;width val=&quot;108&quot;/&gt;&lt;height val=&quot;49&quot;/&gt;&lt;hasText val=&quot;1&quot;/&gt;&lt;/Image&gt;&lt;/ThreeDShapeInfo&gt;"/>
</p:tagLst>
</file>

<file path=ppt/tags/tag318.xml><?xml version="1.0" encoding="utf-8"?>
<p:tagLst xmlns:a="http://schemas.openxmlformats.org/drawingml/2006/main" xmlns:r="http://schemas.openxmlformats.org/officeDocument/2006/relationships" xmlns:p="http://schemas.openxmlformats.org/presentationml/2006/main">
  <p:tag name="HTML_SHAPEINFO" val="&lt;ThreeDShapeInfo&gt;&lt;uuid val=&quot;{EABAE8C7-0F8D-4CA5-A802-37888374FAB8}&quot;/&gt;&lt;isInvalidForFieldText val=&quot;0&quot;/&gt;&lt;Image&gt;&lt;filename val=&quot;C:\Users\srao22\AppData\Local\Temp\CP13348668308125Session\CPTrustFolder13348668308125\PPTImport13348922808937\data\asimages\{EABAE8C7-0F8D-4CA5-A802-37888374FAB8}_37.png&quot;/&gt;&lt;left val=&quot;80&quot;/&gt;&lt;top val=&quot;163&quot;/&gt;&lt;width val=&quot;1111&quot;/&gt;&lt;height val=&quot;139&quot;/&gt;&lt;hasText val=&quot;1&quot;/&gt;&lt;/Image&gt;&lt;/ThreeDShapeInfo&gt;"/>
  <p:tag name="PRESENTER_SHAPETEXTINFO" val="&lt;ShapeTextInfo&gt;&lt;TableIndex row=&quot;-1&quot; col=&quot;-1&quot;&gt;&lt;linesCount val=&quot;4&quot;/&gt;&lt;lineCharCount val=&quot;104&quot;/&gt;&lt;lineCharCount val=&quot;104&quot;/&gt;&lt;lineCharCount val=&quot;108&quot;/&gt;&lt;lineCharCount val=&quot;106&quot;/&gt;&lt;/TableIndex&gt;&lt;/ShapeTextInfo&gt;"/>
</p:tagLst>
</file>

<file path=ppt/tags/tag319.xml><?xml version="1.0" encoding="utf-8"?>
<p:tagLst xmlns:a="http://schemas.openxmlformats.org/drawingml/2006/main" xmlns:r="http://schemas.openxmlformats.org/officeDocument/2006/relationships" xmlns:p="http://schemas.openxmlformats.org/presentationml/2006/main">
  <p:tag name="HTML_SHAPEINFO" val="&lt;ThreeDShapeInfo&gt;&lt;uuid val=&quot;{BDB3ABE8-E3A3-40F1-995E-7970AF8633A7}&quot;/&gt;&lt;isInvalidForFieldText val=&quot;0&quot;/&gt;&lt;Image&gt;&lt;filename val=&quot;C:\Users\srao22\AppData\Local\Temp\CP13348668308125Session\CPTrustFolder13348668308125\PPTImport13348922808937\data\asimages\{BDB3ABE8-E3A3-40F1-995E-7970AF8633A7}_42.png&quot;/&gt;&lt;left val=&quot;87&quot;/&gt;&lt;top val=&quot;87&quot;/&gt;&lt;width val=&quot;1105&quot;/&gt;&lt;height val=&quot;91&quot;/&gt;&lt;hasText val=&quot;1&quot;/&gt;&lt;/Image&gt;&lt;/ThreeDShapeInfo&gt;"/>
  <p:tag name="PRESENTER_SHAPETEXTINFO" val="&lt;ShapeTextInfo&gt;&lt;TableIndex row=&quot;-1&quot; col=&quot;-1&quot;&gt;&lt;linesCount val=&quot;1&quot;/&gt;&lt;lineCharCount val=&quot;37&quot;/&gt;&lt;/TableIndex&gt;&lt;/ShapeTextInfo&gt;"/>
</p:tagLst>
</file>

<file path=ppt/tags/tag320.xml><?xml version="1.0" encoding="utf-8"?>
<p:tagLst xmlns:a="http://schemas.openxmlformats.org/drawingml/2006/main" xmlns:r="http://schemas.openxmlformats.org/officeDocument/2006/relationships" xmlns:p="http://schemas.openxmlformats.org/presentationml/2006/main">
  <p:tag name="HTML_SHAPEINFO" val="&lt;ThreeDShapeInfo&gt;&lt;uuid val=&quot;{1E177445-78F1-431D-8C43-0A0498270266}&quot;/&gt;&lt;isInvalidForFieldText val=&quot;0&quot;/&gt;&lt;Image&gt;&lt;filename val=&quot;C:\Users\srao22\AppData\Local\Temp\CP13348668308125Session\CPTrustFolder13348668308125\PPTImport13348922808937\data\asimages\{1E177445-78F1-431D-8C43-0A0498270266}_42.png&quot;/&gt;&lt;left val=&quot;77&quot;/&gt;&lt;top val=&quot;182&quot;/&gt;&lt;width val=&quot;1115&quot;/&gt;&lt;height val=&quot;514&quot;/&gt;&lt;hasText val=&quot;1&quot;/&gt;&lt;/Image&gt;&lt;/ThreeDShapeInfo&gt;"/>
  <p:tag name="PRESENTER_SHAPETEXTINFO" val="&lt;ShapeTextInfo&gt;&lt;TableIndex row=&quot;-1&quot; col=&quot;-1&quot;&gt;&lt;linesCount val=&quot;7&quot;/&gt;&lt;lineCharCount val=&quot;81&quot;/&gt;&lt;lineCharCount val=&quot;73&quot;/&gt;&lt;lineCharCount val=&quot;61&quot;/&gt;&lt;lineCharCount val=&quot;1&quot;/&gt;&lt;lineCharCount val=&quot;1&quot;/&gt;&lt;lineCharCount val=&quot;1&quot;/&gt;&lt;lineCharCount val=&quot;1&quot;/&gt;&lt;/TableIndex&gt;&lt;/ShapeTextInfo&gt;"/>
</p:tagLst>
</file>

<file path=ppt/tags/tag321.xml><?xml version="1.0" encoding="utf-8"?>
<p:tagLst xmlns:a="http://schemas.openxmlformats.org/drawingml/2006/main" xmlns:r="http://schemas.openxmlformats.org/officeDocument/2006/relationships" xmlns:p="http://schemas.openxmlformats.org/presentationml/2006/main">
  <p:tag name="HTML_AUTOSHAPE_INFO" val="&lt;ThreeDShapeInfo&gt;&lt;uuid val=&quot;{91D16CAB-BA4A-460F-B52F-A462A6AB026C}&quot;/&gt;&lt;isInvalidForFieldText val=&quot;0&quot;/&gt;&lt;Image&gt;&lt;filename val=&quot;C:\Users\srao22\AppData\Local\Temp\CP16684938489031Session\CPTrustFolder16684938489031\PPTImport166841184671234\data\asimages\{91D16CAB-BA4A-460F-B52F-A462A6AB026C}.png&quot;/&gt;&lt;left val=&quot;23&quot;/&gt;&lt;top val=&quot;28&quot;/&gt;&lt;width val=&quot;122&quot;/&gt;&lt;height val=&quot;56&quot;/&gt;&lt;hasText val=&quot;1&quot;/&gt;&lt;/Image&gt;&lt;/ThreeDShapeInfo&gt;"/>
</p:tagLst>
</file>

<file path=ppt/tags/tag322.xml><?xml version="1.0" encoding="utf-8"?>
<p:tagLst xmlns:a="http://schemas.openxmlformats.org/drawingml/2006/main" xmlns:r="http://schemas.openxmlformats.org/officeDocument/2006/relationships" xmlns:p="http://schemas.openxmlformats.org/presentationml/2006/main">
  <p:tag name="HTML_SHAPEINFO" val="&lt;ThreeDShapeInfo&gt;&lt;uuid val=&quot;{05A2BE00-C2BE-4502-8637-2FDEC5D88748}&quot;/&gt;&lt;isInvalidForFieldText val=&quot;0&quot;/&gt;&lt;Image&gt;&lt;filename val=&quot;C:\Users\srao22\AppData\Local\Temp\CP13348668308125Session\CPTrustFolder13348668308125\PPTImport13348922808937\data\asimages\{05A2BE00-C2BE-4502-8637-2FDEC5D88748}_42.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23.xml><?xml version="1.0" encoding="utf-8"?>
<p:tagLst xmlns:a="http://schemas.openxmlformats.org/drawingml/2006/main" xmlns:r="http://schemas.openxmlformats.org/officeDocument/2006/relationships" xmlns:p="http://schemas.openxmlformats.org/presentationml/2006/main">
  <p:tag name="HTML_SHAPEINFO" val="&lt;ThreeDShapeInfo&gt;&lt;uuid val=&quot;{64ACEAE1-8A26-4698-9D08-934F278E7B76}&quot;/&gt;&lt;isInvalidForFieldText val=&quot;0&quot;/&gt;&lt;Image&gt;&lt;filename val=&quot;C:\Users\srao22\AppData\Local\Temp\CP13348668308125Session\CPTrustFolder13348668308125\PPTImport13348922808937\data\asimages\{64ACEAE1-8A26-4698-9D08-934F278E7B76}_42.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24.xml><?xml version="1.0" encoding="utf-8"?>
<p:tagLst xmlns:a="http://schemas.openxmlformats.org/drawingml/2006/main" xmlns:r="http://schemas.openxmlformats.org/officeDocument/2006/relationships" xmlns:p="http://schemas.openxmlformats.org/presentationml/2006/main">
  <p:tag name="HTML_SHAPEINFO" val="&lt;ThreeDShapeInfo&gt;&lt;uuid val=&quot;{F54AE501-6C6E-436A-BD96-B39D39FE5951}&quot;/&gt;&lt;isInvalidForFieldText val=&quot;0&quot;/&gt;&lt;Image&gt;&lt;filename val=&quot;C:\Users\srao22\AppData\Local\Temp\CP13348668308125Session\CPTrustFolder13348668308125\PPTImport13348922808937\data\asimages\{F54AE501-6C6E-436A-BD96-B39D39FE5951}_43.png&quot;/&gt;&lt;left val=&quot;113&quot;/&gt;&lt;top val=&quot;86&quot;/&gt;&lt;width val=&quot;1105&quot;/&gt;&lt;height val=&quot;82&quot;/&gt;&lt;hasText val=&quot;1&quot;/&gt;&lt;/Image&gt;&lt;/ThreeDShapeInfo&gt;"/>
  <p:tag name="PRESENTER_SHAPETEXTINFO" val="&lt;ShapeTextInfo&gt;&lt;TableIndex row=&quot;-1&quot; col=&quot;-1&quot;&gt;&lt;linesCount val=&quot;1&quot;/&gt;&lt;lineCharCount val=&quot;17&quot;/&gt;&lt;/TableIndex&gt;&lt;/ShapeTextInfo&gt;"/>
</p:tagLst>
</file>

<file path=ppt/tags/tag325.xml><?xml version="1.0" encoding="utf-8"?>
<p:tagLst xmlns:a="http://schemas.openxmlformats.org/drawingml/2006/main" xmlns:r="http://schemas.openxmlformats.org/officeDocument/2006/relationships" xmlns:p="http://schemas.openxmlformats.org/presentationml/2006/main">
  <p:tag name="HTML_SHAPEINFO" val="&lt;ThreeDShapeInfo&gt;&lt;uuid val=&quot;{971E8753-1A84-4599-9E3C-B0E2409B81C2}&quot;/&gt;&lt;isInvalidForFieldText val=&quot;0&quot;/&gt;&lt;Image&gt;&lt;filename val=&quot;C:\Users\srao22\AppData\Local\Temp\CP13348668308125Session\CPTrustFolder13348668308125\PPTImport13348922808937\data\asimages\{971E8753-1A84-4599-9E3C-B0E2409B81C2}_43.png&quot;/&gt;&lt;left val=&quot;93&quot;/&gt;&lt;top val=&quot;143&quot;/&gt;&lt;width val=&quot;1125&quot;/&gt;&lt;height val=&quot;553&quot;/&gt;&lt;hasText val=&quot;1&quot;/&gt;&lt;/Image&gt;&lt;/ThreeDShapeInfo&gt;"/>
  <p:tag name="PRESENTER_SHAPETEXTINFO" val="&lt;ShapeTextInfo&gt;&lt;TableIndex row=&quot;-1&quot; col=&quot;-1&quot;&gt;&lt;linesCount val=&quot;6&quot;/&gt;&lt;lineCharCount val=&quot;82&quot;/&gt;&lt;lineCharCount val=&quot;77&quot;/&gt;&lt;lineCharCount val=&quot;1&quot;/&gt;&lt;lineCharCount val=&quot;1&quot;/&gt;&lt;lineCharCount val=&quot;1&quot;/&gt;&lt;lineCharCount val=&quot;1&quot;/&gt;&lt;/TableIndex&gt;&lt;/ShapeTextInfo&gt;"/>
</p:tagLst>
</file>

<file path=ppt/tags/tag326.xml><?xml version="1.0" encoding="utf-8"?>
<p:tagLst xmlns:a="http://schemas.openxmlformats.org/drawingml/2006/main" xmlns:r="http://schemas.openxmlformats.org/officeDocument/2006/relationships" xmlns:p="http://schemas.openxmlformats.org/presentationml/2006/main">
  <p:tag name="HTML_AUTOSHAPE_INFO" val="&lt;ThreeDShapeInfo&gt;&lt;uuid val=&quot;{F7CBE7CE-8CA5-4518-B3D5-14F72703BEBE}&quot;/&gt;&lt;isInvalidForFieldText val=&quot;0&quot;/&gt;&lt;Image&gt;&lt;filename val=&quot;C:\Users\srao22\AppData\Local\Temp\CP16684938489031Session\CPTrustFolder16684938489031\PPTImport166841184671234\data\asimages\{F7CBE7CE-8CA5-4518-B3D5-14F72703BEBE}.png&quot;/&gt;&lt;left val=&quot;23&quot;/&gt;&lt;top val=&quot;28&quot;/&gt;&lt;width val=&quot;122&quot;/&gt;&lt;height val=&quot;56&quot;/&gt;&lt;hasText val=&quot;1&quot;/&gt;&lt;/Image&gt;&lt;/ThreeDShapeInfo&gt;"/>
</p:tagLst>
</file>

<file path=ppt/tags/tag327.xml><?xml version="1.0" encoding="utf-8"?>
<p:tagLst xmlns:a="http://schemas.openxmlformats.org/drawingml/2006/main" xmlns:r="http://schemas.openxmlformats.org/officeDocument/2006/relationships" xmlns:p="http://schemas.openxmlformats.org/presentationml/2006/main">
  <p:tag name="HTML_SHAPEINFO" val="&lt;ThreeDShapeInfo&gt;&lt;uuid val=&quot;{DE99D46C-1AF1-4282-9024-2E74CD73B248}&quot;/&gt;&lt;isInvalidForFieldText val=&quot;0&quot;/&gt;&lt;Image&gt;&lt;filename val=&quot;C:\Users\srao22\AppData\Local\Temp\CP13348668308125Session\CPTrustFolder13348668308125\PPTImport13348922808937\data\asimages\{DE99D46C-1AF1-4282-9024-2E74CD73B248}_43.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28.xml><?xml version="1.0" encoding="utf-8"?>
<p:tagLst xmlns:a="http://schemas.openxmlformats.org/drawingml/2006/main" xmlns:r="http://schemas.openxmlformats.org/officeDocument/2006/relationships" xmlns:p="http://schemas.openxmlformats.org/presentationml/2006/main">
  <p:tag name="HTML_SHAPEINFO" val="&lt;ThreeDShapeInfo&gt;&lt;uuid val=&quot;{2888172A-78C2-4A56-87B3-68A6E996BF8C}&quot;/&gt;&lt;isInvalidForFieldText val=&quot;0&quot;/&gt;&lt;Image&gt;&lt;filename val=&quot;C:\Users\srao22\AppData\Local\Temp\CP13348668308125Session\CPTrustFolder13348668308125\PPTImport13348922808937\data\asimages\{2888172A-78C2-4A56-87B3-68A6E996BF8C}_43.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E21A4AE6-0316-4913-97EE-D7241E820657}&quot;/&gt;&lt;isInvalidForFieldText val=&quot;0&quot;/&gt;&lt;Image&gt;&lt;filename val=&quot;C:\Users\srao22\AppData\Local\Temp\CP13348668308125Session\CPTrustFolder13348668308125\PPTImport13348922808937\data\asimages\{E21A4AE6-0316-4913-97EE-D7241E820657}_43.png&quot;/&gt;&lt;left val=&quot;374&quot;/&gt;&lt;top val=&quot;252&quot;/&gt;&lt;width val=&quot;473&quot;/&gt;&lt;height val=&quot;391&quot;/&gt;&lt;hasText val=&quot;1&quot;/&gt;&lt;/Image&gt;&lt;/ThreeDShapeInfo&gt;"/>
  <p:tag name="PRESENTER_SHAPETEXTINFO" val="&lt;ShapeTextInfo&gt;&lt;TableIndex row=&quot;1&quot; col=&quot;1&quot;&gt;&lt;linesCount val=&quot;1&quot;/&gt;&lt;lineCharCount val=&quot;8&quot;/&gt;&lt;/TableIndex&gt;&lt;TableIndex row=&quot;1&quot; col=&quot;2&quot;&gt;&lt;linesCount val=&quot;1&quot;/&gt;&lt;lineCharCount val=&quot;25&quot;/&gt;&lt;/TableIndex&gt;&lt;TableIndex row=&quot;2&quot; col=&quot;1&quot;&gt;&lt;linesCount val=&quot;1&quot;/&gt;&lt;lineCharCount val=&quot;4&quot;/&gt;&lt;/TableIndex&gt;&lt;TableIndex row=&quot;2&quot; col=&quot;2&quot;&gt;&lt;linesCount val=&quot;1&quot;/&gt;&lt;lineCharCount val=&quot;48&quot;/&gt;&lt;/TableIndex&gt;&lt;TableIndex row=&quot;3&quot; col=&quot;1&quot;&gt;&lt;linesCount val=&quot;1&quot;/&gt;&lt;lineCharCount val=&quot;4&quot;/&gt;&lt;/TableIndex&gt;&lt;TableIndex row=&quot;3&quot; col=&quot;2&quot;&gt;&lt;linesCount val=&quot;2&quot;/&gt;&lt;lineCharCount val=&quot;52&quot;/&gt;&lt;lineCharCount val=&quot;11&quot;/&gt;&lt;/TableIndex&gt;&lt;TableIndex row=&quot;4&quot; col=&quot;1&quot;&gt;&lt;linesCount val=&quot;1&quot;/&gt;&lt;lineCharCount val=&quot;4&quot;/&gt;&lt;/TableIndex&gt;&lt;TableIndex row=&quot;4&quot; col=&quot;2&quot;&gt;&lt;linesCount val=&quot;2&quot;/&gt;&lt;lineCharCount val=&quot;51&quot;/&gt;&lt;lineCharCount val=&quot;11&quot;/&gt;&lt;/TableIndex&gt;&lt;TableIndex row=&quot;5&quot; col=&quot;1&quot;&gt;&lt;linesCount val=&quot;1&quot;/&gt;&lt;lineCharCount val=&quot;4&quot;/&gt;&lt;/TableIndex&gt;&lt;TableIndex row=&quot;5&quot; col=&quot;2&quot;&gt;&lt;linesCount val=&quot;1&quot;/&gt;&lt;lineCharCount val=&quot;20&quot;/&gt;&lt;/TableIndex&gt;&lt;TableIndex row=&quot;6&quot; col=&quot;1&quot;&gt;&lt;linesCount val=&quot;1&quot;/&gt;&lt;lineCharCount val=&quot;4&quot;/&gt;&lt;/TableIndex&gt;&lt;TableIndex row=&quot;6&quot; col=&quot;2&quot;&gt;&lt;linesCount val=&quot;1&quot;/&gt;&lt;lineCharCount val=&quot;9&quot;/&gt;&lt;/TableIndex&gt;&lt;TableIndex row=&quot;7&quot; col=&quot;1&quot;&gt;&lt;linesCount val=&quot;1&quot;/&gt;&lt;lineCharCount val=&quot;11&quot;/&gt;&lt;/TableIndex&gt;&lt;TableIndex row=&quot;7&quot; col=&quot;2&quot;&gt;&lt;linesCount val=&quot;1&quot;/&gt;&lt;lineCharCount val=&quot;31&quot;/&gt;&lt;/TableIndex&gt;&lt;TableIndex row=&quot;8&quot; col=&quot;1&quot;&gt;&lt;linesCount val=&quot;1&quot;/&gt;&lt;lineCharCount val=&quot;4&quot;/&gt;&lt;/TableIndex&gt;&lt;TableIndex row=&quot;8&quot; col=&quot;2&quot;&gt;&lt;linesCount val=&quot;1&quot;/&gt;&lt;lineCharCount val=&quot;18&quot;/&gt;&lt;/TableIndex&gt;&lt;TableIndex row=&quot;9&quot; col=&quot;1&quot;&gt;&lt;linesCount val=&quot;1&quot;/&gt;&lt;lineCharCount val=&quot;6&quot;/&gt;&lt;/TableIndex&gt;&lt;TableIndex row=&quot;9&quot; col=&quot;2&quot;&gt;&lt;linesCount val=&quot;2&quot;/&gt;&lt;lineCharCount val=&quot;45&quot;/&gt;&lt;lineCharCount val=&quot;14&quot;/&gt;&lt;/TableIndex&gt;&lt;TableIndex row=&quot;10&quot; col=&quot;1&quot;&gt;&lt;linesCount val=&quot;1&quot;/&gt;&lt;lineCharCount val=&quot;6&quot;/&gt;&lt;/TableIndex&gt;&lt;TableIndex row=&quot;10&quot; col=&quot;2&quot;&gt;&lt;linesCount val=&quot;1&quot;/&gt;&lt;lineCharCount val=&quot;16&quot;/&gt;&lt;/TableIndex&gt;&lt;TableIndex row=&quot;11&quot; col=&quot;1&quot;&gt;&lt;linesCount val=&quot;1&quot;/&gt;&lt;lineCharCount val=&quot;6&quot;/&gt;&lt;/TableIndex&gt;&lt;TableIndex row=&quot;11&quot; col=&quot;2&quot;&gt;&lt;linesCount val=&quot;1&quot;/&gt;&lt;lineCharCount val=&quot;20&quot;/&gt;&lt;/TableIndex&gt;&lt;/ShapeTextInfo&gt;"/>
</p:tagLst>
</file>

<file path=ppt/tags/tag330.xml><?xml version="1.0" encoding="utf-8"?>
<p:tagLst xmlns:a="http://schemas.openxmlformats.org/drawingml/2006/main" xmlns:r="http://schemas.openxmlformats.org/officeDocument/2006/relationships" xmlns:p="http://schemas.openxmlformats.org/presentationml/2006/main">
  <p:tag name="HTML_SHAPEINFO" val="&lt;ThreeDShapeInfo&gt;&lt;uuid val=&quot;{63692DC3-C434-4B3B-ADC4-F4D8F562F314}&quot;/&gt;&lt;isInvalidForFieldText val=&quot;0&quot;/&gt;&lt;Image&gt;&lt;filename val=&quot;C:\Users\srao22\AppData\Local\Temp\CP13348668308125Session\CPTrustFolder13348668308125\PPTImport13348922808937\data\asimages\{63692DC3-C434-4B3B-ADC4-F4D8F562F314}_44.png&quot;/&gt;&lt;left val=&quot;99&quot;/&gt;&lt;top val=&quot;85&quot;/&gt;&lt;width val=&quot;1105&quot;/&gt;&lt;height val=&quot;91&quot;/&gt;&lt;hasText val=&quot;1&quot;/&gt;&lt;/Image&gt;&lt;/ThreeDShapeInfo&gt;"/>
  <p:tag name="PRESENTER_SHAPETEXTINFO" val="&lt;ShapeTextInfo&gt;&lt;TableIndex row=&quot;-1&quot; col=&quot;-1&quot;&gt;&lt;linesCount val=&quot;1&quot;/&gt;&lt;lineCharCount val=&quot;42&quot;/&gt;&lt;/TableIndex&gt;&lt;/ShapeTextInfo&gt;"/>
</p:tagLst>
</file>

<file path=ppt/tags/tag331.xml><?xml version="1.0" encoding="utf-8"?>
<p:tagLst xmlns:a="http://schemas.openxmlformats.org/drawingml/2006/main" xmlns:r="http://schemas.openxmlformats.org/officeDocument/2006/relationships" xmlns:p="http://schemas.openxmlformats.org/presentationml/2006/main">
  <p:tag name="HTML_SHAPEINFO" val="&lt;ThreeDShapeInfo&gt;&lt;uuid val=&quot;{DEE07CCD-3FBB-47EE-8B37-E25983D303C7}&quot;/&gt;&lt;isInvalidForFieldText val=&quot;0&quot;/&gt;&lt;Image&gt;&lt;filename val=&quot;C:\Users\srao22\AppData\Local\Temp\CP13348668308125Session\CPTrustFolder13348668308125\PPTImport13348922808937\data\asimages\{DEE07CCD-3FBB-47EE-8B37-E25983D303C7}_44.png&quot;/&gt;&lt;left val=&quot;80&quot;/&gt;&lt;top val=&quot;165&quot;/&gt;&lt;width val=&quot;1111&quot;/&gt;&lt;height val=&quot;502&quot;/&gt;&lt;hasText val=&quot;1&quot;/&gt;&lt;/Image&gt;&lt;/ThreeDShapeInfo&gt;"/>
  <p:tag name="PRESENTER_SHAPETEXTINFO" val="&lt;ShapeTextInfo&gt;&lt;TableIndex row=&quot;-1&quot; col=&quot;-1&quot;&gt;&lt;linesCount val=&quot;5&quot;/&gt;&lt;lineCharCount val=&quot;108&quot;/&gt;&lt;lineCharCount val=&quot;105&quot;/&gt;&lt;lineCharCount val=&quot;84&quot;/&gt;&lt;lineCharCount val=&quot;20&quot;/&gt;&lt;lineCharCount val=&quot;30&quot;/&gt;&lt;/TableIndex&gt;&lt;/ShapeTextInfo&gt;"/>
</p:tagLst>
</file>

<file path=ppt/tags/tag332.xml><?xml version="1.0" encoding="utf-8"?>
<p:tagLst xmlns:a="http://schemas.openxmlformats.org/drawingml/2006/main" xmlns:r="http://schemas.openxmlformats.org/officeDocument/2006/relationships" xmlns:p="http://schemas.openxmlformats.org/presentationml/2006/main">
  <p:tag name="HTML_AUTOSHAPE_INFO" val="&lt;ThreeDShapeInfo&gt;&lt;uuid val=&quot;{40DC9B3A-2319-4D0B-85E7-074C23F97BE5}&quot;/&gt;&lt;isInvalidForFieldText val=&quot;0&quot;/&gt;&lt;Image&gt;&lt;filename val=&quot;C:\Users\srao22\AppData\Local\Temp\CP16684938489031Session\CPTrustFolder16684938489031\PPTImport166841184671234\data\asimages\{40DC9B3A-2319-4D0B-85E7-074C23F97BE5}.png&quot;/&gt;&lt;left val=&quot;23&quot;/&gt;&lt;top val=&quot;28&quot;/&gt;&lt;width val=&quot;122&quot;/&gt;&lt;height val=&quot;56&quot;/&gt;&lt;hasText val=&quot;1&quot;/&gt;&lt;/Image&gt;&lt;/ThreeDShapeInfo&gt;"/>
</p:tagLst>
</file>

<file path=ppt/tags/tag333.xml><?xml version="1.0" encoding="utf-8"?>
<p:tagLst xmlns:a="http://schemas.openxmlformats.org/drawingml/2006/main" xmlns:r="http://schemas.openxmlformats.org/officeDocument/2006/relationships" xmlns:p="http://schemas.openxmlformats.org/presentationml/2006/main">
  <p:tag name="HTML_SHAPEINFO" val="&lt;ThreeDShapeInfo&gt;&lt;uuid val=&quot;{502A5242-B95D-4E64-BAF2-A61B4672ABEB}&quot;/&gt;&lt;isInvalidForFieldText val=&quot;0&quot;/&gt;&lt;Image&gt;&lt;filename val=&quot;C:\Users\srao22\AppData\Local\Temp\CP13348668308125Session\CPTrustFolder13348668308125\PPTImport13348922808937\data\asimages\{502A5242-B95D-4E64-BAF2-A61B4672ABEB}_44.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34.xml><?xml version="1.0" encoding="utf-8"?>
<p:tagLst xmlns:a="http://schemas.openxmlformats.org/drawingml/2006/main" xmlns:r="http://schemas.openxmlformats.org/officeDocument/2006/relationships" xmlns:p="http://schemas.openxmlformats.org/presentationml/2006/main">
  <p:tag name="HTML_SHAPEINFO" val="&lt;ThreeDShapeInfo&gt;&lt;uuid val=&quot;{E95916CE-4B96-46D6-A251-623DA39F4F35}&quot;/&gt;&lt;isInvalidForFieldText val=&quot;0&quot;/&gt;&lt;Image&gt;&lt;filename val=&quot;C:\Users\srao22\AppData\Local\Temp\CP13348668308125Session\CPTrustFolder13348668308125\PPTImport13348922808937\data\asimages\{E95916CE-4B96-46D6-A251-623DA39F4F35}_44.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35.xml><?xml version="1.0" encoding="utf-8"?>
<p:tagLst xmlns:a="http://schemas.openxmlformats.org/drawingml/2006/main" xmlns:r="http://schemas.openxmlformats.org/officeDocument/2006/relationships" xmlns:p="http://schemas.openxmlformats.org/presentationml/2006/main">
  <p:tag name="HTML_SHAPEINFO" val="&lt;ThreeDShapeInfo&gt;&lt;uuid val=&quot;{DDDBEE23-CF60-4A59-8292-7E722B5BF285}&quot;/&gt;&lt;isInvalidForFieldText val=&quot;0&quot;/&gt;&lt;Image&gt;&lt;filename val=&quot;C:\Users\srao22\AppData\Local\Temp\CP13348668308125Session\CPTrustFolder13348668308125\PPTImport13348922808937\data\asimages\{DDDBEE23-CF60-4A59-8292-7E722B5BF285}_45.png&quot;/&gt;&lt;left val=&quot;92&quot;/&gt;&lt;top val=&quot;87&quot;/&gt;&lt;width val=&quot;1105&quot;/&gt;&lt;height val=&quot;91&quot;/&gt;&lt;hasText val=&quot;1&quot;/&gt;&lt;/Image&gt;&lt;/ThreeDShapeInfo&gt;"/>
  <p:tag name="PRESENTER_SHAPETEXTINFO" val="&lt;ShapeTextInfo&gt;&lt;TableIndex row=&quot;-1&quot; col=&quot;-1&quot;&gt;&lt;linesCount val=&quot;1&quot;/&gt;&lt;lineCharCount val=&quot;44&quot;/&gt;&lt;/TableIndex&gt;&lt;/ShapeTextInfo&gt;"/>
</p:tagLst>
</file>

<file path=ppt/tags/tag336.xml><?xml version="1.0" encoding="utf-8"?>
<p:tagLst xmlns:a="http://schemas.openxmlformats.org/drawingml/2006/main" xmlns:r="http://schemas.openxmlformats.org/officeDocument/2006/relationships" xmlns:p="http://schemas.openxmlformats.org/presentationml/2006/main">
  <p:tag name="HTML_SHAPEINFO" val="&lt;ThreeDShapeInfo&gt;&lt;uuid val=&quot;{396B5DDA-BFDE-48EE-A191-C63C77B338FB}&quot;/&gt;&lt;isInvalidForFieldText val=&quot;0&quot;/&gt;&lt;Image&gt;&lt;filename val=&quot;C:\Users\srao22\AppData\Local\Temp\CP13348668308125Session\CPTrustFolder13348668308125\PPTImport13348922808937\data\asimages\{396B5DDA-BFDE-48EE-A191-C63C77B338FB}_45.png&quot;/&gt;&lt;left val=&quot;80&quot;/&gt;&lt;top val=&quot;184&quot;/&gt;&lt;width val=&quot;1111&quot;/&gt;&lt;height val=&quot;512&quot;/&gt;&lt;hasText val=&quot;1&quot;/&gt;&lt;/Image&gt;&lt;/ThreeDShapeInfo&gt;"/>
  <p:tag name="PRESENTER_SHAPETEXTINFO" val="&lt;ShapeTextInfo&gt;&lt;TableIndex row=&quot;-1&quot; col=&quot;-1&quot;&gt;&lt;linesCount val=&quot;5&quot;/&gt;&lt;lineCharCount val=&quot;87&quot;/&gt;&lt;lineCharCount val=&quot;1&quot;/&gt;&lt;lineCharCount val=&quot;42&quot;/&gt;&lt;lineCharCount val=&quot;8&quot;/&gt;&lt;lineCharCount val=&quot;1&quot;/&gt;&lt;/TableIndex&gt;&lt;/ShapeTextInfo&gt;"/>
</p:tagLst>
</file>

<file path=ppt/tags/tag337.xml><?xml version="1.0" encoding="utf-8"?>
<p:tagLst xmlns:a="http://schemas.openxmlformats.org/drawingml/2006/main" xmlns:r="http://schemas.openxmlformats.org/officeDocument/2006/relationships" xmlns:p="http://schemas.openxmlformats.org/presentationml/2006/main">
  <p:tag name="HTML_AUTOSHAPE_INFO" val="&lt;ThreeDShapeInfo&gt;&lt;uuid val=&quot;{D55F5E95-27A0-4C70-A3E1-1D06A12482D9}&quot;/&gt;&lt;isInvalidForFieldText val=&quot;0&quot;/&gt;&lt;Image&gt;&lt;filename val=&quot;C:\Users\srao22\AppData\Local\Temp\CP16684938489031Session\CPTrustFolder16684938489031\PPTImport166841184671234\data\asimages\{D55F5E95-27A0-4C70-A3E1-1D06A12482D9}.png&quot;/&gt;&lt;left val=&quot;23&quot;/&gt;&lt;top val=&quot;28&quot;/&gt;&lt;width val=&quot;119&quot;/&gt;&lt;height val=&quot;48&quot;/&gt;&lt;hasText val=&quot;1&quot;/&gt;&lt;/Image&gt;&lt;/ThreeDShapeInfo&gt;"/>
</p:tagLst>
</file>

<file path=ppt/tags/tag338.xml><?xml version="1.0" encoding="utf-8"?>
<p:tagLst xmlns:a="http://schemas.openxmlformats.org/drawingml/2006/main" xmlns:r="http://schemas.openxmlformats.org/officeDocument/2006/relationships" xmlns:p="http://schemas.openxmlformats.org/presentationml/2006/main">
  <p:tag name="HTML_SHAPEINFO" val="&lt;ThreeDShapeInfo&gt;&lt;uuid val=&quot;{B3AAC7EE-FA63-40EB-8432-F69A269BED88}&quot;/&gt;&lt;isInvalidForFieldText val=&quot;0&quot;/&gt;&lt;Image&gt;&lt;filename val=&quot;C:\Users\srao22\AppData\Local\Temp\CP13348668308125Session\CPTrustFolder13348668308125\PPTImport13348922808937\data\asimages\{B3AAC7EE-FA63-40EB-8432-F69A269BED88}_4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39.xml><?xml version="1.0" encoding="utf-8"?>
<p:tagLst xmlns:a="http://schemas.openxmlformats.org/drawingml/2006/main" xmlns:r="http://schemas.openxmlformats.org/officeDocument/2006/relationships" xmlns:p="http://schemas.openxmlformats.org/presentationml/2006/main">
  <p:tag name="HTML_SHAPEINFO" val="&lt;ThreeDShapeInfo&gt;&lt;uuid val=&quot;{4AE280AE-493A-4587-A0AC-BD9093530598}&quot;/&gt;&lt;isInvalidForFieldText val=&quot;0&quot;/&gt;&lt;Image&gt;&lt;filename val=&quot;C:\Users\srao22\AppData\Local\Temp\CP13348668308125Session\CPTrustFolder13348668308125\PPTImport13348922808937\data\asimages\{4AE280AE-493A-4587-A0AC-BD9093530598}_4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40.xml><?xml version="1.0" encoding="utf-8"?>
<p:tagLst xmlns:a="http://schemas.openxmlformats.org/drawingml/2006/main" xmlns:r="http://schemas.openxmlformats.org/officeDocument/2006/relationships" xmlns:p="http://schemas.openxmlformats.org/presentationml/2006/main">
  <p:tag name="HTML_SHAPEINFO" val="&lt;ThreeDShapeInfo&gt;&lt;uuid val=&quot;{8BC4079B-AF2B-497A-B987-DE027D37CF74}&quot;/&gt;&lt;isInvalidForFieldText val=&quot;0&quot;/&gt;&lt;Image&gt;&lt;filename val=&quot;C:\Users\srao22\AppData\Local\Temp\CP13348668308125Session\CPTrustFolder13348668308125\PPTImport13348922808937\data\asimages\{8BC4079B-AF2B-497A-B987-DE027D37CF74}_46.png&quot;/&gt;&lt;left val=&quot;91&quot;/&gt;&lt;top val=&quot;98&quot;/&gt;&lt;width val=&quot;1105&quot;/&gt;&lt;height val=&quot;90&quot;/&gt;&lt;hasText val=&quot;1&quot;/&gt;&lt;/Image&gt;&lt;/ThreeDShapeInfo&gt;"/>
  <p:tag name="PRESENTER_SHAPETEXTINFO" val="&lt;ShapeTextInfo&gt;&lt;TableIndex row=&quot;-1&quot; col=&quot;-1&quot;&gt;&lt;linesCount val=&quot;1&quot;/&gt;&lt;lineCharCount val=&quot;50&quot;/&gt;&lt;/TableIndex&gt;&lt;/ShapeTextInfo&gt;"/>
</p:tagLst>
</file>

<file path=ppt/tags/tag341.xml><?xml version="1.0" encoding="utf-8"?>
<p:tagLst xmlns:a="http://schemas.openxmlformats.org/drawingml/2006/main" xmlns:r="http://schemas.openxmlformats.org/officeDocument/2006/relationships" xmlns:p="http://schemas.openxmlformats.org/presentationml/2006/main">
  <p:tag name="HTML_SHAPEINFO" val="&lt;ThreeDShapeInfo&gt;&lt;uuid val=&quot;{47AF4C4E-F1A6-4EEF-8E02-A778F8B0E541}&quot;/&gt;&lt;isInvalidForFieldText val=&quot;0&quot;/&gt;&lt;Image&gt;&lt;filename val=&quot;C:\Users\srao22\AppData\Local\Temp\CP13348668308125Session\CPTrustFolder13348668308125\PPTImport13348922808937\data\asimages\{47AF4C4E-F1A6-4EEF-8E02-A778F8B0E541}_46.png&quot;/&gt;&lt;left val=&quot;80&quot;/&gt;&lt;top val=&quot;184&quot;/&gt;&lt;width val=&quot;1111&quot;/&gt;&lt;height val=&quot;512&quot;/&gt;&lt;hasText val=&quot;1&quot;/&gt;&lt;/Image&gt;&lt;/ThreeDShapeInfo&gt;"/>
  <p:tag name="PRESENTER_SHAPETEXTINFO" val="&lt;ShapeTextInfo&gt;&lt;TableIndex row=&quot;-1&quot; col=&quot;-1&quot;&gt;&lt;linesCount val=&quot;10&quot;/&gt;&lt;lineCharCount val=&quot;87&quot;/&gt;&lt;lineCharCount val=&quot;88&quot;/&gt;&lt;lineCharCount val=&quot;26&quot;/&gt;&lt;lineCharCount val=&quot;79&quot;/&gt;&lt;lineCharCount val=&quot;86&quot;/&gt;&lt;lineCharCount val=&quot;91&quot;/&gt;&lt;lineCharCount val=&quot;1&quot;/&gt;&lt;lineCharCount val=&quot;1&quot;/&gt;&lt;lineCharCount val=&quot;1&quot;/&gt;&lt;lineCharCount val=&quot;1&quot;/&gt;&lt;/TableIndex&gt;&lt;/ShapeTextInfo&gt;"/>
</p:tagLst>
</file>

<file path=ppt/tags/tag342.xml><?xml version="1.0" encoding="utf-8"?>
<p:tagLst xmlns:a="http://schemas.openxmlformats.org/drawingml/2006/main" xmlns:r="http://schemas.openxmlformats.org/officeDocument/2006/relationships" xmlns:p="http://schemas.openxmlformats.org/presentationml/2006/main">
  <p:tag name="HTML_AUTOSHAPE_INFO" val="&lt;ThreeDShapeInfo&gt;&lt;uuid val=&quot;{9C66311E-41C3-4C86-8E0A-FF78D9B0231C}&quot;/&gt;&lt;isInvalidForFieldText val=&quot;0&quot;/&gt;&lt;Image&gt;&lt;filename val=&quot;C:\Users\srao22\AppData\Local\Temp\CP16684938489031Session\CPTrustFolder16684938489031\PPTImport166841184671234\data\asimages\{9C66311E-41C3-4C86-8E0A-FF78D9B0231C}.png&quot;/&gt;&lt;left val=&quot;23&quot;/&gt;&lt;top val=&quot;28&quot;/&gt;&lt;width val=&quot;122&quot;/&gt;&lt;height val=&quot;56&quot;/&gt;&lt;hasText val=&quot;1&quot;/&gt;&lt;/Image&gt;&lt;/ThreeDShapeInfo&gt;"/>
</p:tagLst>
</file>

<file path=ppt/tags/tag343.xml><?xml version="1.0" encoding="utf-8"?>
<p:tagLst xmlns:a="http://schemas.openxmlformats.org/drawingml/2006/main" xmlns:r="http://schemas.openxmlformats.org/officeDocument/2006/relationships" xmlns:p="http://schemas.openxmlformats.org/presentationml/2006/main">
  <p:tag name="HTML_SHAPEINFO" val="&lt;ThreeDShapeInfo&gt;&lt;uuid val=&quot;{40F8AE05-2C7A-4A36-950A-C6B1CCFC731B}&quot;/&gt;&lt;isInvalidForFieldText val=&quot;0&quot;/&gt;&lt;Image&gt;&lt;filename val=&quot;C:\Users\srao22\AppData\Local\Temp\CP13348668308125Session\CPTrustFolder13348668308125\PPTImport13348922808937\data\asimages\{40F8AE05-2C7A-4A36-950A-C6B1CCFC731B}_46.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44.xml><?xml version="1.0" encoding="utf-8"?>
<p:tagLst xmlns:a="http://schemas.openxmlformats.org/drawingml/2006/main" xmlns:r="http://schemas.openxmlformats.org/officeDocument/2006/relationships" xmlns:p="http://schemas.openxmlformats.org/presentationml/2006/main">
  <p:tag name="HTML_SHAPEINFO" val="&lt;ThreeDShapeInfo&gt;&lt;uuid val=&quot;{D810E706-B2CD-4085-88DE-A55F7462C8A8}&quot;/&gt;&lt;isInvalidForFieldText val=&quot;0&quot;/&gt;&lt;Image&gt;&lt;filename val=&quot;C:\Users\srao22\AppData\Local\Temp\CP13348668308125Session\CPTrustFolder13348668308125\PPTImport13348922808937\data\asimages\{D810E706-B2CD-4085-88DE-A55F7462C8A8}_46.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45.xml><?xml version="1.0" encoding="utf-8"?>
<p:tagLst xmlns:a="http://schemas.openxmlformats.org/drawingml/2006/main" xmlns:r="http://schemas.openxmlformats.org/officeDocument/2006/relationships" xmlns:p="http://schemas.openxmlformats.org/presentationml/2006/main">
  <p:tag name="HTML_SHAPEINFO" val="&lt;ThreeDShapeInfo&gt;&lt;uuid val=&quot;{B3AFB501-D78A-4C20-86C6-549A3146AD0D}&quot;/&gt;&lt;isInvalidForFieldText val=&quot;0&quot;/&gt;&lt;Image&gt;&lt;filename val=&quot;C:\Users\srao22\AppData\Local\Temp\CP13348668308125Session\CPTrustFolder13348668308125\PPTImport13348922808937\data\asimages\{B3AFB501-D78A-4C20-86C6-549A3146AD0D}_47.png&quot;/&gt;&lt;left val=&quot;91&quot;/&gt;&lt;top val=&quot;92&quot;/&gt;&lt;width val=&quot;1105&quot;/&gt;&lt;height val=&quot;91&quot;/&gt;&lt;hasText val=&quot;1&quot;/&gt;&lt;/Image&gt;&lt;/ThreeDShapeInfo&gt;"/>
  <p:tag name="PRESENTER_SHAPETEXTINFO" val="&lt;ShapeTextInfo&gt;&lt;TableIndex row=&quot;-1&quot; col=&quot;-1&quot;&gt;&lt;linesCount val=&quot;1&quot;/&gt;&lt;lineCharCount val=&quot;52&quot;/&gt;&lt;/TableIndex&gt;&lt;/ShapeTextInfo&gt;"/>
</p:tagLst>
</file>

<file path=ppt/tags/tag346.xml><?xml version="1.0" encoding="utf-8"?>
<p:tagLst xmlns:a="http://schemas.openxmlformats.org/drawingml/2006/main" xmlns:r="http://schemas.openxmlformats.org/officeDocument/2006/relationships" xmlns:p="http://schemas.openxmlformats.org/presentationml/2006/main">
  <p:tag name="HTML_SHAPEINFO" val="&lt;ThreeDShapeInfo&gt;&lt;uuid val=&quot;{C55E7F8E-ED9A-47CA-9D41-6E5A27D2B5B7}&quot;/&gt;&lt;isInvalidForFieldText val=&quot;0&quot;/&gt;&lt;Image&gt;&lt;filename val=&quot;C:\Users\srao22\AppData\Local\Temp\CP13348668308125Session\CPTrustFolder13348668308125\PPTImport13348922808937\data\asimages\{C55E7F8E-ED9A-47CA-9D41-6E5A27D2B5B7}_47.png&quot;/&gt;&lt;left val=&quot;80&quot;/&gt;&lt;top val=&quot;184&quot;/&gt;&lt;width val=&quot;1117&quot;/&gt;&lt;height val=&quot;483&quot;/&gt;&lt;hasText val=&quot;1&quot;/&gt;&lt;/Image&gt;&lt;/ThreeDShapeInfo&gt;"/>
  <p:tag name="PRESENTER_SHAPETEXTINFO" val="&lt;ShapeTextInfo&gt;&lt;TableIndex row=&quot;-1&quot; col=&quot;-1&quot;&gt;&lt;linesCount val=&quot;13&quot;/&gt;&lt;lineCharCount val=&quot;92&quot;/&gt;&lt;lineCharCount val=&quot;92&quot;/&gt;&lt;lineCharCount val=&quot;1&quot;/&gt;&lt;lineCharCount val=&quot;1&quot;/&gt;&lt;lineCharCount val=&quot;96&quot;/&gt;&lt;lineCharCount val=&quot;30&quot;/&gt;&lt;lineCharCount val=&quot;1&quot;/&gt;&lt;lineCharCount val=&quot;1&quot;/&gt;&lt;lineCharCount val=&quot;95&quot;/&gt;&lt;lineCharCount val=&quot;13&quot;/&gt;&lt;lineCharCount val=&quot;1&quot;/&gt;&lt;lineCharCount val=&quot;1&quot;/&gt;&lt;lineCharCount val=&quot;1&quot;/&gt;&lt;/TableIndex&gt;&lt;/ShapeTextInfo&gt;"/>
</p:tagLst>
</file>

<file path=ppt/tags/tag347.xml><?xml version="1.0" encoding="utf-8"?>
<p:tagLst xmlns:a="http://schemas.openxmlformats.org/drawingml/2006/main" xmlns:r="http://schemas.openxmlformats.org/officeDocument/2006/relationships" xmlns:p="http://schemas.openxmlformats.org/presentationml/2006/main">
  <p:tag name="HTML_SHAPEINFO" val="&lt;ThreeDShapeInfo&gt;&lt;uuid val=&quot;{721DEC5C-AADD-4FB6-955B-048D13E34431}&quot;/&gt;&lt;isInvalidForFieldText val=&quot;0&quot;/&gt;&lt;Image&gt;&lt;filename val=&quot;C:\Users\srao22\AppData\Local\Temp\CP13348668308125Session\CPTrustFolder13348668308125\PPTImport13348922808937\data\asimages\{721DEC5C-AADD-4FB6-955B-048D13E34431}_4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48.xml><?xml version="1.0" encoding="utf-8"?>
<p:tagLst xmlns:a="http://schemas.openxmlformats.org/drawingml/2006/main" xmlns:r="http://schemas.openxmlformats.org/officeDocument/2006/relationships" xmlns:p="http://schemas.openxmlformats.org/presentationml/2006/main">
  <p:tag name="HTML_SHAPEINFO" val="&lt;ThreeDShapeInfo&gt;&lt;uuid val=&quot;{4584B146-BCAF-490E-952F-947146CA2BF2}&quot;/&gt;&lt;isInvalidForFieldText val=&quot;0&quot;/&gt;&lt;Image&gt;&lt;filename val=&quot;C:\Users\srao22\AppData\Local\Temp\CP13348668308125Session\CPTrustFolder13348668308125\PPTImport13348922808937\data\asimages\{4584B146-BCAF-490E-952F-947146CA2BF2}_4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49.xml><?xml version="1.0" encoding="utf-8"?>
<p:tagLst xmlns:a="http://schemas.openxmlformats.org/drawingml/2006/main" xmlns:r="http://schemas.openxmlformats.org/officeDocument/2006/relationships" xmlns:p="http://schemas.openxmlformats.org/presentationml/2006/main">
  <p:tag name="HTML_AUTOSHAPE_INFO" val="&lt;ThreeDShapeInfo&gt;&lt;uuid val=&quot;{63F31900-73E7-4D2B-83D9-E49B8A2262F6}&quot;/&gt;&lt;isInvalidForFieldText val=&quot;0&quot;/&gt;&lt;Image&gt;&lt;filename val=&quot;C:\Users\srao22\AppData\Local\Temp\CP16684938489031Session\CPTrustFolder16684938489031\PPTImport166841184671234\data\asimages\{63F31900-73E7-4D2B-83D9-E49B8A2262F6}.png&quot;/&gt;&lt;left val=&quot;23&quot;/&gt;&lt;top val=&quot;28&quot;/&gt;&lt;width val=&quot;122&quot;/&gt;&lt;height val=&quot;56&quot;/&gt;&lt;hasText val=&quot;1&quot;/&gt;&lt;/Image&gt;&lt;/ThreeDShapeInfo&gt;"/>
</p:tagLst>
</file>

<file path=ppt/tags/tag350.xml><?xml version="1.0" encoding="utf-8"?>
<p:tagLst xmlns:a="http://schemas.openxmlformats.org/drawingml/2006/main" xmlns:r="http://schemas.openxmlformats.org/officeDocument/2006/relationships" xmlns:p="http://schemas.openxmlformats.org/presentationml/2006/main">
  <p:tag name="HTML_SHAPEINFO" val="&lt;ThreeDShapeInfo&gt;&lt;uuid val=&quot;{B0A9B2FF-6944-47E3-A7A5-8EA8FF8D4E24}&quot;/&gt;&lt;isInvalidForFieldText val=&quot;0&quot;/&gt;&lt;Image&gt;&lt;filename val=&quot;C:\Users\srao22\AppData\Local\Temp\CP13348668308125Session\CPTrustFolder13348668308125\PPTImport13348922808937\data\asimages\{B0A9B2FF-6944-47E3-A7A5-8EA8FF8D4E24}_48.png&quot;/&gt;&lt;left val=&quot;87&quot;/&gt;&lt;top val=&quot;94&quot;/&gt;&lt;width val=&quot;1159&quot;/&gt;&lt;height val=&quot;90&quot;/&gt;&lt;hasText val=&quot;1&quot;/&gt;&lt;/Image&gt;&lt;/ThreeDShapeInfo&gt;"/>
  <p:tag name="PRESENTER_SHAPETEXTINFO" val="&lt;ShapeTextInfo&gt;&lt;TableIndex row=&quot;-1&quot; col=&quot;-1&quot;&gt;&lt;linesCount val=&quot;1&quot;/&gt;&lt;lineCharCount val=&quot;41&quot;/&gt;&lt;/TableIndex&gt;&lt;/ShapeTextInfo&gt;"/>
</p:tagLst>
</file>

<file path=ppt/tags/tag351.xml><?xml version="1.0" encoding="utf-8"?>
<p:tagLst xmlns:a="http://schemas.openxmlformats.org/drawingml/2006/main" xmlns:r="http://schemas.openxmlformats.org/officeDocument/2006/relationships" xmlns:p="http://schemas.openxmlformats.org/presentationml/2006/main">
  <p:tag name="HTML_SHAPEINFO" val="&lt;ThreeDShapeInfo&gt;&lt;uuid val=&quot;{FAF31F75-0E94-4B08-A251-C1C45432A76B}&quot;/&gt;&lt;isInvalidForFieldText val=&quot;0&quot;/&gt;&lt;Image&gt;&lt;filename val=&quot;C:\Users\srao22\AppData\Local\Temp\CP13348668308125Session\CPTrustFolder13348668308125\PPTImport13348922808937\data\asimages\{FAF31F75-0E94-4B08-A251-C1C45432A76B}_48.png&quot;/&gt;&lt;left val=&quot;80&quot;/&gt;&lt;top val=&quot;187&quot;/&gt;&lt;width val=&quot;1172&quot;/&gt;&lt;height val=&quot;496&quot;/&gt;&lt;hasText val=&quot;1&quot;/&gt;&lt;/Image&gt;&lt;/ThreeDShapeInfo&gt;"/>
  <p:tag name="PRESENTER_SHAPETEXTINFO" val="&lt;ShapeTextInfo&gt;&lt;TableIndex row=&quot;-1&quot; col=&quot;-1&quot;&gt;&lt;linesCount val=&quot;7&quot;/&gt;&lt;lineCharCount val=&quot;109&quot;/&gt;&lt;lineCharCount val=&quot;30&quot;/&gt;&lt;lineCharCount val=&quot;1&quot;/&gt;&lt;lineCharCount val=&quot;1&quot;/&gt;&lt;lineCharCount val=&quot;1&quot;/&gt;&lt;lineCharCount val=&quot;1&quot;/&gt;&lt;lineCharCount val=&quot;1&quot;/&gt;&lt;/TableIndex&gt;&lt;/ShapeTextInfo&gt;"/>
</p:tagLst>
</file>

<file path=ppt/tags/tag352.xml><?xml version="1.0" encoding="utf-8"?>
<p:tagLst xmlns:a="http://schemas.openxmlformats.org/drawingml/2006/main" xmlns:r="http://schemas.openxmlformats.org/officeDocument/2006/relationships" xmlns:p="http://schemas.openxmlformats.org/presentationml/2006/main">
  <p:tag name="HTML_SHAPEINFO" val="&lt;ThreeDShapeInfo&gt;&lt;uuid val=&quot;{F4704BA5-CFB0-4B96-AE09-3637791261B1}&quot;/&gt;&lt;isInvalidForFieldText val=&quot;0&quot;/&gt;&lt;Image&gt;&lt;filename val=&quot;C:\Users\srao22\AppData\Local\Temp\CP13348668308125Session\CPTrustFolder13348668308125\PPTImport13348922808937\data\asimages\{F4704BA5-CFB0-4B96-AE09-3637791261B1}_48.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53.xml><?xml version="1.0" encoding="utf-8"?>
<p:tagLst xmlns:a="http://schemas.openxmlformats.org/drawingml/2006/main" xmlns:r="http://schemas.openxmlformats.org/officeDocument/2006/relationships" xmlns:p="http://schemas.openxmlformats.org/presentationml/2006/main">
  <p:tag name="HTML_SHAPEINFO" val="&lt;ThreeDShapeInfo&gt;&lt;uuid val=&quot;{135CFD7E-7825-4C27-AC62-FF266ED12090}&quot;/&gt;&lt;isInvalidForFieldText val=&quot;0&quot;/&gt;&lt;Image&gt;&lt;filename val=&quot;C:\Users\srao22\AppData\Local\Temp\CP13348668308125Session\CPTrustFolder13348668308125\PPTImport13348922808937\data\asimages\{135CFD7E-7825-4C27-AC62-FF266ED12090}_48.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54.xml><?xml version="1.0" encoding="utf-8"?>
<p:tagLst xmlns:a="http://schemas.openxmlformats.org/drawingml/2006/main" xmlns:r="http://schemas.openxmlformats.org/officeDocument/2006/relationships" xmlns:p="http://schemas.openxmlformats.org/presentationml/2006/main">
  <p:tag name="HTML_AUTOSHAPE_INFO" val="&lt;ThreeDShapeInfo&gt;&lt;uuid val=&quot;{C87EA551-A404-4E6E-90A8-A72258EDFD95}&quot;/&gt;&lt;isInvalidForFieldText val=&quot;0&quot;/&gt;&lt;Image&gt;&lt;filename val=&quot;C:\Users\srao22\AppData\Local\Temp\CP16684938489031Session\CPTrustFolder16684938489031\PPTImport166841184671234\data\asimages\{C87EA551-A404-4E6E-90A8-A72258EDFD95}.png&quot;/&gt;&lt;left val=&quot;23&quot;/&gt;&lt;top val=&quot;28&quot;/&gt;&lt;width val=&quot;127&quot;/&gt;&lt;height val=&quot;58&quot;/&gt;&lt;hasText val=&quot;1&quot;/&gt;&lt;/Image&gt;&lt;/ThreeDShapeInfo&gt;"/>
</p:tagLst>
</file>

<file path=ppt/tags/tag355.xml><?xml version="1.0" encoding="utf-8"?>
<p:tagLst xmlns:a="http://schemas.openxmlformats.org/drawingml/2006/main" xmlns:r="http://schemas.openxmlformats.org/officeDocument/2006/relationships" xmlns:p="http://schemas.openxmlformats.org/presentationml/2006/main">
  <p:tag name="HTML_SHAPEINFO" val="&lt;ThreeDShapeInfo&gt;&lt;uuid val=&quot;{51FED7D9-D01D-4834-A239-664E04BF9FD9}&quot;/&gt;&lt;isInvalidForFieldText val=&quot;0&quot;/&gt;&lt;Image&gt;&lt;filename val=&quot;C:\Users\srao22\AppData\Local\Temp\CP13348668308125Session\CPTrustFolder13348668308125\PPTImport13348922808937\data\asimages\{51FED7D9-D01D-4834-A239-664E04BF9FD9}_49.png&quot;/&gt;&lt;left val=&quot;91&quot;/&gt;&lt;top val=&quot;92&quot;/&gt;&lt;width val=&quot;1105&quot;/&gt;&lt;height val=&quot;91&quot;/&gt;&lt;hasText val=&quot;1&quot;/&gt;&lt;/Image&gt;&lt;/ThreeDShapeInfo&gt;"/>
  <p:tag name="PRESENTER_SHAPETEXTINFO" val="&lt;ShapeTextInfo&gt;&lt;TableIndex row=&quot;-1&quot; col=&quot;-1&quot;&gt;&lt;linesCount val=&quot;1&quot;/&gt;&lt;lineCharCount val=&quot;35&quot;/&gt;&lt;/TableIndex&gt;&lt;/ShapeTextInfo&gt;"/>
</p:tagLst>
</file>

<file path=ppt/tags/tag356.xml><?xml version="1.0" encoding="utf-8"?>
<p:tagLst xmlns:a="http://schemas.openxmlformats.org/drawingml/2006/main" xmlns:r="http://schemas.openxmlformats.org/officeDocument/2006/relationships" xmlns:p="http://schemas.openxmlformats.org/presentationml/2006/main">
  <p:tag name="HTML_SHAPEINFO" val="&lt;ThreeDShapeInfo&gt;&lt;uuid val=&quot;{CF1BD5FA-9ACC-40AF-85CA-A64EC99F9296}&quot;/&gt;&lt;isInvalidForFieldText val=&quot;0&quot;/&gt;&lt;Image&gt;&lt;filename val=&quot;C:\Users\srao22\AppData\Local\Temp\CP13348668308125Session\CPTrustFolder13348668308125\PPTImport13348922808937\data\asimages\{CF1BD5FA-9ACC-40AF-85CA-A64EC99F9296}_49.png&quot;/&gt;&lt;left val=&quot;82&quot;/&gt;&lt;top val=&quot;185&quot;/&gt;&lt;width val=&quot;1110&quot;/&gt;&lt;height val=&quot;495&quot;/&gt;&lt;hasText val=&quot;1&quot;/&gt;&lt;/Image&gt;&lt;/ThreeDShapeInfo&gt;"/>
  <p:tag name="PRESENTER_SHAPETEXTINFO" val="&lt;ShapeTextInfo&gt;&lt;TableIndex row=&quot;-1&quot; col=&quot;-1&quot;&gt;&lt;linesCount val=&quot;2&quot;/&gt;&lt;lineCharCount val=&quot;113&quot;/&gt;&lt;lineCharCount val=&quot;40&quot;/&gt;&lt;/TableIndex&gt;&lt;/ShapeTextInfo&gt;"/>
</p:tagLst>
</file>

<file path=ppt/tags/tag357.xml><?xml version="1.0" encoding="utf-8"?>
<p:tagLst xmlns:a="http://schemas.openxmlformats.org/drawingml/2006/main" xmlns:r="http://schemas.openxmlformats.org/officeDocument/2006/relationships" xmlns:p="http://schemas.openxmlformats.org/presentationml/2006/main">
  <p:tag name="HTML_SHAPEINFO" val="&lt;ThreeDShapeInfo&gt;&lt;uuid val=&quot;{EC654F71-4D08-4731-B637-5CD0D9573C02}&quot;/&gt;&lt;isInvalidForFieldText val=&quot;0&quot;/&gt;&lt;Image&gt;&lt;filename val=&quot;C:\Users\srao22\AppData\Local\Temp\CP13348668308125Session\CPTrustFolder13348668308125\PPTImport13348922808937\data\asimages\{EC654F71-4D08-4731-B637-5CD0D9573C02}_49.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58.xml><?xml version="1.0" encoding="utf-8"?>
<p:tagLst xmlns:a="http://schemas.openxmlformats.org/drawingml/2006/main" xmlns:r="http://schemas.openxmlformats.org/officeDocument/2006/relationships" xmlns:p="http://schemas.openxmlformats.org/presentationml/2006/main">
  <p:tag name="HTML_SHAPEINFO" val="&lt;ThreeDShapeInfo&gt;&lt;uuid val=&quot;{C403CA48-52AC-4574-BD1A-AD33BB5E6465}&quot;/&gt;&lt;isInvalidForFieldText val=&quot;0&quot;/&gt;&lt;Image&gt;&lt;filename val=&quot;C:\Users\srao22\AppData\Local\Temp\CP13348668308125Session\CPTrustFolder13348668308125\PPTImport13348922808937\data\asimages\{C403CA48-52AC-4574-BD1A-AD33BB5E6465}_49.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59.xml><?xml version="1.0" encoding="utf-8"?>
<p:tagLst xmlns:a="http://schemas.openxmlformats.org/drawingml/2006/main" xmlns:r="http://schemas.openxmlformats.org/officeDocument/2006/relationships" xmlns:p="http://schemas.openxmlformats.org/presentationml/2006/main">
  <p:tag name="HTML_AUTOSHAPE_INFO" val="&lt;ThreeDShapeInfo&gt;&lt;uuid val=&quot;{B5C0E17F-3D42-4832-B46A-E98BC7D2608E}&quot;/&gt;&lt;isInvalidForFieldText val=&quot;0&quot;/&gt;&lt;Image&gt;&lt;filename val=&quot;C:\Users\srao22\AppData\Local\Temp\CP16684938489031Session\CPTrustFolder16684938489031\PPTImport166841184671234\data\asimages\{B5C0E17F-3D42-4832-B46A-E98BC7D2608E}.png&quot;/&gt;&lt;left val=&quot;23&quot;/&gt;&lt;top val=&quot;28&quot;/&gt;&lt;width val=&quot;127&quot;/&gt;&lt;height val=&quot;58&quot;/&gt;&lt;hasText val=&quot;1&quot;/&gt;&lt;/Image&gt;&lt;/ThreeDShapeInfo&gt;"/>
</p:tagLst>
</file>

<file path=ppt/tags/tag360.xml><?xml version="1.0" encoding="utf-8"?>
<p:tagLst xmlns:a="http://schemas.openxmlformats.org/drawingml/2006/main" xmlns:r="http://schemas.openxmlformats.org/officeDocument/2006/relationships" xmlns:p="http://schemas.openxmlformats.org/presentationml/2006/main">
  <p:tag name="HTML_SHAPEINFO" val="&lt;ThreeDShapeInfo&gt;&lt;uuid val=&quot;{678D9634-8DEE-45CE-8B1C-BDDE62F68980}&quot;/&gt;&lt;isInvalidForFieldText val=&quot;0&quot;/&gt;&lt;Image&gt;&lt;filename val=&quot;C:\Users\srao22\AppData\Local\Temp\CP13348668308125Session\CPTrustFolder13348668308125\PPTImport13348922808937\data\asimages\{678D9634-8DEE-45CE-8B1C-BDDE62F68980}_50.png&quot;/&gt;&lt;left val=&quot;91&quot;/&gt;&lt;top val=&quot;88&quot;/&gt;&lt;width val=&quot;1126&quot;/&gt;&lt;height val=&quot;91&quot;/&gt;&lt;hasText val=&quot;1&quot;/&gt;&lt;/Image&gt;&lt;/ThreeDShapeInfo&gt;"/>
  <p:tag name="PRESENTER_SHAPETEXTINFO" val="&lt;ShapeTextInfo&gt;&lt;TableIndex row=&quot;-1&quot; col=&quot;-1&quot;&gt;&lt;linesCount val=&quot;1&quot;/&gt;&lt;lineCharCount val=&quot;42&quot;/&gt;&lt;/TableIndex&gt;&lt;/ShapeTextInfo&gt;"/>
</p:tagLst>
</file>

<file path=ppt/tags/tag361.xml><?xml version="1.0" encoding="utf-8"?>
<p:tagLst xmlns:a="http://schemas.openxmlformats.org/drawingml/2006/main" xmlns:r="http://schemas.openxmlformats.org/officeDocument/2006/relationships" xmlns:p="http://schemas.openxmlformats.org/presentationml/2006/main">
  <p:tag name="HTML_SHAPEINFO" val="&lt;ThreeDShapeInfo&gt;&lt;uuid val=&quot;{A0C81F39-AF02-4D14-A567-0E2BC0C0AF4E}&quot;/&gt;&lt;isInvalidForFieldText val=&quot;0&quot;/&gt;&lt;Image&gt;&lt;filename val=&quot;C:\Users\srao22\AppData\Local\Temp\CP13348668308125Session\CPTrustFolder13348668308125\PPTImport13348922808937\data\asimages\{A0C81F39-AF02-4D14-A567-0E2BC0C0AF4E}_50.png&quot;/&gt;&lt;left val=&quot;87&quot;/&gt;&lt;top val=&quot;170&quot;/&gt;&lt;width val=&quot;1154&quot;/&gt;&lt;height val=&quot;511&quot;/&gt;&lt;hasText val=&quot;1&quot;/&gt;&lt;/Image&gt;&lt;/ThreeDShapeInfo&gt;"/>
  <p:tag name="PRESENTER_SHAPETEXTINFO" val="&lt;ShapeTextInfo&gt;&lt;TableIndex row=&quot;-1&quot; col=&quot;-1&quot;&gt;&lt;linesCount val=&quot;2&quot;/&gt;&lt;lineCharCount val=&quot;124&quot;/&gt;&lt;lineCharCount val=&quot;120&quot;/&gt;&lt;/TableIndex&gt;&lt;/ShapeTextInfo&gt;"/>
</p:tagLst>
</file>

<file path=ppt/tags/tag362.xml><?xml version="1.0" encoding="utf-8"?>
<p:tagLst xmlns:a="http://schemas.openxmlformats.org/drawingml/2006/main" xmlns:r="http://schemas.openxmlformats.org/officeDocument/2006/relationships" xmlns:p="http://schemas.openxmlformats.org/presentationml/2006/main">
  <p:tag name="HTML_SHAPEINFO" val="&lt;ThreeDShapeInfo&gt;&lt;uuid val=&quot;{498FC574-7924-4C09-9302-B384EA709DA9}&quot;/&gt;&lt;isInvalidForFieldText val=&quot;0&quot;/&gt;&lt;Image&gt;&lt;filename val=&quot;C:\Users\srao22\AppData\Local\Temp\CP13348668308125Session\CPTrustFolder13348668308125\PPTImport13348922808937\data\asimages\{498FC574-7924-4C09-9302-B384EA709DA9}_50.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63.xml><?xml version="1.0" encoding="utf-8"?>
<p:tagLst xmlns:a="http://schemas.openxmlformats.org/drawingml/2006/main" xmlns:r="http://schemas.openxmlformats.org/officeDocument/2006/relationships" xmlns:p="http://schemas.openxmlformats.org/presentationml/2006/main">
  <p:tag name="HTML_SHAPEINFO" val="&lt;ThreeDShapeInfo&gt;&lt;uuid val=&quot;{EF9DA487-EFC8-46B7-A846-49428F44ED6C}&quot;/&gt;&lt;isInvalidForFieldText val=&quot;0&quot;/&gt;&lt;Image&gt;&lt;filename val=&quot;C:\Users\srao22\AppData\Local\Temp\CP13348668308125Session\CPTrustFolder13348668308125\PPTImport13348922808937\data\asimages\{EF9DA487-EFC8-46B7-A846-49428F44ED6C}_50.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64.xml><?xml version="1.0" encoding="utf-8"?>
<p:tagLst xmlns:a="http://schemas.openxmlformats.org/drawingml/2006/main" xmlns:r="http://schemas.openxmlformats.org/officeDocument/2006/relationships" xmlns:p="http://schemas.openxmlformats.org/presentationml/2006/main">
  <p:tag name="HTML_AUTOSHAPE_INFO" val="&lt;ThreeDShapeInfo&gt;&lt;uuid val=&quot;{629CC1C0-EAFE-4E95-B7AA-D23DA7B2744B}&quot;/&gt;&lt;isInvalidForFieldText val=&quot;0&quot;/&gt;&lt;Image&gt;&lt;filename val=&quot;C:\Users\srao22\AppData\Local\Temp\CP16684938489031Session\CPTrustFolder16684938489031\PPTImport166841184671234\data\asimages\{629CC1C0-EAFE-4E95-B7AA-D23DA7B2744B}.png&quot;/&gt;&lt;left val=&quot;23&quot;/&gt;&lt;top val=&quot;28&quot;/&gt;&lt;width val=&quot;127&quot;/&gt;&lt;height val=&quot;58&quot;/&gt;&lt;hasText val=&quot;1&quot;/&gt;&lt;/Image&gt;&lt;/ThreeDShapeInfo&gt;"/>
</p:tagLst>
</file>

<file path=ppt/tags/tag365.xml><?xml version="1.0" encoding="utf-8"?>
<p:tagLst xmlns:a="http://schemas.openxmlformats.org/drawingml/2006/main" xmlns:r="http://schemas.openxmlformats.org/officeDocument/2006/relationships" xmlns:p="http://schemas.openxmlformats.org/presentationml/2006/main">
  <p:tag name="HTML_SHAPEINFO" val="&lt;ThreeDShapeInfo&gt;&lt;uuid val=&quot;{7A0CED54-93FA-4720-B9A7-A491A67E5BE9}&quot;/&gt;&lt;isInvalidForFieldText val=&quot;0&quot;/&gt;&lt;Image&gt;&lt;filename val=&quot;C:\Users\srao22\AppData\Local\Temp\CP13348668308125Session\CPTrustFolder13348668308125\PPTImport13348922808937\data\asimages\{7A0CED54-93FA-4720-B9A7-A491A67E5BE9}_51.png&quot;/&gt;&lt;left val=&quot;87&quot;/&gt;&lt;top val=&quot;84&quot;/&gt;&lt;width val=&quot;1138&quot;/&gt;&lt;height val=&quot;82&quot;/&gt;&lt;hasText val=&quot;1&quot;/&gt;&lt;/Image&gt;&lt;/ThreeDShapeInfo&gt;"/>
  <p:tag name="PRESENTER_SHAPETEXTINFO" val="&lt;ShapeTextInfo&gt;&lt;TableIndex row=&quot;-1&quot; col=&quot;-1&quot;&gt;&lt;linesCount val=&quot;1&quot;/&gt;&lt;lineCharCount val=&quot;61&quot;/&gt;&lt;/TableIndex&gt;&lt;/ShapeText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9.xml><?xml version="1.0" encoding="utf-8"?>
<p:tagLst xmlns:a="http://schemas.openxmlformats.org/drawingml/2006/main" xmlns:r="http://schemas.openxmlformats.org/officeDocument/2006/relationships" xmlns:p="http://schemas.openxmlformats.org/presentationml/2006/main">
  <p:tag name="HTML_AUTOSHAPE_INFO" val="&lt;ThreeDShapeInfo&gt;&lt;uuid val=&quot;{7E028410-50A3-41CB-A166-03A4A7FEA8D2}&quot;/&gt;&lt;isInvalidForFieldText val=&quot;0&quot;/&gt;&lt;Image&gt;&lt;filename val=&quot;C:\Users\srao22\AppData\Local\Temp\CP16684938489031Session\CPTrustFolder16684938489031\PPTImport166841184671234\data\asimages\{7E028410-50A3-41CB-A166-03A4A7FEA8D2}.png&quot;/&gt;&lt;left val=&quot;23&quot;/&gt;&lt;top val=&quot;28&quot;/&gt;&lt;width val=&quot;116&quot;/&gt;&lt;height val=&quot;53&quot;/&gt;&lt;hasText val=&quot;1&quot;/&gt;&lt;/Image&gt;&lt;/ThreeDShapeInfo&gt;"/>
</p:tagLst>
</file>

<file path=ppt/tags/tag370.xml><?xml version="1.0" encoding="utf-8"?>
<p:tagLst xmlns:a="http://schemas.openxmlformats.org/drawingml/2006/main" xmlns:r="http://schemas.openxmlformats.org/officeDocument/2006/relationships" xmlns:p="http://schemas.openxmlformats.org/presentationml/2006/main">
  <p:tag name="HTML_SHAPEINFO" val="&lt;ThreeDShapeInfo&gt;&lt;uuid val=&quot;{7185C129-2425-4D17-8A9F-CF5B2BBA7111}&quot;/&gt;&lt;isInvalidForFieldText val=&quot;0&quot;/&gt;&lt;Image&gt;&lt;filename val=&quot;C:\Users\srao22\AppData\Local\Temp\CP13348668308125Session\CPTrustFolder13348668308125\PPTImport13348922808937\data\asimages\{7185C129-2425-4D17-8A9F-CF5B2BBA7111}_5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HTML_SHAPEINFO" val="&lt;ThreeDShapeInfo&gt;&lt;uuid val=&quot;{1D74A944-2060-4B35-93A5-484AA6846A07}&quot;/&gt;&lt;isInvalidForFieldText val=&quot;0&quot;/&gt;&lt;Image&gt;&lt;filename val=&quot;C:\Users\srao22\AppData\Local\Temp\CP13348668308125Session\CPTrustFolder13348668308125\PPTImport13348922808937\data\asimages\{1D74A944-2060-4B35-93A5-484AA6846A07}_5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HTML_SHAPEINFO" val="&lt;ThreeDShapeInfo&gt;&lt;uuid val=&quot;{FD03505D-9381-4530-B22E-7F3C88C1D73F}&quot;/&gt;&lt;isInvalidForFieldText val=&quot;0&quot;/&gt;&lt;Image&gt;&lt;filename val=&quot;C:\Users\srao22\AppData\Local\Temp\CP13348668308125Session\CPTrustFolder13348668308125\PPTImport13348922808937\data\asimages\{FD03505D-9381-4530-B22E-7F3C88C1D73F}_51.png&quot;/&gt;&lt;left val=&quot;73&quot;/&gt;&lt;top val=&quot;160&quot;/&gt;&lt;width val=&quot;1143&quot;/&gt;&lt;height val=&quot;80&quot;/&gt;&lt;hasText val=&quot;1&quot;/&gt;&lt;/Image&gt;&lt;/ThreeDShapeInfo&gt;"/>
  <p:tag name="PRESENTER_SHAPETEXTINFO" val="&lt;ShapeTextInfo&gt;&lt;TableIndex row=&quot;-1&quot; col=&quot;-1&quot;&gt;&lt;linesCount val=&quot;2&quot;/&gt;&lt;lineCharCount val=&quot;114&quot;/&gt;&lt;lineCharCount val=&quot;108&quot;/&gt;&lt;/TableIndex&gt;&lt;/ShapeTextInfo&gt;"/>
</p:tagLst>
</file>

<file path=ppt/tags/tag373.xml><?xml version="1.0" encoding="utf-8"?>
<p:tagLst xmlns:a="http://schemas.openxmlformats.org/drawingml/2006/main" xmlns:r="http://schemas.openxmlformats.org/officeDocument/2006/relationships" xmlns:p="http://schemas.openxmlformats.org/presentationml/2006/main">
  <p:tag name="HTML_SHAPEINFO" val="&lt;ThreeDShapeInfo&gt;&lt;uuid val=&quot;{EAB7838E-250D-48D6-B209-42B8E3C327B6}&quot;/&gt;&lt;isInvalidForFieldText val=&quot;0&quot;/&gt;&lt;Image&gt;&lt;filename val=&quot;C:\Users\srao22\AppData\Local\Temp\CP13348668308125Session\CPTrustFolder13348668308125\PPTImport13348922808937\data\asimages\{EAB7838E-250D-48D6-B209-42B8E3C327B6}_52.png&quot;/&gt;&lt;left val=&quot;87&quot;/&gt;&lt;top val=&quot;88&quot;/&gt;&lt;width val=&quot;1105&quot;/&gt;&lt;height val=&quot;82&quot;/&gt;&lt;hasText val=&quot;1&quot;/&gt;&lt;/Image&gt;&lt;/ThreeDShapeInfo&gt;"/>
  <p:tag name="PRESENTER_SHAPETEXTINFO" val="&lt;ShapeTextInfo&gt;&lt;TableIndex row=&quot;-1&quot; col=&quot;-1&quot;&gt;&lt;linesCount val=&quot;1&quot;/&gt;&lt;lineCharCount val=&quot;49&quot;/&gt;&lt;/TableIndex&gt;&lt;/ShapeTextInfo&gt;"/>
</p:tagLst>
</file>

<file path=ppt/tags/tag374.xml><?xml version="1.0" encoding="utf-8"?>
<p:tagLst xmlns:a="http://schemas.openxmlformats.org/drawingml/2006/main" xmlns:r="http://schemas.openxmlformats.org/officeDocument/2006/relationships" xmlns:p="http://schemas.openxmlformats.org/presentationml/2006/main">
  <p:tag name="HTML_AUTOSHAPE_INFO" val="&lt;ThreeDShapeInfo&gt;&lt;uuid val=&quot;{03F0E416-8181-4F7B-92A5-06370AFE7A99}&quot;/&gt;&lt;isInvalidForFieldText val=&quot;0&quot;/&gt;&lt;Image&gt;&lt;filename val=&quot;C:\Users\srao22\AppData\Local\Temp\CP16684938489031Session\CPTrustFolder16684938489031\PPTImport166841184671234\data\asimages\{03F0E416-8181-4F7B-92A5-06370AFE7A99}.png&quot;/&gt;&lt;left val=&quot;23&quot;/&gt;&lt;top val=&quot;28&quot;/&gt;&lt;width val=&quot;120&quot;/&gt;&lt;height val=&quot;54&quot;/&gt;&lt;hasText val=&quot;1&quot;/&gt;&lt;/Image&gt;&lt;/ThreeDShapeInfo&gt;"/>
</p:tagLst>
</file>

<file path=ppt/tags/tag375.xml><?xml version="1.0" encoding="utf-8"?>
<p:tagLst xmlns:a="http://schemas.openxmlformats.org/drawingml/2006/main" xmlns:r="http://schemas.openxmlformats.org/officeDocument/2006/relationships" xmlns:p="http://schemas.openxmlformats.org/presentationml/2006/main">
  <p:tag name="HTML_SHAPEINFO" val="&lt;ThreeDShapeInfo&gt;&lt;uuid val=&quot;{9C84A0DA-E94A-4DA0-8669-B1058E4A7489}&quot;/&gt;&lt;isInvalidForFieldText val=&quot;0&quot;/&gt;&lt;Image&gt;&lt;filename val=&quot;C:\Users\srao22\AppData\Local\Temp\CP13348668308125Session\CPTrustFolder13348668308125\PPTImport13348922808937\data\asimages\{9C84A0DA-E94A-4DA0-8669-B1058E4A7489}_52.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76.xml><?xml version="1.0" encoding="utf-8"?>
<p:tagLst xmlns:a="http://schemas.openxmlformats.org/drawingml/2006/main" xmlns:r="http://schemas.openxmlformats.org/officeDocument/2006/relationships" xmlns:p="http://schemas.openxmlformats.org/presentationml/2006/main">
  <p:tag name="HTML_SHAPEINFO" val="&lt;ThreeDShapeInfo&gt;&lt;uuid val=&quot;{CF3A8D6E-A927-490A-B08A-9F9BF52CA170}&quot;/&gt;&lt;isInvalidForFieldText val=&quot;0&quot;/&gt;&lt;Image&gt;&lt;filename val=&quot;C:\Users\srao22\AppData\Local\Temp\CP13348668308125Session\CPTrustFolder13348668308125\PPTImport13348922808937\data\asimages\{CF3A8D6E-A927-490A-B08A-9F9BF52CA170}_52.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77.xml><?xml version="1.0" encoding="utf-8"?>
<p:tagLst xmlns:a="http://schemas.openxmlformats.org/drawingml/2006/main" xmlns:r="http://schemas.openxmlformats.org/officeDocument/2006/relationships" xmlns:p="http://schemas.openxmlformats.org/presentationml/2006/main">
  <p:tag name="HTML_SHAPEINFO" val="&lt;ThreeDShapeInfo&gt;&lt;uuid val=&quot;{7A2E3AA5-63DE-4452-9CE5-7C1B1072A115}&quot;/&gt;&lt;isInvalidForFieldText val=&quot;0&quot;/&gt;&lt;Image&gt;&lt;filename val=&quot;C:\Users\srao22\AppData\Local\Temp\CP13348668308125Session\CPTrustFolder13348668308125\PPTImport13348922808937\data\asimages\{7A2E3AA5-63DE-4452-9CE5-7C1B1072A115}_52.png&quot;/&gt;&lt;left val=&quot;84&quot;/&gt;&lt;top val=&quot;162&quot;/&gt;&lt;width val=&quot;1124&quot;/&gt;&lt;height val=&quot;486&quot;/&gt;&lt;hasText val=&quot;1&quot;/&gt;&lt;/Image&gt;&lt;/ThreeDShapeInfo&gt;"/>
  <p:tag name="PRESENTER_SHAPETEXTINFO" val="&lt;ShapeTextInfo&gt;&lt;TableIndex row=&quot;-1&quot; col=&quot;-1&quot;&gt;&lt;linesCount val=&quot;3&quot;/&gt;&lt;lineCharCount val=&quot;126&quot;/&gt;&lt;lineCharCount val=&quot;125&quot;/&gt;&lt;lineCharCount val=&quot;44&quot;/&gt;&lt;/TableIndex&gt;&lt;/ShapeTextInfo&gt;"/>
</p:tagLst>
</file>

<file path=ppt/tags/tag378.xml><?xml version="1.0" encoding="utf-8"?>
<p:tagLst xmlns:a="http://schemas.openxmlformats.org/drawingml/2006/main" xmlns:r="http://schemas.openxmlformats.org/officeDocument/2006/relationships" xmlns:p="http://schemas.openxmlformats.org/presentationml/2006/main">
  <p:tag name="HTML_SHAPEINFO" val="&lt;ThreeDShapeInfo&gt;&lt;uuid val=&quot;{EAD5F25F-E915-4905-9129-A62E95421DDF}&quot;/&gt;&lt;isInvalidForFieldText val=&quot;0&quot;/&gt;&lt;Image&gt;&lt;filename val=&quot;C:\Users\srao22\AppData\Local\Temp\CP13348668308125Session\CPTrustFolder13348668308125\PPTImport13348922808937\data\asimages\{EAD5F25F-E915-4905-9129-A62E95421DDF}_55.png&quot;/&gt;&lt;left val=&quot;96&quot;/&gt;&lt;top val=&quot;88&quot;/&gt;&lt;width val=&quot;1078&quot;/&gt;&lt;height val=&quot;91&quot;/&gt;&lt;hasText val=&quot;1&quot;/&gt;&lt;/Image&gt;&lt;/ThreeDShapeInfo&gt;"/>
  <p:tag name="PRESENTER_SHAPETEXTINFO" val="&lt;ShapeTextInfo&gt;&lt;TableIndex row=&quot;-1&quot; col=&quot;-1&quot;&gt;&lt;linesCount val=&quot;1&quot;/&gt;&lt;lineCharCount val=&quot;47&quot;/&gt;&lt;/TableIndex&gt;&lt;/ShapeTextInfo&gt;"/>
</p:tagLst>
</file>

<file path=ppt/tags/tag379.xml><?xml version="1.0" encoding="utf-8"?>
<p:tagLst xmlns:a="http://schemas.openxmlformats.org/drawingml/2006/main" xmlns:r="http://schemas.openxmlformats.org/officeDocument/2006/relationships" xmlns:p="http://schemas.openxmlformats.org/presentationml/2006/main">
  <p:tag name="HTML_AUTOSHAPE_INFO" val="&lt;ThreeDShapeInfo&gt;&lt;uuid val=&quot;{55648F2C-3AA8-48E9-B04F-AD6A4AF1ECF4}&quot;/&gt;&lt;isInvalidForFieldText val=&quot;0&quot;/&gt;&lt;Image&gt;&lt;filename val=&quot;C:\Users\srao22\AppData\Local\Temp\CP16684938489031Session\CPTrustFolder16684938489031\PPTImport166841184671234\data\asimages\{55648F2C-3AA8-48E9-B04F-AD6A4AF1ECF4}.png&quot;/&gt;&lt;left val=&quot;23&quot;/&gt;&lt;top val=&quot;28&quot;/&gt;&lt;width val=&quot;118&quot;/&gt;&lt;height val=&quot;54&quot;/&gt;&lt;hasText val=&quot;1&quot;/&gt;&lt;/Image&gt;&lt;/ThreeDShapeInfo&gt;"/>
</p:tagLst>
</file>

<file path=ppt/tags/tag380.xml><?xml version="1.0" encoding="utf-8"?>
<p:tagLst xmlns:a="http://schemas.openxmlformats.org/drawingml/2006/main" xmlns:r="http://schemas.openxmlformats.org/officeDocument/2006/relationships" xmlns:p="http://schemas.openxmlformats.org/presentationml/2006/main">
  <p:tag name="HTML_SHAPEINFO" val="&lt;ThreeDShapeInfo&gt;&lt;uuid val=&quot;{F0226DD8-0BAD-4947-972A-45A2CF8CAE5F}&quot;/&gt;&lt;isInvalidForFieldText val=&quot;0&quot;/&gt;&lt;Image&gt;&lt;filename val=&quot;C:\Users\srao22\AppData\Local\Temp\CP13348668308125Session\CPTrustFolder13348668308125\PPTImport13348922808937\data\asimages\{F0226DD8-0BAD-4947-972A-45A2CF8CAE5F}_55.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81.xml><?xml version="1.0" encoding="utf-8"?>
<p:tagLst xmlns:a="http://schemas.openxmlformats.org/drawingml/2006/main" xmlns:r="http://schemas.openxmlformats.org/officeDocument/2006/relationships" xmlns:p="http://schemas.openxmlformats.org/presentationml/2006/main">
  <p:tag name="HTML_SHAPEINFO" val="&lt;ThreeDShapeInfo&gt;&lt;uuid val=&quot;{74EE6CF5-900E-4590-9DC7-594F6AA9A462}&quot;/&gt;&lt;isInvalidForFieldText val=&quot;0&quot;/&gt;&lt;Image&gt;&lt;filename val=&quot;C:\Users\srao22\AppData\Local\Temp\CP13348668308125Session\CPTrustFolder13348668308125\PPTImport13348922808937\data\asimages\{74EE6CF5-900E-4590-9DC7-594F6AA9A462}_55.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82.xml><?xml version="1.0" encoding="utf-8"?>
<p:tagLst xmlns:a="http://schemas.openxmlformats.org/drawingml/2006/main" xmlns:r="http://schemas.openxmlformats.org/officeDocument/2006/relationships" xmlns:p="http://schemas.openxmlformats.org/presentationml/2006/main">
  <p:tag name="HTML_SHAPEINFO" val="&lt;ThreeDShapeInfo&gt;&lt;uuid val=&quot;{DF8A6DFF-69ED-41CB-BA77-A10641C35AD7}&quot;/&gt;&lt;isInvalidForFieldText val=&quot;0&quot;/&gt;&lt;Image&gt;&lt;filename val=&quot;C:\Users\srao22\AppData\Local\Temp\CP13348668308125Session\CPTrustFolder13348668308125\PPTImport13348922808937\data\asimages\{DF8A6DFF-69ED-41CB-BA77-A10641C35AD7}_55.png&quot;/&gt;&lt;left val=&quot;89&quot;/&gt;&lt;top val=&quot;149&quot;/&gt;&lt;width val=&quot;1103&quot;/&gt;&lt;height val=&quot;531&quot;/&gt;&lt;hasText val=&quot;1&quot;/&gt;&lt;/Image&gt;&lt;/ThreeDShapeInfo&gt;"/>
  <p:tag name="PRESENTER_SHAPETEXTINFO" val="&lt;ShapeTextInfo&gt;&lt;TableIndex row=&quot;-1&quot; col=&quot;-1&quot;&gt;&lt;linesCount val=&quot;3&quot;/&gt;&lt;lineCharCount val=&quot;1&quot;/&gt;&lt;lineCharCount val=&quot;96&quot;/&gt;&lt;lineCharCount val=&quot;90&quot;/&gt;&lt;/TableIndex&gt;&lt;/ShapeTextInfo&gt;"/>
</p:tagLst>
</file>

<file path=ppt/tags/tag383.xml><?xml version="1.0" encoding="utf-8"?>
<p:tagLst xmlns:a="http://schemas.openxmlformats.org/drawingml/2006/main" xmlns:r="http://schemas.openxmlformats.org/officeDocument/2006/relationships" xmlns:p="http://schemas.openxmlformats.org/presentationml/2006/main">
  <p:tag name="HTML_SHAPEINFO" val="&lt;ThreeDShapeInfo&gt;&lt;uuid val=&quot;{1BBF6880-F9D5-4CE1-8F6B-21FA37A83D63}&quot;/&gt;&lt;isInvalidForFieldText val=&quot;0&quot;/&gt;&lt;Image&gt;&lt;filename val=&quot;C:\Users\srao22\AppData\Local\Temp\CP13348668308125Session\CPTrustFolder13348668308125\PPTImport13348922808937\data\asimages\{1BBF6880-F9D5-4CE1-8F6B-21FA37A83D63}_53.png&quot;/&gt;&lt;left val=&quot;87&quot;/&gt;&lt;top val=&quot;37&quot;/&gt;&lt;width val=&quot;1105&quot;/&gt;&lt;height val=&quot;140&quot;/&gt;&lt;hasText val=&quot;1&quot;/&gt;&lt;/Image&gt;&lt;/ThreeDShapeInfo&gt;"/>
  <p:tag name="PRESENTER_SHAPETEXTINFO" val="&lt;ShapeTextInfo&gt;&lt;TableIndex row=&quot;-1&quot; col=&quot;-1&quot;&gt;&lt;linesCount val=&quot;1&quot;/&gt;&lt;lineCharCount val=&quot;6&quot;/&gt;&lt;/TableIndex&gt;&lt;/ShapeTextInfo&gt;"/>
</p:tagLst>
</file>

<file path=ppt/tags/tag384.xml><?xml version="1.0" encoding="utf-8"?>
<p:tagLst xmlns:a="http://schemas.openxmlformats.org/drawingml/2006/main" xmlns:r="http://schemas.openxmlformats.org/officeDocument/2006/relationships" xmlns:p="http://schemas.openxmlformats.org/presentationml/2006/main">
  <p:tag name="HTML_SHAPEINFO" val="&lt;ThreeDShapeInfo&gt;&lt;uuid val=&quot;{BF95404E-7BE2-4CF8-AE7A-22BDBF4C6362}&quot;/&gt;&lt;isInvalidForFieldText val=&quot;0&quot;/&gt;&lt;Image&gt;&lt;filename val=&quot;C:\Users\srao22\AppData\Local\Temp\CP13348668308125Session\CPTrustFolder13348668308125\PPTImport13348922808937\data\asimages\{BF95404E-7BE2-4CF8-AE7A-22BDBF4C6362}_53.png&quot;/&gt;&lt;left val=&quot;87&quot;/&gt;&lt;top val=&quot;191&quot;/&gt;&lt;width val=&quot;545&quot;/&gt;&lt;height val=&quot;458&quot;/&gt;&lt;hasText val=&quot;1&quot;/&gt;&lt;/Image&gt;&lt;/ThreeDShapeInfo&gt;"/>
  <p:tag name="PRESENTER_SHAPETEXTINFO" val="&lt;ShapeTextInfo&gt;&lt;TableIndex row=&quot;-1&quot; col=&quot;-1&quot;&gt;&lt;linesCount val=&quot;2&quot;/&gt;&lt;lineCharCount val=&quot;1&quot;/&gt;&lt;lineCharCount val=&quot;40&quot;/&gt;&lt;/TableIndex&gt;&lt;/ShapeTextInfo&gt;"/>
</p:tagLst>
</file>

<file path=ppt/tags/tag385.xml><?xml version="1.0" encoding="utf-8"?>
<p:tagLst xmlns:a="http://schemas.openxmlformats.org/drawingml/2006/main" xmlns:r="http://schemas.openxmlformats.org/officeDocument/2006/relationships" xmlns:p="http://schemas.openxmlformats.org/presentationml/2006/main">
  <p:tag name="HTML_SHAPEINFO" val="&lt;ThreeDShapeInfo&gt;&lt;uuid val=&quot;{68E0F10A-546F-40BE-A944-EC373703167E}&quot;/&gt;&lt;isInvalidForFieldText val=&quot;0&quot;/&gt;&lt;Image&gt;&lt;filename val=&quot;C:\Users\srao22\AppData\Local\Temp\CP13348668308125Session\CPTrustFolder13348668308125\PPTImport13348922808937\data\asimages\{68E0F10A-546F-40BE-A944-EC373703167E}_53.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86.xml><?xml version="1.0" encoding="utf-8"?>
<p:tagLst xmlns:a="http://schemas.openxmlformats.org/drawingml/2006/main" xmlns:r="http://schemas.openxmlformats.org/officeDocument/2006/relationships" xmlns:p="http://schemas.openxmlformats.org/presentationml/2006/main">
  <p:tag name="HTML_SHAPEINFO" val="&lt;ThreeDShapeInfo&gt;&lt;uuid val=&quot;{32561D4F-6F14-42BD-92CF-5DAA214DCACA}&quot;/&gt;&lt;isInvalidForFieldText val=&quot;0&quot;/&gt;&lt;Image&gt;&lt;filename val=&quot;C:\Users\srao22\AppData\Local\Temp\CP13348668308125Session\CPTrustFolder13348668308125\PPTImport13348922808937\data\asimages\{32561D4F-6F14-42BD-92CF-5DAA214DCACA}_53.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87.xml><?xml version="1.0" encoding="utf-8"?>
<p:tagLst xmlns:a="http://schemas.openxmlformats.org/drawingml/2006/main" xmlns:r="http://schemas.openxmlformats.org/officeDocument/2006/relationships" xmlns:p="http://schemas.openxmlformats.org/presentationml/2006/main">
  <p:tag name="HTML_SHAPEINFO" val="&lt;ThreeDShapeInfo&gt;&lt;uuid val=&quot;{982AC957-39B2-44CC-B785-794BDBA814F4}&quot;/&gt;&lt;isInvalidForFieldText val=&quot;0&quot;/&gt;&lt;Image&gt;&lt;filename val=&quot;C:\Users\srao22\AppData\Local\Temp\CP13348668308125Session\CPTrustFolder13348668308125\PPTImport13348922808937\data\asimages\{982AC957-39B2-44CC-B785-794BDBA814F4}_53.png&quot;/&gt;&lt;left val=&quot;132&quot;/&gt;&lt;top val=&quot;84&quot;/&gt;&lt;width val=&quot;1008&quot;/&gt;&lt;height val=&quot;91&quot;/&gt;&lt;hasText val=&quot;1&quot;/&gt;&lt;/Image&gt;&lt;/ThreeDShapeInfo&gt;"/>
  <p:tag name="PRESENTER_SHAPETEXTINFO" val="&lt;ShapeTextInfo&gt;&lt;TableIndex row=&quot;-1&quot; col=&quot;-1&quot;&gt;&lt;linesCount val=&quot;1&quot;/&gt;&lt;lineCharCount val=&quot;48&quot;/&gt;&lt;/TableIndex&gt;&lt;/ShapeTextInfo&gt;"/>
</p:tagLst>
</file>

<file path=ppt/tags/tag388.xml><?xml version="1.0" encoding="utf-8"?>
<p:tagLst xmlns:a="http://schemas.openxmlformats.org/drawingml/2006/main" xmlns:r="http://schemas.openxmlformats.org/officeDocument/2006/relationships" xmlns:p="http://schemas.openxmlformats.org/presentationml/2006/main">
  <p:tag name="HTML_AUTOSHAPE_INFO" val="&lt;ThreeDShapeInfo&gt;&lt;uuid val=&quot;{58AB6E5D-83E7-4802-AF75-88473CAC4B97}&quot;/&gt;&lt;isInvalidForFieldText val=&quot;0&quot;/&gt;&lt;Image&gt;&lt;filename val=&quot;C:\Users\srao22\AppData\Local\Temp\CP16684938489031Session\CPTrustFolder16684938489031\PPTImport166841184671234\data\asimages\{58AB6E5D-83E7-4802-AF75-88473CAC4B97}.png&quot;/&gt;&lt;left val=&quot;23&quot;/&gt;&lt;top val=&quot;28&quot;/&gt;&lt;width val=&quot;122&quot;/&gt;&lt;height val=&quot;56&quot;/&gt;&lt;hasText val=&quot;1&quot;/&gt;&lt;/Image&gt;&lt;/ThreeDShapeInfo&gt;"/>
</p:tagLst>
</file>

<file path=ppt/tags/tag389.xml><?xml version="1.0" encoding="utf-8"?>
<p:tagLst xmlns:a="http://schemas.openxmlformats.org/drawingml/2006/main" xmlns:r="http://schemas.openxmlformats.org/officeDocument/2006/relationships" xmlns:p="http://schemas.openxmlformats.org/presentationml/2006/main">
  <p:tag name="PRESENTER_SHAPEINFO" val="&lt;ThreeDShapeInfo&gt;&lt;uuid val=&quot;{13D73512-BBAA-4D1D-AC59-46D1D3D0C9F8}&quot;/&gt;&lt;isInvalidForFieldText val=&quot;0&quot;/&gt;&lt;Image&gt;&lt;filename val=&quot;C:\Users\srao22\AppData\Local\Temp\CP13348668308125Session\CPTrustFolder13348668308125\PPTImport13348922808937\data\asimages\{13D73512-BBAA-4D1D-AC59-46D1D3D0C9F8}_53.png&quot;/&gt;&lt;left val=&quot;180&quot;/&gt;&lt;top val=&quot;248&quot;/&gt;&lt;width val=&quot;367&quot;/&gt;&lt;height val=&quot;285&quot;/&gt;&lt;hasText val=&quot;1&quot;/&gt;&lt;/Image&gt;&lt;/ThreeDShapeInfo&gt;"/>
  <p:tag name="PRESENTER_SHAPETEXTINFO" val="&lt;ShapeTextInfo&gt;&lt;TableIndex row=&quot;1&quot; col=&quot;1&quot;&gt;&lt;linesCount val=&quot;1&quot;/&gt;&lt;lineCharCount val=&quot;6&quot;/&gt;&lt;/TableIndex&gt;&lt;TableIndex row=&quot;2&quot; col=&quot;1&quot;&gt;&lt;linesCount val=&quot;0&quot;/&gt;&lt;/TableIndex&gt;&lt;/ShapeTextInfo&gt;"/>
</p:tagLst>
</file>

<file path=ppt/tags/tag3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6DDA9DE-6472-49AE-ACB5-198BC93AFACC}&quot;/&gt;&lt;isInvalidForFieldText val=&quot;0&quot;/&gt;&lt;Image&gt;&lt;filename val=&quot;C:\Users\srao22\AppData\Local\Temp\CP13348668308125Session\CPTrustFolder13348668308125\PPTImport13348922808937\data\asimages\{56DDA9DE-6472-49AE-ACB5-198BC93AFACC}_53.png&quot;/&gt;&lt;left val=&quot;591&quot;/&gt;&lt;top val=&quot;248&quot;/&gt;&lt;width val=&quot;515&quot;/&gt;&lt;height val=&quot;282&quot;/&gt;&lt;hasText val=&quot;1&quot;/&gt;&lt;/Image&gt;&lt;/ThreeDShapeInfo&gt;"/>
  <p:tag name="PRESENTER_SHAPETEXTINFO" val="&lt;ShapeTextInfo&gt;&lt;TableIndex row=&quot;1&quot; col=&quot;1&quot;&gt;&lt;linesCount val=&quot;0&quot;/&gt;&lt;/TableIndex&gt;&lt;TableIndex row=&quot;2&quot; col=&quot;1&quot;&gt;&lt;linesCount val=&quot;0&quot;/&gt;&lt;/TableIndex&gt;&lt;/ShapeTextInfo&gt;"/>
</p:tagLst>
</file>

<file path=ppt/tags/tag391.xml><?xml version="1.0" encoding="utf-8"?>
<p:tagLst xmlns:a="http://schemas.openxmlformats.org/drawingml/2006/main" xmlns:r="http://schemas.openxmlformats.org/officeDocument/2006/relationships" xmlns:p="http://schemas.openxmlformats.org/presentationml/2006/main">
  <p:tag name="HTML_SHAPEINFO" val="&lt;ThreeDShapeInfo&gt;&lt;uuid val=&quot;{B4BCFD96-2DB0-40AE-8479-956EE739ADDF}&quot;/&gt;&lt;isInvalidForFieldText val=&quot;0&quot;/&gt;&lt;Image&gt;&lt;filename val=&quot;C:\Users\srao22\AppData\Local\Temp\CP13348668308125Session\CPTrustFolder13348668308125\PPTImport13348922808937\data\asimages\{B4BCFD96-2DB0-40AE-8479-956EE739ADDF}_54.png&quot;/&gt;&lt;left val=&quot;87&quot;/&gt;&lt;top val=&quot;90&quot;/&gt;&lt;width val=&quot;1105&quot;/&gt;&lt;height val=&quot;90&quot;/&gt;&lt;hasText val=&quot;1&quot;/&gt;&lt;/Image&gt;&lt;/ThreeDShapeInfo&gt;"/>
  <p:tag name="PRESENTER_SHAPETEXTINFO" val="&lt;ShapeTextInfo&gt;&lt;TableIndex row=&quot;-1&quot; col=&quot;-1&quot;&gt;&lt;linesCount val=&quot;1&quot;/&gt;&lt;lineCharCount val=&quot;52&quot;/&gt;&lt;/TableIndex&gt;&lt;/ShapeTextInfo&gt;"/>
</p:tagLst>
</file>

<file path=ppt/tags/tag392.xml><?xml version="1.0" encoding="utf-8"?>
<p:tagLst xmlns:a="http://schemas.openxmlformats.org/drawingml/2006/main" xmlns:r="http://schemas.openxmlformats.org/officeDocument/2006/relationships" xmlns:p="http://schemas.openxmlformats.org/presentationml/2006/main">
  <p:tag name="HTML_SHAPEINFO" val="&lt;ThreeDShapeInfo&gt;&lt;uuid val=&quot;{EC2EE777-EC71-4A11-865D-C26FAF68028C}&quot;/&gt;&lt;isInvalidForFieldText val=&quot;0&quot;/&gt;&lt;Image&gt;&lt;filename val=&quot;C:\Users\srao22\AppData\Local\Temp\CP13348668308125Session\CPTrustFolder13348668308125\PPTImport13348922808937\data\asimages\{EC2EE777-EC71-4A11-865D-C26FAF68028C}_54.png&quot;/&gt;&lt;left val=&quot;77&quot;/&gt;&lt;top val=&quot;182&quot;/&gt;&lt;width val=&quot;555&quot;/&gt;&lt;height val=&quot;466&quot;/&gt;&lt;hasText val=&quot;1&quot;/&gt;&lt;/Image&gt;&lt;/ThreeDShapeInfo&gt;"/>
  <p:tag name="PRESENTER_SHAPETEXTINFO" val="&lt;ShapeTextInfo&gt;&lt;TableIndex row=&quot;-1&quot; col=&quot;-1&quot;&gt;&lt;linesCount val=&quot;8&quot;/&gt;&lt;lineCharCount val=&quot;39&quot;/&gt;&lt;lineCharCount val=&quot;40&quot;/&gt;&lt;lineCharCount val=&quot;39&quot;/&gt;&lt;lineCharCount val=&quot;31&quot;/&gt;&lt;lineCharCount val=&quot;37&quot;/&gt;&lt;lineCharCount val=&quot;32&quot;/&gt;&lt;lineCharCount val=&quot;38&quot;/&gt;&lt;lineCharCount val=&quot;4&quot;/&gt;&lt;/TableIndex&gt;&lt;/ShapeTextInfo&gt;"/>
</p:tagLst>
</file>

<file path=ppt/tags/tag393.xml><?xml version="1.0" encoding="utf-8"?>
<p:tagLst xmlns:a="http://schemas.openxmlformats.org/drawingml/2006/main" xmlns:r="http://schemas.openxmlformats.org/officeDocument/2006/relationships" xmlns:p="http://schemas.openxmlformats.org/presentationml/2006/main">
  <p:tag name="HTML_SHAPEINFO" val="&lt;ThreeDShapeInfo&gt;&lt;uuid val=&quot;{CA582965-4D29-4A00-AEA9-43AB5F633B1B}&quot;/&gt;&lt;isInvalidForFieldText val=&quot;0&quot;/&gt;&lt;Image&gt;&lt;filename val=&quot;C:\Users\srao22\AppData\Local\Temp\CP13348668308125Session\CPTrustFolder13348668308125\PPTImport13348922808937\data\asimages\{CA582965-4D29-4A00-AEA9-43AB5F633B1B}_54.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394.xml><?xml version="1.0" encoding="utf-8"?>
<p:tagLst xmlns:a="http://schemas.openxmlformats.org/drawingml/2006/main" xmlns:r="http://schemas.openxmlformats.org/officeDocument/2006/relationships" xmlns:p="http://schemas.openxmlformats.org/presentationml/2006/main">
  <p:tag name="HTML_SHAPEINFO" val="&lt;ThreeDShapeInfo&gt;&lt;uuid val=&quot;{DAC517E4-AACC-4F4A-BEAC-E8657654D087}&quot;/&gt;&lt;isInvalidForFieldText val=&quot;0&quot;/&gt;&lt;Image&gt;&lt;filename val=&quot;C:\Users\srao22\AppData\Local\Temp\CP13348668308125Session\CPTrustFolder13348668308125\PPTImport13348922808937\data\asimages\{DAC517E4-AACC-4F4A-BEAC-E8657654D087}_54.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395.xml><?xml version="1.0" encoding="utf-8"?>
<p:tagLst xmlns:a="http://schemas.openxmlformats.org/drawingml/2006/main" xmlns:r="http://schemas.openxmlformats.org/officeDocument/2006/relationships" xmlns:p="http://schemas.openxmlformats.org/presentationml/2006/main">
  <p:tag name="HTML_AUTOSHAPE_INFO" val="&lt;ThreeDShapeInfo&gt;&lt;uuid val=&quot;{1F68855E-DCAE-484E-BC56-DF028D0CEBE3}&quot;/&gt;&lt;isInvalidForFieldText val=&quot;0&quot;/&gt;&lt;Image&gt;&lt;filename val=&quot;C:\Users\srao22\AppData\Local\Temp\CP16684938489031Session\CPTrustFolder16684938489031\PPTImport166841184671234\data\asimages\{1F68855E-DCAE-484E-BC56-DF028D0CEBE3}.png&quot;/&gt;&lt;left val=&quot;23&quot;/&gt;&lt;top val=&quot;28&quot;/&gt;&lt;width val=&quot;123&quot;/&gt;&lt;height val=&quot;56&quot;/&gt;&lt;hasText val=&quot;1&quot;/&gt;&lt;/Image&gt;&lt;/ThreeDShapeInfo&gt;"/>
</p:tagLst>
</file>

<file path=ppt/tags/tag3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7.xml><?xml version="1.0" encoding="utf-8"?>
<p:tagLst xmlns:a="http://schemas.openxmlformats.org/drawingml/2006/main" xmlns:r="http://schemas.openxmlformats.org/officeDocument/2006/relationships" xmlns:p="http://schemas.openxmlformats.org/presentationml/2006/main">
  <p:tag name="HTML_SHAPEINFO" val="&lt;ThreeDShapeInfo&gt;&lt;uuid val=&quot;{B55F0634-D72D-4EA1-891F-61BA88E6A69F}&quot;/&gt;&lt;isInvalidForFieldText val=&quot;0&quot;/&gt;&lt;Image&gt;&lt;filename val=&quot;C:\Users\srao22\AppData\Local\Temp\CP13348668308125Session\CPTrustFolder13348668308125\PPTImport13348922808937\data\asimages\{B55F0634-D72D-4EA1-891F-61BA88E6A69F}_58.png&quot;/&gt;&lt;left val=&quot;98&quot;/&gt;&lt;top val=&quot;86&quot;/&gt;&lt;width val=&quot;1124&quot;/&gt;&lt;height val=&quot;90&quot;/&gt;&lt;hasText val=&quot;1&quot;/&gt;&lt;/Image&gt;&lt;/ThreeDShapeInfo&gt;"/>
  <p:tag name="PRESENTER_SHAPETEXTINFO" val="&lt;ShapeTextInfo&gt;&lt;TableIndex row=&quot;-1&quot; col=&quot;-1&quot;&gt;&lt;linesCount val=&quot;1&quot;/&gt;&lt;lineCharCount val=&quot;38&quot;/&gt;&lt;/TableIndex&gt;&lt;/ShapeTextInfo&gt;"/>
</p:tagLst>
</file>

<file path=ppt/tags/tag398.xml><?xml version="1.0" encoding="utf-8"?>
<p:tagLst xmlns:a="http://schemas.openxmlformats.org/drawingml/2006/main" xmlns:r="http://schemas.openxmlformats.org/officeDocument/2006/relationships" xmlns:p="http://schemas.openxmlformats.org/presentationml/2006/main">
  <p:tag name="HTML_SHAPEINFO" val="&lt;ThreeDShapeInfo&gt;&lt;uuid val=&quot;{2E20E0D0-795C-402E-8618-AE663A0B8DC9}&quot;/&gt;&lt;isInvalidForFieldText val=&quot;0&quot;/&gt;&lt;Image&gt;&lt;filename val=&quot;C:\Users\srao22\AppData\Local\Temp\CP13348668308125Session\CPTrustFolder13348668308125\PPTImport13348922808937\data\asimages\{2E20E0D0-795C-402E-8618-AE663A0B8DC9}_58.png&quot;/&gt;&lt;left val=&quot;77&quot;/&gt;&lt;top val=&quot;182&quot;/&gt;&lt;width val=&quot;565&quot;/&gt;&lt;height val=&quot;466&quot;/&gt;&lt;hasText val=&quot;1&quot;/&gt;&lt;/Image&gt;&lt;/ThreeDShapeInfo&gt;"/>
  <p:tag name="PRESENTER_SHAPETEXTINFO" val="&lt;ShapeTextInfo&gt;&lt;TableIndex row=&quot;-1&quot; col=&quot;-1&quot;&gt;&lt;linesCount val=&quot;11&quot;/&gt;&lt;lineCharCount val=&quot;37&quot;/&gt;&lt;lineCharCount val=&quot;42&quot;/&gt;&lt;lineCharCount val=&quot;39&quot;/&gt;&lt;lineCharCount val=&quot;15&quot;/&gt;&lt;lineCharCount val=&quot;33&quot;/&gt;&lt;lineCharCount val=&quot;37&quot;/&gt;&lt;lineCharCount val=&quot;38&quot;/&gt;&lt;lineCharCount val=&quot;41&quot;/&gt;&lt;lineCharCount val=&quot;32&quot;/&gt;&lt;lineCharCount val=&quot;33&quot;/&gt;&lt;lineCharCount val=&quot;36&quot;/&gt;&lt;/TableIndex&gt;&lt;/ShapeTextInfo&gt;"/>
</p:tagLst>
</file>

<file path=ppt/tags/tag399.xml><?xml version="1.0" encoding="utf-8"?>
<p:tagLst xmlns:a="http://schemas.openxmlformats.org/drawingml/2006/main" xmlns:r="http://schemas.openxmlformats.org/officeDocument/2006/relationships" xmlns:p="http://schemas.openxmlformats.org/presentationml/2006/main">
  <p:tag name="HTML_SHAPEINFO" val="&lt;ThreeDShapeInfo&gt;&lt;uuid val=&quot;{2BC35A12-4BA6-4084-9D14-46214CE1EE02}&quot;/&gt;&lt;isInvalidForFieldText val=&quot;0&quot;/&gt;&lt;Image&gt;&lt;filename val=&quot;C:\Users\srao22\AppData\Local\Temp\CP13348668308125Session\CPTrustFolder13348668308125\PPTImport13348922808937\data\asimages\{2BC35A12-4BA6-4084-9D14-46214CE1EE02}_58.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00.xml><?xml version="1.0" encoding="utf-8"?>
<p:tagLst xmlns:a="http://schemas.openxmlformats.org/drawingml/2006/main" xmlns:r="http://schemas.openxmlformats.org/officeDocument/2006/relationships" xmlns:p="http://schemas.openxmlformats.org/presentationml/2006/main">
  <p:tag name="HTML_SHAPEINFO" val="&lt;ThreeDShapeInfo&gt;&lt;uuid val=&quot;{C297AE14-E1A9-4FA8-9BE6-4410482C36FC}&quot;/&gt;&lt;isInvalidForFieldText val=&quot;0&quot;/&gt;&lt;Image&gt;&lt;filename val=&quot;C:\Users\srao22\AppData\Local\Temp\CP13348668308125Session\CPTrustFolder13348668308125\PPTImport13348922808937\data\asimages\{C297AE14-E1A9-4FA8-9BE6-4410482C36FC}_58.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401.xml><?xml version="1.0" encoding="utf-8"?>
<p:tagLst xmlns:a="http://schemas.openxmlformats.org/drawingml/2006/main" xmlns:r="http://schemas.openxmlformats.org/officeDocument/2006/relationships" xmlns:p="http://schemas.openxmlformats.org/presentationml/2006/main">
  <p:tag name="HTML_AUTOSHAPE_INFO" val="&lt;ThreeDShapeInfo&gt;&lt;uuid val=&quot;{A5CD22D6-5B53-47E6-89E8-7194DC1235C9}&quot;/&gt;&lt;isInvalidForFieldText val=&quot;0&quot;/&gt;&lt;Image&gt;&lt;filename val=&quot;C:\Users\srao22\AppData\Local\Temp\CP16684938489031Session\CPTrustFolder16684938489031\PPTImport166841184671234\data\asimages\{A5CD22D6-5B53-47E6-89E8-7194DC1235C9}.png&quot;/&gt;&lt;left val=&quot;23&quot;/&gt;&lt;top val=&quot;28&quot;/&gt;&lt;width val=&quot;122&quot;/&gt;&lt;height val=&quot;56&quot;/&gt;&lt;hasText val=&quot;1&quot;/&gt;&lt;/Image&gt;&lt;/ThreeDShapeInfo&gt;"/>
</p:tagLst>
</file>

<file path=ppt/tags/tag402.xml><?xml version="1.0" encoding="utf-8"?>
<p:tagLst xmlns:a="http://schemas.openxmlformats.org/drawingml/2006/main" xmlns:r="http://schemas.openxmlformats.org/officeDocument/2006/relationships" xmlns:p="http://schemas.openxmlformats.org/presentationml/2006/main">
  <p:tag name="HTML_SHAPEINFO" val="&lt;ThreeDShapeInfo&gt;&lt;uuid val=&quot;{8DE4202F-55DD-4AD9-A54B-69900AE8DD5F}&quot;/&gt;&lt;isInvalidForFieldText val=&quot;0&quot;/&gt;&lt;Image&gt;&lt;filename val=&quot;C:\Users\srao22\AppData\Local\Temp\CP13348668308125Session\CPTrustFolder13348668308125\PPTImport13348922808937\data\asimages\{8DE4202F-55DD-4AD9-A54B-69900AE8DD5F}_56.png&quot;/&gt;&lt;left val=&quot;87&quot;/&gt;&lt;top val=&quot;90&quot;/&gt;&lt;width val=&quot;1105&quot;/&gt;&lt;height val=&quot;90&quot;/&gt;&lt;hasText val=&quot;1&quot;/&gt;&lt;/Image&gt;&lt;/ThreeDShapeInfo&gt;"/>
  <p:tag name="PRESENTER_SHAPETEXTINFO" val="&lt;ShapeTextInfo&gt;&lt;TableIndex row=&quot;-1&quot; col=&quot;-1&quot;&gt;&lt;linesCount val=&quot;1&quot;/&gt;&lt;lineCharCount val=&quot;44&quot;/&gt;&lt;/TableIndex&gt;&lt;/ShapeTextInfo&gt;"/>
</p:tagLst>
</file>

<file path=ppt/tags/tag403.xml><?xml version="1.0" encoding="utf-8"?>
<p:tagLst xmlns:a="http://schemas.openxmlformats.org/drawingml/2006/main" xmlns:r="http://schemas.openxmlformats.org/officeDocument/2006/relationships" xmlns:p="http://schemas.openxmlformats.org/presentationml/2006/main">
  <p:tag name="HTML_SHAPEINFO" val="&lt;ThreeDShapeInfo&gt;&lt;uuid val=&quot;{2AFDB120-04F7-46E6-AF7E-51471C2C5481}&quot;/&gt;&lt;isInvalidForFieldText val=&quot;0&quot;/&gt;&lt;Image&gt;&lt;filename val=&quot;C:\Users\srao22\AppData\Local\Temp\CP13348668308125Session\CPTrustFolder13348668308125\PPTImport13348922808937\data\asimages\{2AFDB120-04F7-46E6-AF7E-51471C2C5481}_56.png&quot;/&gt;&lt;left val=&quot;77&quot;/&gt;&lt;top val=&quot;182&quot;/&gt;&lt;width val=&quot;555&quot;/&gt;&lt;height val=&quot;466&quot;/&gt;&lt;hasText val=&quot;1&quot;/&gt;&lt;/Image&gt;&lt;/ThreeDShapeInfo&gt;"/>
  <p:tag name="PRESENTER_SHAPETEXTINFO" val="&lt;ShapeTextInfo&gt;&lt;TableIndex row=&quot;-1&quot; col=&quot;-1&quot;&gt;&lt;linesCount val=&quot;7&quot;/&gt;&lt;lineCharCount val=&quot;30&quot;/&gt;&lt;lineCharCount val=&quot;36&quot;/&gt;&lt;lineCharCount val=&quot;18&quot;/&gt;&lt;lineCharCount val=&quot;37&quot;/&gt;&lt;lineCharCount val=&quot;32&quot;/&gt;&lt;lineCharCount val=&quot;38&quot;/&gt;&lt;lineCharCount val=&quot;5&quot;/&gt;&lt;/TableIndex&gt;&lt;/ShapeTextInfo&gt;"/>
</p:tagLst>
</file>

<file path=ppt/tags/tag404.xml><?xml version="1.0" encoding="utf-8"?>
<p:tagLst xmlns:a="http://schemas.openxmlformats.org/drawingml/2006/main" xmlns:r="http://schemas.openxmlformats.org/officeDocument/2006/relationships" xmlns:p="http://schemas.openxmlformats.org/presentationml/2006/main">
  <p:tag name="HTML_SHAPEINFO" val="&lt;ThreeDShapeInfo&gt;&lt;uuid val=&quot;{36B77CE1-EF0D-4477-8203-20A9E9A645D5}&quot;/&gt;&lt;isInvalidForFieldText val=&quot;0&quot;/&gt;&lt;Image&gt;&lt;filename val=&quot;C:\Users\srao22\AppData\Local\Temp\CP13348668308125Session\CPTrustFolder13348668308125\PPTImport13348922808937\data\asimages\{36B77CE1-EF0D-4477-8203-20A9E9A645D5}_56.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05.xml><?xml version="1.0" encoding="utf-8"?>
<p:tagLst xmlns:a="http://schemas.openxmlformats.org/drawingml/2006/main" xmlns:r="http://schemas.openxmlformats.org/officeDocument/2006/relationships" xmlns:p="http://schemas.openxmlformats.org/presentationml/2006/main">
  <p:tag name="HTML_SHAPEINFO" val="&lt;ThreeDShapeInfo&gt;&lt;uuid val=&quot;{E1574A8F-3868-4AD6-A36F-BD018F0607C3}&quot;/&gt;&lt;isInvalidForFieldText val=&quot;0&quot;/&gt;&lt;Image&gt;&lt;filename val=&quot;C:\Users\srao22\AppData\Local\Temp\CP13348668308125Session\CPTrustFolder13348668308125\PPTImport13348922808937\data\asimages\{E1574A8F-3868-4AD6-A36F-BD018F0607C3}_56.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406.xml><?xml version="1.0" encoding="utf-8"?>
<p:tagLst xmlns:a="http://schemas.openxmlformats.org/drawingml/2006/main" xmlns:r="http://schemas.openxmlformats.org/officeDocument/2006/relationships" xmlns:p="http://schemas.openxmlformats.org/presentationml/2006/main">
  <p:tag name="HTML_AUTOSHAPE_INFO" val="&lt;ThreeDShapeInfo&gt;&lt;uuid val=&quot;{FA87A895-E0FB-404F-8B6A-88EADDBD3DFB}&quot;/&gt;&lt;isInvalidForFieldText val=&quot;0&quot;/&gt;&lt;Image&gt;&lt;filename val=&quot;C:\Users\srao22\AppData\Local\Temp\CP16684938489031Session\CPTrustFolder16684938489031\PPTImport166841184671234\data\asimages\{FA87A895-E0FB-404F-8B6A-88EADDBD3DFB}.png&quot;/&gt;&lt;left val=&quot;23&quot;/&gt;&lt;top val=&quot;28&quot;/&gt;&lt;width val=&quot;120&quot;/&gt;&lt;height val=&quot;55&quot;/&gt;&lt;hasText val=&quot;1&quot;/&gt;&lt;/Image&gt;&lt;/ThreeDShapeInfo&gt;"/>
</p:tagLst>
</file>

<file path=ppt/tags/tag4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08.xml><?xml version="1.0" encoding="utf-8"?>
<p:tagLst xmlns:a="http://schemas.openxmlformats.org/drawingml/2006/main" xmlns:r="http://schemas.openxmlformats.org/officeDocument/2006/relationships" xmlns:p="http://schemas.openxmlformats.org/presentationml/2006/main">
  <p:tag name="HTML_SHAPEINFO" val="&lt;ThreeDShapeInfo&gt;&lt;uuid val=&quot;{528FFD49-FA62-463A-8DE2-3A983311CE61}&quot;/&gt;&lt;isInvalidForFieldText val=&quot;0&quot;/&gt;&lt;Image&gt;&lt;filename val=&quot;C:\Users\srao22\AppData\Local\Temp\CP13348668308125Session\CPTrustFolder13348668308125\PPTImport13348922808937\data\asimages\{528FFD49-FA62-463A-8DE2-3A983311CE61}_57.png&quot;/&gt;&lt;left val=&quot;87&quot;/&gt;&lt;top val=&quot;86&quot;/&gt;&lt;width val=&quot;1105&quot;/&gt;&lt;height val=&quot;90&quot;/&gt;&lt;hasText val=&quot;1&quot;/&gt;&lt;/Image&gt;&lt;/ThreeDShapeInfo&gt;"/>
  <p:tag name="PRESENTER_SHAPETEXTINFO" val="&lt;ShapeTextInfo&gt;&lt;TableIndex row=&quot;-1&quot; col=&quot;-1&quot;&gt;&lt;linesCount val=&quot;1&quot;/&gt;&lt;lineCharCount val=&quot;36&quot;/&gt;&lt;/TableIndex&gt;&lt;/ShapeTextInfo&gt;"/>
</p:tagLst>
</file>

<file path=ppt/tags/tag409.xml><?xml version="1.0" encoding="utf-8"?>
<p:tagLst xmlns:a="http://schemas.openxmlformats.org/drawingml/2006/main" xmlns:r="http://schemas.openxmlformats.org/officeDocument/2006/relationships" xmlns:p="http://schemas.openxmlformats.org/presentationml/2006/main">
  <p:tag name="HTML_SHAPEINFO" val="&lt;ThreeDShapeInfo&gt;&lt;uuid val=&quot;{86A9C6E6-28A2-44F2-A0BA-7B44C9E10133}&quot;/&gt;&lt;isInvalidForFieldText val=&quot;0&quot;/&gt;&lt;Image&gt;&lt;filename val=&quot;C:\Users\srao22\AppData\Local\Temp\CP13348668308125Session\CPTrustFolder13348668308125\PPTImport13348922808937\data\asimages\{86A9C6E6-28A2-44F2-A0BA-7B44C9E10133}_57.png&quot;/&gt;&lt;left val=&quot;77&quot;/&gt;&lt;top val=&quot;182&quot;/&gt;&lt;width val=&quot;555&quot;/&gt;&lt;height val=&quot;466&quot;/&gt;&lt;hasText val=&quot;1&quot;/&gt;&lt;/Image&gt;&lt;/ThreeDShapeInfo&gt;"/>
  <p:tag name="PRESENTER_SHAPETEXTINFO" val="&lt;ShapeTextInfo&gt;&lt;TableIndex row=&quot;-1&quot; col=&quot;-1&quot;&gt;&lt;linesCount val=&quot;9&quot;/&gt;&lt;lineCharCount val=&quot;34&quot;/&gt;&lt;lineCharCount val=&quot;40&quot;/&gt;&lt;lineCharCount val=&quot;38&quot;/&gt;&lt;lineCharCount val=&quot;11&quot;/&gt;&lt;lineCharCount val=&quot;33&quot;/&gt;&lt;lineCharCount val=&quot;36&quot;/&gt;&lt;lineCharCount val=&quot;29&quot;/&gt;&lt;lineCharCount val=&quot;37&quot;/&gt;&lt;lineCharCount val=&quot;19&quot;/&gt;&lt;/TableIndex&gt;&lt;/ShapeTextInfo&gt;"/>
</p:tagLst>
</file>

<file path=ppt/tags/tag410.xml><?xml version="1.0" encoding="utf-8"?>
<p:tagLst xmlns:a="http://schemas.openxmlformats.org/drawingml/2006/main" xmlns:r="http://schemas.openxmlformats.org/officeDocument/2006/relationships" xmlns:p="http://schemas.openxmlformats.org/presentationml/2006/main">
  <p:tag name="HTML_SHAPEINFO" val="&lt;ThreeDShapeInfo&gt;&lt;uuid val=&quot;{C7CDF99A-C195-4DA3-B334-5A310A28038C}&quot;/&gt;&lt;isInvalidForFieldText val=&quot;0&quot;/&gt;&lt;Image&gt;&lt;filename val=&quot;C:\Users\srao22\AppData\Local\Temp\CP13348668308125Session\CPTrustFolder13348668308125\PPTImport13348922808937\data\asimages\{C7CDF99A-C195-4DA3-B334-5A310A28038C}_57.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11.xml><?xml version="1.0" encoding="utf-8"?>
<p:tagLst xmlns:a="http://schemas.openxmlformats.org/drawingml/2006/main" xmlns:r="http://schemas.openxmlformats.org/officeDocument/2006/relationships" xmlns:p="http://schemas.openxmlformats.org/presentationml/2006/main">
  <p:tag name="HTML_SHAPEINFO" val="&lt;ThreeDShapeInfo&gt;&lt;uuid val=&quot;{B9128E46-923A-49DC-82B8-18DDA849DBC2}&quot;/&gt;&lt;isInvalidForFieldText val=&quot;0&quot;/&gt;&lt;Image&gt;&lt;filename val=&quot;C:\Users\srao22\AppData\Local\Temp\CP13348668308125Session\CPTrustFolder13348668308125\PPTImport13348922808937\data\asimages\{B9128E46-923A-49DC-82B8-18DDA849DBC2}_57.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412.xml><?xml version="1.0" encoding="utf-8"?>
<p:tagLst xmlns:a="http://schemas.openxmlformats.org/drawingml/2006/main" xmlns:r="http://schemas.openxmlformats.org/officeDocument/2006/relationships" xmlns:p="http://schemas.openxmlformats.org/presentationml/2006/main">
  <p:tag name="HTML_AUTOSHAPE_INFO" val="&lt;ThreeDShapeInfo&gt;&lt;uuid val=&quot;{F97C619C-D7A1-4361-963B-0381610FADCD}&quot;/&gt;&lt;isInvalidForFieldText val=&quot;0&quot;/&gt;&lt;Image&gt;&lt;filename val=&quot;C:\Users\srao22\AppData\Local\Temp\CP16684938489031Session\CPTrustFolder16684938489031\PPTImport166841184671234\data\asimages\{F97C619C-D7A1-4361-963B-0381610FADCD}.png&quot;/&gt;&lt;left val=&quot;23&quot;/&gt;&lt;top val=&quot;28&quot;/&gt;&lt;width val=&quot;112&quot;/&gt;&lt;height val=&quot;51&quot;/&gt;&lt;hasText val=&quot;1&quot;/&gt;&lt;/Image&gt;&lt;/ThreeDShapeInfo&gt;"/>
</p:tagLst>
</file>

<file path=ppt/tags/tag413.xml><?xml version="1.0" encoding="utf-8"?>
<p:tagLst xmlns:a="http://schemas.openxmlformats.org/drawingml/2006/main" xmlns:r="http://schemas.openxmlformats.org/officeDocument/2006/relationships" xmlns:p="http://schemas.openxmlformats.org/presentationml/2006/main">
  <p:tag name="HTML_SHAPEINFO" val="&lt;ThreeDShapeInfo&gt;&lt;uuid val=&quot;{75BDE5DF-EEA8-4FCC-BF3A-B578AB2FA064}&quot;/&gt;&lt;isInvalidForFieldText val=&quot;0&quot;/&gt;&lt;Image&gt;&lt;filename val=&quot;C:\Users\srao22\AppData\Local\Temp\CP13348668308125Session\CPTrustFolder13348668308125\PPTImport13348922808937\data\asimages\{75BDE5DF-EEA8-4FCC-BF3A-B578AB2FA064}_70.png&quot;/&gt;&lt;left val=&quot;87&quot;/&gt;&lt;top val=&quot;94&quot;/&gt;&lt;width val=&quot;1107&quot;/&gt;&lt;height val=&quot;90&quot;/&gt;&lt;hasText val=&quot;1&quot;/&gt;&lt;/Image&gt;&lt;/ThreeDShapeInfo&gt;"/>
  <p:tag name="PRESENTER_SHAPETEXTINFO" val="&lt;ShapeTextInfo&gt;&lt;TableIndex row=&quot;-1&quot; col=&quot;-1&quot;&gt;&lt;linesCount val=&quot;1&quot;/&gt;&lt;lineCharCount val=&quot;50&quot;/&gt;&lt;/TableIndex&gt;&lt;/ShapeTextInfo&gt;"/>
</p:tagLst>
</file>

<file path=ppt/tags/tag414.xml><?xml version="1.0" encoding="utf-8"?>
<p:tagLst xmlns:a="http://schemas.openxmlformats.org/drawingml/2006/main" xmlns:r="http://schemas.openxmlformats.org/officeDocument/2006/relationships" xmlns:p="http://schemas.openxmlformats.org/presentationml/2006/main">
  <p:tag name="HTML_SHAPEINFO" val="&lt;ThreeDShapeInfo&gt;&lt;uuid val=&quot;{DB1E1819-7E1A-4B60-8B48-D05939108740}&quot;/&gt;&lt;isInvalidForFieldText val=&quot;0&quot;/&gt;&lt;Image&gt;&lt;filename val=&quot;C:\Users\srao22\AppData\Local\Temp\CP13348668308125Session\CPTrustFolder13348668308125\PPTImport13348922808937\data\asimages\{DB1E1819-7E1A-4B60-8B48-D05939108740}_70.png&quot;/&gt;&lt;left val=&quot;77&quot;/&gt;&lt;top val=&quot;184&quot;/&gt;&lt;width val=&quot;1115&quot;/&gt;&lt;height val=&quot;464&quot;/&gt;&lt;hasText val=&quot;1&quot;/&gt;&lt;/Image&gt;&lt;/ThreeDShapeInfo&gt;"/>
  <p:tag name="PRESENTER_SHAPETEXTINFO" val="&lt;ShapeTextInfo&gt;&lt;TableIndex row=&quot;-1&quot; col=&quot;-1&quot;&gt;&lt;linesCount val=&quot;7&quot;/&gt;&lt;lineCharCount val=&quot;88&quot;/&gt;&lt;lineCharCount val=&quot;28&quot;/&gt;&lt;lineCharCount val=&quot;56&quot;/&gt;&lt;lineCharCount val=&quot;53&quot;/&gt;&lt;lineCharCount val=&quot;49&quot;/&gt;&lt;lineCharCount val=&quot;4&quot;/&gt;&lt;lineCharCount val=&quot;5&quot;/&gt;&lt;/TableIndex&gt;&lt;/ShapeTextInfo&gt;"/>
</p:tagLst>
</file>

<file path=ppt/tags/tag415.xml><?xml version="1.0" encoding="utf-8"?>
<p:tagLst xmlns:a="http://schemas.openxmlformats.org/drawingml/2006/main" xmlns:r="http://schemas.openxmlformats.org/officeDocument/2006/relationships" xmlns:p="http://schemas.openxmlformats.org/presentationml/2006/main">
  <p:tag name="HTML_SHAPEINFO" val="&lt;ThreeDShapeInfo&gt;&lt;uuid val=&quot;{D83D60F9-8499-4140-9195-A96B37DD99CE}&quot;/&gt;&lt;isInvalidForFieldText val=&quot;0&quot;/&gt;&lt;Image&gt;&lt;filename val=&quot;C:\Users\srao22\AppData\Local\Temp\CP13348668308125Session\CPTrustFolder13348668308125\PPTImport13348922808937\data\asimages\{D83D60F9-8499-4140-9195-A96B37DD99CE}_70.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416.xml><?xml version="1.0" encoding="utf-8"?>
<p:tagLst xmlns:a="http://schemas.openxmlformats.org/drawingml/2006/main" xmlns:r="http://schemas.openxmlformats.org/officeDocument/2006/relationships" xmlns:p="http://schemas.openxmlformats.org/presentationml/2006/main">
  <p:tag name="HTML_SHAPEINFO" val="&lt;ThreeDShapeInfo&gt;&lt;uuid val=&quot;{378CD7BE-C737-450E-8121-EC5E9F9695D0}&quot;/&gt;&lt;isInvalidForFieldText val=&quot;0&quot;/&gt;&lt;Image&gt;&lt;filename val=&quot;C:\Users\srao22\AppData\Local\Temp\CP13348668308125Session\CPTrustFolder13348668308125\PPTImport13348922808937\data\asimages\{378CD7BE-C737-450E-8121-EC5E9F9695D0}_70.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17.xml><?xml version="1.0" encoding="utf-8"?>
<p:tagLst xmlns:a="http://schemas.openxmlformats.org/drawingml/2006/main" xmlns:r="http://schemas.openxmlformats.org/officeDocument/2006/relationships" xmlns:p="http://schemas.openxmlformats.org/presentationml/2006/main">
  <p:tag name="HTML_SHAPEINFO" val="&lt;ThreeDShapeInfo&gt;&lt;uuid val=&quot;{75BDE5DF-EEA8-4FCC-BF3A-B578AB2FA064}&quot;/&gt;&lt;isInvalidForFieldText val=&quot;0&quot;/&gt;&lt;Image&gt;&lt;filename val=&quot;C:\Users\srao22\AppData\Local\Temp\CP13348668308125Session\CPTrustFolder13348668308125\PPTImport13348922808937\data\asimages\{75BDE5DF-EEA8-4FCC-BF3A-B578AB2FA064}_70.png&quot;/&gt;&lt;left val=&quot;87&quot;/&gt;&lt;top val=&quot;94&quot;/&gt;&lt;width val=&quot;1107&quot;/&gt;&lt;height val=&quot;90&quot;/&gt;&lt;hasText val=&quot;1&quot;/&gt;&lt;/Image&gt;&lt;/ThreeDShapeInfo&gt;"/>
  <p:tag name="PRESENTER_SHAPETEXTINFO" val="&lt;ShapeTextInfo&gt;&lt;TableIndex row=&quot;-1&quot; col=&quot;-1&quot;&gt;&lt;linesCount val=&quot;1&quot;/&gt;&lt;lineCharCount val=&quot;50&quot;/&gt;&lt;/TableIndex&gt;&lt;/ShapeTextInfo&gt;"/>
</p:tagLst>
</file>

<file path=ppt/tags/tag418.xml><?xml version="1.0" encoding="utf-8"?>
<p:tagLst xmlns:a="http://schemas.openxmlformats.org/drawingml/2006/main" xmlns:r="http://schemas.openxmlformats.org/officeDocument/2006/relationships" xmlns:p="http://schemas.openxmlformats.org/presentationml/2006/main">
  <p:tag name="HTML_SHAPEINFO" val="&lt;ThreeDShapeInfo&gt;&lt;uuid val=&quot;{DB1E1819-7E1A-4B60-8B48-D05939108740}&quot;/&gt;&lt;isInvalidForFieldText val=&quot;0&quot;/&gt;&lt;Image&gt;&lt;filename val=&quot;C:\Users\srao22\AppData\Local\Temp\CP13348668308125Session\CPTrustFolder13348668308125\PPTImport13348922808937\data\asimages\{DB1E1819-7E1A-4B60-8B48-D05939108740}_70.png&quot;/&gt;&lt;left val=&quot;77&quot;/&gt;&lt;top val=&quot;184&quot;/&gt;&lt;width val=&quot;1115&quot;/&gt;&lt;height val=&quot;464&quot;/&gt;&lt;hasText val=&quot;1&quot;/&gt;&lt;/Image&gt;&lt;/ThreeDShapeInfo&gt;"/>
  <p:tag name="PRESENTER_SHAPETEXTINFO" val="&lt;ShapeTextInfo&gt;&lt;TableIndex row=&quot;-1&quot; col=&quot;-1&quot;&gt;&lt;linesCount val=&quot;7&quot;/&gt;&lt;lineCharCount val=&quot;88&quot;/&gt;&lt;lineCharCount val=&quot;28&quot;/&gt;&lt;lineCharCount val=&quot;56&quot;/&gt;&lt;lineCharCount val=&quot;53&quot;/&gt;&lt;lineCharCount val=&quot;49&quot;/&gt;&lt;lineCharCount val=&quot;4&quot;/&gt;&lt;lineCharCount val=&quot;5&quot;/&gt;&lt;/TableIndex&gt;&lt;/ShapeTextInfo&gt;"/>
</p:tagLst>
</file>

<file path=ppt/tags/tag419.xml><?xml version="1.0" encoding="utf-8"?>
<p:tagLst xmlns:a="http://schemas.openxmlformats.org/drawingml/2006/main" xmlns:r="http://schemas.openxmlformats.org/officeDocument/2006/relationships" xmlns:p="http://schemas.openxmlformats.org/presentationml/2006/main">
  <p:tag name="HTML_SHAPEINFO" val="&lt;ThreeDShapeInfo&gt;&lt;uuid val=&quot;{D83D60F9-8499-4140-9195-A96B37DD99CE}&quot;/&gt;&lt;isInvalidForFieldText val=&quot;0&quot;/&gt;&lt;Image&gt;&lt;filename val=&quot;C:\Users\srao22\AppData\Local\Temp\CP13348668308125Session\CPTrustFolder13348668308125\PPTImport13348922808937\data\asimages\{D83D60F9-8499-4140-9195-A96B37DD99CE}_70.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420.xml><?xml version="1.0" encoding="utf-8"?>
<p:tagLst xmlns:a="http://schemas.openxmlformats.org/drawingml/2006/main" xmlns:r="http://schemas.openxmlformats.org/officeDocument/2006/relationships" xmlns:p="http://schemas.openxmlformats.org/presentationml/2006/main">
  <p:tag name="HTML_SHAPEINFO" val="&lt;ThreeDShapeInfo&gt;&lt;uuid val=&quot;{378CD7BE-C737-450E-8121-EC5E9F9695D0}&quot;/&gt;&lt;isInvalidForFieldText val=&quot;0&quot;/&gt;&lt;Image&gt;&lt;filename val=&quot;C:\Users\srao22\AppData\Local\Temp\CP13348668308125Session\CPTrustFolder13348668308125\PPTImport13348922808937\data\asimages\{378CD7BE-C737-450E-8121-EC5E9F9695D0}_70.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21.xml><?xml version="1.0" encoding="utf-8"?>
<p:tagLst xmlns:a="http://schemas.openxmlformats.org/drawingml/2006/main" xmlns:r="http://schemas.openxmlformats.org/officeDocument/2006/relationships" xmlns:p="http://schemas.openxmlformats.org/presentationml/2006/main">
  <p:tag name="HTML_SHAPEINFO" val="&lt;ThreeDShapeInfo&gt;&lt;uuid val=&quot;{A27B7B53-DBD9-4ED1-9E20-5FE6D25D895C}&quot;/&gt;&lt;isInvalidForFieldText val=&quot;0&quot;/&gt;&lt;Image&gt;&lt;filename val=&quot;C:\Users\srao22\AppData\Local\Temp\CP13348668308125Session\CPTrustFolder13348668308125\PPTImport13348922808937\data\asimages\{A27B7B53-DBD9-4ED1-9E20-5FE6D25D895C}_71.png&quot;/&gt;&lt;left val=&quot;87&quot;/&gt;&lt;top val=&quot;37&quot;/&gt;&lt;width val=&quot;1105&quot;/&gt;&lt;height val=&quot;140&quot;/&gt;&lt;hasText val=&quot;1&quot;/&gt;&lt;/Image&gt;&lt;/ThreeDShapeInfo&gt;"/>
  <p:tag name="PRESENTER_SHAPETEXTINFO" val="&lt;ShapeTextInfo&gt;&lt;TableIndex row=&quot;-1&quot; col=&quot;-1&quot;&gt;&lt;linesCount val=&quot;1&quot;/&gt;&lt;lineCharCount val=&quot;4&quot;/&gt;&lt;/TableIndex&gt;&lt;/ShapeTextInfo&gt;"/>
</p:tagLst>
</file>

<file path=ppt/tags/tag422.xml><?xml version="1.0" encoding="utf-8"?>
<p:tagLst xmlns:a="http://schemas.openxmlformats.org/drawingml/2006/main" xmlns:r="http://schemas.openxmlformats.org/officeDocument/2006/relationships" xmlns:p="http://schemas.openxmlformats.org/presentationml/2006/main">
  <p:tag name="HTML_SHAPEINFO" val="&lt;ThreeDShapeInfo&gt;&lt;uuid val=&quot;{CEE78298-CC08-460C-BB3B-8CF65517B49F}&quot;/&gt;&lt;isInvalidForFieldText val=&quot;0&quot;/&gt;&lt;Image&gt;&lt;filename val=&quot;C:\Users\srao22\AppData\Local\Temp\CP13348668308125Session\CPTrustFolder13348668308125\PPTImport13348922808937\data\asimages\{CEE78298-CC08-460C-BB3B-8CF65517B49F}_71.png&quot;/&gt;&lt;left val=&quot;87&quot;/&gt;&lt;top val=&quot;666&quot;/&gt;&lt;width val=&quot;289&quot;/&gt;&lt;height val=&quot;39&quot;/&gt;&lt;hasText val=&quot;1&quot;/&gt;&lt;/Image&gt;&lt;/ThreeDShapeInfo&gt;"/>
  <p:tag name="PRESENTER_SHAPETEXTINFO" val="&lt;ShapeTextInfo&gt;&lt;TableIndex row=&quot;-1&quot; col=&quot;-1&quot;&gt;&lt;linesCount val=&quot;1&quot;/&gt;&lt;lineCharCount val=&quot;9&quot;/&gt;&lt;/TableIndex&gt;&lt;/ShapeTextInfo&gt;"/>
</p:tagLst>
</file>

<file path=ppt/tags/tag423.xml><?xml version="1.0" encoding="utf-8"?>
<p:tagLst xmlns:a="http://schemas.openxmlformats.org/drawingml/2006/main" xmlns:r="http://schemas.openxmlformats.org/officeDocument/2006/relationships" xmlns:p="http://schemas.openxmlformats.org/presentationml/2006/main">
  <p:tag name="HTML_SHAPEINFO" val="&lt;ThreeDShapeInfo&gt;&lt;uuid val=&quot;{0D09D223-3039-4228-9B4A-6860665F891D}&quot;/&gt;&lt;isInvalidForFieldText val=&quot;0&quot;/&gt;&lt;Image&gt;&lt;filename val=&quot;C:\Users\srao22\AppData\Local\Temp\CP13348668308125Session\CPTrustFolder13348668308125\PPTImport13348922808937\data\asimages\{0D09D223-3039-4228-9B4A-6860665F891D}_71.png&quot;/&gt;&lt;left val=&quot;903&quot;/&gt;&lt;top val=&quot;666&quot;/&gt;&lt;width val=&quot;289&quot;/&gt;&lt;height val=&quot;39&quot;/&gt;&lt;hasText val=&quot;1&quot;/&gt;&lt;/Image&gt;&lt;/ThreeDShapeInfo&gt;"/>
  <p:tag name="PRESENTER_SHAPETEXTINFO" val="&lt;ShapeTextInfo&gt;&lt;TableIndex row=&quot;-1&quot; col=&quot;-1&quot;&gt;&lt;linesCount val=&quot;1&quot;/&gt;&lt;lineCharCount val=&quot;2&quot;/&gt;&lt;/TableIndex&gt;&lt;/ShapeTextInfo&gt;"/>
</p:tagLst>
</file>

<file path=ppt/tags/tag424.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srao22\AppData\Local\Temp\CP13348668308125Session\CPTrustFolder13348668308125\PPTImport13348922808937\data\asimages\{CB00BFC6-0AC7-4A8A-99BA-85186CA457C6}_1.png_crop.png&quot;/&gt;&lt;left val=&quot;1192&quot;/&gt;&lt;top val=&quot;501&quot;/&gt;&lt;width val=&quot;0&quot;/&gt;&lt;height val=&quot;0&quot;/&gt;&lt;hasText val=&quot;1&quot;/&gt;&lt;paraId val=&quot;1&quot;/&gt;&lt;/Image&gt;&lt;Image&gt;&lt;filename val=&quot;C:\Users\srao22\AppData\Local\Temp\CP13348668308125Session\CPTrustFolder13348668308125\PPTImport13348922808937\data\asimages\{09BED898-6628-4DA3-B389-E86EE24532DA}_1.png_crop.png&quot;/&gt;&lt;left val=&quot;1192&quot;/&gt;&lt;top val=&quot;501&quot;/&gt;&lt;width val=&quot;0&quot;/&gt;&lt;height val=&quot;0&quot;/&gt;&lt;hasText val=&quot;1&quot;/&gt;&lt;paraId val=&quot;2&quot;/&gt;&lt;/Image&gt;&lt;Image&gt;&lt;filename val=&quot;C:\Users\srao22\AppData\Local\Temp\CP13348668308125Session\CPTrustFolder13348668308125\PPTImport13348922808937\data\asimages\{5CC89E31-2CB3-4229-8186-23FC6CA3B9C9}_1.png_crop.png&quot;/&gt;&lt;left val=&quot;1192&quot;/&gt;&lt;top val=&quot;501&quot;/&gt;&lt;width val=&quot;0&quot;/&gt;&lt;height val=&quot;0&quot;/&gt;&lt;hasText val=&quot;1&quot;/&gt;&lt;paraId val=&quot;3&quot;/&gt;&lt;/Image&gt;&lt;Image&gt;&lt;filename val=&quot;C:\Users\srao22\AppData\Local\Temp\CP13348668308125Session\CPTrustFolder13348668308125\PPTImport13348922808937\data\asimages\{7573DF2E-A437-4234-BE51-52A6D973E740}_1.png_crop.png&quot;/&gt;&lt;left val=&quot;1192&quot;/&gt;&lt;top val=&quot;501&quot;/&gt;&lt;width val=&quot;0&quot;/&gt;&lt;height val=&quot;0&quot;/&gt;&lt;hasText val=&quot;1&quot;/&gt;&lt;paraId val=&quot;4&quot;/&gt;&lt;/Image&gt;&lt;Image&gt;&lt;filename val=&quot;C:\Users\srao22\AppData\Local\Temp\CP13348668308125Session\CPTrustFolder13348668308125\PPTImport13348922808937\data\asimages\{2F6E8AD1-A3DC-4141-A220-AFD8AC637324}_1.png_crop.png&quot;/&gt;&lt;left val=&quot;1192&quot;/&gt;&lt;top val=&quot;501&quot;/&gt;&lt;width val=&quot;0&quot;/&gt;&lt;height val=&quot;0&quot;/&gt;&lt;hasText val=&quot;1&quot;/&gt;&lt;paraId val=&quot;5&quot;/&gt;&lt;/Image&gt;&lt;Image&gt;&lt;filename val=&quot;C:\Users\srao22\AppData\Local\Temp\CP13348668308125Session\CPTrustFolder13348668308125\PPTImport13348922808937\data\asimages\{D2409E22-8006-416B-81E2-1216EE675A9A}_1.png_crop.png&quot;/&gt;&lt;left val=&quot;221&quot;/&gt;&lt;top val=&quot;358&quot;/&gt;&lt;width val=&quot;781&quot;/&gt;&lt;height val=&quot;32&quot;/&gt;&lt;hasText val=&quot;1&quot;/&gt;&lt;paraId val=&quot;6&quot;/&gt;&lt;/Image&gt;&lt;/TextEffect&gt;"/>
  <p:tag name="PRESENTER_SHAPETEXTINFO" val="&lt;ShapeTextInfo&gt;&lt;TableIndex row=&quot;-1&quot; col=&quot;-1&quot;&gt;&lt;linesCount val=&quot;6&quot;/&gt;&lt;lineCharCount val=&quot;4&quot;/&gt;&lt;lineCharCount val=&quot;1&quot;/&gt;&lt;lineCharCount val=&quot;6&quot;/&gt;&lt;lineCharCount val=&quot;1&quot;/&gt;&lt;lineCharCount val=&quot;1&quot;/&gt;&lt;lineCharCount val=&quot;37&quot;/&gt;&lt;/TableIndex&gt;&lt;/ShapeText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37083</TotalTime>
  <Words>7527</Words>
  <Application>Microsoft Office PowerPoint</Application>
  <PresentationFormat>Widescreen</PresentationFormat>
  <Paragraphs>858</Paragraphs>
  <Slides>69</Slides>
  <Notes>45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Calibri</vt:lpstr>
      <vt:lpstr>Calibri Light</vt:lpstr>
      <vt:lpstr>Times New Roman</vt:lpstr>
      <vt:lpstr>Wingdings</vt:lpstr>
      <vt:lpstr>Office Theme</vt:lpstr>
      <vt:lpstr> Payroll Coordinator Training </vt:lpstr>
      <vt:lpstr>    Agenda</vt:lpstr>
      <vt:lpstr>          Training Objectives</vt:lpstr>
      <vt:lpstr>         Responsibilities of a Dept. Payroll Coordinator (PYC) </vt:lpstr>
      <vt:lpstr>      What is Organizational Management (OM) – An Overview</vt:lpstr>
      <vt:lpstr>       Organization Structure – An Example</vt:lpstr>
      <vt:lpstr>      What is Personnel Administration (PA) – An Overview</vt:lpstr>
      <vt:lpstr>             OM vs. PA Actions</vt:lpstr>
      <vt:lpstr>  Not Advisable! Multiple PA Form Submissions for the Same Employee on the Same Day</vt:lpstr>
      <vt:lpstr> The Importance of OM and PA Data Being in Sync</vt:lpstr>
      <vt:lpstr> Descriptive Comments are Essential!</vt:lpstr>
      <vt:lpstr>         Which PA actions require OM pre-requisite action?</vt:lpstr>
      <vt:lpstr>            Sample Payroll Timeline for OM and PA Forms </vt:lpstr>
      <vt:lpstr>   Consequences of Missing OM/PA deadlines (A Scenario)</vt:lpstr>
      <vt:lpstr>         BU Employee Lifecycle</vt:lpstr>
      <vt:lpstr>  The Payroll Coordinator (PYC) Menu in BUworks</vt:lpstr>
      <vt:lpstr>                   The Team Tab </vt:lpstr>
      <vt:lpstr>Tracking your OM/PA Form Submission via Request Tracker </vt:lpstr>
      <vt:lpstr>      The Team Tab – A Gateway to Personnel Administration (PA)</vt:lpstr>
      <vt:lpstr>  The Organization Tab – A Gateway to OM (Org. Management) Actions </vt:lpstr>
      <vt:lpstr>           Organization/Department Profile</vt:lpstr>
      <vt:lpstr>          Position Profile and Detail</vt:lpstr>
      <vt:lpstr>           Viewing Position Descriptions</vt:lpstr>
      <vt:lpstr>PowerPoint Presentation</vt:lpstr>
      <vt:lpstr>                           OM &amp; PA Form in Workflow</vt:lpstr>
      <vt:lpstr>     Request Tracker - Displaying Anticipated Approval Path</vt:lpstr>
      <vt:lpstr>When a Submitted OM Form is Rejected or PA form Returned to Sender</vt:lpstr>
      <vt:lpstr>What a “Correction” in Status Column Means..</vt:lpstr>
      <vt:lpstr>           Sample Approval Paths for OM/PA Forms</vt:lpstr>
      <vt:lpstr>   Business Warehouse (BW) Reports – Introduction to HCM Reports</vt:lpstr>
      <vt:lpstr>             Sample Payroll Timeline for HCM Reports </vt:lpstr>
      <vt:lpstr>     Walkthrough of Business Scenarios</vt:lpstr>
      <vt:lpstr>Business Scenario 1: (Creating a Position &amp; Hiring a Candidate)</vt:lpstr>
      <vt:lpstr>OM Form – Creating a Position and Opening for Hire </vt:lpstr>
      <vt:lpstr>        OM Form - Create Position </vt:lpstr>
      <vt:lpstr>           OM Form - Maintain Position</vt:lpstr>
      <vt:lpstr>       PA form - Hiring a Candidate</vt:lpstr>
      <vt:lpstr>Business Scenario 2: (Terminate Employee &amp; Delimit Position)</vt:lpstr>
      <vt:lpstr>                   The Termination (PA) Action</vt:lpstr>
      <vt:lpstr>                 The Delimit Position (OM) Action</vt:lpstr>
      <vt:lpstr>Business Scenario 3: (Full-Time Status to Part-Time Status)</vt:lpstr>
      <vt:lpstr>  The Maintain Position (OM) Action</vt:lpstr>
      <vt:lpstr>           The Employee Position Update EPU (PA) Action</vt:lpstr>
      <vt:lpstr>Business Scenario 4: (Part-Time Status to Part-Time Status)</vt:lpstr>
      <vt:lpstr>Business Scenario 5: (Promotion)</vt:lpstr>
      <vt:lpstr>Business Scenario 5 (Promotion): Video Demonstration</vt:lpstr>
      <vt:lpstr>Business Scenario 6: (Additional Payment for Exempt Staff)</vt:lpstr>
      <vt:lpstr>  Business Scenario 7:  (Secondary Work Payment for Non-Exempt Staff)</vt:lpstr>
      <vt:lpstr>  Viewing Employee Information in SAP</vt:lpstr>
      <vt:lpstr>    SAP Infotypes</vt:lpstr>
      <vt:lpstr>             “Actions” Info type (IT0000) </vt:lpstr>
      <vt:lpstr>          “Organization” Info type (IT0001) </vt:lpstr>
      <vt:lpstr>        “Planned Working Time” Info type (IT0007) </vt:lpstr>
      <vt:lpstr> “Pay Related Info types” (IT0008 &amp; IT0014 &amp; IT0015)</vt:lpstr>
      <vt:lpstr>  “Cost Distribution” Info Type (IT9027) </vt:lpstr>
      <vt:lpstr>  “Tenure Data” Info type (IT9001)</vt:lpstr>
      <vt:lpstr>  Organization Chart Display – Nakisa Tool</vt:lpstr>
      <vt:lpstr> “PPOSE” Transaction - Organization and Staffing Display </vt:lpstr>
      <vt:lpstr>         Finding Information About your Org. Unit</vt:lpstr>
      <vt:lpstr>            Overview and Detail of an Org. Unit</vt:lpstr>
      <vt:lpstr>      </vt:lpstr>
      <vt:lpstr>         Finding Information About a Position</vt:lpstr>
      <vt:lpstr>  Overview and Detail About a Position</vt:lpstr>
      <vt:lpstr>          Finding Information About an Employee</vt:lpstr>
      <vt:lpstr>  Overview and Detail About an Employee</vt:lpstr>
      <vt:lpstr>                    Important Tips &amp; Reminders</vt:lpstr>
      <vt:lpstr>        Common Form Errors </vt:lpstr>
      <vt:lpstr>        Training Resources and Contact Information</vt:lpstr>
      <vt:lpstr>     Thank You!</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Payroll Coordinator TRAINING</dc:title>
  <dc:creator>Rao, Shuchita</dc:creator>
  <cp:lastModifiedBy>Rao, Shuchita</cp:lastModifiedBy>
  <cp:revision>912</cp:revision>
  <cp:lastPrinted>2018-05-16T17:20:09Z</cp:lastPrinted>
  <dcterms:created xsi:type="dcterms:W3CDTF">2017-12-08T14:36:54Z</dcterms:created>
  <dcterms:modified xsi:type="dcterms:W3CDTF">2018-10-25T16:16:37Z</dcterms:modified>
</cp:coreProperties>
</file>